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25"/>
  </p:notesMasterIdLst>
  <p:handoutMasterIdLst>
    <p:handoutMasterId r:id="rId26"/>
  </p:handoutMasterIdLst>
  <p:sldIdLst>
    <p:sldId id="277" r:id="rId3"/>
    <p:sldId id="257" r:id="rId4"/>
    <p:sldId id="269" r:id="rId5"/>
    <p:sldId id="292" r:id="rId6"/>
    <p:sldId id="275" r:id="rId7"/>
    <p:sldId id="265" r:id="rId8"/>
    <p:sldId id="278" r:id="rId9"/>
    <p:sldId id="266" r:id="rId10"/>
    <p:sldId id="293" r:id="rId11"/>
    <p:sldId id="283" r:id="rId12"/>
    <p:sldId id="284" r:id="rId13"/>
    <p:sldId id="285" r:id="rId14"/>
    <p:sldId id="286" r:id="rId15"/>
    <p:sldId id="288" r:id="rId16"/>
    <p:sldId id="294" r:id="rId17"/>
    <p:sldId id="289" r:id="rId18"/>
    <p:sldId id="290" r:id="rId19"/>
    <p:sldId id="271" r:id="rId20"/>
    <p:sldId id="295" r:id="rId21"/>
    <p:sldId id="270" r:id="rId22"/>
    <p:sldId id="296" r:id="rId23"/>
    <p:sldId id="287" r:id="rId2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EFF7D6"/>
    <a:srgbClr val="DFEFAD"/>
    <a:srgbClr val="CDE583"/>
    <a:srgbClr val="DBEAF1"/>
    <a:srgbClr val="B8D4E2"/>
    <a:srgbClr val="94BFD4"/>
    <a:srgbClr val="71A9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5887" autoAdjust="0"/>
  </p:normalViewPr>
  <p:slideViewPr>
    <p:cSldViewPr>
      <p:cViewPr varScale="1">
        <p:scale>
          <a:sx n="71" d="100"/>
          <a:sy n="71" d="100"/>
        </p:scale>
        <p:origin x="648" y="72"/>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6E472645-BC71-459D-997A-F9341A994092}">
      <dgm:prSet phldrT="[Texto]" custT="1"/>
      <dgm:spPr>
        <a:solidFill>
          <a:srgbClr val="78B17A"/>
        </a:solidFill>
      </dgm:spPr>
      <dgm:t>
        <a:bodyPr/>
        <a:lstStyle/>
        <a:p>
          <a:pPr>
            <a:lnSpc>
              <a:spcPct val="90000"/>
            </a:lnSpc>
            <a:spcAft>
              <a:spcPct val="35000"/>
            </a:spcAft>
            <a:buNone/>
          </a:pPr>
          <a:endParaRPr lang="en-US" sz="2400" noProof="0" dirty="0">
            <a:latin typeface="Helvetica Neue" panose="020B0604020202020204" charset="0"/>
          </a:endParaRPr>
        </a:p>
      </dgm:t>
    </dgm:pt>
    <dgm:pt modelId="{8B3494A0-180A-4E66-AC87-ACB2D99E9530}" type="parTrans" cxnId="{2DE5CA04-3A6D-46E6-929D-B81F670AB78D}">
      <dgm:prSet/>
      <dgm:spPr/>
      <dgm:t>
        <a:bodyPr/>
        <a:lstStyle/>
        <a:p>
          <a:endParaRPr lang="es-ES" sz="2400">
            <a:latin typeface="Helvetica Neue" panose="020B0604020202020204" charset="0"/>
          </a:endParaRPr>
        </a:p>
      </dgm:t>
    </dgm:pt>
    <dgm:pt modelId="{85EBC4C5-54D9-46DB-9811-089B9FB6D791}" type="sibTrans" cxnId="{2DE5CA04-3A6D-46E6-929D-B81F670AB78D}">
      <dgm:prSet/>
      <dgm:spPr/>
      <dgm:t>
        <a:bodyPr/>
        <a:lstStyle/>
        <a:p>
          <a:endParaRPr lang="es-ES" sz="2400">
            <a:latin typeface="Helvetica Neue" panose="020B0604020202020204" charset="0"/>
          </a:endParaRPr>
        </a:p>
      </dgm:t>
    </dgm:pt>
    <dgm:pt modelId="{211DF803-F6C0-4377-9EA1-730918AEE4FB}">
      <dgm:prSet phldrT="[Texto]" custT="1"/>
      <dgm:spPr>
        <a:solidFill>
          <a:srgbClr val="AED633"/>
        </a:solidFill>
      </dgm:spPr>
      <dgm:t>
        <a:bodyPr/>
        <a:lstStyle/>
        <a:p>
          <a:pPr>
            <a:lnSpc>
              <a:spcPct val="90000"/>
            </a:lnSpc>
            <a:spcAft>
              <a:spcPct val="35000"/>
            </a:spcAft>
            <a:buNone/>
          </a:pPr>
          <a:endParaRPr lang="en-US" sz="2400" noProof="0" dirty="0">
            <a:latin typeface="Helvetica Neue" panose="020B0604020202020204" charset="0"/>
          </a:endParaRPr>
        </a:p>
      </dgm:t>
    </dgm:pt>
    <dgm:pt modelId="{D355C6D1-BE47-439F-9A2D-CF582FB387AF}" type="parTrans" cxnId="{E3B0BBAE-E7B0-4033-907F-3EEA707FD686}">
      <dgm:prSet/>
      <dgm:spPr/>
      <dgm:t>
        <a:bodyPr/>
        <a:lstStyle/>
        <a:p>
          <a:endParaRPr lang="es-ES" sz="2400">
            <a:latin typeface="Helvetica Neue" panose="020B0604020202020204" charset="0"/>
          </a:endParaRPr>
        </a:p>
      </dgm:t>
    </dgm:pt>
    <dgm:pt modelId="{54E221B3-524C-40BB-99C5-D9AB6462D8E2}" type="sibTrans" cxnId="{E3B0BBAE-E7B0-4033-907F-3EEA707FD686}">
      <dgm:prSet/>
      <dgm:spPr/>
      <dgm:t>
        <a:bodyPr/>
        <a:lstStyle/>
        <a:p>
          <a:endParaRPr lang="es-ES" sz="2400">
            <a:latin typeface="Helvetica Neue" panose="020B0604020202020204" charset="0"/>
          </a:endParaRPr>
        </a:p>
      </dgm:t>
    </dgm:pt>
    <dgm:pt modelId="{F8C5ABC5-561D-4BFA-AEA0-EBBDC1F3EA99}">
      <dgm:prSet phldrT="[Texto]" custT="1"/>
      <dgm:spPr>
        <a:solidFill>
          <a:srgbClr val="AED633"/>
        </a:solidFill>
      </dgm:spPr>
      <dgm:t>
        <a:bodyPr/>
        <a:lstStyle/>
        <a:p>
          <a:pPr>
            <a:lnSpc>
              <a:spcPct val="90000"/>
            </a:lnSpc>
            <a:spcAft>
              <a:spcPct val="15000"/>
            </a:spcAft>
            <a:buFontTx/>
            <a:buNone/>
          </a:pPr>
          <a:endParaRPr lang="en-US" sz="2400" noProof="0" dirty="0">
            <a:latin typeface="Helvetica Neue" panose="020B0604020202020204" charset="0"/>
          </a:endParaRPr>
        </a:p>
      </dgm:t>
    </dgm:pt>
    <dgm:pt modelId="{996824AE-A398-4D98-9B3D-9709E1D2FE49}" type="parTrans" cxnId="{B9D42993-2692-4FB5-9962-97DA94996384}">
      <dgm:prSet/>
      <dgm:spPr/>
      <dgm:t>
        <a:bodyPr/>
        <a:lstStyle/>
        <a:p>
          <a:endParaRPr lang="es-ES" sz="2400">
            <a:latin typeface="Helvetica Neue" panose="020B0604020202020204" charset="0"/>
          </a:endParaRPr>
        </a:p>
      </dgm:t>
    </dgm:pt>
    <dgm:pt modelId="{DF0DA6DF-1617-471E-B5A6-F07256FB7099}" type="sibTrans" cxnId="{B9D42993-2692-4FB5-9962-97DA94996384}">
      <dgm:prSet/>
      <dgm:spPr/>
      <dgm:t>
        <a:bodyPr/>
        <a:lstStyle/>
        <a:p>
          <a:endParaRPr lang="es-ES" sz="2400">
            <a:latin typeface="Helvetica Neue" panose="020B0604020202020204" charset="0"/>
          </a:endParaRPr>
        </a:p>
      </dgm:t>
    </dgm:pt>
    <dgm:pt modelId="{20C221DD-9EC7-4CF5-B639-DFBA047E5F58}">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Proactivity</a:t>
          </a:r>
        </a:p>
      </dgm:t>
    </dgm:pt>
    <dgm:pt modelId="{91F0605A-9A67-49B8-9FF5-EDD2EE812834}" type="parTrans" cxnId="{CCB95D42-A893-4ECA-BA8C-2A2BD48A2594}">
      <dgm:prSet/>
      <dgm:spPr/>
      <dgm:t>
        <a:bodyPr/>
        <a:lstStyle/>
        <a:p>
          <a:endParaRPr lang="it-IT" sz="2400">
            <a:latin typeface="Helvetica Neue" panose="020B0604020202020204" charset="0"/>
          </a:endParaRPr>
        </a:p>
      </dgm:t>
    </dgm:pt>
    <dgm:pt modelId="{D7B1C5AA-CCDA-453B-AEC1-2FEA2A5158AE}" type="sibTrans" cxnId="{CCB95D42-A893-4ECA-BA8C-2A2BD48A2594}">
      <dgm:prSet/>
      <dgm:spPr/>
      <dgm:t>
        <a:bodyPr/>
        <a:lstStyle/>
        <a:p>
          <a:endParaRPr lang="it-IT" sz="2400">
            <a:latin typeface="Helvetica Neue" panose="020B0604020202020204" charset="0"/>
          </a:endParaRPr>
        </a:p>
      </dgm:t>
    </dgm:pt>
    <dgm:pt modelId="{BDFD3E53-E209-4ADA-B747-39B5713450FE}">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Observation skills</a:t>
          </a:r>
        </a:p>
      </dgm:t>
    </dgm:pt>
    <dgm:pt modelId="{3D4A58E1-AFCA-464E-8836-BEAE2A2B6F92}" type="parTrans" cxnId="{A4C8C37B-C96B-48C5-B03D-19E0F8875C7A}">
      <dgm:prSet/>
      <dgm:spPr/>
      <dgm:t>
        <a:bodyPr/>
        <a:lstStyle/>
        <a:p>
          <a:endParaRPr lang="it-IT" sz="2400">
            <a:latin typeface="Helvetica Neue" panose="020B0604020202020204" charset="0"/>
          </a:endParaRPr>
        </a:p>
      </dgm:t>
    </dgm:pt>
    <dgm:pt modelId="{5ABE2E9E-39AC-4D87-9634-7A887F2F2BF3}" type="sibTrans" cxnId="{A4C8C37B-C96B-48C5-B03D-19E0F8875C7A}">
      <dgm:prSet/>
      <dgm:spPr/>
      <dgm:t>
        <a:bodyPr/>
        <a:lstStyle/>
        <a:p>
          <a:endParaRPr lang="it-IT" sz="2400">
            <a:latin typeface="Helvetica Neue" panose="020B0604020202020204" charset="0"/>
          </a:endParaRPr>
        </a:p>
      </dgm:t>
    </dgm:pt>
    <dgm:pt modelId="{FC1D5F1C-04D3-465D-8F35-E7F643C6E1B3}">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Uncertainty tolerance</a:t>
          </a:r>
        </a:p>
      </dgm:t>
    </dgm:pt>
    <dgm:pt modelId="{BA9ACDE9-B007-47CC-81AB-DDF252DBE5EB}" type="parTrans" cxnId="{515A3563-946C-408F-999A-1AED3100FF13}">
      <dgm:prSet/>
      <dgm:spPr/>
      <dgm:t>
        <a:bodyPr/>
        <a:lstStyle/>
        <a:p>
          <a:endParaRPr lang="it-IT" sz="2400">
            <a:latin typeface="Helvetica Neue" panose="020B0604020202020204" charset="0"/>
          </a:endParaRPr>
        </a:p>
      </dgm:t>
    </dgm:pt>
    <dgm:pt modelId="{4A3A1305-67E5-454C-9239-472D7063D693}" type="sibTrans" cxnId="{515A3563-946C-408F-999A-1AED3100FF13}">
      <dgm:prSet/>
      <dgm:spPr/>
      <dgm:t>
        <a:bodyPr/>
        <a:lstStyle/>
        <a:p>
          <a:endParaRPr lang="it-IT" sz="2400">
            <a:latin typeface="Helvetica Neue" panose="020B0604020202020204" charset="0"/>
          </a:endParaRPr>
        </a:p>
      </dgm:t>
    </dgm:pt>
    <dgm:pt modelId="{19F5A6ED-8ED4-4FC5-A16F-1DE6E63AF5E2}">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Propensity to risk</a:t>
          </a:r>
        </a:p>
      </dgm:t>
    </dgm:pt>
    <dgm:pt modelId="{8CB0757B-0D2E-4560-AD0C-B68CFF1D2956}" type="parTrans" cxnId="{C16580E4-394F-4FCD-8419-1B538C5A82EC}">
      <dgm:prSet/>
      <dgm:spPr/>
      <dgm:t>
        <a:bodyPr/>
        <a:lstStyle/>
        <a:p>
          <a:endParaRPr lang="it-IT" sz="2400">
            <a:latin typeface="Helvetica Neue" panose="020B0604020202020204" charset="0"/>
          </a:endParaRPr>
        </a:p>
      </dgm:t>
    </dgm:pt>
    <dgm:pt modelId="{EB7E0B6C-4377-465D-9F39-4B4EC408B859}" type="sibTrans" cxnId="{C16580E4-394F-4FCD-8419-1B538C5A82EC}">
      <dgm:prSet/>
      <dgm:spPr/>
      <dgm:t>
        <a:bodyPr/>
        <a:lstStyle/>
        <a:p>
          <a:endParaRPr lang="it-IT" sz="2400">
            <a:latin typeface="Helvetica Neue" panose="020B0604020202020204" charset="0"/>
          </a:endParaRPr>
        </a:p>
      </dgm:t>
    </dgm:pt>
    <dgm:pt modelId="{EBBF8135-2304-4061-A5FB-DC48DFFEF059}">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Communication</a:t>
          </a:r>
        </a:p>
      </dgm:t>
    </dgm:pt>
    <dgm:pt modelId="{9A130F88-42E4-4AB8-8004-A0226F9438D3}" type="parTrans" cxnId="{68FA8F9F-4DB1-4B48-BCCB-51988CED4F8C}">
      <dgm:prSet/>
      <dgm:spPr/>
      <dgm:t>
        <a:bodyPr/>
        <a:lstStyle/>
        <a:p>
          <a:endParaRPr lang="it-IT" sz="2400">
            <a:latin typeface="Helvetica Neue" panose="020B0604020202020204" charset="0"/>
          </a:endParaRPr>
        </a:p>
      </dgm:t>
    </dgm:pt>
    <dgm:pt modelId="{6F9FC247-3C5A-4A9B-A5FE-58621383AB89}" type="sibTrans" cxnId="{68FA8F9F-4DB1-4B48-BCCB-51988CED4F8C}">
      <dgm:prSet/>
      <dgm:spPr/>
      <dgm:t>
        <a:bodyPr/>
        <a:lstStyle/>
        <a:p>
          <a:endParaRPr lang="it-IT" sz="2400">
            <a:latin typeface="Helvetica Neue" panose="020B0604020202020204" charset="0"/>
          </a:endParaRPr>
        </a:p>
      </dgm:t>
    </dgm:pt>
    <dgm:pt modelId="{B3BB6186-FE4A-47E1-A48A-1D6B58585F6A}">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Collaboration</a:t>
          </a:r>
        </a:p>
      </dgm:t>
    </dgm:pt>
    <dgm:pt modelId="{BAB803F9-A5C2-4346-BEC4-6632DFEA0BC1}" type="parTrans" cxnId="{DEF77E08-7A4D-4F3C-9A2C-D482262337AA}">
      <dgm:prSet/>
      <dgm:spPr/>
      <dgm:t>
        <a:bodyPr/>
        <a:lstStyle/>
        <a:p>
          <a:endParaRPr lang="it-IT" sz="2400">
            <a:latin typeface="Helvetica Neue" panose="020B0604020202020204" charset="0"/>
          </a:endParaRPr>
        </a:p>
      </dgm:t>
    </dgm:pt>
    <dgm:pt modelId="{5ADB8C86-EF80-40E0-AA77-10886E4188BE}" type="sibTrans" cxnId="{DEF77E08-7A4D-4F3C-9A2C-D482262337AA}">
      <dgm:prSet/>
      <dgm:spPr/>
      <dgm:t>
        <a:bodyPr/>
        <a:lstStyle/>
        <a:p>
          <a:endParaRPr lang="it-IT" sz="2400">
            <a:latin typeface="Helvetica Neue" panose="020B0604020202020204" charset="0"/>
          </a:endParaRPr>
        </a:p>
      </dgm:t>
    </dgm:pt>
    <dgm:pt modelId="{40A24A45-2C24-4A3D-A120-08F8F59095C4}">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Resilience</a:t>
          </a:r>
        </a:p>
      </dgm:t>
    </dgm:pt>
    <dgm:pt modelId="{51BA25B0-B22C-4BC0-81C8-B7221C1056B2}" type="parTrans" cxnId="{F73EA8C5-FED1-428B-9059-80CA2C898890}">
      <dgm:prSet/>
      <dgm:spPr/>
      <dgm:t>
        <a:bodyPr/>
        <a:lstStyle/>
        <a:p>
          <a:endParaRPr lang="it-IT" sz="2400">
            <a:latin typeface="Helvetica Neue" panose="020B0604020202020204" charset="0"/>
          </a:endParaRPr>
        </a:p>
      </dgm:t>
    </dgm:pt>
    <dgm:pt modelId="{63B0CB1D-2DCE-4A06-B882-3262AAD544CA}" type="sibTrans" cxnId="{F73EA8C5-FED1-428B-9059-80CA2C898890}">
      <dgm:prSet/>
      <dgm:spPr/>
      <dgm:t>
        <a:bodyPr/>
        <a:lstStyle/>
        <a:p>
          <a:endParaRPr lang="it-IT" sz="2400">
            <a:latin typeface="Helvetica Neue" panose="020B0604020202020204" charset="0"/>
          </a:endParaRPr>
        </a:p>
      </dgm:t>
    </dgm:pt>
    <dgm:pt modelId="{71B87EA0-B9C9-453C-AF8E-D9636D82EB4C}">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Creativity and curiosity</a:t>
          </a:r>
        </a:p>
      </dgm:t>
    </dgm:pt>
    <dgm:pt modelId="{C8510F7F-F1ED-4652-AB5A-55F1AD83EBFC}" type="parTrans" cxnId="{E1017294-787E-4832-AB8B-6E67B54E56AC}">
      <dgm:prSet/>
      <dgm:spPr/>
      <dgm:t>
        <a:bodyPr/>
        <a:lstStyle/>
        <a:p>
          <a:endParaRPr lang="it-IT" sz="2400">
            <a:latin typeface="Helvetica Neue" panose="020B0604020202020204" charset="0"/>
          </a:endParaRPr>
        </a:p>
      </dgm:t>
    </dgm:pt>
    <dgm:pt modelId="{09957248-B0EA-4E1A-B18B-1920D3F3D850}" type="sibTrans" cxnId="{E1017294-787E-4832-AB8B-6E67B54E56AC}">
      <dgm:prSet/>
      <dgm:spPr/>
      <dgm:t>
        <a:bodyPr/>
        <a:lstStyle/>
        <a:p>
          <a:endParaRPr lang="it-IT" sz="2400">
            <a:latin typeface="Helvetica Neue" panose="020B0604020202020204" charset="0"/>
          </a:endParaRPr>
        </a:p>
      </dgm:t>
    </dgm:pt>
    <dgm:pt modelId="{72B4CD2A-3272-42D6-B68B-5056688BFEB5}">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Experimentation</a:t>
          </a:r>
        </a:p>
      </dgm:t>
    </dgm:pt>
    <dgm:pt modelId="{1E3FAA4E-8C39-4072-8BB7-E57FAAFDA297}" type="parTrans" cxnId="{4C633354-C8F2-440F-B85D-9868B14BBDD0}">
      <dgm:prSet/>
      <dgm:spPr/>
      <dgm:t>
        <a:bodyPr/>
        <a:lstStyle/>
        <a:p>
          <a:endParaRPr lang="de-DE" sz="2400">
            <a:latin typeface="Helvetica Neue" panose="020B0604020202020204" charset="0"/>
          </a:endParaRPr>
        </a:p>
      </dgm:t>
    </dgm:pt>
    <dgm:pt modelId="{F31F1A8F-4CF5-4B1B-99F5-67F14CE5E48E}" type="sibTrans" cxnId="{4C633354-C8F2-440F-B85D-9868B14BBDD0}">
      <dgm:prSet/>
      <dgm:spPr/>
      <dgm:t>
        <a:bodyPr/>
        <a:lstStyle/>
        <a:p>
          <a:endParaRPr lang="de-DE" sz="2400">
            <a:latin typeface="Helvetica Neue" panose="020B0604020202020204" charset="0"/>
          </a:endParaRPr>
        </a:p>
      </dgm:t>
    </dgm:pt>
    <dgm:pt modelId="{D925EA14-CB4D-4F02-866C-1542CA202D16}">
      <dgm:prSet custT="1"/>
      <dgm:spPr/>
      <dgm:t>
        <a:bodyPr/>
        <a:lstStyle/>
        <a:p>
          <a:pPr>
            <a:lnSpc>
              <a:spcPct val="100000"/>
            </a:lnSpc>
            <a:spcAft>
              <a:spcPts val="600"/>
            </a:spcAft>
            <a:buFont typeface="Wingdings" panose="05000000000000000000" pitchFamily="2" charset="2"/>
            <a:buChar char="§"/>
          </a:pPr>
          <a:r>
            <a:rPr lang="en-US" sz="2400" noProof="0" dirty="0">
              <a:latin typeface="Helvetica Neue" panose="020B0604020202020204" charset="0"/>
            </a:rPr>
            <a:t>Acceptance of failure</a:t>
          </a:r>
        </a:p>
      </dgm:t>
    </dgm:pt>
    <dgm:pt modelId="{C1EE3C71-3E94-4737-BDD5-A14F424BB31D}" type="parTrans" cxnId="{74CB5684-549F-474E-AA01-E84EBE4E7D6D}">
      <dgm:prSet/>
      <dgm:spPr/>
      <dgm:t>
        <a:bodyPr/>
        <a:lstStyle/>
        <a:p>
          <a:endParaRPr lang="de-DE" sz="2400">
            <a:latin typeface="Helvetica Neue" panose="020B0604020202020204" charset="0"/>
          </a:endParaRPr>
        </a:p>
      </dgm:t>
    </dgm:pt>
    <dgm:pt modelId="{E7222DA5-75FE-49CF-948E-880B85D93C24}" type="sibTrans" cxnId="{74CB5684-549F-474E-AA01-E84EBE4E7D6D}">
      <dgm:prSet/>
      <dgm:spPr/>
      <dgm:t>
        <a:bodyPr/>
        <a:lstStyle/>
        <a:p>
          <a:endParaRPr lang="de-DE" sz="2400">
            <a:latin typeface="Helvetica Neue" panose="020B0604020202020204" charset="0"/>
          </a:endParaRPr>
        </a:p>
      </dgm:t>
    </dgm:pt>
    <dgm:pt modelId="{D7B340CB-CD18-49D7-8F19-C70010EA7293}" type="pres">
      <dgm:prSet presAssocID="{28BA5EB9-E6D7-4A34-BBC2-D613F00391CA}" presName="Name0" presStyleCnt="0">
        <dgm:presLayoutVars>
          <dgm:dir/>
          <dgm:resizeHandles val="exact"/>
        </dgm:presLayoutVars>
      </dgm:prSet>
      <dgm:spPr/>
    </dgm:pt>
    <dgm:pt modelId="{20B1CF38-A52D-40CC-A2A7-450B517CFFAB}" type="pres">
      <dgm:prSet presAssocID="{6E472645-BC71-459D-997A-F9341A994092}" presName="node" presStyleLbl="node1" presStyleIdx="0" presStyleCnt="2">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1" presStyleCnt="2">
        <dgm:presLayoutVars>
          <dgm:bulletEnabled val="1"/>
        </dgm:presLayoutVars>
      </dgm:prSet>
      <dgm:spPr/>
    </dgm:pt>
  </dgm:ptLst>
  <dgm:cxnLst>
    <dgm:cxn modelId="{45E64001-F7FB-4F8D-A589-0FDCD559B43D}" type="presOf" srcId="{BDFD3E53-E209-4ADA-B747-39B5713450FE}" destId="{20B1CF38-A52D-40CC-A2A7-450B517CFFAB}" srcOrd="0" destOrd="3" presId="urn:microsoft.com/office/officeart/2005/8/layout/hList6"/>
    <dgm:cxn modelId="{2DE5CA04-3A6D-46E6-929D-B81F670AB78D}" srcId="{28BA5EB9-E6D7-4A34-BBC2-D613F00391CA}" destId="{6E472645-BC71-459D-997A-F9341A994092}" srcOrd="0" destOrd="0" parTransId="{8B3494A0-180A-4E66-AC87-ACB2D99E9530}" sibTransId="{85EBC4C5-54D9-46DB-9811-089B9FB6D791}"/>
    <dgm:cxn modelId="{DEF77E08-7A4D-4F3C-9A2C-D482262337AA}" srcId="{211DF803-F6C0-4377-9EA1-730918AEE4FB}" destId="{B3BB6186-FE4A-47E1-A48A-1D6B58585F6A}" srcOrd="3" destOrd="0" parTransId="{BAB803F9-A5C2-4346-BEC4-6632DFEA0BC1}" sibTransId="{5ADB8C86-EF80-40E0-AA77-10886E4188BE}"/>
    <dgm:cxn modelId="{5FE77819-2193-4346-AFFF-5BF2E890C0A7}" type="presOf" srcId="{F8C5ABC5-561D-4BFA-AEA0-EBBDC1F3EA99}" destId="{E352A7A4-F4D1-4FE5-9A5F-9CFF17B53C6B}" srcOrd="0" destOrd="6" presId="urn:microsoft.com/office/officeart/2005/8/layout/hList6"/>
    <dgm:cxn modelId="{71CD8C1B-CAEE-4A36-AB80-61119E496E8D}" type="presOf" srcId="{D925EA14-CB4D-4F02-866C-1542CA202D16}" destId="{E352A7A4-F4D1-4FE5-9A5F-9CFF17B53C6B}" srcOrd="0" destOrd="2" presId="urn:microsoft.com/office/officeart/2005/8/layout/hList6"/>
    <dgm:cxn modelId="{F1A6F33C-A75D-4738-B65A-02E60D430874}" type="presOf" srcId="{B3BB6186-FE4A-47E1-A48A-1D6B58585F6A}" destId="{E352A7A4-F4D1-4FE5-9A5F-9CFF17B53C6B}" srcOrd="0" destOrd="4" presId="urn:microsoft.com/office/officeart/2005/8/layout/hList6"/>
    <dgm:cxn modelId="{E20FBC5D-DF64-4E30-80EB-74452607006F}" type="presOf" srcId="{40A24A45-2C24-4A3D-A120-08F8F59095C4}" destId="{E352A7A4-F4D1-4FE5-9A5F-9CFF17B53C6B}" srcOrd="0" destOrd="5" presId="urn:microsoft.com/office/officeart/2005/8/layout/hList6"/>
    <dgm:cxn modelId="{3A0D0441-A310-4C1F-8CBB-CC29109F735A}" type="presOf" srcId="{28BA5EB9-E6D7-4A34-BBC2-D613F00391CA}" destId="{D7B340CB-CD18-49D7-8F19-C70010EA7293}" srcOrd="0" destOrd="0" presId="urn:microsoft.com/office/officeart/2005/8/layout/hList6"/>
    <dgm:cxn modelId="{CCB95D42-A893-4ECA-BA8C-2A2BD48A2594}" srcId="{6E472645-BC71-459D-997A-F9341A994092}" destId="{20C221DD-9EC7-4CF5-B639-DFBA047E5F58}" srcOrd="1" destOrd="0" parTransId="{91F0605A-9A67-49B8-9FF5-EDD2EE812834}" sibTransId="{D7B1C5AA-CCDA-453B-AEC1-2FEA2A5158AE}"/>
    <dgm:cxn modelId="{515A3563-946C-408F-999A-1AED3100FF13}" srcId="{6E472645-BC71-459D-997A-F9341A994092}" destId="{FC1D5F1C-04D3-465D-8F35-E7F643C6E1B3}" srcOrd="3" destOrd="0" parTransId="{BA9ACDE9-B007-47CC-81AB-DDF252DBE5EB}" sibTransId="{4A3A1305-67E5-454C-9239-472D7063D693}"/>
    <dgm:cxn modelId="{8C1F7E49-3D75-42C4-AE0D-F51405F9C0C7}" type="presOf" srcId="{72B4CD2A-3272-42D6-B68B-5056688BFEB5}" destId="{E352A7A4-F4D1-4FE5-9A5F-9CFF17B53C6B}" srcOrd="0" destOrd="1" presId="urn:microsoft.com/office/officeart/2005/8/layout/hList6"/>
    <dgm:cxn modelId="{7B082E71-09CF-496F-9BD9-749379EC91F4}" type="presOf" srcId="{20C221DD-9EC7-4CF5-B639-DFBA047E5F58}" destId="{20B1CF38-A52D-40CC-A2A7-450B517CFFAB}" srcOrd="0" destOrd="2" presId="urn:microsoft.com/office/officeart/2005/8/layout/hList6"/>
    <dgm:cxn modelId="{4C633354-C8F2-440F-B85D-9868B14BBDD0}" srcId="{211DF803-F6C0-4377-9EA1-730918AEE4FB}" destId="{72B4CD2A-3272-42D6-B68B-5056688BFEB5}" srcOrd="0" destOrd="0" parTransId="{1E3FAA4E-8C39-4072-8BB7-E57FAAFDA297}" sibTransId="{F31F1A8F-4CF5-4B1B-99F5-67F14CE5E48E}"/>
    <dgm:cxn modelId="{46677458-505A-4090-AE4A-5BF3C6EE7C99}" type="presOf" srcId="{6E472645-BC71-459D-997A-F9341A994092}" destId="{20B1CF38-A52D-40CC-A2A7-450B517CFFAB}" srcOrd="0" destOrd="0" presId="urn:microsoft.com/office/officeart/2005/8/layout/hList6"/>
    <dgm:cxn modelId="{A4C8C37B-C96B-48C5-B03D-19E0F8875C7A}" srcId="{6E472645-BC71-459D-997A-F9341A994092}" destId="{BDFD3E53-E209-4ADA-B747-39B5713450FE}" srcOrd="2" destOrd="0" parTransId="{3D4A58E1-AFCA-464E-8836-BEAE2A2B6F92}" sibTransId="{5ABE2E9E-39AC-4D87-9634-7A887F2F2BF3}"/>
    <dgm:cxn modelId="{74CB5684-549F-474E-AA01-E84EBE4E7D6D}" srcId="{211DF803-F6C0-4377-9EA1-730918AEE4FB}" destId="{D925EA14-CB4D-4F02-866C-1542CA202D16}" srcOrd="1" destOrd="0" parTransId="{C1EE3C71-3E94-4737-BDD5-A14F424BB31D}" sibTransId="{E7222DA5-75FE-49CF-948E-880B85D93C24}"/>
    <dgm:cxn modelId="{7A34DB92-9618-4A1B-B8B7-8FBCF49A16F0}" type="presOf" srcId="{211DF803-F6C0-4377-9EA1-730918AEE4FB}" destId="{E352A7A4-F4D1-4FE5-9A5F-9CFF17B53C6B}" srcOrd="0" destOrd="0" presId="urn:microsoft.com/office/officeart/2005/8/layout/hList6"/>
    <dgm:cxn modelId="{B9D42993-2692-4FB5-9962-97DA94996384}" srcId="{211DF803-F6C0-4377-9EA1-730918AEE4FB}" destId="{F8C5ABC5-561D-4BFA-AEA0-EBBDC1F3EA99}" srcOrd="5" destOrd="0" parTransId="{996824AE-A398-4D98-9B3D-9709E1D2FE49}" sibTransId="{DF0DA6DF-1617-471E-B5A6-F07256FB7099}"/>
    <dgm:cxn modelId="{E1017294-787E-4832-AB8B-6E67B54E56AC}" srcId="{6E472645-BC71-459D-997A-F9341A994092}" destId="{71B87EA0-B9C9-453C-AF8E-D9636D82EB4C}" srcOrd="0" destOrd="0" parTransId="{C8510F7F-F1ED-4652-AB5A-55F1AD83EBFC}" sibTransId="{09957248-B0EA-4E1A-B18B-1920D3F3D850}"/>
    <dgm:cxn modelId="{68FA8F9F-4DB1-4B48-BCCB-51988CED4F8C}" srcId="{211DF803-F6C0-4377-9EA1-730918AEE4FB}" destId="{EBBF8135-2304-4061-A5FB-DC48DFFEF059}" srcOrd="2" destOrd="0" parTransId="{9A130F88-42E4-4AB8-8004-A0226F9438D3}" sibTransId="{6F9FC247-3C5A-4A9B-A5FE-58621383AB89}"/>
    <dgm:cxn modelId="{E3B0BBAE-E7B0-4033-907F-3EEA707FD686}" srcId="{28BA5EB9-E6D7-4A34-BBC2-D613F00391CA}" destId="{211DF803-F6C0-4377-9EA1-730918AEE4FB}" srcOrd="1" destOrd="0" parTransId="{D355C6D1-BE47-439F-9A2D-CF582FB387AF}" sibTransId="{54E221B3-524C-40BB-99C5-D9AB6462D8E2}"/>
    <dgm:cxn modelId="{F73EA8C5-FED1-428B-9059-80CA2C898890}" srcId="{211DF803-F6C0-4377-9EA1-730918AEE4FB}" destId="{40A24A45-2C24-4A3D-A120-08F8F59095C4}" srcOrd="4" destOrd="0" parTransId="{51BA25B0-B22C-4BC0-81C8-B7221C1056B2}" sibTransId="{63B0CB1D-2DCE-4A06-B882-3262AAD544CA}"/>
    <dgm:cxn modelId="{C16580E4-394F-4FCD-8419-1B538C5A82EC}" srcId="{6E472645-BC71-459D-997A-F9341A994092}" destId="{19F5A6ED-8ED4-4FC5-A16F-1DE6E63AF5E2}" srcOrd="4" destOrd="0" parTransId="{8CB0757B-0D2E-4560-AD0C-B68CFF1D2956}" sibTransId="{EB7E0B6C-4377-465D-9F39-4B4EC408B859}"/>
    <dgm:cxn modelId="{4EAA62E7-356F-4008-8A7A-42A6FF1E1C1F}" type="presOf" srcId="{EBBF8135-2304-4061-A5FB-DC48DFFEF059}" destId="{E352A7A4-F4D1-4FE5-9A5F-9CFF17B53C6B}" srcOrd="0" destOrd="3" presId="urn:microsoft.com/office/officeart/2005/8/layout/hList6"/>
    <dgm:cxn modelId="{0883A2E7-9492-40D1-AF49-9C6D98326110}" type="presOf" srcId="{71B87EA0-B9C9-453C-AF8E-D9636D82EB4C}" destId="{20B1CF38-A52D-40CC-A2A7-450B517CFFAB}" srcOrd="0" destOrd="1" presId="urn:microsoft.com/office/officeart/2005/8/layout/hList6"/>
    <dgm:cxn modelId="{B05FE2EA-3A1C-45E8-9C0C-EBE0CFCD760E}" type="presOf" srcId="{19F5A6ED-8ED4-4FC5-A16F-1DE6E63AF5E2}" destId="{20B1CF38-A52D-40CC-A2A7-450B517CFFAB}" srcOrd="0" destOrd="5" presId="urn:microsoft.com/office/officeart/2005/8/layout/hList6"/>
    <dgm:cxn modelId="{13A580FD-1C92-4BE4-9E32-82C87A1200ED}" type="presOf" srcId="{FC1D5F1C-04D3-465D-8F35-E7F643C6E1B3}" destId="{20B1CF38-A52D-40CC-A2A7-450B517CFFAB}" srcOrd="0" destOrd="4" presId="urn:microsoft.com/office/officeart/2005/8/layout/hList6"/>
    <dgm:cxn modelId="{D24C8FED-B188-4406-A483-A0BDDB70E6BC}" type="presParOf" srcId="{D7B340CB-CD18-49D7-8F19-C70010EA7293}" destId="{20B1CF38-A52D-40CC-A2A7-450B517CFFAB}" srcOrd="0" destOrd="0" presId="urn:microsoft.com/office/officeart/2005/8/layout/hList6"/>
    <dgm:cxn modelId="{761B9349-9600-4177-93A1-DD25A1C4084B}" type="presParOf" srcId="{D7B340CB-CD18-49D7-8F19-C70010EA7293}" destId="{38C9ABBA-655D-436D-AB73-1DCDC8063F2B}" srcOrd="1" destOrd="0" presId="urn:microsoft.com/office/officeart/2005/8/layout/hList6"/>
    <dgm:cxn modelId="{85EF8390-C798-46F1-90C3-E02BD43BE660}" type="presParOf" srcId="{D7B340CB-CD18-49D7-8F19-C70010EA7293}" destId="{E352A7A4-F4D1-4FE5-9A5F-9CFF17B53C6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en-US" sz="2400" noProof="0" dirty="0">
              <a:solidFill>
                <a:schemeClr val="tx1"/>
              </a:solidFill>
              <a:latin typeface="Helvetica Neue" panose="020B0604020202020204" charset="0"/>
            </a:rPr>
            <a:t>Intrapreneurial culture</a:t>
          </a:r>
        </a:p>
      </dgm:t>
    </dgm:pt>
    <dgm:pt modelId="{B2325200-452E-49C4-88A4-B3D8F4EC2E9A}" type="parTrans" cxnId="{61A0B3C2-C531-4130-9674-CC19656DE778}">
      <dgm:prSet/>
      <dgm:spPr/>
      <dgm:t>
        <a:bodyPr/>
        <a:lstStyle/>
        <a:p>
          <a:endParaRPr lang="es-ES">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s-ES">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a:lstStyle/>
        <a:p>
          <a:r>
            <a:rPr lang="en-US" sz="2200" noProof="0" dirty="0">
              <a:solidFill>
                <a:schemeClr val="tx1"/>
              </a:solidFill>
              <a:latin typeface="Helvetica Neue" panose="020B0604020202020204" charset="0"/>
            </a:rPr>
            <a:t>Suggest, try and experiment</a:t>
          </a:r>
        </a:p>
      </dgm:t>
    </dgm:pt>
    <dgm:pt modelId="{D8ACE33D-5D95-46F0-9734-7BD663BDF410}" type="parTrans" cxnId="{CBFC6E0B-85E0-43F1-8907-8A25C1F2A0F9}">
      <dgm:prSet/>
      <dgm:spPr/>
      <dgm:t>
        <a:bodyPr/>
        <a:lstStyle/>
        <a:p>
          <a:endParaRPr lang="es-ES">
            <a:latin typeface="Helvetica Neue" panose="020B0604020202020204" charset="0"/>
          </a:endParaRPr>
        </a:p>
      </dgm:t>
    </dgm:pt>
    <dgm:pt modelId="{3EF1239E-0AC8-4AE3-8C04-F116EEAF38E7}" type="sibTrans" cxnId="{CBFC6E0B-85E0-43F1-8907-8A25C1F2A0F9}">
      <dgm:prSet/>
      <dgm:spPr/>
      <dgm:t>
        <a:bodyPr/>
        <a:lstStyle/>
        <a:p>
          <a:endParaRPr lang="es-ES">
            <a:latin typeface="Helvetica Neue" panose="020B0604020202020204" charset="0"/>
          </a:endParaRPr>
        </a:p>
      </dgm:t>
    </dgm:pt>
    <dgm:pt modelId="{A738D4DE-1C78-46C7-9B61-4A193B12821C}">
      <dgm:prSet phldrT="[Texto]" custT="1"/>
      <dgm:spPr>
        <a:solidFill>
          <a:srgbClr val="AED633">
            <a:alpha val="50000"/>
          </a:srgbClr>
        </a:solidFill>
      </dgm:spPr>
      <dgm:t>
        <a:bodyPr/>
        <a:lstStyle/>
        <a:p>
          <a:r>
            <a:rPr lang="en-US" sz="2200" noProof="0" dirty="0">
              <a:solidFill>
                <a:schemeClr val="tx1"/>
              </a:solidFill>
              <a:latin typeface="Helvetica Neue" panose="020B0604020202020204" charset="0"/>
            </a:rPr>
            <a:t>Take responsibility and ownership</a:t>
          </a:r>
        </a:p>
      </dgm:t>
    </dgm:pt>
    <dgm:pt modelId="{6ED15BE4-072D-4223-A140-5406CB9B27DC}" type="parTrans" cxnId="{C77C9470-BCC7-4997-A468-E41C2488AB3B}">
      <dgm:prSet/>
      <dgm:spPr/>
      <dgm:t>
        <a:bodyPr/>
        <a:lstStyle/>
        <a:p>
          <a:endParaRPr lang="es-ES">
            <a:latin typeface="Helvetica Neue" panose="020B0604020202020204" charset="0"/>
          </a:endParaRPr>
        </a:p>
      </dgm:t>
    </dgm:pt>
    <dgm:pt modelId="{FBC31210-B136-48D5-924F-2B31E3BE2E94}" type="sibTrans" cxnId="{C77C9470-BCC7-4997-A468-E41C2488AB3B}">
      <dgm:prSet/>
      <dgm:spPr/>
      <dgm:t>
        <a:bodyPr/>
        <a:lstStyle/>
        <a:p>
          <a:endParaRPr lang="es-ES">
            <a:latin typeface="Helvetica Neue" panose="020B0604020202020204" charset="0"/>
          </a:endParaRPr>
        </a:p>
      </dgm:t>
    </dgm:pt>
    <dgm:pt modelId="{511CB459-83A9-455E-A3BC-F64E1298C8FB}">
      <dgm:prSet phldrT="[Texto]" custT="1"/>
      <dgm:spPr>
        <a:solidFill>
          <a:srgbClr val="AED633">
            <a:alpha val="50000"/>
          </a:srgbClr>
        </a:solidFill>
      </dgm:spPr>
      <dgm:t>
        <a:bodyPr/>
        <a:lstStyle/>
        <a:p>
          <a:r>
            <a:rPr lang="en-US" sz="2200" noProof="0" dirty="0">
              <a:solidFill>
                <a:schemeClr val="tx1"/>
              </a:solidFill>
              <a:latin typeface="Helvetica Neue" panose="020B0604020202020204" charset="0"/>
            </a:rPr>
            <a:t>Create and develop</a:t>
          </a:r>
        </a:p>
      </dgm:t>
    </dgm:pt>
    <dgm:pt modelId="{C35AA375-3BE9-485B-9D76-D66DB06073B0}" type="parTrans" cxnId="{981EB5CD-522F-4ADB-9711-F7907E26EA75}">
      <dgm:prSet/>
      <dgm:spPr/>
      <dgm:t>
        <a:bodyPr/>
        <a:lstStyle/>
        <a:p>
          <a:endParaRPr lang="es-ES">
            <a:latin typeface="Helvetica Neue" panose="020B0604020202020204" charset="0"/>
          </a:endParaRPr>
        </a:p>
      </dgm:t>
    </dgm:pt>
    <dgm:pt modelId="{0AF6A8B0-5ED4-49F8-9C57-C57296C3920F}" type="sibTrans" cxnId="{981EB5CD-522F-4ADB-9711-F7907E26EA75}">
      <dgm:prSet/>
      <dgm:spPr/>
      <dgm:t>
        <a:bodyPr/>
        <a:lstStyle/>
        <a:p>
          <a:endParaRPr lang="es-ES">
            <a:latin typeface="Helvetica Neue" panose="020B0604020202020204" charset="0"/>
          </a:endParaRPr>
        </a:p>
      </dgm:t>
    </dgm:pt>
    <dgm:pt modelId="{86B68EA8-898B-45E3-85DD-5E6EB10CAD90}">
      <dgm:prSet phldrT="[Texto]" custT="1"/>
      <dgm:spPr>
        <a:solidFill>
          <a:srgbClr val="AED633">
            <a:alpha val="50000"/>
          </a:srgbClr>
        </a:solidFill>
      </dgm:spPr>
      <dgm:t>
        <a:bodyPr/>
        <a:lstStyle/>
        <a:p>
          <a:r>
            <a:rPr lang="en-US" sz="2200" noProof="0" dirty="0">
              <a:solidFill>
                <a:schemeClr val="tx1"/>
              </a:solidFill>
              <a:latin typeface="Helvetica Neue" panose="020B0604020202020204" charset="0"/>
            </a:rPr>
            <a:t>Develop vision, goals and action plans</a:t>
          </a:r>
        </a:p>
      </dgm:t>
    </dgm:pt>
    <dgm:pt modelId="{4CB7B6F6-A4DA-4B76-BF96-65BE628F9C2E}" type="parTrans" cxnId="{708DB326-A72F-41B2-B0D7-5445B05F6D18}">
      <dgm:prSet/>
      <dgm:spPr/>
      <dgm:t>
        <a:bodyPr/>
        <a:lstStyle/>
        <a:p>
          <a:endParaRPr lang="es-ES">
            <a:latin typeface="Helvetica Neue" panose="020B0604020202020204" charset="0"/>
          </a:endParaRPr>
        </a:p>
      </dgm:t>
    </dgm:pt>
    <dgm:pt modelId="{D97EC8C8-5D5F-49D3-8E50-0276C47AED66}" type="sibTrans" cxnId="{708DB326-A72F-41B2-B0D7-5445B05F6D18}">
      <dgm:prSet/>
      <dgm:spPr/>
      <dgm:t>
        <a:bodyPr/>
        <a:lstStyle/>
        <a:p>
          <a:endParaRPr lang="es-ES">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lang="es-ES" dirty="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lang="es-ES">
            <a:latin typeface="Helvetica Neue" panose="020B0604020202020204" charset="0"/>
          </a:endParaRPr>
        </a:p>
      </dgm:t>
    </dgm:pt>
    <dgm:pt modelId="{53EBF6A0-D642-4685-8C78-59A23F05EFFD}" type="sibTrans" cxnId="{08288246-BB4B-4360-BB8B-A2CDA272A754}">
      <dgm:prSet/>
      <dgm:spPr/>
      <dgm:t>
        <a:bodyPr/>
        <a:lstStyle/>
        <a:p>
          <a:endParaRPr lang="es-ES">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52794" custScaleY="133211"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52794"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52794"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52794" custScaleY="133211"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DAF9BE36-F17A-413C-A122-FDDF0C0D4672}"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C77C9470-BCC7-4997-A468-E41C2488AB3B}" srcId="{BA8CA715-4374-4416-B16C-BC310217D77D}" destId="{A738D4DE-1C78-46C7-9B61-4A193B12821C}" srcOrd="1" destOrd="0" parTransId="{6ED15BE4-072D-4223-A140-5406CB9B27DC}" sibTransId="{FBC31210-B136-48D5-924F-2B31E3BE2E94}"/>
    <dgm:cxn modelId="{EB6A2351-7B00-4CE3-94D9-15AD06C12ED1}" type="presOf" srcId="{4D082404-6B75-4683-AC10-1634C6BC1BE4}" destId="{D916B596-D3B9-4939-A7A6-9C6DAF677282}" srcOrd="0" destOrd="0" presId="urn:microsoft.com/office/officeart/2005/8/layout/radial3"/>
    <dgm:cxn modelId="{F6EE1575-EB65-48B9-9A4A-3B5650A5DBC0}" type="presOf" srcId="{7F99D9A7-8431-47F8-B1C1-FE7662AB714B}" destId="{B2C9171F-A1CE-4C1A-8FA3-D4C931D7434F}" srcOrd="0" destOrd="0" presId="urn:microsoft.com/office/officeart/2005/8/layout/radial3"/>
    <dgm:cxn modelId="{F26C6990-0946-414F-A3EC-F63B8AD750CA}" type="presOf" srcId="{A738D4DE-1C78-46C7-9B61-4A193B12821C}" destId="{FAE3807B-A0F6-4D8E-A436-3B9865E0F959}"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868351CE-2839-42BC-8E52-706E4E47ABA5}" type="presOf" srcId="{86B68EA8-898B-45E3-85DD-5E6EB10CAD90}" destId="{EA02541F-25B6-497E-98D6-C9A0FB64C7A3}" srcOrd="0" destOrd="0" presId="urn:microsoft.com/office/officeart/2005/8/layout/radial3"/>
    <dgm:cxn modelId="{43ED1DEE-804B-453D-B875-644F26433E4C}" type="presOf" srcId="{511CB459-83A9-455E-A3BC-F64E1298C8FB}" destId="{DCDD689B-E51E-4562-AA5E-DA47FBA7C498}" srcOrd="0" destOrd="0" presId="urn:microsoft.com/office/officeart/2005/8/layout/radial3"/>
    <dgm:cxn modelId="{E5BD9741-8DEC-4946-838B-D4502720D5A3}" type="presParOf" srcId="{B2C9171F-A1CE-4C1A-8FA3-D4C931D7434F}" destId="{A442D66E-7309-4EFB-8C43-747A1CCBBAC6}" srcOrd="0" destOrd="0" presId="urn:microsoft.com/office/officeart/2005/8/layout/radial3"/>
    <dgm:cxn modelId="{B3DACADE-1E63-4DF5-8AAF-7571F8BCC5A5}" type="presParOf" srcId="{A442D66E-7309-4EFB-8C43-747A1CCBBAC6}" destId="{878A8DC8-4B49-4BB3-870F-F0C7CFE1F3D8}" srcOrd="0" destOrd="0" presId="urn:microsoft.com/office/officeart/2005/8/layout/radial3"/>
    <dgm:cxn modelId="{8AD0B947-8AB2-44E4-B008-EAF610E62781}" type="presParOf" srcId="{A442D66E-7309-4EFB-8C43-747A1CCBBAC6}" destId="{D916B596-D3B9-4939-A7A6-9C6DAF677282}" srcOrd="1" destOrd="0" presId="urn:microsoft.com/office/officeart/2005/8/layout/radial3"/>
    <dgm:cxn modelId="{F6854CAF-3238-43EB-BB46-A1DDE37B1D60}" type="presParOf" srcId="{A442D66E-7309-4EFB-8C43-747A1CCBBAC6}" destId="{FAE3807B-A0F6-4D8E-A436-3B9865E0F959}" srcOrd="2" destOrd="0" presId="urn:microsoft.com/office/officeart/2005/8/layout/radial3"/>
    <dgm:cxn modelId="{F6751517-3E50-420B-B24A-D974B672A79F}" type="presParOf" srcId="{A442D66E-7309-4EFB-8C43-747A1CCBBAC6}" destId="{DCDD689B-E51E-4562-AA5E-DA47FBA7C498}" srcOrd="3" destOrd="0" presId="urn:microsoft.com/office/officeart/2005/8/layout/radial3"/>
    <dgm:cxn modelId="{7BAF26F2-37EB-49B7-9D78-3D76A23D9405}"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CF38-A52D-40CC-A2A7-450B517CFFAB}">
      <dsp:nvSpPr>
        <dsp:cNvPr id="0" name=""/>
        <dsp:cNvSpPr/>
      </dsp:nvSpPr>
      <dsp:spPr>
        <a:xfrm rot="16200000">
          <a:off x="-295623" y="300164"/>
          <a:ext cx="4968000" cy="4367671"/>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Creativity and curiosity</a:t>
          </a: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Proactivity</a:t>
          </a: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Observation skills</a:t>
          </a: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Uncertainty tolerance</a:t>
          </a: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Propensity to risk</a:t>
          </a:r>
        </a:p>
      </dsp:txBody>
      <dsp:txXfrm rot="5400000">
        <a:off x="4542" y="993599"/>
        <a:ext cx="4367671" cy="2980800"/>
      </dsp:txXfrm>
    </dsp:sp>
    <dsp:sp modelId="{E352A7A4-F4D1-4FE5-9A5F-9CFF17B53C6B}">
      <dsp:nvSpPr>
        <dsp:cNvPr id="0" name=""/>
        <dsp:cNvSpPr/>
      </dsp:nvSpPr>
      <dsp:spPr>
        <a:xfrm rot="16200000">
          <a:off x="4399623" y="300164"/>
          <a:ext cx="4968000" cy="4367671"/>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Experimentation</a:t>
          </a: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Acceptance of failure</a:t>
          </a: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Communication</a:t>
          </a: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Collaboration</a:t>
          </a: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a:latin typeface="Helvetica Neue" panose="020B0604020202020204" charset="0"/>
            </a:rPr>
            <a:t>Resilience</a:t>
          </a:r>
        </a:p>
        <a:p>
          <a:pPr marL="228600" lvl="1" indent="-228600" algn="l" defTabSz="1066800">
            <a:lnSpc>
              <a:spcPct val="90000"/>
            </a:lnSpc>
            <a:spcBef>
              <a:spcPct val="0"/>
            </a:spcBef>
            <a:spcAft>
              <a:spcPct val="15000"/>
            </a:spcAft>
            <a:buFontTx/>
            <a:buNone/>
          </a:pPr>
          <a:endParaRPr lang="en-US" sz="2400" kern="1200" noProof="0" dirty="0">
            <a:latin typeface="Helvetica Neue" panose="020B0604020202020204" charset="0"/>
          </a:endParaRPr>
        </a:p>
      </dsp:txBody>
      <dsp:txXfrm rot="5400000">
        <a:off x="4699788" y="993599"/>
        <a:ext cx="4367671" cy="298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1242542" y="858560"/>
          <a:ext cx="3994914" cy="3889762"/>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Intrapreneurial culture</a:t>
          </a:r>
        </a:p>
      </dsp:txBody>
      <dsp:txXfrm>
        <a:off x="1827584" y="1428202"/>
        <a:ext cx="2824830" cy="2750478"/>
      </dsp:txXfrm>
    </dsp:sp>
    <dsp:sp modelId="{D916B596-D3B9-4939-A7A6-9C6DAF677282}">
      <dsp:nvSpPr>
        <dsp:cNvPr id="0" name=""/>
        <dsp:cNvSpPr/>
      </dsp:nvSpPr>
      <dsp:spPr>
        <a:xfrm>
          <a:off x="3755556" y="13412"/>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solidFill>
                <a:schemeClr val="tx1"/>
              </a:solidFill>
              <a:latin typeface="Helvetica Neue" panose="020B0604020202020204" charset="0"/>
            </a:rPr>
            <a:t>Suggest, try and experiment</a:t>
          </a:r>
        </a:p>
      </dsp:txBody>
      <dsp:txXfrm>
        <a:off x="4103513" y="316773"/>
        <a:ext cx="1680085" cy="1464754"/>
      </dsp:txXfrm>
    </dsp:sp>
    <dsp:sp modelId="{FAE3807B-A0F6-4D8E-A436-3B9865E0F959}">
      <dsp:nvSpPr>
        <dsp:cNvPr id="0" name=""/>
        <dsp:cNvSpPr/>
      </dsp:nvSpPr>
      <dsp:spPr>
        <a:xfrm>
          <a:off x="3930946" y="3414747"/>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solidFill>
                <a:schemeClr val="tx1"/>
              </a:solidFill>
              <a:latin typeface="Helvetica Neue" panose="020B0604020202020204" charset="0"/>
            </a:rPr>
            <a:t>Take responsibility and ownership</a:t>
          </a:r>
        </a:p>
      </dsp:txBody>
      <dsp:txXfrm>
        <a:off x="4278903" y="3718108"/>
        <a:ext cx="1680085" cy="1464754"/>
      </dsp:txXfrm>
    </dsp:sp>
    <dsp:sp modelId="{DCDD689B-E51E-4562-AA5E-DA47FBA7C498}">
      <dsp:nvSpPr>
        <dsp:cNvPr id="0" name=""/>
        <dsp:cNvSpPr/>
      </dsp:nvSpPr>
      <dsp:spPr>
        <a:xfrm>
          <a:off x="213034" y="3418310"/>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solidFill>
                <a:schemeClr val="tx1"/>
              </a:solidFill>
              <a:latin typeface="Helvetica Neue" panose="020B0604020202020204" charset="0"/>
            </a:rPr>
            <a:t>Create and develop</a:t>
          </a:r>
        </a:p>
      </dsp:txBody>
      <dsp:txXfrm>
        <a:off x="560991" y="3721671"/>
        <a:ext cx="1680085" cy="1464754"/>
      </dsp:txXfrm>
    </dsp:sp>
    <dsp:sp modelId="{EA02541F-25B6-497E-98D6-C9A0FB64C7A3}">
      <dsp:nvSpPr>
        <dsp:cNvPr id="0" name=""/>
        <dsp:cNvSpPr/>
      </dsp:nvSpPr>
      <dsp:spPr>
        <a:xfrm>
          <a:off x="223198" y="47043"/>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solidFill>
                <a:schemeClr val="tx1"/>
              </a:solidFill>
              <a:latin typeface="Helvetica Neue" panose="020B0604020202020204" charset="0"/>
            </a:rPr>
            <a:t>Develop vision, goals and action plans</a:t>
          </a:r>
        </a:p>
      </dsp:txBody>
      <dsp:txXfrm>
        <a:off x="571155" y="350404"/>
        <a:ext cx="1680085" cy="14647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28/11/2022</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28/11/2022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31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20</a:t>
            </a:fld>
            <a:endParaRPr lang="es-ES"/>
          </a:p>
        </p:txBody>
      </p:sp>
    </p:spTree>
    <p:extLst>
      <p:ext uri="{BB962C8B-B14F-4D97-AF65-F5344CB8AC3E}">
        <p14:creationId xmlns:p14="http://schemas.microsoft.com/office/powerpoint/2010/main" val="8086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algn="r">
              <a:buSzPts val="1400"/>
            </a:pPr>
            <a:fld id="{00000000-1234-1234-1234-123412341234}" type="slidenum">
              <a:rPr lang="es-ES"/>
              <a:pPr algn="r">
                <a:buSzPts val="1400"/>
              </a:pPr>
              <a:t>21</a:t>
            </a:fld>
            <a:endParaRPr dirty="0"/>
          </a:p>
        </p:txBody>
      </p:sp>
    </p:spTree>
    <p:extLst>
      <p:ext uri="{BB962C8B-B14F-4D97-AF65-F5344CB8AC3E}">
        <p14:creationId xmlns:p14="http://schemas.microsoft.com/office/powerpoint/2010/main" val="804444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38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12" name="Imagen 11">
            <a:extLst>
              <a:ext uri="{FF2B5EF4-FFF2-40B4-BE49-F238E27FC236}">
                <a16:creationId xmlns:a16="http://schemas.microsoft.com/office/drawing/2014/main" id="{B99EDC54-94E8-4A85-AEBD-1861E83AB01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0560" y="9451198"/>
            <a:ext cx="2247197" cy="471451"/>
          </a:xfrm>
          <a:prstGeom prst="rect">
            <a:avLst/>
          </a:prstGeom>
        </p:spPr>
      </p:pic>
      <p:pic>
        <p:nvPicPr>
          <p:cNvPr id="24" name="object 2">
            <a:extLst>
              <a:ext uri="{FF2B5EF4-FFF2-40B4-BE49-F238E27FC236}">
                <a16:creationId xmlns:a16="http://schemas.microsoft.com/office/drawing/2014/main" id="{2F526033-9EF0-4F19-BF7F-FC11CABF75E9}"/>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9"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8" name="CuadroTexto 27">
            <a:extLst>
              <a:ext uri="{FF2B5EF4-FFF2-40B4-BE49-F238E27FC236}">
                <a16:creationId xmlns:a16="http://schemas.microsoft.com/office/drawing/2014/main" id="{7E2C9B4D-F068-E1C1-AFF1-F3B9C0B179C6}"/>
              </a:ext>
            </a:extLst>
          </p:cNvPr>
          <p:cNvSpPr txBox="1"/>
          <p:nvPr userDrawn="1"/>
        </p:nvSpPr>
        <p:spPr>
          <a:xfrm>
            <a:off x="2916550" y="9386841"/>
            <a:ext cx="5998850" cy="600164"/>
          </a:xfrm>
          <a:prstGeom prst="rect">
            <a:avLst/>
          </a:prstGeom>
          <a:noFill/>
        </p:spPr>
        <p:txBody>
          <a:bodyPr wrap="square" rtlCol="0">
            <a:spAutoFit/>
          </a:bodyPr>
          <a:lstStyle/>
          <a:p>
            <a:pPr algn="just"/>
            <a:r>
              <a:rPr lang="en-US" sz="1100" b="0" i="0" u="none" strike="noStrike" dirty="0">
                <a:solidFill>
                  <a:srgbClr val="000000"/>
                </a:solidFill>
                <a:effectLst/>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100" dirty="0">
              <a:latin typeface="+mn-lt"/>
            </a:endParaRPr>
          </a:p>
        </p:txBody>
      </p:sp>
      <p:pic>
        <p:nvPicPr>
          <p:cNvPr id="29" name="Immagine 12">
            <a:extLst>
              <a:ext uri="{FF2B5EF4-FFF2-40B4-BE49-F238E27FC236}">
                <a16:creationId xmlns:a16="http://schemas.microsoft.com/office/drawing/2014/main" id="{07C9C30E-CBB9-02E0-73F8-7DD0394CBBA7}"/>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9007200" y="9410400"/>
            <a:ext cx="1508349" cy="540000"/>
          </a:xfrm>
          <a:prstGeom prst="rect">
            <a:avLst/>
          </a:prstGeom>
        </p:spPr>
      </p:pic>
      <p:sp>
        <p:nvSpPr>
          <p:cNvPr id="30" name="CuadroTexto 29">
            <a:extLst>
              <a:ext uri="{FF2B5EF4-FFF2-40B4-BE49-F238E27FC236}">
                <a16:creationId xmlns:a16="http://schemas.microsoft.com/office/drawing/2014/main" id="{C6D4B06C-B471-C189-7FD0-765252A56455}"/>
              </a:ext>
            </a:extLst>
          </p:cNvPr>
          <p:cNvSpPr txBox="1"/>
          <p:nvPr userDrawn="1"/>
        </p:nvSpPr>
        <p:spPr>
          <a:xfrm>
            <a:off x="10591800" y="9345267"/>
            <a:ext cx="6825579" cy="600164"/>
          </a:xfrm>
          <a:prstGeom prst="rect">
            <a:avLst/>
          </a:prstGeom>
          <a:noFill/>
        </p:spPr>
        <p:txBody>
          <a:bodyPr wrap="square">
            <a:spAutoFit/>
          </a:bodyPr>
          <a:lstStyle/>
          <a:p>
            <a:pPr algn="just"/>
            <a:r>
              <a:rPr lang="en-US" sz="1100" dirty="0">
                <a:latin typeface="+mn-lt"/>
              </a:rPr>
              <a:t>Legal description – Creative Commons licensing</a:t>
            </a:r>
            <a:r>
              <a:rPr lang="en-US" sz="1100" b="0" i="0" dirty="0">
                <a:solidFill>
                  <a:schemeClr val="tx1"/>
                </a:solidFill>
                <a:effectLst/>
                <a:latin typeface="+mn-lt"/>
              </a:rPr>
              <a:t>: The materials published on the Genie project website are classified as Open Educational Resources' (OER) and can be freely (without permission of their creators): downloaded, used, reused, copied, adapted, and shared by users, with information about the source of their origin.</a:t>
            </a:r>
            <a:endParaRPr lang="en-US" sz="1100" dirty="0">
              <a:solidFill>
                <a:schemeClr val="tx1"/>
              </a:solidFill>
              <a:latin typeface="+mn-lt"/>
            </a:endParaRPr>
          </a:p>
        </p:txBody>
      </p:sp>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pic>
        <p:nvPicPr>
          <p:cNvPr id="2" name="Imagen 1">
            <a:extLst>
              <a:ext uri="{FF2B5EF4-FFF2-40B4-BE49-F238E27FC236}">
                <a16:creationId xmlns:a16="http://schemas.microsoft.com/office/drawing/2014/main" id="{476CBD65-42A2-6936-A9A8-091E8A94E3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80560" y="9451198"/>
            <a:ext cx="2247197" cy="471451"/>
          </a:xfrm>
          <a:prstGeom prst="rect">
            <a:avLst/>
          </a:prstGeom>
        </p:spPr>
      </p:pic>
      <p:sp>
        <p:nvSpPr>
          <p:cNvPr id="3" name="CuadroTexto 2">
            <a:extLst>
              <a:ext uri="{FF2B5EF4-FFF2-40B4-BE49-F238E27FC236}">
                <a16:creationId xmlns:a16="http://schemas.microsoft.com/office/drawing/2014/main" id="{18CA55FE-6EF3-CA73-4662-39A0A9C0088F}"/>
              </a:ext>
            </a:extLst>
          </p:cNvPr>
          <p:cNvSpPr txBox="1"/>
          <p:nvPr userDrawn="1"/>
        </p:nvSpPr>
        <p:spPr>
          <a:xfrm>
            <a:off x="2916550" y="9386841"/>
            <a:ext cx="5998850" cy="600164"/>
          </a:xfrm>
          <a:prstGeom prst="rect">
            <a:avLst/>
          </a:prstGeom>
          <a:noFill/>
        </p:spPr>
        <p:txBody>
          <a:bodyPr wrap="square" rtlCol="0">
            <a:spAutoFit/>
          </a:bodyPr>
          <a:lstStyle/>
          <a:p>
            <a:pPr algn="just"/>
            <a:r>
              <a:rPr lang="en-US" sz="1100" b="0" i="0" u="none" strike="noStrike" dirty="0">
                <a:solidFill>
                  <a:srgbClr val="000000"/>
                </a:solidFill>
                <a:effectLst/>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100" dirty="0">
              <a:latin typeface="+mn-lt"/>
            </a:endParaRPr>
          </a:p>
        </p:txBody>
      </p:sp>
      <p:pic>
        <p:nvPicPr>
          <p:cNvPr id="4" name="Immagine 12">
            <a:extLst>
              <a:ext uri="{FF2B5EF4-FFF2-40B4-BE49-F238E27FC236}">
                <a16:creationId xmlns:a16="http://schemas.microsoft.com/office/drawing/2014/main" id="{530CA1CE-A043-7E46-B90B-3EE6FB36D1E9}"/>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007200" y="9410400"/>
            <a:ext cx="1508353" cy="540000"/>
          </a:xfrm>
          <a:prstGeom prst="rect">
            <a:avLst/>
          </a:prstGeom>
        </p:spPr>
      </p:pic>
      <p:sp>
        <p:nvSpPr>
          <p:cNvPr id="5" name="CuadroTexto 4">
            <a:extLst>
              <a:ext uri="{FF2B5EF4-FFF2-40B4-BE49-F238E27FC236}">
                <a16:creationId xmlns:a16="http://schemas.microsoft.com/office/drawing/2014/main" id="{B53B1FBE-719A-FA48-D2DD-3FE723C182AF}"/>
              </a:ext>
            </a:extLst>
          </p:cNvPr>
          <p:cNvSpPr txBox="1"/>
          <p:nvPr userDrawn="1"/>
        </p:nvSpPr>
        <p:spPr>
          <a:xfrm>
            <a:off x="10591800" y="9345267"/>
            <a:ext cx="6825579" cy="600164"/>
          </a:xfrm>
          <a:prstGeom prst="rect">
            <a:avLst/>
          </a:prstGeom>
          <a:noFill/>
        </p:spPr>
        <p:txBody>
          <a:bodyPr wrap="square">
            <a:spAutoFit/>
          </a:bodyPr>
          <a:lstStyle/>
          <a:p>
            <a:pPr algn="just"/>
            <a:r>
              <a:rPr lang="en-US" sz="1100" dirty="0">
                <a:latin typeface="+mn-lt"/>
              </a:rPr>
              <a:t>Legal description – Creative Commons licensing</a:t>
            </a:r>
            <a:r>
              <a:rPr lang="en-US" sz="1100" b="0" i="0" dirty="0">
                <a:solidFill>
                  <a:schemeClr val="tx1"/>
                </a:solidFill>
                <a:effectLst/>
                <a:latin typeface="+mn-lt"/>
              </a:rPr>
              <a:t>: The materials published on the Genie project website are classified as Open Educational Resources' (OER) and can be freely (without permission of their creators): downloaded, used, reused, copied, adapted, and shared by users, with information about the source of their origin.</a:t>
            </a:r>
            <a:endParaRPr lang="en-US" sz="1100" dirty="0">
              <a:solidFill>
                <a:schemeClr val="tx1"/>
              </a:solidFill>
              <a:latin typeface="+mn-lt"/>
            </a:endParaRPr>
          </a:p>
        </p:txBody>
      </p:sp>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elmhurst.edu/blog/what-is-intrapreneurship/#:~:text=Intrapreneurship%20is%20simply%20entrepreneurship%20in,facilitators%20and%20barriers%20to%20intrapreneurship" TargetMode="External"/><Relationship Id="rId7" Type="http://schemas.openxmlformats.org/officeDocument/2006/relationships/hyperlink" Target="https://www.researchgate.net/publication/265659626_The_Four_Models_of_Corporate_Entrepreneurshi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peoplematters.in/article/entrepreneurship-start-ups/how-to-create-an-intrapreneurial-culture-19155" TargetMode="External"/><Relationship Id="rId5" Type="http://schemas.openxmlformats.org/officeDocument/2006/relationships/hyperlink" Target="https://integrative-innovation.net/?p=1698" TargetMode="External"/><Relationship Id="rId4" Type="http://schemas.openxmlformats.org/officeDocument/2006/relationships/hyperlink" Target="https://link.springer.com/chapter/10.1007/978-3-030-53914-6_1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754326"/>
          </a:xfrm>
          <a:prstGeom prst="rect">
            <a:avLst/>
          </a:prstGeom>
          <a:noFill/>
        </p:spPr>
        <p:txBody>
          <a:bodyPr wrap="square">
            <a:spAutoFit/>
          </a:bodyPr>
          <a:lstStyle/>
          <a:p>
            <a:pPr marL="0" marR="0" lvl="0" indent="0" algn="ctr" rtl="0">
              <a:lnSpc>
                <a:spcPct val="100000"/>
              </a:lnSpc>
              <a:spcBef>
                <a:spcPts val="0"/>
              </a:spcBef>
              <a:spcAft>
                <a:spcPts val="0"/>
              </a:spcAft>
              <a:buClr>
                <a:srgbClr val="4D94B7"/>
              </a:buClr>
              <a:buSzPts val="3600"/>
              <a:buFont typeface="Helvetica Neue"/>
              <a:buNone/>
            </a:pPr>
            <a:r>
              <a:rPr lang="en-US" sz="3600" b="1" dirty="0">
                <a:solidFill>
                  <a:srgbClr val="4D94B7"/>
                </a:solidFill>
                <a:latin typeface="Helvetica Neue" panose="020B0604020202020204" charset="0"/>
                <a:ea typeface="Helvetica Neue"/>
                <a:cs typeface="Helvetica Neue"/>
                <a:sym typeface="Helvetica Neue"/>
              </a:rPr>
              <a:t>Digital intrapreneurship:</a:t>
            </a:r>
            <a:br>
              <a:rPr lang="en-US" sz="3600" b="1">
                <a:solidFill>
                  <a:srgbClr val="4D94B7"/>
                </a:solidFill>
                <a:latin typeface="Helvetica Neue" panose="020B0604020202020204" charset="0"/>
                <a:ea typeface="Helvetica Neue"/>
                <a:cs typeface="Helvetica Neue"/>
                <a:sym typeface="Helvetica Neue"/>
              </a:rPr>
            </a:br>
            <a:r>
              <a:rPr lang="en-US" sz="3600" b="1">
                <a:solidFill>
                  <a:srgbClr val="4D94B7"/>
                </a:solidFill>
                <a:latin typeface="Helvetica Neue" panose="020B0604020202020204" charset="0"/>
                <a:ea typeface="Helvetica Neue"/>
                <a:cs typeface="Helvetica Neue"/>
                <a:sym typeface="Helvetica Neue"/>
              </a:rPr>
              <a:t>Prospects </a:t>
            </a:r>
            <a:r>
              <a:rPr lang="en-US" sz="3600" b="1" dirty="0">
                <a:solidFill>
                  <a:srgbClr val="4D94B7"/>
                </a:solidFill>
                <a:latin typeface="Helvetica Neue" panose="020B0604020202020204" charset="0"/>
                <a:ea typeface="Helvetica Neue"/>
                <a:cs typeface="Helvetica Neue"/>
                <a:sym typeface="Helvetica Neue"/>
              </a:rPr>
              <a:t>and challenges</a:t>
            </a:r>
          </a:p>
          <a:p>
            <a:pPr marL="0" marR="0" lvl="0" indent="0" algn="ctr" rtl="0">
              <a:lnSpc>
                <a:spcPct val="100000"/>
              </a:lnSpc>
              <a:spcBef>
                <a:spcPts val="0"/>
              </a:spcBef>
              <a:spcAft>
                <a:spcPts val="0"/>
              </a:spcAft>
              <a:buClr>
                <a:srgbClr val="4D94B7"/>
              </a:buClr>
              <a:buSzPts val="3600"/>
              <a:buFont typeface="Helvetica Neue"/>
              <a:buNone/>
            </a:pPr>
            <a:endParaRPr lang="en-US" sz="36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39528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How to support digital Intrapreneurship</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How to find Intrapreneurs</a:t>
            </a:r>
          </a:p>
        </p:txBody>
      </p:sp>
      <p:sp>
        <p:nvSpPr>
          <p:cNvPr id="7" name="CasellaDiTesto 6"/>
          <p:cNvSpPr txBox="1"/>
          <p:nvPr/>
        </p:nvSpPr>
        <p:spPr>
          <a:xfrm>
            <a:off x="1296000" y="3384000"/>
            <a:ext cx="15496461" cy="830997"/>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The first step is to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find intrapreneurs within the company </a:t>
            </a:r>
            <a:r>
              <a:rPr lang="en-US" sz="2400" dirty="0">
                <a:latin typeface="Helvetica Neue" panose="020B0604020202020204" charset="0"/>
                <a:ea typeface="Microsoft Sans Serif" panose="020B0604020202020204" pitchFamily="34" charset="0"/>
                <a:cs typeface="Microsoft Sans Serif" panose="020B0604020202020204" pitchFamily="34" charset="0"/>
              </a:rPr>
              <a:t>to support them and give them the space they need to grow, develop their potential and bring innovation to the company.</a:t>
            </a:r>
          </a:p>
        </p:txBody>
      </p:sp>
      <p:sp>
        <p:nvSpPr>
          <p:cNvPr id="10" name="CasellaDiTesto 9"/>
          <p:cNvSpPr txBox="1"/>
          <p:nvPr/>
        </p:nvSpPr>
        <p:spPr>
          <a:xfrm>
            <a:off x="1296000" y="4464000"/>
            <a:ext cx="11514430" cy="2769989"/>
          </a:xfrm>
          <a:prstGeom prst="rect">
            <a:avLst/>
          </a:prstGeom>
          <a:noFill/>
        </p:spPr>
        <p:txBody>
          <a:bodyPr wrap="square" rtlCol="0">
            <a:spAutoFit/>
          </a:bodyPr>
          <a:lstStyle/>
          <a:p>
            <a:pPr>
              <a:spcAft>
                <a:spcPts val="1200"/>
              </a:spcAft>
            </a:pPr>
            <a:r>
              <a:rPr lang="en-US" sz="2400" dirty="0">
                <a:latin typeface="Helvetica Neue" panose="020B0604020202020204" charset="0"/>
                <a:ea typeface="Microsoft Sans Serif" panose="020B0604020202020204" pitchFamily="34" charset="0"/>
                <a:cs typeface="Microsoft Sans Serif" panose="020B0604020202020204" pitchFamily="34" charset="0"/>
              </a:rPr>
              <a:t>To identify them, you can first look for employees with traits such as</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spcAft>
                <a:spcPts val="600"/>
              </a:spcAft>
              <a:buClr>
                <a:srgbClr val="AED633"/>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Commitment</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to the job and company</a:t>
            </a:r>
          </a:p>
          <a:p>
            <a:pPr marL="914400" lvl="1" indent="-457200">
              <a:spcAft>
                <a:spcPts val="600"/>
              </a:spcAft>
              <a:buClr>
                <a:srgbClr val="AED633"/>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Adaptability</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spcAft>
                <a:spcPts val="600"/>
              </a:spcAft>
              <a:buClr>
                <a:srgbClr val="AED633"/>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Internal motivation </a:t>
            </a:r>
            <a:r>
              <a:rPr lang="en-US" sz="2400" dirty="0">
                <a:latin typeface="Helvetica Neue" panose="020B0604020202020204" charset="0"/>
                <a:ea typeface="Microsoft Sans Serif" panose="020B0604020202020204" pitchFamily="34" charset="0"/>
                <a:cs typeface="Microsoft Sans Serif" panose="020B0604020202020204" pitchFamily="34" charset="0"/>
              </a:rPr>
              <a:t>(not driven by profit)</a:t>
            </a:r>
          </a:p>
          <a:p>
            <a:pPr marL="914400" lvl="1" indent="-457200">
              <a:spcAft>
                <a:spcPts val="600"/>
              </a:spcAft>
              <a:buClr>
                <a:srgbClr val="AED633"/>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Confidence</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spcAft>
                <a:spcPts val="600"/>
              </a:spcAft>
              <a:buClr>
                <a:srgbClr val="AED633"/>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Proactivity</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17938" t="9292" r="-62" b="2239"/>
          <a:stretch/>
        </p:blipFill>
        <p:spPr>
          <a:xfrm>
            <a:off x="11963400" y="4464000"/>
            <a:ext cx="4108287" cy="4381325"/>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5653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Intrapreneurial culture</a:t>
            </a:r>
          </a:p>
        </p:txBody>
      </p:sp>
      <p:sp>
        <p:nvSpPr>
          <p:cNvPr id="35" name="Freccia a destra 34"/>
          <p:cNvSpPr/>
          <p:nvPr/>
        </p:nvSpPr>
        <p:spPr>
          <a:xfrm>
            <a:off x="1296000" y="3384000"/>
            <a:ext cx="15912000" cy="5436000"/>
          </a:xfrm>
          <a:prstGeom prst="rightArrow">
            <a:avLst>
              <a:gd name="adj1" fmla="val 73363"/>
              <a:gd name="adj2" fmla="val 53027"/>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0" name="Rettangolo arrotondato 39"/>
          <p:cNvSpPr/>
          <p:nvPr/>
        </p:nvSpPr>
        <p:spPr>
          <a:xfrm>
            <a:off x="1764000" y="4500000"/>
            <a:ext cx="6122696" cy="3310123"/>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Rettangolo 40"/>
          <p:cNvSpPr/>
          <p:nvPr/>
        </p:nvSpPr>
        <p:spPr>
          <a:xfrm>
            <a:off x="1944000" y="4644000"/>
            <a:ext cx="5764597" cy="298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Helvetica Neue" panose="020B0604020202020204" charset="0"/>
              </a:rPr>
              <a:t>The intrapreneur is a creative person who proposes and develops </a:t>
            </a:r>
            <a:r>
              <a:rPr lang="en-US" sz="2400" b="1" kern="1200" dirty="0">
                <a:latin typeface="Helvetica Neue" panose="020B0604020202020204" charset="0"/>
              </a:rPr>
              <a:t>innovative and profitable ideas</a:t>
            </a:r>
            <a:r>
              <a:rPr lang="en-US" sz="2400" kern="1200" dirty="0">
                <a:latin typeface="Helvetica Neue" panose="020B0604020202020204" charset="0"/>
              </a:rPr>
              <a:t> within the company. The road to success, however, is not always linear and the intrapreneur is </a:t>
            </a:r>
            <a:r>
              <a:rPr lang="en-US" sz="2400" b="1" kern="1200" dirty="0">
                <a:latin typeface="Helvetica Neue" panose="020B0604020202020204" charset="0"/>
              </a:rPr>
              <a:t>willing to risk failure </a:t>
            </a:r>
            <a:r>
              <a:rPr lang="en-US" sz="2400" kern="1200" dirty="0">
                <a:latin typeface="Helvetica Neue" panose="020B0604020202020204" charset="0"/>
              </a:rPr>
              <a:t>and is not afraid to make </a:t>
            </a:r>
            <a:r>
              <a:rPr lang="en-US" sz="2400" b="1" kern="1200" dirty="0">
                <a:latin typeface="Helvetica Neue" panose="020B0604020202020204" charset="0"/>
              </a:rPr>
              <a:t>mistakes</a:t>
            </a:r>
            <a:r>
              <a:rPr lang="en-US" sz="2400" kern="1200" dirty="0">
                <a:latin typeface="Helvetica Neue" panose="020B0604020202020204" charset="0"/>
              </a:rPr>
              <a:t>.</a:t>
            </a:r>
          </a:p>
        </p:txBody>
      </p:sp>
      <p:sp>
        <p:nvSpPr>
          <p:cNvPr id="38" name="Rettangolo arrotondato 37"/>
          <p:cNvSpPr/>
          <p:nvPr/>
        </p:nvSpPr>
        <p:spPr>
          <a:xfrm>
            <a:off x="8496000" y="4500000"/>
            <a:ext cx="6385230" cy="3293331"/>
          </a:xfrm>
          <a:prstGeom prst="roundRect">
            <a:avLst/>
          </a:pr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Rettangolo 38"/>
          <p:cNvSpPr/>
          <p:nvPr/>
        </p:nvSpPr>
        <p:spPr>
          <a:xfrm>
            <a:off x="8712000" y="4644000"/>
            <a:ext cx="6011776" cy="297179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Helvetica Neue" panose="020B0604020202020204" charset="0"/>
              </a:rPr>
              <a:t>The company must therefore build a </a:t>
            </a:r>
            <a:r>
              <a:rPr lang="en-US" sz="2400" b="1" kern="1200" dirty="0">
                <a:latin typeface="Helvetica Neue" panose="020B0604020202020204" charset="0"/>
              </a:rPr>
              <a:t>culture that encourages creativity and the proposal of ideas</a:t>
            </a:r>
            <a:r>
              <a:rPr lang="en-US" sz="2400" kern="1200" dirty="0">
                <a:latin typeface="Helvetica Neue" panose="020B0604020202020204" charset="0"/>
              </a:rPr>
              <a:t>. In addition, to support intrapreneurs in the company, the corporate culture should be extremely </a:t>
            </a:r>
            <a:r>
              <a:rPr lang="en-US" sz="2400" b="1" kern="1200" dirty="0">
                <a:latin typeface="Helvetica Neue" panose="020B0604020202020204" charset="0"/>
              </a:rPr>
              <a:t>tolerant of mistakes</a:t>
            </a:r>
            <a:r>
              <a:rPr lang="en-US" sz="2400" kern="1200" dirty="0">
                <a:latin typeface="Helvetica Neue" panose="020B0604020202020204" charset="0"/>
              </a:rPr>
              <a:t>, which are seen as </a:t>
            </a:r>
            <a:r>
              <a:rPr lang="en-US" sz="2400" b="1" kern="1200" dirty="0">
                <a:latin typeface="Helvetica Neue" panose="020B0604020202020204" charset="0"/>
              </a:rPr>
              <a:t>essential steps towards the realization of an innovative idea</a:t>
            </a:r>
            <a:r>
              <a:rPr lang="en-US" sz="2400" kern="1200" dirty="0">
                <a:latin typeface="Helvetica Neue" panose="020B0604020202020204" charset="0"/>
              </a:rPr>
              <a:t>.</a:t>
            </a:r>
          </a:p>
        </p:txBody>
      </p:sp>
      <p:sp>
        <p:nvSpPr>
          <p:cNvPr id="2" name="CuadroTexto 28">
            <a:extLst>
              <a:ext uri="{FF2B5EF4-FFF2-40B4-BE49-F238E27FC236}">
                <a16:creationId xmlns:a16="http://schemas.microsoft.com/office/drawing/2014/main" id="{4ADD5AD9-6992-AF12-1EFD-4919D3724213}"/>
              </a:ext>
            </a:extLst>
          </p:cNvPr>
          <p:cNvSpPr txBox="1"/>
          <p:nvPr/>
        </p:nvSpPr>
        <p:spPr>
          <a:xfrm>
            <a:off x="1296000" y="1548000"/>
            <a:ext cx="139528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How to support digital Intrapreneurship</a:t>
            </a:r>
          </a:p>
        </p:txBody>
      </p:sp>
      <p:sp>
        <p:nvSpPr>
          <p:cNvPr id="9" name="CasellaDiTesto 8"/>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25429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2656564131"/>
              </p:ext>
            </p:extLst>
          </p:nvPr>
        </p:nvGraphicFramePr>
        <p:xfrm>
          <a:off x="1296000" y="3384000"/>
          <a:ext cx="6480000" cy="560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7668000" y="3384000"/>
            <a:ext cx="9705866" cy="5216813"/>
          </a:xfrm>
          <a:prstGeom prst="rect">
            <a:avLst/>
          </a:prstGeom>
          <a:noFill/>
        </p:spPr>
        <p:txBody>
          <a:bodyPr wrap="square" rtlCol="0">
            <a:spAutoFit/>
          </a:bodyPr>
          <a:lstStyle/>
          <a:p>
            <a:pPr marL="514350" indent="-514350">
              <a:spcAft>
                <a:spcPts val="600"/>
              </a:spcAft>
              <a:buClr>
                <a:srgbClr val="AED633"/>
              </a:buClr>
              <a:buFont typeface="+mj-lt"/>
              <a:buAutoNum type="arabicParenR"/>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Identify the intrapreneurs </a:t>
            </a:r>
            <a:r>
              <a:rPr lang="en-US" sz="2400" dirty="0">
                <a:latin typeface="Helvetica Neue" panose="020B0604020202020204" charset="0"/>
                <a:ea typeface="Microsoft Sans Serif" panose="020B0604020202020204" pitchFamily="34" charset="0"/>
                <a:cs typeface="Microsoft Sans Serif" panose="020B0604020202020204" pitchFamily="34" charset="0"/>
              </a:rPr>
              <a:t>in the company</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Establish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meritocracy</a:t>
            </a:r>
          </a:p>
          <a:p>
            <a:pPr marL="514350" indent="-514350">
              <a:spcAft>
                <a:spcPts val="600"/>
              </a:spcAft>
              <a:buClr>
                <a:srgbClr val="AED633"/>
              </a:buClr>
              <a:buFont typeface="+mj-lt"/>
              <a:buAutoNum type="arabicParenR"/>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Empower the employees </a:t>
            </a:r>
            <a:r>
              <a:rPr lang="en-US" sz="2400" dirty="0">
                <a:latin typeface="Helvetica Neue" panose="020B0604020202020204" charset="0"/>
                <a:ea typeface="Microsoft Sans Serif" panose="020B0604020202020204" pitchFamily="34" charset="0"/>
                <a:cs typeface="Microsoft Sans Serif" panose="020B0604020202020204" pitchFamily="34" charset="0"/>
              </a:rPr>
              <a:t>(with decision making and independence)</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Increase the level of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risk-taking</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Be transparent and allow individuals to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access to information</a:t>
            </a:r>
          </a:p>
          <a:p>
            <a:pPr marL="514350" indent="-514350">
              <a:spcAft>
                <a:spcPts val="600"/>
              </a:spcAft>
              <a:buClr>
                <a:srgbClr val="AED633"/>
              </a:buClr>
              <a:buFont typeface="+mj-lt"/>
              <a:buAutoNum type="arabicParenR"/>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Give time and space </a:t>
            </a:r>
            <a:r>
              <a:rPr lang="en-US" sz="2400" dirty="0">
                <a:latin typeface="Helvetica Neue" panose="020B0604020202020204" charset="0"/>
                <a:ea typeface="Microsoft Sans Serif" panose="020B0604020202020204" pitchFamily="34" charset="0"/>
                <a:cs typeface="Microsoft Sans Serif" panose="020B0604020202020204" pitchFamily="34" charset="0"/>
              </a:rPr>
              <a:t>(to think out of the box and come up with ideas and solutions)</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Teach employees to be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solutionists</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Recognize intrapreneurial successes and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reward</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intrapreneurs</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Promote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collaboration</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and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healthy competition</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Provide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resources</a:t>
            </a:r>
          </a:p>
        </p:txBody>
      </p:sp>
      <p:sp>
        <p:nvSpPr>
          <p:cNvPr id="2" name="CuadroTexto 28">
            <a:extLst>
              <a:ext uri="{FF2B5EF4-FFF2-40B4-BE49-F238E27FC236}">
                <a16:creationId xmlns:a16="http://schemas.microsoft.com/office/drawing/2014/main" id="{BDBFD38F-A1F6-0A1F-77BE-9CD3B3FBEF9C}"/>
              </a:ext>
            </a:extLst>
          </p:cNvPr>
          <p:cNvSpPr txBox="1"/>
          <p:nvPr/>
        </p:nvSpPr>
        <p:spPr>
          <a:xfrm>
            <a:off x="1296000" y="1548000"/>
            <a:ext cx="139528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How to support digital Intrapreneurship</a:t>
            </a:r>
          </a:p>
        </p:txBody>
      </p:sp>
      <p:sp>
        <p:nvSpPr>
          <p:cNvPr id="3" name="CuadroTexto 29">
            <a:extLst>
              <a:ext uri="{FF2B5EF4-FFF2-40B4-BE49-F238E27FC236}">
                <a16:creationId xmlns:a16="http://schemas.microsoft.com/office/drawing/2014/main" id="{53BBDBEA-7E91-F86F-8143-F6BCE71A0CDD}"/>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Intrapreneurial culture</a:t>
            </a:r>
          </a:p>
        </p:txBody>
      </p:sp>
      <p:sp>
        <p:nvSpPr>
          <p:cNvPr id="5" name="CasellaDiTesto 7">
            <a:extLst>
              <a:ext uri="{FF2B5EF4-FFF2-40B4-BE49-F238E27FC236}">
                <a16:creationId xmlns:a16="http://schemas.microsoft.com/office/drawing/2014/main" id="{16624851-249F-17D1-DC2E-A7FA22BD0AC4}"/>
              </a:ext>
            </a:extLst>
          </p:cNvPr>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4</a:t>
            </a:r>
          </a:p>
        </p:txBody>
      </p:sp>
    </p:spTree>
    <p:extLst>
      <p:ext uri="{BB962C8B-B14F-4D97-AF65-F5344CB8AC3E}">
        <p14:creationId xmlns:p14="http://schemas.microsoft.com/office/powerpoint/2010/main" val="390976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41230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Practical activities</a:t>
            </a:r>
          </a:p>
        </p:txBody>
      </p:sp>
      <p:grpSp>
        <p:nvGrpSpPr>
          <p:cNvPr id="3" name="Gruppieren 2">
            <a:extLst>
              <a:ext uri="{FF2B5EF4-FFF2-40B4-BE49-F238E27FC236}">
                <a16:creationId xmlns:a16="http://schemas.microsoft.com/office/drawing/2014/main" id="{171D1818-A026-3DAD-6DC1-4A159835F9A9}"/>
              </a:ext>
            </a:extLst>
          </p:cNvPr>
          <p:cNvGrpSpPr/>
          <p:nvPr/>
        </p:nvGrpSpPr>
        <p:grpSpPr>
          <a:xfrm>
            <a:off x="1296000" y="3384000"/>
            <a:ext cx="15840000" cy="5668001"/>
            <a:chOff x="1365301" y="3225463"/>
            <a:chExt cx="15722992" cy="5668001"/>
          </a:xfrm>
        </p:grpSpPr>
        <p:sp>
          <p:nvSpPr>
            <p:cNvPr id="4" name="Freihandform: Form 3">
              <a:extLst>
                <a:ext uri="{FF2B5EF4-FFF2-40B4-BE49-F238E27FC236}">
                  <a16:creationId xmlns:a16="http://schemas.microsoft.com/office/drawing/2014/main" id="{B9FE67B6-F1FC-64DB-C372-D5D8B84F7140}"/>
                </a:ext>
              </a:extLst>
            </p:cNvPr>
            <p:cNvSpPr/>
            <p:nvPr/>
          </p:nvSpPr>
          <p:spPr>
            <a:xfrm rot="21600000">
              <a:off x="1365301"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D94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en-US" sz="2200" b="1" kern="1200" dirty="0">
                  <a:solidFill>
                    <a:schemeClr val="bg1"/>
                  </a:solidFill>
                  <a:latin typeface="Helvetica Neue" panose="020B0604020202020204" charset="0"/>
                </a:rPr>
                <a:t>Communicate</a:t>
              </a:r>
              <a:r>
                <a:rPr lang="en-US" sz="2200" kern="1200" dirty="0">
                  <a:solidFill>
                    <a:schemeClr val="bg1"/>
                  </a:solidFill>
                  <a:latin typeface="Helvetica Neue" panose="020B0604020202020204" charset="0"/>
                </a:rPr>
                <a:t> </a:t>
              </a:r>
              <a:r>
                <a:rPr lang="en-US" sz="2200" kern="1200" dirty="0">
                  <a:latin typeface="Helvetica Neue" panose="020B0604020202020204" charset="0"/>
                </a:rPr>
                <a:t>the company's </a:t>
              </a:r>
              <a:r>
                <a:rPr lang="en-US" sz="2200" b="1" kern="1200" dirty="0">
                  <a:latin typeface="Helvetica Neue" panose="020B0604020202020204" charset="0"/>
                </a:rPr>
                <a:t>challenges</a:t>
              </a:r>
              <a:r>
                <a:rPr lang="en-US" sz="2200" kern="1200" dirty="0">
                  <a:latin typeface="Helvetica Neue" panose="020B0604020202020204" charset="0"/>
                </a:rPr>
                <a:t> to employees and invite them to actively find solutions</a:t>
              </a:r>
            </a:p>
            <a:p>
              <a:pPr marL="342900" lvl="0" indent="-342900" algn="l" defTabSz="1111250">
                <a:lnSpc>
                  <a:spcPct val="90000"/>
                </a:lnSpc>
                <a:spcBef>
                  <a:spcPct val="0"/>
                </a:spcBef>
                <a:spcAft>
                  <a:spcPct val="35000"/>
                </a:spcAft>
                <a:buFont typeface="Wingdings" panose="05000000000000000000" pitchFamily="2" charset="2"/>
                <a:buChar char="§"/>
              </a:pPr>
              <a:r>
                <a:rPr lang="en-US" sz="2200" b="1" kern="1200" dirty="0">
                  <a:latin typeface="Helvetica Neue" panose="020B0604020202020204" charset="0"/>
                </a:rPr>
                <a:t>Reward</a:t>
              </a:r>
              <a:r>
                <a:rPr lang="en-US" sz="2200" kern="1200" dirty="0">
                  <a:latin typeface="Helvetica Neue" panose="020B0604020202020204" charset="0"/>
                </a:rPr>
                <a:t> both innovators and their managers</a:t>
              </a:r>
            </a:p>
            <a:p>
              <a:pPr marL="342900" lvl="0" indent="-342900" algn="l" defTabSz="1111250">
                <a:lnSpc>
                  <a:spcPct val="90000"/>
                </a:lnSpc>
                <a:spcBef>
                  <a:spcPct val="0"/>
                </a:spcBef>
                <a:spcAft>
                  <a:spcPct val="35000"/>
                </a:spcAft>
                <a:buFont typeface="Wingdings" panose="05000000000000000000" pitchFamily="2" charset="2"/>
                <a:buChar char="§"/>
              </a:pPr>
              <a:r>
                <a:rPr lang="en-US" sz="2200" kern="1200" dirty="0">
                  <a:latin typeface="Helvetica Neue" panose="020B0604020202020204" charset="0"/>
                </a:rPr>
                <a:t>Provide a </a:t>
              </a:r>
              <a:r>
                <a:rPr lang="en-US" sz="2200" b="1" kern="1200" dirty="0">
                  <a:latin typeface="Helvetica Neue" panose="020B0604020202020204" charset="0"/>
                </a:rPr>
                <a:t>training course </a:t>
              </a:r>
              <a:r>
                <a:rPr lang="en-US" sz="2200" kern="1200" dirty="0">
                  <a:latin typeface="Helvetica Neue" panose="020B0604020202020204" charset="0"/>
                </a:rPr>
                <a:t>on the intrapreneurial system that will empower intrapreneurs and teach managers how to support them</a:t>
              </a:r>
            </a:p>
            <a:p>
              <a:pPr marL="285750" lvl="1" indent="-285750" algn="l" defTabSz="1600200">
                <a:lnSpc>
                  <a:spcPct val="90000"/>
                </a:lnSpc>
                <a:spcBef>
                  <a:spcPct val="0"/>
                </a:spcBef>
                <a:spcAft>
                  <a:spcPct val="15000"/>
                </a:spcAft>
                <a:buFontTx/>
                <a:buNone/>
              </a:pPr>
              <a:endParaRPr lang="en-US" sz="2200" kern="1200" dirty="0">
                <a:latin typeface="Helvetica Neue" panose="020B0604020202020204" charset="0"/>
              </a:endParaRPr>
            </a:p>
          </p:txBody>
        </p:sp>
        <p:sp>
          <p:nvSpPr>
            <p:cNvPr id="5" name="Freihandform: Form 4">
              <a:extLst>
                <a:ext uri="{FF2B5EF4-FFF2-40B4-BE49-F238E27FC236}">
                  <a16:creationId xmlns:a16="http://schemas.microsoft.com/office/drawing/2014/main" id="{6549EE64-F341-A3A5-46F3-F4D36D813E20}"/>
                </a:ext>
              </a:extLst>
            </p:cNvPr>
            <p:cNvSpPr/>
            <p:nvPr/>
          </p:nvSpPr>
          <p:spPr>
            <a:xfrm rot="21600000">
              <a:off x="6761884"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8B17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ctr"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en-US" sz="2200" kern="1200" dirty="0">
                  <a:latin typeface="Helvetica Neue" panose="020B0604020202020204" charset="0"/>
                </a:rPr>
                <a:t>Organize </a:t>
              </a:r>
              <a:r>
                <a:rPr lang="en-US" sz="2200" b="1" kern="1200" dirty="0">
                  <a:latin typeface="Helvetica Neue" panose="020B0604020202020204" charset="0"/>
                </a:rPr>
                <a:t>exhibitions</a:t>
              </a:r>
              <a:r>
                <a:rPr lang="en-US" sz="2200" kern="1200" dirty="0">
                  <a:latin typeface="Helvetica Neue" panose="020B0604020202020204" charset="0"/>
                </a:rPr>
                <a:t> of your employees' ideas in order to </a:t>
              </a:r>
              <a:r>
                <a:rPr lang="en-US" sz="2200" b="1" kern="1200" dirty="0">
                  <a:latin typeface="Helvetica Neue" panose="020B0604020202020204" charset="0"/>
                </a:rPr>
                <a:t>inspire</a:t>
              </a:r>
              <a:r>
                <a:rPr lang="en-US" sz="2200" kern="1200" dirty="0">
                  <a:latin typeface="Helvetica Neue" panose="020B0604020202020204" charset="0"/>
                </a:rPr>
                <a:t> the others and facilitate the creation of an </a:t>
              </a:r>
              <a:r>
                <a:rPr lang="en-US" sz="2200" b="1" kern="1200" dirty="0">
                  <a:latin typeface="Helvetica Neue" panose="020B0604020202020204" charset="0"/>
                </a:rPr>
                <a:t>intrapreneurial team</a:t>
              </a:r>
            </a:p>
            <a:p>
              <a:pPr marL="342900" lvl="0" indent="-342900" algn="l" defTabSz="1111250">
                <a:lnSpc>
                  <a:spcPct val="90000"/>
                </a:lnSpc>
                <a:spcBef>
                  <a:spcPct val="0"/>
                </a:spcBef>
                <a:spcAft>
                  <a:spcPct val="35000"/>
                </a:spcAft>
                <a:buFont typeface="Wingdings" panose="05000000000000000000" pitchFamily="2" charset="2"/>
                <a:buChar char="§"/>
              </a:pPr>
              <a:r>
                <a:rPr lang="en-US" sz="2200" kern="1200" dirty="0">
                  <a:latin typeface="Helvetica Neue" panose="020B0604020202020204" charset="0"/>
                </a:rPr>
                <a:t>Set </a:t>
              </a:r>
              <a:r>
                <a:rPr lang="en-US" sz="2200" b="1" kern="1200" dirty="0">
                  <a:latin typeface="Helvetica Neue" panose="020B0604020202020204" charset="0"/>
                </a:rPr>
                <a:t>workshops</a:t>
              </a:r>
              <a:r>
                <a:rPr lang="en-US" sz="2200" kern="1200" dirty="0">
                  <a:latin typeface="Helvetica Neue" panose="020B0604020202020204" charset="0"/>
                </a:rPr>
                <a:t> on idea development, teamwork and intrapreneurial mindset and skills</a:t>
              </a:r>
            </a:p>
            <a:p>
              <a:pPr marL="342900" lvl="0" indent="-342900" algn="l" defTabSz="1111250">
                <a:lnSpc>
                  <a:spcPct val="90000"/>
                </a:lnSpc>
                <a:spcBef>
                  <a:spcPct val="0"/>
                </a:spcBef>
                <a:spcAft>
                  <a:spcPct val="35000"/>
                </a:spcAft>
                <a:buFont typeface="Wingdings" panose="05000000000000000000" pitchFamily="2" charset="2"/>
                <a:buChar char="§"/>
              </a:pPr>
              <a:r>
                <a:rPr lang="en-US" sz="2200" kern="1200" dirty="0">
                  <a:latin typeface="Helvetica Neue" panose="020B0604020202020204" charset="0"/>
                </a:rPr>
                <a:t>Create </a:t>
              </a:r>
              <a:r>
                <a:rPr lang="en-US" sz="2200" b="1" kern="1200" dirty="0">
                  <a:latin typeface="Helvetica Neue" panose="020B0604020202020204" charset="0"/>
                </a:rPr>
                <a:t>dedicated funds </a:t>
              </a:r>
              <a:r>
                <a:rPr lang="en-US" sz="2200" kern="1200" dirty="0">
                  <a:latin typeface="Helvetica Neue" panose="020B0604020202020204" charset="0"/>
                </a:rPr>
                <a:t>to finance projects initiated by your employees</a:t>
              </a:r>
            </a:p>
          </p:txBody>
        </p:sp>
        <p:sp>
          <p:nvSpPr>
            <p:cNvPr id="6" name="Freihandform: Form 5">
              <a:extLst>
                <a:ext uri="{FF2B5EF4-FFF2-40B4-BE49-F238E27FC236}">
                  <a16:creationId xmlns:a16="http://schemas.microsoft.com/office/drawing/2014/main" id="{A705A0AF-2DFF-447A-64A4-BC5D6DCF2371}"/>
                </a:ext>
              </a:extLst>
            </p:cNvPr>
            <p:cNvSpPr/>
            <p:nvPr/>
          </p:nvSpPr>
          <p:spPr>
            <a:xfrm rot="21600000">
              <a:off x="12068215"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AED6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en-US" sz="2200" b="1" kern="1200" dirty="0">
                  <a:latin typeface="Helvetica Neue" panose="020B0604020202020204" charset="0"/>
                </a:rPr>
                <a:t>Reward</a:t>
              </a:r>
              <a:r>
                <a:rPr lang="en-US" sz="2200" kern="1200" dirty="0">
                  <a:latin typeface="Helvetica Neue" panose="020B0604020202020204" charset="0"/>
                </a:rPr>
                <a:t> </a:t>
              </a:r>
              <a:r>
                <a:rPr lang="en-US" sz="2200" b="1" kern="1200" dirty="0">
                  <a:latin typeface="Helvetica Neue" panose="020B0604020202020204" charset="0"/>
                </a:rPr>
                <a:t>those who take responsibility for their mistakes, adapt and find a solution</a:t>
              </a:r>
            </a:p>
            <a:p>
              <a:pPr marL="342900" lvl="0" indent="-342900" algn="l" defTabSz="1111250">
                <a:lnSpc>
                  <a:spcPct val="90000"/>
                </a:lnSpc>
                <a:spcBef>
                  <a:spcPct val="0"/>
                </a:spcBef>
                <a:spcAft>
                  <a:spcPct val="35000"/>
                </a:spcAft>
                <a:buFont typeface="Wingdings" panose="05000000000000000000" pitchFamily="2" charset="2"/>
                <a:buChar char="§"/>
              </a:pPr>
              <a:r>
                <a:rPr lang="en-US" sz="2200" b="1" kern="1200" dirty="0">
                  <a:latin typeface="Helvetica Neue" panose="020B0604020202020204" charset="0"/>
                </a:rPr>
                <a:t>Enhance even small ideas </a:t>
              </a:r>
              <a:r>
                <a:rPr lang="en-US" sz="2200" kern="1200" dirty="0">
                  <a:latin typeface="Helvetica Neue" panose="020B0604020202020204" charset="0"/>
                </a:rPr>
                <a:t>(starting with small budgets) and invite your employees to do the same</a:t>
              </a:r>
            </a:p>
            <a:p>
              <a:pPr marL="342900" lvl="0" indent="-342900" algn="l" defTabSz="1111250">
                <a:lnSpc>
                  <a:spcPct val="90000"/>
                </a:lnSpc>
                <a:spcBef>
                  <a:spcPct val="0"/>
                </a:spcBef>
                <a:spcAft>
                  <a:spcPct val="35000"/>
                </a:spcAft>
                <a:buFont typeface="Wingdings" panose="05000000000000000000" pitchFamily="2" charset="2"/>
                <a:buChar char="§"/>
              </a:pPr>
              <a:r>
                <a:rPr lang="en-US" sz="2200" kern="1200" dirty="0">
                  <a:latin typeface="Helvetica Neue" panose="020B0604020202020204" charset="0"/>
                </a:rPr>
                <a:t>Involve employees by constantly communicating your hopes for the company</a:t>
              </a:r>
            </a:p>
            <a:p>
              <a:pPr marL="285750" lvl="1" indent="-285750" algn="l" defTabSz="1600200">
                <a:lnSpc>
                  <a:spcPct val="90000"/>
                </a:lnSpc>
                <a:spcBef>
                  <a:spcPct val="0"/>
                </a:spcBef>
                <a:spcAft>
                  <a:spcPct val="15000"/>
                </a:spcAft>
                <a:buFontTx/>
                <a:buNone/>
              </a:pPr>
              <a:endParaRPr lang="en-US" sz="2200" kern="1200" dirty="0">
                <a:latin typeface="Helvetica Neue" panose="020B0604020202020204" charset="0"/>
              </a:endParaRPr>
            </a:p>
          </p:txBody>
        </p:sp>
      </p:grpSp>
      <p:sp>
        <p:nvSpPr>
          <p:cNvPr id="2" name="CuadroTexto 28">
            <a:extLst>
              <a:ext uri="{FF2B5EF4-FFF2-40B4-BE49-F238E27FC236}">
                <a16:creationId xmlns:a16="http://schemas.microsoft.com/office/drawing/2014/main" id="{D71E2B17-9E9C-509B-C3F2-D2CA25BA1F60}"/>
              </a:ext>
            </a:extLst>
          </p:cNvPr>
          <p:cNvSpPr txBox="1"/>
          <p:nvPr/>
        </p:nvSpPr>
        <p:spPr>
          <a:xfrm>
            <a:off x="1296000" y="1548000"/>
            <a:ext cx="139528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How to support digital Intrapreneurship</a:t>
            </a: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Tree>
    <p:extLst>
      <p:ext uri="{BB962C8B-B14F-4D97-AF65-F5344CB8AC3E}">
        <p14:creationId xmlns:p14="http://schemas.microsoft.com/office/powerpoint/2010/main" val="346395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4815" t="8519" r="5555" b="7777"/>
          <a:stretch/>
        </p:blipFill>
        <p:spPr>
          <a:xfrm>
            <a:off x="12344400" y="4864216"/>
            <a:ext cx="4297196" cy="4013084"/>
          </a:xfrm>
          <a:prstGeom prst="rect">
            <a:avLst/>
          </a:prstGeom>
        </p:spPr>
      </p:pic>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277200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2.4. Sponsors</a:t>
            </a:r>
          </a:p>
        </p:txBody>
      </p:sp>
      <p:sp>
        <p:nvSpPr>
          <p:cNvPr id="7" name="CasellaDiTesto 6"/>
          <p:cNvSpPr txBox="1"/>
          <p:nvPr/>
        </p:nvSpPr>
        <p:spPr>
          <a:xfrm>
            <a:off x="1296000" y="3384000"/>
            <a:ext cx="15496461" cy="1569660"/>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Managers behave differently when facing potentially intrapreneurial employees: they can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block their way or support them</a:t>
            </a:r>
            <a:r>
              <a:rPr lang="en-US" sz="2400" dirty="0">
                <a:latin typeface="Helvetica Neue" panose="020B0604020202020204" charset="0"/>
                <a:ea typeface="Microsoft Sans Serif" panose="020B0604020202020204" pitchFamily="34" charset="0"/>
                <a:cs typeface="Microsoft Sans Serif" panose="020B0604020202020204" pitchFamily="34" charset="0"/>
              </a:rPr>
              <a:t>. Managers who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guide</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and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support</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their employees in the creation and realization of an idea are called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sponsors</a:t>
            </a:r>
            <a:r>
              <a:rPr lang="en-US" sz="2400" dirty="0">
                <a:latin typeface="Helvetica Neue" panose="020B0604020202020204" charset="0"/>
                <a:ea typeface="Microsoft Sans Serif" panose="020B0604020202020204" pitchFamily="34" charset="0"/>
                <a:cs typeface="Microsoft Sans Serif" panose="020B0604020202020204" pitchFamily="34" charset="0"/>
              </a:rPr>
              <a:t>. Sponsors are at least as important as the type of corporate culture to promote digital intrapreneurship in your company. </a:t>
            </a:r>
          </a:p>
        </p:txBody>
      </p:sp>
      <p:sp>
        <p:nvSpPr>
          <p:cNvPr id="10" name="CasellaDiTesto 9"/>
          <p:cNvSpPr txBox="1"/>
          <p:nvPr/>
        </p:nvSpPr>
        <p:spPr>
          <a:xfrm>
            <a:off x="1296000" y="5148000"/>
            <a:ext cx="11225086" cy="2677656"/>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From a practical point of view, sponsors help their employees both by guiding them during the realization of the idea and by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advocating</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praising</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and actively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seeking resources</a:t>
            </a:r>
            <a:r>
              <a:rPr lang="en-US" sz="2400" dirty="0">
                <a:latin typeface="Helvetica Neue" panose="020B0604020202020204" charset="0"/>
                <a:ea typeface="Microsoft Sans Serif" panose="020B0604020202020204" pitchFamily="34" charset="0"/>
                <a:cs typeface="Microsoft Sans Serif" panose="020B0604020202020204" pitchFamily="34" charset="0"/>
              </a:rPr>
              <a:t> for their intrapreneurs to access.</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sz="2400" dirty="0">
                <a:latin typeface="Helvetica Neue" panose="020B0604020202020204" charset="0"/>
                <a:ea typeface="Microsoft Sans Serif" panose="020B0604020202020204" pitchFamily="34" charset="0"/>
                <a:cs typeface="Microsoft Sans Serif" panose="020B0604020202020204" pitchFamily="34" charset="0"/>
              </a:rPr>
              <a:t>To promote sponsorship, the company can organize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training courses </a:t>
            </a:r>
            <a:r>
              <a:rPr lang="en-US" sz="2400" dirty="0">
                <a:latin typeface="Helvetica Neue" panose="020B0604020202020204" charset="0"/>
                <a:ea typeface="Microsoft Sans Serif" panose="020B0604020202020204" pitchFamily="34" charset="0"/>
                <a:cs typeface="Microsoft Sans Serif" panose="020B0604020202020204" pitchFamily="34" charset="0"/>
              </a:rPr>
              <a:t>for managers on how to be effective sponsors and explicitly give them the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authorization</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to act as mentors.</a:t>
            </a:r>
          </a:p>
        </p:txBody>
      </p:sp>
      <p:sp>
        <p:nvSpPr>
          <p:cNvPr id="2" name="CuadroTexto 28">
            <a:extLst>
              <a:ext uri="{FF2B5EF4-FFF2-40B4-BE49-F238E27FC236}">
                <a16:creationId xmlns:a16="http://schemas.microsoft.com/office/drawing/2014/main" id="{2BA99060-62AA-95F9-D4CB-553949F9297F}"/>
              </a:ext>
            </a:extLst>
          </p:cNvPr>
          <p:cNvSpPr txBox="1"/>
          <p:nvPr/>
        </p:nvSpPr>
        <p:spPr>
          <a:xfrm>
            <a:off x="1296000" y="1548000"/>
            <a:ext cx="139528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How to support digital Intrapreneurship</a:t>
            </a: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16236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en-U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Recommendations and tips for intrapreneurs. Do's and Don'ts</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Unit 3</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3.1 General tips</a:t>
            </a: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3.2 Do's and Don'ts</a:t>
            </a:r>
          </a:p>
        </p:txBody>
      </p:sp>
    </p:spTree>
    <p:extLst>
      <p:ext uri="{BB962C8B-B14F-4D97-AF65-F5344CB8AC3E}">
        <p14:creationId xmlns:p14="http://schemas.microsoft.com/office/powerpoint/2010/main" val="428530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Recommendations and tips for intrapreneurs. </a:t>
            </a:r>
          </a:p>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Do's and Don'ts</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General tips</a:t>
            </a:r>
          </a:p>
        </p:txBody>
      </p:sp>
      <p:sp>
        <p:nvSpPr>
          <p:cNvPr id="11" name="CasellaDiTesto 10"/>
          <p:cNvSpPr txBox="1"/>
          <p:nvPr/>
        </p:nvSpPr>
        <p:spPr>
          <a:xfrm>
            <a:off x="1296000" y="3924000"/>
            <a:ext cx="15500004" cy="1200329"/>
          </a:xfrm>
          <a:prstGeom prst="rect">
            <a:avLst/>
          </a:prstGeom>
          <a:noFill/>
        </p:spPr>
        <p:txBody>
          <a:bodyPr wrap="square" rtlCol="0">
            <a:spAutoFit/>
          </a:bodyPr>
          <a:lstStyle/>
          <a:p>
            <a:pPr marL="457200" indent="-457200">
              <a:spcAft>
                <a:spcPts val="1200"/>
              </a:spcAft>
              <a:buClr>
                <a:srgbClr val="78B17A"/>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Study your company</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en-US" sz="2400" dirty="0">
                <a:latin typeface="Helvetica Neue" panose="020B0604020202020204" charset="0"/>
                <a:ea typeface="Microsoft Sans Serif" panose="020B0604020202020204" pitchFamily="34" charset="0"/>
                <a:cs typeface="Microsoft Sans Serif" panose="020B0604020202020204" pitchFamily="34" charset="0"/>
              </a:rPr>
              <a:t>Study its strengths and weaknesses, the challenges it faces and its corporate values. This information can inspire and guide you in the implementation of projects in a coherent manner.</a:t>
            </a:r>
          </a:p>
        </p:txBody>
      </p:sp>
      <p:sp>
        <p:nvSpPr>
          <p:cNvPr id="19" name="CasellaDiTesto 18"/>
          <p:cNvSpPr txBox="1"/>
          <p:nvPr/>
        </p:nvSpPr>
        <p:spPr>
          <a:xfrm>
            <a:off x="1296000" y="5256000"/>
            <a:ext cx="9461182" cy="2985433"/>
          </a:xfrm>
          <a:prstGeom prst="rect">
            <a:avLst/>
          </a:prstGeom>
          <a:noFill/>
        </p:spPr>
        <p:txBody>
          <a:bodyPr wrap="square" rtlCol="0">
            <a:spAutoFit/>
          </a:bodyPr>
          <a:lstStyle/>
          <a:p>
            <a:pPr marL="457200" lvl="0" indent="-457200">
              <a:spcAft>
                <a:spcPts val="1200"/>
              </a:spcAft>
              <a:buClr>
                <a:srgbClr val="78B17A"/>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Become an expert</a:t>
            </a:r>
            <a:b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b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Be an expert of your company's products and services, of how it works and its dynamics.</a:t>
            </a:r>
          </a:p>
          <a:p>
            <a:pPr marL="457200" lvl="0" indent="-457200">
              <a:spcAft>
                <a:spcPts val="1200"/>
              </a:spcAft>
              <a:buClr>
                <a:srgbClr val="78B17A"/>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Be a leader</a:t>
            </a:r>
            <a:b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b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Share your knowledge and skills for the good of the company and be an active problem-solver.</a:t>
            </a:r>
          </a:p>
          <a:p>
            <a:endParaRPr lang="en-US" sz="2400" dirty="0">
              <a:latin typeface="Helvetica Neue" panose="020B0604020202020204" charset="0"/>
            </a:endParaRPr>
          </a:p>
        </p:txBody>
      </p:sp>
      <p:pic>
        <p:nvPicPr>
          <p:cNvPr id="20" name="Immagine 19"/>
          <p:cNvPicPr>
            <a:picLocks noChangeAspect="1"/>
          </p:cNvPicPr>
          <p:nvPr/>
        </p:nvPicPr>
        <p:blipFill rotWithShape="1">
          <a:blip r:embed="rId2" cstate="print">
            <a:extLst>
              <a:ext uri="{28A0092B-C50C-407E-A947-70E740481C1C}">
                <a14:useLocalDpi xmlns:a14="http://schemas.microsoft.com/office/drawing/2010/main" val="0"/>
              </a:ext>
            </a:extLst>
          </a:blip>
          <a:srcRect t="6244" b="6226"/>
          <a:stretch/>
        </p:blipFill>
        <p:spPr>
          <a:xfrm>
            <a:off x="11468090" y="5490195"/>
            <a:ext cx="5116792" cy="3199107"/>
          </a:xfrm>
          <a:prstGeom prst="rect">
            <a:avLst/>
          </a:prstGeom>
        </p:spPr>
      </p:pic>
      <p:sp>
        <p:nvSpPr>
          <p:cNvPr id="7" name="CasellaDiTesto 6"/>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Tree>
    <p:extLst>
      <p:ext uri="{BB962C8B-B14F-4D97-AF65-F5344CB8AC3E}">
        <p14:creationId xmlns:p14="http://schemas.microsoft.com/office/powerpoint/2010/main" val="24353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Do's and Don'ts</a:t>
            </a:r>
          </a:p>
        </p:txBody>
      </p:sp>
      <p:graphicFrame>
        <p:nvGraphicFramePr>
          <p:cNvPr id="19" name="Tabella 18"/>
          <p:cNvGraphicFramePr>
            <a:graphicFrameLocks noGrp="1"/>
          </p:cNvGraphicFramePr>
          <p:nvPr>
            <p:extLst>
              <p:ext uri="{D42A27DB-BD31-4B8C-83A1-F6EECF244321}">
                <p14:modId xmlns:p14="http://schemas.microsoft.com/office/powerpoint/2010/main" val="524119791"/>
              </p:ext>
            </p:extLst>
          </p:nvPr>
        </p:nvGraphicFramePr>
        <p:xfrm>
          <a:off x="1837691" y="4275836"/>
          <a:ext cx="14436000" cy="4366497"/>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20000"/>
                    </a:ext>
                  </a:extLst>
                </a:gridCol>
                <a:gridCol w="7236000">
                  <a:extLst>
                    <a:ext uri="{9D8B030D-6E8A-4147-A177-3AD203B41FA5}">
                      <a16:colId xmlns:a16="http://schemas.microsoft.com/office/drawing/2014/main" val="20001"/>
                    </a:ext>
                  </a:extLst>
                </a:gridCol>
              </a:tblGrid>
              <a:tr h="764031">
                <a:tc>
                  <a:txBody>
                    <a:bodyPr/>
                    <a:lstStyle/>
                    <a:p>
                      <a:pPr algn="ct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DO…</a:t>
                      </a:r>
                    </a:p>
                  </a:txBody>
                  <a:tcPr>
                    <a:solidFill>
                      <a:srgbClr val="5CC90B"/>
                    </a:solidFill>
                  </a:tcPr>
                </a:tc>
                <a:tc>
                  <a:txBody>
                    <a:bodyPr/>
                    <a:lstStyle/>
                    <a:p>
                      <a:pPr algn="ct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DON’T…</a:t>
                      </a: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n-U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Align yourself with company objectives</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en-U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Seek for advice</a:t>
                      </a:r>
                      <a:endParaRPr lang="en-US" sz="2400" b="1"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marL="457200" lvl="0" indent="-457200">
                        <a:lnSpc>
                          <a:spcPct val="100000"/>
                        </a:lnSpc>
                        <a:spcBef>
                          <a:spcPts val="0"/>
                        </a:spcBef>
                        <a:spcAft>
                          <a:spcPts val="600"/>
                        </a:spcAft>
                        <a:buClr>
                          <a:srgbClr val="4D94B7"/>
                        </a:buClr>
                        <a:buFont typeface="Wingdings" panose="05000000000000000000" pitchFamily="2" charset="2"/>
                        <a:buChar char="ü"/>
                      </a:pP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Prepare good presentations of your ideas</a:t>
                      </a:r>
                    </a:p>
                    <a:p>
                      <a:pPr marL="457200" lvl="0" indent="-457200">
                        <a:lnSpc>
                          <a:spcPct val="100000"/>
                        </a:lnSpc>
                        <a:spcBef>
                          <a:spcPts val="0"/>
                        </a:spcBef>
                        <a:spcAft>
                          <a:spcPts val="600"/>
                        </a:spcAft>
                        <a:buClr>
                          <a:srgbClr val="4D94B7"/>
                        </a:buClr>
                        <a:buFont typeface="Wingdings" panose="05000000000000000000" pitchFamily="2" charset="2"/>
                        <a:buChar char="ü"/>
                      </a:pPr>
                      <a:r>
                        <a:rPr lang="en-US" sz="2400" b="0" i="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Observe actively</a:t>
                      </a:r>
                    </a:p>
                    <a:p>
                      <a:pPr marL="457200" lvl="0" indent="-457200">
                        <a:lnSpc>
                          <a:spcPct val="100000"/>
                        </a:lnSpc>
                        <a:spcBef>
                          <a:spcPts val="0"/>
                        </a:spcBef>
                        <a:spcAft>
                          <a:spcPts val="600"/>
                        </a:spcAft>
                        <a:buClr>
                          <a:srgbClr val="4D94B7"/>
                        </a:buClr>
                        <a:buFont typeface="Wingdings" panose="05000000000000000000" pitchFamily="2" charset="2"/>
                        <a:buChar char="ü"/>
                      </a:pPr>
                      <a:r>
                        <a:rPr lang="en-US" sz="2400" b="0" i="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Make decisions</a:t>
                      </a:r>
                    </a:p>
                    <a:p>
                      <a:pPr marL="457200" lvl="0" indent="-457200">
                        <a:lnSpc>
                          <a:spcPct val="100000"/>
                        </a:lnSpc>
                        <a:spcBef>
                          <a:spcPts val="0"/>
                        </a:spcBef>
                        <a:spcAft>
                          <a:spcPts val="600"/>
                        </a:spcAft>
                        <a:buClr>
                          <a:srgbClr val="4D94B7"/>
                        </a:buClr>
                        <a:buFont typeface="Wingdings" panose="05000000000000000000" pitchFamily="2" charset="2"/>
                        <a:buChar char="ü"/>
                      </a:pPr>
                      <a:r>
                        <a:rPr lang="en-US" sz="2400" b="0" i="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Focus on problem-solving</a:t>
                      </a:r>
                    </a:p>
                    <a:p>
                      <a:pPr marL="457200" lvl="0" indent="-457200">
                        <a:lnSpc>
                          <a:spcPct val="100000"/>
                        </a:lnSpc>
                        <a:spcBef>
                          <a:spcPts val="0"/>
                        </a:spcBef>
                        <a:spcAft>
                          <a:spcPts val="600"/>
                        </a:spcAft>
                        <a:buClr>
                          <a:srgbClr val="4D94B7"/>
                        </a:buClr>
                        <a:buFont typeface="Wingdings" panose="05000000000000000000" pitchFamily="2" charset="2"/>
                        <a:buChar char="ü"/>
                      </a:pPr>
                      <a:r>
                        <a:rPr lang="en-US" sz="2400" b="0" i="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Challenge the rules</a:t>
                      </a:r>
                    </a:p>
                  </a:txBody>
                  <a:tcPr>
                    <a:solidFill>
                      <a:srgbClr val="C6EEA9"/>
                    </a:solidFill>
                  </a:tcPr>
                </a:tc>
                <a:tc>
                  <a:txBody>
                    <a:bodyPr/>
                    <a:lstStyle/>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en-US" sz="240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Be</a:t>
                      </a:r>
                      <a:r>
                        <a:rPr lang="en-US" sz="2400" baseline="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afraid to fail</a:t>
                      </a:r>
                      <a:endParaRPr lang="en-US" sz="2400" b="1"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Expect</a:t>
                      </a:r>
                      <a:r>
                        <a:rPr lang="en-US" sz="2400" baseline="0" noProof="0" dirty="0">
                          <a:latin typeface="Helvetica Neue" panose="020B0604020202020204" charset="0"/>
                          <a:ea typeface="Microsoft Sans Serif" panose="020B0604020202020204" pitchFamily="34" charset="0"/>
                          <a:cs typeface="Microsoft Sans Serif" panose="020B0604020202020204" pitchFamily="34" charset="0"/>
                        </a:rPr>
                        <a:t> to have all the answers</a:t>
                      </a:r>
                      <a:endParaRPr lang="en-US" sz="2400" b="1" noProof="0" dirty="0">
                        <a:solidFill>
                          <a:srgbClr val="B05894"/>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0" noProof="0" dirty="0">
                          <a:latin typeface="Helvetica Neue" panose="020B0604020202020204" charset="0"/>
                          <a:ea typeface="Microsoft Sans Serif" panose="020B0604020202020204" pitchFamily="34" charset="0"/>
                          <a:cs typeface="Microsoft Sans Serif" panose="020B0604020202020204" pitchFamily="34" charset="0"/>
                        </a:rPr>
                        <a:t>Get comfortable</a:t>
                      </a: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b="1" noProof="0" dirty="0">
                          <a:solidFill>
                            <a:srgbClr val="B05894"/>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Be afraid</a:t>
                      </a:r>
                      <a:r>
                        <a:rPr lang="en-US" sz="2400" b="0" baseline="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 to take risks</a:t>
                      </a:r>
                      <a:endParaRPr lang="en-US" sz="2400" b="1" baseline="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Be impatient</a:t>
                      </a: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Play safe</a:t>
                      </a: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Belittle your work, ideas and achievements</a:t>
                      </a:r>
                    </a:p>
                  </a:txBody>
                  <a:tcPr>
                    <a:solidFill>
                      <a:srgbClr val="FEB1A6"/>
                    </a:solidFill>
                  </a:tcPr>
                </a:tc>
                <a:extLst>
                  <a:ext uri="{0D108BD9-81ED-4DB2-BD59-A6C34878D82A}">
                    <a16:rowId xmlns:a16="http://schemas.microsoft.com/office/drawing/2014/main" val="10001"/>
                  </a:ext>
                </a:extLst>
              </a:tr>
            </a:tbl>
          </a:graphicData>
        </a:graphic>
      </p:graphicFrame>
      <p:pic>
        <p:nvPicPr>
          <p:cNvPr id="20" name="Immagin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273" y="3907168"/>
            <a:ext cx="1468155" cy="1371077"/>
          </a:xfrm>
          <a:prstGeom prst="rect">
            <a:avLst/>
          </a:prstGeom>
        </p:spPr>
      </p:pic>
      <p:pic>
        <p:nvPicPr>
          <p:cNvPr id="21" name="Immagin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6000" y="3848100"/>
            <a:ext cx="1468800" cy="1411095"/>
          </a:xfrm>
          <a:prstGeom prst="rect">
            <a:avLst/>
          </a:prstGeom>
        </p:spPr>
      </p:pic>
      <p:sp>
        <p:nvSpPr>
          <p:cNvPr id="2" name="CuadroTexto 28">
            <a:extLst>
              <a:ext uri="{FF2B5EF4-FFF2-40B4-BE49-F238E27FC236}">
                <a16:creationId xmlns:a16="http://schemas.microsoft.com/office/drawing/2014/main" id="{EC7C8D09-EA4F-4D77-9D57-47C88857579E}"/>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Recommendations and tips for intrapreneurs. </a:t>
            </a:r>
          </a:p>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Do's and Don'ts</a:t>
            </a:r>
          </a:p>
        </p:txBody>
      </p:sp>
      <p:sp>
        <p:nvSpPr>
          <p:cNvPr id="7" name="CasellaDiTesto 6"/>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Tree>
    <p:extLst>
      <p:ext uri="{BB962C8B-B14F-4D97-AF65-F5344CB8AC3E}">
        <p14:creationId xmlns:p14="http://schemas.microsoft.com/office/powerpoint/2010/main" val="309380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 your knowledge!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Please answer the following questions:</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1. Digital transformation is:</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The implementation of digital technologies </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 new approach to do business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Both</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Which one of these is </a:t>
            </a:r>
            <a:r>
              <a:rPr lang="en-US" altLang="es-ES" sz="2400" b="1" u="sng" dirty="0">
                <a:latin typeface="Helvetica Neue" panose="020B0604020202020204" charset="0"/>
                <a:ea typeface="Microsoft Sans Serif" panose="020B0604020202020204" pitchFamily="34" charset="0"/>
                <a:cs typeface="Microsoft Sans Serif" panose="020B0604020202020204" pitchFamily="34" charset="0"/>
              </a:rPr>
              <a:t>not</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 characteristic of the intrapreneur?</a:t>
            </a:r>
          </a:p>
          <a:p>
            <a:pPr marL="342900" indent="-342900">
              <a:buBlip>
                <a:blip r:embed="rId2"/>
              </a:buBlip>
              <a:defRPr/>
            </a:pP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Proactivity</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Acceptance of the rules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Resilience</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 sponsor is:</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 funder of a project</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 manager that supports your ideas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 co-worker that joins your intrapreneurial team</a:t>
            </a: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What a successful intrapreneur should </a:t>
            </a:r>
            <a:r>
              <a:rPr lang="en-US" altLang="es-ES" sz="2400" b="1" u="sng" dirty="0">
                <a:latin typeface="Helvetica Neue" panose="020B0604020202020204" charset="0"/>
                <a:ea typeface="Microsoft Sans Serif" panose="020B0604020202020204" pitchFamily="34" charset="0"/>
                <a:cs typeface="Microsoft Sans Serif" panose="020B0604020202020204" pitchFamily="34" charset="0"/>
              </a:rPr>
              <a:t>not</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do:</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Seek for advice</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Challenge the rules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Play safe</a:t>
            </a: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Intrapreneurial culture is </a:t>
            </a:r>
            <a:r>
              <a:rPr lang="en-US" altLang="es-ES" sz="2400" b="1" u="sng" dirty="0">
                <a:latin typeface="Helvetica Neue" panose="020B0604020202020204" charset="0"/>
                <a:ea typeface="Microsoft Sans Serif" panose="020B0604020202020204" pitchFamily="34" charset="0"/>
                <a:cs typeface="Microsoft Sans Serif" panose="020B0604020202020204" pitchFamily="34" charset="0"/>
              </a:rPr>
              <a:t>not</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characterized by:</a:t>
            </a:r>
          </a:p>
          <a:p>
            <a:pPr marL="342900" indent="-342900">
              <a:buBlip>
                <a:blip r:embed="rId2"/>
              </a:buBlip>
              <a:defRPr/>
            </a:pP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Training courses to make employees become intrapreneurs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Tolerance to mistakes caused by creativeness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High levels of risk-taking by employees</a:t>
            </a:r>
          </a:p>
        </p:txBody>
      </p:sp>
    </p:spTree>
    <p:extLst>
      <p:ext uri="{BB962C8B-B14F-4D97-AF65-F5344CB8AC3E}">
        <p14:creationId xmlns:p14="http://schemas.microsoft.com/office/powerpoint/2010/main" val="52471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 your knowledge!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Solution:</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1. Digital transformation is:</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The implementation of digital technologies </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 new approach to do business</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Both</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Which one of these is </a:t>
            </a:r>
            <a:r>
              <a:rPr lang="en-US" altLang="es-ES" sz="2400" b="1" u="sng" dirty="0">
                <a:latin typeface="Helvetica Neue" panose="020B0604020202020204" charset="0"/>
                <a:ea typeface="Microsoft Sans Serif" panose="020B0604020202020204" pitchFamily="34" charset="0"/>
                <a:cs typeface="Microsoft Sans Serif" panose="020B0604020202020204" pitchFamily="34" charset="0"/>
              </a:rPr>
              <a:t>not</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 characteristic of the intrapreneur?</a:t>
            </a:r>
          </a:p>
          <a:p>
            <a:pPr marL="342900" indent="-342900">
              <a:buBlip>
                <a:blip r:embed="rId2"/>
              </a:buBlip>
              <a:defRPr/>
            </a:pP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Proactivity</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Acceptance of the rules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Resilience</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 sponsor is:</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 funder of a project</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A manager that supports your ideas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A co-worker that joins your intrapreneurial team</a:t>
            </a: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What a successful intrapreneur should </a:t>
            </a:r>
            <a:r>
              <a:rPr lang="en-US" altLang="es-ES" sz="2400" b="1" u="sng" dirty="0">
                <a:latin typeface="Helvetica Neue" panose="020B0604020202020204" charset="0"/>
                <a:ea typeface="Microsoft Sans Serif" panose="020B0604020202020204" pitchFamily="34" charset="0"/>
                <a:cs typeface="Microsoft Sans Serif" panose="020B0604020202020204" pitchFamily="34" charset="0"/>
              </a:rPr>
              <a:t>not</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do:</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Seek for advice</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Challenge the rules</a:t>
            </a: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Play safe</a:t>
            </a: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Intrapreneurial culture is </a:t>
            </a:r>
            <a:r>
              <a:rPr lang="en-US" altLang="es-ES" sz="2400" b="1" u="sng" dirty="0">
                <a:latin typeface="Helvetica Neue" panose="020B0604020202020204" charset="0"/>
                <a:ea typeface="Microsoft Sans Serif" panose="020B0604020202020204" pitchFamily="34" charset="0"/>
                <a:cs typeface="Microsoft Sans Serif" panose="020B0604020202020204" pitchFamily="34" charset="0"/>
              </a:rPr>
              <a:t>not</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characterized by:</a:t>
            </a:r>
          </a:p>
          <a:p>
            <a:pPr marL="342900" indent="-342900">
              <a:buBlip>
                <a:blip r:embed="rId2"/>
              </a:buBlip>
              <a:defRPr/>
            </a:pP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Training courses to make employees become intrapreneurs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Tolerance to mistakes caused by creativeness</a:t>
            </a:r>
          </a:p>
          <a:p>
            <a:pPr marL="342900"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High levels of risk-taking by employees</a:t>
            </a:r>
          </a:p>
        </p:txBody>
      </p:sp>
    </p:spTree>
    <p:extLst>
      <p:ext uri="{BB962C8B-B14F-4D97-AF65-F5344CB8AC3E}">
        <p14:creationId xmlns:p14="http://schemas.microsoft.com/office/powerpoint/2010/main" val="146213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Index</a:t>
            </a:r>
            <a:endParaRPr lang="en-US"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776000"/>
            <a:ext cx="72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78B17A"/>
                </a:solidFill>
                <a:latin typeface="Helvetica Neue"/>
                <a:ea typeface="Helvetica Neue"/>
                <a:cs typeface="Helvetica Neue"/>
                <a:sym typeface="Helvetica Neue"/>
              </a:rPr>
              <a:t>3</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832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Helvetica Neue"/>
                <a:ea typeface="Helvetica Neue"/>
                <a:cs typeface="Helvetica Neue"/>
                <a:sym typeface="Helvetica Neue"/>
              </a:rPr>
              <a:t>Introduction.</a:t>
            </a:r>
            <a:br>
              <a:rPr lang="en-US" sz="2400" b="1" i="0" u="none" strike="noStrike" cap="none" dirty="0">
                <a:solidFill>
                  <a:schemeClr val="dk1"/>
                </a:solidFill>
                <a:latin typeface="Helvetica Neue"/>
                <a:ea typeface="Helvetica Neue"/>
                <a:cs typeface="Helvetica Neue"/>
                <a:sym typeface="Helvetica Neue"/>
              </a:rPr>
            </a:br>
            <a:r>
              <a:rPr lang="en-US" sz="2400" b="1" i="0" u="none" strike="noStrike" cap="none" dirty="0">
                <a:solidFill>
                  <a:schemeClr val="dk1"/>
                </a:solidFill>
                <a:latin typeface="Helvetica Neue"/>
                <a:ea typeface="Helvetica Neue"/>
                <a:cs typeface="Helvetica Neue"/>
                <a:sym typeface="Helvetica Neue"/>
              </a:rPr>
              <a:t>What is digital intrapreneurship?</a:t>
            </a:r>
          </a:p>
        </p:txBody>
      </p:sp>
      <p:sp>
        <p:nvSpPr>
          <p:cNvPr id="82" name="Google Shape;82;p2"/>
          <p:cNvSpPr txBox="1"/>
          <p:nvPr/>
        </p:nvSpPr>
        <p:spPr>
          <a:xfrm>
            <a:off x="1944000" y="7776000"/>
            <a:ext cx="558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Helvetica Neue"/>
                <a:ea typeface="Helvetica Neue"/>
                <a:cs typeface="Helvetica Neue"/>
                <a:sym typeface="Helvetica Neue"/>
              </a:rPr>
              <a:t>Recommendations and tips for intrapreneurs. Do's and Don'ts</a:t>
            </a:r>
          </a:p>
        </p:txBody>
      </p:sp>
      <p:sp>
        <p:nvSpPr>
          <p:cNvPr id="83" name="Google Shape;83;p2"/>
          <p:cNvSpPr txBox="1"/>
          <p:nvPr/>
        </p:nvSpPr>
        <p:spPr>
          <a:xfrm>
            <a:off x="1944000" y="5832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Helvetica Neue"/>
                <a:ea typeface="Helvetica Neue"/>
                <a:cs typeface="Helvetica Neue"/>
                <a:sym typeface="Helvetica Neue"/>
              </a:rPr>
              <a:t>How to support digital intrapreneurship</a:t>
            </a:r>
          </a:p>
        </p:txBody>
      </p:sp>
      <p:sp>
        <p:nvSpPr>
          <p:cNvPr id="87" name="Google Shape;87;p2"/>
          <p:cNvSpPr txBox="1"/>
          <p:nvPr/>
        </p:nvSpPr>
        <p:spPr>
          <a:xfrm>
            <a:off x="8028000" y="3383999"/>
            <a:ext cx="8640000" cy="208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1.1 Digital transformation</a:t>
            </a:r>
          </a:p>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1.2 Definition of intrapreneurship</a:t>
            </a:r>
          </a:p>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1.3 The intrapreneur</a:t>
            </a:r>
          </a:p>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1.4 Intrapreneurship models</a:t>
            </a:r>
          </a:p>
        </p:txBody>
      </p:sp>
      <p:sp>
        <p:nvSpPr>
          <p:cNvPr id="88" name="Google Shape;88;p2"/>
          <p:cNvSpPr/>
          <p:nvPr/>
        </p:nvSpPr>
        <p:spPr>
          <a:xfrm>
            <a:off x="7668000" y="3384000"/>
            <a:ext cx="180000" cy="208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832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776000"/>
            <a:ext cx="180000" cy="1332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776000"/>
            <a:ext cx="8640000" cy="1332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3.1 General tips</a:t>
            </a: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3.2 Do’s and Don’ts</a:t>
            </a:r>
          </a:p>
        </p:txBody>
      </p:sp>
      <p:sp>
        <p:nvSpPr>
          <p:cNvPr id="92" name="Google Shape;92;p2"/>
          <p:cNvSpPr txBox="1"/>
          <p:nvPr/>
        </p:nvSpPr>
        <p:spPr>
          <a:xfrm>
            <a:off x="8028000" y="5832000"/>
            <a:ext cx="8640000" cy="1584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2.1 How to find Intrapreneurs</a:t>
            </a: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2.2 Intrapreneurial culture</a:t>
            </a: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2.3 Practical activities</a:t>
            </a: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2.4 Sponsors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12">
            <a:extLst>
              <a:ext uri="{FF2B5EF4-FFF2-40B4-BE49-F238E27FC236}">
                <a16:creationId xmlns:a16="http://schemas.microsoft.com/office/drawing/2014/main" id="{59EB0FA7-0D80-6EA6-317A-EFF1C9D78C44}"/>
              </a:ext>
            </a:extLst>
          </p:cNvPr>
          <p:cNvSpPr txBox="1"/>
          <p:nvPr/>
        </p:nvSpPr>
        <p:spPr>
          <a:xfrm>
            <a:off x="1296000" y="1548000"/>
            <a:ext cx="38944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Summing up</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569;p12">
            <a:extLst>
              <a:ext uri="{FF2B5EF4-FFF2-40B4-BE49-F238E27FC236}">
                <a16:creationId xmlns:a16="http://schemas.microsoft.com/office/drawing/2014/main" id="{197ACFE4-3C42-63B7-481B-B61B8C9A4A6C}"/>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Well done! Now you know more about:</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4" name="Google Shape;570;p12">
            <a:extLst>
              <a:ext uri="{FF2B5EF4-FFF2-40B4-BE49-F238E27FC236}">
                <a16:creationId xmlns:a16="http://schemas.microsoft.com/office/drawing/2014/main" id="{A9783BCB-036D-E869-4950-C5DBEE7ECB87}"/>
              </a:ext>
            </a:extLst>
          </p:cNvPr>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 name="Google Shape;98;p4">
            <a:extLst>
              <a:ext uri="{FF2B5EF4-FFF2-40B4-BE49-F238E27FC236}">
                <a16:creationId xmlns:a16="http://schemas.microsoft.com/office/drawing/2014/main" id="{450C6547-8FFB-8D43-D547-AD2E9C2BE627}"/>
              </a:ext>
            </a:extLst>
          </p:cNvPr>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4"/>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Intrapreneurship and digital transformation</a:t>
            </a:r>
          </a:p>
          <a:p>
            <a:pPr marL="628650" indent="-628650">
              <a:spcAft>
                <a:spcPts val="1000"/>
              </a:spcAft>
              <a:buClr>
                <a:srgbClr val="000000"/>
              </a:buClr>
              <a:buSzPct val="100000"/>
              <a:buBlip>
                <a:blip r:embed="rId4"/>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How to promote an intrapreneurial culture and sponsorship</a:t>
            </a:r>
          </a:p>
          <a:p>
            <a:pPr marL="628650" indent="-628650">
              <a:spcAft>
                <a:spcPts val="1000"/>
              </a:spcAft>
              <a:buClr>
                <a:srgbClr val="000000"/>
              </a:buClr>
              <a:buSzPct val="100000"/>
              <a:buBlip>
                <a:blip r:embed="rId4"/>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The characteristics of an intrapreneur and how to be a successful one</a:t>
            </a:r>
          </a:p>
        </p:txBody>
      </p:sp>
    </p:spTree>
    <p:extLst>
      <p:ext uri="{BB962C8B-B14F-4D97-AF65-F5344CB8AC3E}">
        <p14:creationId xmlns:p14="http://schemas.microsoft.com/office/powerpoint/2010/main" val="145192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Bibliography</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4585830"/>
          </a:xfrm>
          <a:prstGeom prst="rect">
            <a:avLst/>
          </a:prstGeom>
          <a:noFill/>
          <a:ln>
            <a:noFill/>
          </a:ln>
        </p:spPr>
        <p:txBody>
          <a:bodyPr spcFirstLastPara="1" wrap="square" lIns="91425" tIns="45700" rIns="91425" bIns="45700" anchor="t" anchorCtr="0">
            <a:sp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3"/>
              </a:rPr>
              <a:t>https://www.elmhurst.edu/blog/what-is-intrapreneurship/#:~:text=Intrapreneurship%20is%20simply%20entrepreneurship%20in,facilitators%20and%20barriers%20to%20intrapreneurship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4"/>
              </a:rPr>
              <a:t>https://link.springer.com/chapter/10.1007/978-3-030-53914-6_12</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5"/>
              </a:rPr>
              <a:t>https://integrative-innovation.net/?p=1698</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6"/>
              </a:rPr>
              <a:t>https://www.peoplematters.in/article/entrepreneurship-start-ups/how-to-create-an-intrapreneurial-culture-19155</a:t>
            </a:r>
            <a:endParaRPr lang="en-US" sz="2400"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dirty="0">
                <a:latin typeface="Helvetica Neue" panose="020B0604020202020204" charset="0"/>
                <a:ea typeface="Microsoft Sans Serif" panose="020B0604020202020204" pitchFamily="34" charset="0"/>
                <a:cs typeface="Microsoft Sans Serif" panose="020B0604020202020204" pitchFamily="34" charset="0"/>
              </a:rPr>
              <a:t>Wolcott R.C. and Michael Lippitz J. (2007) </a:t>
            </a:r>
            <a:r>
              <a:rPr lang="en-US" sz="2400" b="0" i="0" u="none" strike="noStrike" cap="none" dirty="0">
                <a:solidFill>
                  <a:srgbClr val="000000"/>
                </a:solidFill>
                <a:latin typeface="Helvetica Neue" panose="020B0604020202020204" charset="0"/>
                <a:ea typeface="Helvetica Neue"/>
                <a:cs typeface="Helvetica Neue"/>
                <a:sym typeface="Helvetica Neue"/>
                <a:hlinkClick r:id="rId7"/>
              </a:rPr>
              <a:t>https://www.researchgate.net/publication/265659626_The_Four_Models_of_Corporate_Entrepreneurship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72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Thank you!</a:t>
            </a:r>
            <a:endParaRPr kumimoji="0" lang="en-US" sz="72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461665"/>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80EC0AD8-79AB-21FC-63EB-DE522E1DEFE4}"/>
              </a:ext>
            </a:extLst>
          </p:cNvPr>
          <p:cNvSpPr txBox="1"/>
          <p:nvPr/>
        </p:nvSpPr>
        <p:spPr>
          <a:xfrm>
            <a:off x="1296000" y="1548000"/>
            <a:ext cx="3361031"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Objectives</a:t>
            </a:r>
            <a:endParaRPr lang="en-US" sz="4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7" name="Picture 2">
            <a:extLst>
              <a:ext uri="{FF2B5EF4-FFF2-40B4-BE49-F238E27FC236}">
                <a16:creationId xmlns:a16="http://schemas.microsoft.com/office/drawing/2014/main" id="{262A553A-A556-07D1-AE16-8489F17CB1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8;p4">
            <a:extLst>
              <a:ext uri="{FF2B5EF4-FFF2-40B4-BE49-F238E27FC236}">
                <a16:creationId xmlns:a16="http://schemas.microsoft.com/office/drawing/2014/main" id="{2C6E6B16-550B-1219-97DC-3D8BF1E3C3FD}"/>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en-US" sz="2400" dirty="0">
                <a:latin typeface="Helvetica Neue" panose="020B0604020202020204" charset="0"/>
                <a:ea typeface="Calibri" panose="020F0502020204030204" pitchFamily="34" charset="0"/>
                <a:cs typeface="Times New Roman" panose="02020603050405020304" pitchFamily="18" charset="0"/>
              </a:rPr>
              <a:t>Learn about digital intrapreneurship and how it works</a:t>
            </a:r>
          </a:p>
          <a:p>
            <a:pPr marL="542925" indent="-542925">
              <a:spcAft>
                <a:spcPts val="1800"/>
              </a:spcAft>
              <a:buSzPct val="100000"/>
              <a:buBlip>
                <a:blip r:embed="rId4"/>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How to promote intrapreneurship in your company</a:t>
            </a:r>
          </a:p>
          <a:p>
            <a:pPr marL="542925" indent="-542925">
              <a:spcAft>
                <a:spcPts val="1800"/>
              </a:spcAft>
              <a:buSzPct val="100000"/>
              <a:buBlip>
                <a:blip r:embed="rId4"/>
              </a:buBlip>
            </a:pPr>
            <a:r>
              <a:rPr lang="en-US" sz="2400" dirty="0">
                <a:latin typeface="Helvetica Neue" panose="020B0604020202020204" charset="0"/>
                <a:ea typeface="Microsoft Sans Serif" panose="020B0604020202020204" pitchFamily="34" charset="0"/>
                <a:cs typeface="Microsoft Sans Serif" panose="020B0604020202020204" pitchFamily="34" charset="0"/>
              </a:rPr>
              <a:t>How to be a successful intrapreneur</a:t>
            </a:r>
          </a:p>
        </p:txBody>
      </p:sp>
      <p:sp>
        <p:nvSpPr>
          <p:cNvPr id="3" name="Google Shape;104;p4">
            <a:extLst>
              <a:ext uri="{FF2B5EF4-FFF2-40B4-BE49-F238E27FC236}">
                <a16:creationId xmlns:a16="http://schemas.microsoft.com/office/drawing/2014/main" id="{C409171D-46F8-D4AE-78DB-6CBB31ADA7A5}"/>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AED633"/>
                </a:solidFill>
                <a:latin typeface="Helvetica Neue"/>
                <a:ea typeface="Helvetica Neue"/>
                <a:cs typeface="Helvetica Neue"/>
                <a:sym typeface="Helvetica Neue"/>
              </a:rPr>
              <a:t>At the end of this module you will be able to:</a:t>
            </a:r>
            <a:endParaRPr lang="en-US"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Introduction. What is digital intrapreneurship?</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Digital transformation</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1.2 Definition of intrapreneurship</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1.3 The intrapreneur	</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1.4 Intrapreneurship models</a:t>
            </a: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Introduction. What is digital intrapreneurship?</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Digital transformation</a:t>
            </a:r>
          </a:p>
        </p:txBody>
      </p:sp>
      <p:sp>
        <p:nvSpPr>
          <p:cNvPr id="7" name="CasellaDiTesto 6"/>
          <p:cNvSpPr txBox="1"/>
          <p:nvPr/>
        </p:nvSpPr>
        <p:spPr>
          <a:xfrm>
            <a:off x="1295999" y="3384000"/>
            <a:ext cx="15840000" cy="1569660"/>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Digital transformation can be seen as a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new approach to do business</a:t>
            </a:r>
            <a:r>
              <a:rPr lang="en-US" sz="2400" dirty="0">
                <a:latin typeface="Helvetica Neue" panose="020B0604020202020204" charset="0"/>
                <a:ea typeface="Microsoft Sans Serif" panose="020B0604020202020204" pitchFamily="34" charset="0"/>
                <a:cs typeface="Microsoft Sans Serif" panose="020B0604020202020204" pitchFamily="34" charset="0"/>
              </a:rPr>
              <a:t>. Besides the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implementation of new technologies</a:t>
            </a:r>
            <a:r>
              <a:rPr lang="en-US" sz="2400" dirty="0">
                <a:latin typeface="Helvetica Neue" panose="020B0604020202020204" charset="0"/>
                <a:ea typeface="Microsoft Sans Serif" panose="020B0604020202020204" pitchFamily="34" charset="0"/>
                <a:cs typeface="Microsoft Sans Serif" panose="020B0604020202020204" pitchFamily="34" charset="0"/>
              </a:rPr>
              <a:t>, this type of transformation also requires a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change in corporate culture</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788000"/>
            <a:ext cx="10285133" cy="2677656"/>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This type of process brings with it innovation, which itself leads to more innovation.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Transformation</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and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innovation</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are the key words in today's market.</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sz="2400" dirty="0">
                <a:latin typeface="Helvetica Neue" panose="020B0604020202020204" charset="0"/>
                <a:ea typeface="Microsoft Sans Serif" panose="020B0604020202020204" pitchFamily="34" charset="0"/>
                <a:cs typeface="Microsoft Sans Serif" panose="020B0604020202020204" pitchFamily="34" charset="0"/>
              </a:rPr>
              <a:t>To live up to these changes, companies need to develop a culture that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stimulates</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employee proactivity </a:t>
            </a:r>
            <a:r>
              <a:rPr lang="en-US" sz="2400" dirty="0">
                <a:latin typeface="Helvetica Neue" panose="020B0604020202020204" charset="0"/>
                <a:ea typeface="Microsoft Sans Serif" panose="020B0604020202020204" pitchFamily="34" charset="0"/>
                <a:cs typeface="Microsoft Sans Serif" panose="020B0604020202020204" pitchFamily="34" charset="0"/>
              </a:rPr>
              <a:t>and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supports intrapreneurship</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pic>
        <p:nvPicPr>
          <p:cNvPr id="14" name="Immagine 13"/>
          <p:cNvPicPr>
            <a:picLocks noChangeAspect="1"/>
          </p:cNvPicPr>
          <p:nvPr/>
        </p:nvPicPr>
        <p:blipFill rotWithShape="1">
          <a:blip r:embed="rId2" cstate="print">
            <a:extLst>
              <a:ext uri="{28A0092B-C50C-407E-A947-70E740481C1C}">
                <a14:useLocalDpi xmlns:a14="http://schemas.microsoft.com/office/drawing/2010/main" val="0"/>
              </a:ext>
            </a:extLst>
          </a:blip>
          <a:srcRect l="7281" t="10784" r="8824" b="9804"/>
          <a:stretch/>
        </p:blipFill>
        <p:spPr>
          <a:xfrm>
            <a:off x="11538992" y="4457099"/>
            <a:ext cx="4558052" cy="4314472"/>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400033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Definition of intrapreneurship</a:t>
            </a:r>
          </a:p>
        </p:txBody>
      </p:sp>
      <p:sp>
        <p:nvSpPr>
          <p:cNvPr id="7" name="CasellaDiTesto 6"/>
          <p:cNvSpPr txBox="1"/>
          <p:nvPr/>
        </p:nvSpPr>
        <p:spPr>
          <a:xfrm>
            <a:off x="1296000" y="3384000"/>
            <a:ext cx="15496461" cy="1200329"/>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The term intrapreneurship refers to that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set of skills and competences </a:t>
            </a:r>
            <a:r>
              <a:rPr lang="en-US" sz="2400" dirty="0">
                <a:latin typeface="Helvetica Neue" panose="020B0604020202020204" charset="0"/>
                <a:ea typeface="Microsoft Sans Serif" panose="020B0604020202020204" pitchFamily="34" charset="0"/>
                <a:cs typeface="Microsoft Sans Serif" panose="020B0604020202020204" pitchFamily="34" charset="0"/>
              </a:rPr>
              <a:t>(which are a feature of entrepreneurship) that are harnessed to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discover and exploit new business opportunities </a:t>
            </a:r>
            <a:r>
              <a:rPr lang="en-US" sz="2400" dirty="0">
                <a:latin typeface="Helvetica Neue" panose="020B0604020202020204" charset="0"/>
                <a:ea typeface="Microsoft Sans Serif" panose="020B0604020202020204" pitchFamily="34" charset="0"/>
                <a:cs typeface="Microsoft Sans Serif" panose="020B0604020202020204" pitchFamily="34" charset="0"/>
              </a:rPr>
              <a:t>with profitable potential and to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create innovation </a:t>
            </a:r>
            <a:r>
              <a:rPr lang="en-US" sz="2400" dirty="0">
                <a:latin typeface="Helvetica Neue" panose="020B0604020202020204" charset="0"/>
                <a:ea typeface="Microsoft Sans Serif" panose="020B0604020202020204" pitchFamily="34" charset="0"/>
                <a:cs typeface="Microsoft Sans Serif" panose="020B0604020202020204" pitchFamily="34" charset="0"/>
              </a:rPr>
              <a:t>within an existing company.</a:t>
            </a:r>
          </a:p>
        </p:txBody>
      </p:sp>
      <p:sp>
        <p:nvSpPr>
          <p:cNvPr id="10" name="CasellaDiTesto 9"/>
          <p:cNvSpPr txBox="1"/>
          <p:nvPr/>
        </p:nvSpPr>
        <p:spPr>
          <a:xfrm>
            <a:off x="1296000" y="4932000"/>
            <a:ext cx="10710561" cy="2677656"/>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While the entrepreneur is the one who creates innovation by starting a new business, the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intrapreneur</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acts within the company in which he or she works and does not personally take financial risks.</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sz="2400" dirty="0">
                <a:latin typeface="Helvetica Neue" panose="020B0604020202020204" charset="0"/>
                <a:ea typeface="Microsoft Sans Serif" panose="020B0604020202020204" pitchFamily="34" charset="0"/>
                <a:cs typeface="Microsoft Sans Serif" panose="020B0604020202020204" pitchFamily="34" charset="0"/>
              </a:rPr>
              <a:t>Therefore, intrapreneurship is a way of thinking and working that blends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personal initiative </a:t>
            </a:r>
            <a:r>
              <a:rPr lang="en-US" sz="2400" dirty="0">
                <a:latin typeface="Helvetica Neue" panose="020B0604020202020204" charset="0"/>
                <a:ea typeface="Microsoft Sans Serif" panose="020B0604020202020204" pitchFamily="34" charset="0"/>
                <a:cs typeface="Microsoft Sans Serif" panose="020B0604020202020204" pitchFamily="34" charset="0"/>
              </a:rPr>
              <a:t>and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employment</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in a virtuous way.</a:t>
            </a: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6519" t="17399" r="6226" b="6130"/>
          <a:stretch/>
        </p:blipFill>
        <p:spPr>
          <a:xfrm>
            <a:off x="12284058" y="4868183"/>
            <a:ext cx="4074774" cy="3571150"/>
          </a:xfrm>
          <a:prstGeom prst="rect">
            <a:avLst/>
          </a:prstGeom>
        </p:spPr>
      </p:pic>
      <p:sp>
        <p:nvSpPr>
          <p:cNvPr id="2" name="CuadroTexto 28">
            <a:extLst>
              <a:ext uri="{FF2B5EF4-FFF2-40B4-BE49-F238E27FC236}">
                <a16:creationId xmlns:a16="http://schemas.microsoft.com/office/drawing/2014/main" id="{EC4E26E7-03CE-D8DF-FEBB-3FFC85B10110}"/>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Introduction. What is digital intrapreneurship?</a:t>
            </a:r>
          </a:p>
        </p:txBody>
      </p:sp>
      <p:sp>
        <p:nvSpPr>
          <p:cNvPr id="3" name="CasellaDiTesto 2"/>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a:t>
            </a:r>
          </a:p>
        </p:txBody>
      </p:sp>
    </p:spTree>
    <p:extLst>
      <p:ext uri="{BB962C8B-B14F-4D97-AF65-F5344CB8AC3E}">
        <p14:creationId xmlns:p14="http://schemas.microsoft.com/office/powerpoint/2010/main" val="252626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37420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The intrapreneur</a:t>
            </a:r>
          </a:p>
        </p:txBody>
      </p:sp>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315925009"/>
              </p:ext>
            </p:extLst>
          </p:nvPr>
        </p:nvGraphicFramePr>
        <p:xfrm>
          <a:off x="7848600" y="3384000"/>
          <a:ext cx="9072000" cy="49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asellaDiTesto 18"/>
          <p:cNvSpPr txBox="1"/>
          <p:nvPr/>
        </p:nvSpPr>
        <p:spPr>
          <a:xfrm>
            <a:off x="1296000" y="3384000"/>
            <a:ext cx="6156000" cy="4154984"/>
          </a:xfrm>
          <a:prstGeom prst="rect">
            <a:avLst/>
          </a:prstGeom>
          <a:noFill/>
        </p:spPr>
        <p:txBody>
          <a:bodyPr wrap="square" rtlCol="0">
            <a:spAutoFit/>
          </a:bodyPr>
          <a:lstStyle/>
          <a:p>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An intrapreneur is a person within a company who takes </a:t>
            </a:r>
            <a:r>
              <a:rPr lang="en-US" altLang="es-E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direct responsibility </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for translating a business idea into a marketable product. </a:t>
            </a:r>
          </a:p>
          <a:p>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sz="2400" dirty="0">
                <a:latin typeface="Helvetica Neue" panose="020B0604020202020204" charset="0"/>
                <a:ea typeface="Microsoft Sans Serif" panose="020B0604020202020204" pitchFamily="34" charset="0"/>
                <a:cs typeface="Microsoft Sans Serif" panose="020B0604020202020204" pitchFamily="34" charset="0"/>
              </a:rPr>
              <a:t>There is no particular prototype that describes the entrepreneurial mindset. It is a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combination</a:t>
            </a:r>
            <a:r>
              <a:rPr lang="en-US" sz="240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of different elements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attitudes</a:t>
            </a:r>
            <a:r>
              <a:rPr lang="en-US" sz="240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and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skills</a:t>
            </a:r>
            <a:r>
              <a:rPr lang="en-US" sz="2400" dirty="0">
                <a:latin typeface="Helvetica Neue" panose="020B0604020202020204" charset="0"/>
                <a:ea typeface="Microsoft Sans Serif" panose="020B0604020202020204" pitchFamily="34" charset="0"/>
                <a:cs typeface="Microsoft Sans Serif" panose="020B0604020202020204" pitchFamily="34" charset="0"/>
              </a:rPr>
              <a:t>) that well represent the multidisciplinary nature of the intrapreneur.</a:t>
            </a:r>
          </a:p>
        </p:txBody>
      </p:sp>
      <p:sp>
        <p:nvSpPr>
          <p:cNvPr id="2" name="CuadroTexto 28">
            <a:extLst>
              <a:ext uri="{FF2B5EF4-FFF2-40B4-BE49-F238E27FC236}">
                <a16:creationId xmlns:a16="http://schemas.microsoft.com/office/drawing/2014/main" id="{1CB704C5-FF24-8C98-DB34-839E1DB0361A}"/>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Introduction. What is digital intrapreneurship?</a:t>
            </a: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227834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466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1.4 Intrapreneurship models</a:t>
            </a:r>
          </a:p>
        </p:txBody>
      </p:sp>
      <p:sp>
        <p:nvSpPr>
          <p:cNvPr id="7" name="CasellaDiTesto 6"/>
          <p:cNvSpPr txBox="1"/>
          <p:nvPr/>
        </p:nvSpPr>
        <p:spPr>
          <a:xfrm>
            <a:off x="1296000" y="3384000"/>
            <a:ext cx="15705430" cy="830997"/>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In Grow from within, Robert C. Wolcott and Michael J. Lippitz (2007) proposed 4 reference models of corporate entrepreneurship (intrapreneurship) organized along two dimensions:</a:t>
            </a:r>
          </a:p>
        </p:txBody>
      </p:sp>
      <p:grpSp>
        <p:nvGrpSpPr>
          <p:cNvPr id="3" name="Gruppieren 2">
            <a:extLst>
              <a:ext uri="{FF2B5EF4-FFF2-40B4-BE49-F238E27FC236}">
                <a16:creationId xmlns:a16="http://schemas.microsoft.com/office/drawing/2014/main" id="{1FBE18FA-0F24-FFA3-254B-6E8A2CAF4176}"/>
              </a:ext>
            </a:extLst>
          </p:cNvPr>
          <p:cNvGrpSpPr/>
          <p:nvPr/>
        </p:nvGrpSpPr>
        <p:grpSpPr>
          <a:xfrm>
            <a:off x="324000" y="4356000"/>
            <a:ext cx="16876720" cy="4495800"/>
            <a:chOff x="420680" y="4381500"/>
            <a:chExt cx="16876720" cy="4495800"/>
          </a:xfrm>
        </p:grpSpPr>
        <p:sp>
          <p:nvSpPr>
            <p:cNvPr id="16" name="object 3">
              <a:extLst>
                <a:ext uri="{FF2B5EF4-FFF2-40B4-BE49-F238E27FC236}">
                  <a16:creationId xmlns:a16="http://schemas.microsoft.com/office/drawing/2014/main" id="{7C2C5F2E-62E2-AC16-C442-81036D8DD643}"/>
                </a:ext>
              </a:extLst>
            </p:cNvPr>
            <p:cNvSpPr/>
            <p:nvPr/>
          </p:nvSpPr>
          <p:spPr>
            <a:xfrm>
              <a:off x="2988906" y="4600162"/>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27"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4381500"/>
              <a:ext cx="359292" cy="366737"/>
            </a:xfrm>
            <a:prstGeom prst="rect">
              <a:avLst/>
            </a:prstGeom>
            <a:solidFill>
              <a:schemeClr val="accent1">
                <a:lumMod val="75000"/>
              </a:schemeClr>
            </a:solidFill>
            <a:scene3d>
              <a:camera prst="orthographicFront">
                <a:rot lat="0" lon="0" rev="0"/>
              </a:camera>
              <a:lightRig rig="threePt" dir="t"/>
            </a:scene3d>
          </p:spPr>
        </p:pic>
        <p:sp>
          <p:nvSpPr>
            <p:cNvPr id="10" name="CasellaDiTesto 9"/>
            <p:cNvSpPr txBox="1"/>
            <p:nvPr/>
          </p:nvSpPr>
          <p:spPr>
            <a:xfrm>
              <a:off x="4201411" y="4762769"/>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The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ENABLER</a:t>
              </a:r>
            </a:p>
          </p:txBody>
        </p:sp>
        <p:sp>
          <p:nvSpPr>
            <p:cNvPr id="39" name="CasellaDiTesto 38"/>
            <p:cNvSpPr txBox="1"/>
            <p:nvPr/>
          </p:nvSpPr>
          <p:spPr>
            <a:xfrm>
              <a:off x="4382655" y="6591300"/>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The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OPPORTUNIST</a:t>
              </a:r>
            </a:p>
          </p:txBody>
        </p:sp>
        <p:sp>
          <p:nvSpPr>
            <p:cNvPr id="42" name="CasellaDiTesto 41"/>
            <p:cNvSpPr txBox="1"/>
            <p:nvPr/>
          </p:nvSpPr>
          <p:spPr>
            <a:xfrm>
              <a:off x="11458224" y="6591300"/>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The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ADVOCATE</a:t>
              </a:r>
            </a:p>
          </p:txBody>
        </p:sp>
        <p:cxnSp>
          <p:nvCxnSpPr>
            <p:cNvPr id="14" name="Connettore 2 13"/>
            <p:cNvCxnSpPr/>
            <p:nvPr/>
          </p:nvCxnSpPr>
          <p:spPr>
            <a:xfrm flipH="1">
              <a:off x="2804604" y="4699405"/>
              <a:ext cx="19289" cy="3568295"/>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1426058" y="4801045"/>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The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PRODUCER</a:t>
              </a:r>
            </a:p>
          </p:txBody>
        </p:sp>
        <p:cxnSp>
          <p:nvCxnSpPr>
            <p:cNvPr id="43" name="Connettore 2 42"/>
            <p:cNvCxnSpPr/>
            <p:nvPr/>
          </p:nvCxnSpPr>
          <p:spPr>
            <a:xfrm flipH="1" flipV="1">
              <a:off x="2990072" y="8400990"/>
              <a:ext cx="13987732" cy="18479"/>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990600" y="4971990"/>
              <a:ext cx="1768081" cy="400110"/>
            </a:xfrm>
            <a:prstGeom prst="rect">
              <a:avLst/>
            </a:prstGeom>
            <a:noFill/>
          </p:spPr>
          <p:txBody>
            <a:bodyPr wrap="square" rtlCol="0">
              <a:spAutoFit/>
            </a:bodyPr>
            <a:lstStyle/>
            <a:p>
              <a:pPr algn="r"/>
              <a:r>
                <a:rPr lang="en-US" sz="2000" dirty="0">
                  <a:latin typeface="Helvetica Neue" panose="020B0604020202020204" charset="0"/>
                  <a:ea typeface="Microsoft Sans Serif" panose="020B0604020202020204" pitchFamily="34" charset="0"/>
                  <a:cs typeface="Microsoft Sans Serif" panose="020B0604020202020204" pitchFamily="34" charset="0"/>
                </a:rPr>
                <a:t>Dedicated</a:t>
              </a:r>
              <a:endParaRPr lang="en-US"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4" name="CasellaDiTesto 43"/>
            <p:cNvSpPr txBox="1"/>
            <p:nvPr/>
          </p:nvSpPr>
          <p:spPr>
            <a:xfrm>
              <a:off x="1518858" y="7737981"/>
              <a:ext cx="1239823" cy="400110"/>
            </a:xfrm>
            <a:prstGeom prst="rect">
              <a:avLst/>
            </a:prstGeom>
            <a:noFill/>
          </p:spPr>
          <p:txBody>
            <a:bodyPr wrap="square" rtlCol="0">
              <a:spAutoFit/>
            </a:bodyPr>
            <a:lstStyle/>
            <a:p>
              <a:pPr algn="r"/>
              <a:r>
                <a:rPr lang="en-US" sz="2000" dirty="0">
                  <a:latin typeface="Helvetica Neue" panose="020B0604020202020204" charset="0"/>
                  <a:ea typeface="Microsoft Sans Serif" panose="020B0604020202020204" pitchFamily="34" charset="0"/>
                  <a:cs typeface="Microsoft Sans Serif" panose="020B0604020202020204" pitchFamily="34" charset="0"/>
                </a:rPr>
                <a:t>Ad hoc</a:t>
              </a:r>
            </a:p>
          </p:txBody>
        </p:sp>
        <p:sp>
          <p:nvSpPr>
            <p:cNvPr id="45" name="CasellaDiTesto 44"/>
            <p:cNvSpPr txBox="1"/>
            <p:nvPr/>
          </p:nvSpPr>
          <p:spPr>
            <a:xfrm>
              <a:off x="420680" y="6129609"/>
              <a:ext cx="2338001" cy="707886"/>
            </a:xfrm>
            <a:prstGeom prst="rect">
              <a:avLst/>
            </a:prstGeom>
            <a:noFill/>
          </p:spPr>
          <p:txBody>
            <a:bodyPr wrap="square" rtlCol="0">
              <a:spAutoFit/>
            </a:bodyPr>
            <a:lstStyle/>
            <a:p>
              <a:pPr algn="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RESOURCE AUTHORITY</a:t>
              </a:r>
            </a:p>
          </p:txBody>
        </p:sp>
        <p:sp>
          <p:nvSpPr>
            <p:cNvPr id="46" name="CasellaDiTesto 45"/>
            <p:cNvSpPr txBox="1"/>
            <p:nvPr/>
          </p:nvSpPr>
          <p:spPr>
            <a:xfrm>
              <a:off x="15748639" y="8477190"/>
              <a:ext cx="1548761" cy="400110"/>
            </a:xfrm>
            <a:prstGeom prst="rect">
              <a:avLst/>
            </a:prstGeom>
            <a:noFill/>
          </p:spPr>
          <p:txBody>
            <a:bodyPr wrap="square" rtlCol="0">
              <a:spAutoFit/>
            </a:bodyPr>
            <a:lstStyle/>
            <a:p>
              <a:r>
                <a:rPr lang="en-US" sz="2000" dirty="0">
                  <a:latin typeface="Helvetica Neue" panose="020B0604020202020204" charset="0"/>
                  <a:ea typeface="Microsoft Sans Serif" panose="020B0604020202020204" pitchFamily="34" charset="0"/>
                  <a:cs typeface="Microsoft Sans Serif" panose="020B0604020202020204" pitchFamily="34" charset="0"/>
                </a:rPr>
                <a:t>Focused</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7" name="CasellaDiTesto 46"/>
            <p:cNvSpPr txBox="1"/>
            <p:nvPr/>
          </p:nvSpPr>
          <p:spPr>
            <a:xfrm>
              <a:off x="3160773" y="8477190"/>
              <a:ext cx="1366284" cy="400110"/>
            </a:xfrm>
            <a:prstGeom prst="rect">
              <a:avLst/>
            </a:prstGeom>
            <a:noFill/>
          </p:spPr>
          <p:txBody>
            <a:bodyPr wrap="square" rtlCol="0">
              <a:spAutoFit/>
            </a:bodyPr>
            <a:lstStyle/>
            <a:p>
              <a:r>
                <a:rPr lang="en-US" sz="2000" dirty="0">
                  <a:latin typeface="Helvetica Neue" panose="020B0604020202020204" charset="0"/>
                  <a:ea typeface="Microsoft Sans Serif" panose="020B0604020202020204" pitchFamily="34" charset="0"/>
                  <a:cs typeface="Microsoft Sans Serif" panose="020B0604020202020204" pitchFamily="34" charset="0"/>
                </a:rPr>
                <a:t>Diffused</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1" name="object 3">
              <a:extLst>
                <a:ext uri="{FF2B5EF4-FFF2-40B4-BE49-F238E27FC236}">
                  <a16:creationId xmlns:a16="http://schemas.microsoft.com/office/drawing/2014/main" id="{7C2C5F2E-62E2-AC16-C442-81036D8DD643}"/>
                </a:ext>
              </a:extLst>
            </p:cNvPr>
            <p:cNvSpPr/>
            <p:nvPr/>
          </p:nvSpPr>
          <p:spPr>
            <a:xfrm>
              <a:off x="10064475" y="4602448"/>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53" name="object 3">
              <a:extLst>
                <a:ext uri="{FF2B5EF4-FFF2-40B4-BE49-F238E27FC236}">
                  <a16:creationId xmlns:a16="http://schemas.microsoft.com/office/drawing/2014/main" id="{7C2C5F2E-62E2-AC16-C442-81036D8DD643}"/>
                </a:ext>
              </a:extLst>
            </p:cNvPr>
            <p:cNvSpPr/>
            <p:nvPr/>
          </p:nvSpPr>
          <p:spPr>
            <a:xfrm>
              <a:off x="2989561" y="6453870"/>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48" name="CasellaDiTesto 47"/>
            <p:cNvSpPr txBox="1"/>
            <p:nvPr/>
          </p:nvSpPr>
          <p:spPr>
            <a:xfrm>
              <a:off x="7354168" y="8477190"/>
              <a:ext cx="5259540" cy="400110"/>
            </a:xfrm>
            <a:prstGeom prst="rect">
              <a:avLst/>
            </a:prstGeom>
            <a:noFill/>
          </p:spPr>
          <p:txBody>
            <a:bodyPr wrap="square" rtlCol="0">
              <a:spAutoFit/>
            </a:bodyPr>
            <a:lstStyle/>
            <a:p>
              <a:pPr algn="ct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ORGANIZATIONAL OWNERSHIP</a:t>
              </a:r>
            </a:p>
          </p:txBody>
        </p:sp>
        <p:pic>
          <p:nvPicPr>
            <p:cNvPr id="52"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4383786"/>
              <a:ext cx="359292" cy="366737"/>
            </a:xfrm>
            <a:prstGeom prst="rect">
              <a:avLst/>
            </a:prstGeom>
            <a:solidFill>
              <a:schemeClr val="accent1">
                <a:lumMod val="75000"/>
              </a:schemeClr>
            </a:solidFill>
            <a:scene3d>
              <a:camera prst="orthographicFront">
                <a:rot lat="0" lon="0" rev="0"/>
              </a:camera>
              <a:lightRig rig="threePt" dir="t"/>
            </a:scene3d>
          </p:spPr>
        </p:pic>
        <p:pic>
          <p:nvPicPr>
            <p:cNvPr id="54"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6235208"/>
              <a:ext cx="359292" cy="366737"/>
            </a:xfrm>
            <a:prstGeom prst="rect">
              <a:avLst/>
            </a:prstGeom>
            <a:solidFill>
              <a:schemeClr val="accent1">
                <a:lumMod val="75000"/>
              </a:schemeClr>
            </a:solidFill>
            <a:scene3d>
              <a:camera prst="orthographicFront">
                <a:rot lat="0" lon="0" rev="0"/>
              </a:camera>
              <a:lightRig rig="threePt" dir="t"/>
            </a:scene3d>
          </p:spPr>
        </p:pic>
        <p:sp>
          <p:nvSpPr>
            <p:cNvPr id="55" name="object 3">
              <a:extLst>
                <a:ext uri="{FF2B5EF4-FFF2-40B4-BE49-F238E27FC236}">
                  <a16:creationId xmlns:a16="http://schemas.microsoft.com/office/drawing/2014/main" id="{7C2C5F2E-62E2-AC16-C442-81036D8DD643}"/>
                </a:ext>
              </a:extLst>
            </p:cNvPr>
            <p:cNvSpPr/>
            <p:nvPr/>
          </p:nvSpPr>
          <p:spPr>
            <a:xfrm>
              <a:off x="10065130" y="6456156"/>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56"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6237494"/>
              <a:ext cx="359292" cy="366737"/>
            </a:xfrm>
            <a:prstGeom prst="rect">
              <a:avLst/>
            </a:prstGeom>
            <a:solidFill>
              <a:schemeClr val="accent1">
                <a:lumMod val="75000"/>
              </a:schemeClr>
            </a:solidFill>
            <a:scene3d>
              <a:camera prst="orthographicFront">
                <a:rot lat="0" lon="0" rev="0"/>
              </a:camera>
              <a:lightRig rig="threePt" dir="t"/>
            </a:scene3d>
          </p:spPr>
        </p:pic>
        <p:sp>
          <p:nvSpPr>
            <p:cNvPr id="57" name="CasellaDiTesto 56"/>
            <p:cNvSpPr txBox="1"/>
            <p:nvPr/>
          </p:nvSpPr>
          <p:spPr>
            <a:xfrm>
              <a:off x="2988905" y="5046557"/>
              <a:ext cx="6978499"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en-US" sz="2400" i="1" dirty="0">
                  <a:latin typeface="Helvetica Neue" panose="020B0604020202020204" charset="0"/>
                  <a:ea typeface="Microsoft Sans Serif" panose="020B0604020202020204" pitchFamily="34" charset="0"/>
                  <a:cs typeface="Microsoft Sans Serif" panose="020B0604020202020204" pitchFamily="34" charset="0"/>
                </a:rPr>
                <a:t>The company provides funding and senior executive attention to prospective projects.</a:t>
              </a:r>
              <a:r>
                <a:rPr lang="en-US" sz="24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sp>
          <p:nvSpPr>
            <p:cNvPr id="58" name="CasellaDiTesto 57"/>
            <p:cNvSpPr txBox="1"/>
            <p:nvPr/>
          </p:nvSpPr>
          <p:spPr>
            <a:xfrm>
              <a:off x="10064475" y="5052622"/>
              <a:ext cx="6978497"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en-US" sz="2400" i="1" dirty="0">
                  <a:latin typeface="Helvetica Neue" panose="020B0604020202020204" charset="0"/>
                  <a:ea typeface="Microsoft Sans Serif" panose="020B0604020202020204" pitchFamily="34" charset="0"/>
                  <a:cs typeface="Microsoft Sans Serif" panose="020B0604020202020204" pitchFamily="34" charset="0"/>
                </a:rPr>
                <a:t>The company establish and support a full-service group with a mandate for corporate entrepreneurship.</a:t>
              </a:r>
              <a:r>
                <a:rPr lang="en-US" sz="24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sp>
          <p:nvSpPr>
            <p:cNvPr id="59" name="CasellaDiTesto 58"/>
            <p:cNvSpPr txBox="1"/>
            <p:nvPr/>
          </p:nvSpPr>
          <p:spPr>
            <a:xfrm>
              <a:off x="2988905" y="6896100"/>
              <a:ext cx="6995103" cy="1446550"/>
            </a:xfrm>
            <a:prstGeom prst="rect">
              <a:avLst/>
            </a:prstGeom>
            <a:noFill/>
          </p:spPr>
          <p:txBody>
            <a:bodyPr wrap="square" rtlCol="0">
              <a:spAutoFit/>
            </a:bodyPr>
            <a:lstStyle/>
            <a:p>
              <a:pPr algn="ctr"/>
              <a:r>
                <a:rPr lang="en-US" sz="2200" dirty="0">
                  <a:latin typeface="Helvetica Neue" panose="020B0604020202020204" charset="0"/>
                  <a:ea typeface="Microsoft Sans Serif" panose="020B0604020202020204" pitchFamily="34" charset="0"/>
                  <a:cs typeface="Microsoft Sans Serif" panose="020B0604020202020204" pitchFamily="34" charset="0"/>
                </a:rPr>
                <a:t>«</a:t>
              </a:r>
              <a:r>
                <a:rPr lang="en-US" sz="2200" i="1" dirty="0">
                  <a:latin typeface="Helvetica Neue" panose="020B0604020202020204" charset="0"/>
                  <a:ea typeface="Microsoft Sans Serif" panose="020B0604020202020204" pitchFamily="34" charset="0"/>
                  <a:cs typeface="Microsoft Sans Serif" panose="020B0604020202020204" pitchFamily="34" charset="0"/>
                </a:rPr>
                <a:t>The company has no deliberate approach to corporate entrepreneurship. Internal and external networks drive concept selection and resource allocation.</a:t>
              </a:r>
              <a:r>
                <a:rPr lang="en-US" sz="22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sp>
          <p:nvSpPr>
            <p:cNvPr id="60" name="CasellaDiTesto 59"/>
            <p:cNvSpPr txBox="1"/>
            <p:nvPr/>
          </p:nvSpPr>
          <p:spPr>
            <a:xfrm>
              <a:off x="10081079" y="6987152"/>
              <a:ext cx="6961893"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en-US" sz="2400" i="1" dirty="0">
                  <a:latin typeface="Helvetica Neue" panose="020B0604020202020204" charset="0"/>
                  <a:ea typeface="Microsoft Sans Serif" panose="020B0604020202020204" pitchFamily="34" charset="0"/>
                  <a:cs typeface="Microsoft Sans Serif" panose="020B0604020202020204" pitchFamily="34" charset="0"/>
                </a:rPr>
                <a:t>The company strongly evangelizes for corporate entrepreneurship, but business units provide the primary funding.</a:t>
              </a:r>
              <a:r>
                <a:rPr lang="en-US" sz="24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grpSp>
      <p:sp>
        <p:nvSpPr>
          <p:cNvPr id="2" name="CuadroTexto 28">
            <a:extLst>
              <a:ext uri="{FF2B5EF4-FFF2-40B4-BE49-F238E27FC236}">
                <a16:creationId xmlns:a16="http://schemas.microsoft.com/office/drawing/2014/main" id="{978C91E1-6D81-B57D-3C41-E1DB3246FB06}"/>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Introduction. What is digital intrapreneurship?</a:t>
            </a:r>
          </a:p>
        </p:txBody>
      </p:sp>
      <p:sp>
        <p:nvSpPr>
          <p:cNvPr id="31" name="CasellaDiTesto 30"/>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3, 5</a:t>
            </a:r>
          </a:p>
        </p:txBody>
      </p:sp>
    </p:spTree>
    <p:extLst>
      <p:ext uri="{BB962C8B-B14F-4D97-AF65-F5344CB8AC3E}">
        <p14:creationId xmlns:p14="http://schemas.microsoft.com/office/powerpoint/2010/main" val="384606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en-U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How to support digital Intrapreneurship</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Unit 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2.1 How to find Intrapreneurs</a:t>
            </a: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2.2 Intrapreneurial culture</a:t>
            </a: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2.3 Practical activities</a:t>
            </a: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2.4 Sponsors</a:t>
            </a:r>
          </a:p>
        </p:txBody>
      </p:sp>
    </p:spTree>
    <p:extLst>
      <p:ext uri="{BB962C8B-B14F-4D97-AF65-F5344CB8AC3E}">
        <p14:creationId xmlns:p14="http://schemas.microsoft.com/office/powerpoint/2010/main" val="286118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1758</Words>
  <Application>Microsoft Office PowerPoint</Application>
  <PresentationFormat>Benutzerdefiniert</PresentationFormat>
  <Paragraphs>239</Paragraphs>
  <Slides>22</Slides>
  <Notes>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Arial</vt:lpstr>
      <vt:lpstr>Calibri</vt:lpstr>
      <vt:lpstr>Helvetica Neue</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101</cp:revision>
  <dcterms:created xsi:type="dcterms:W3CDTF">2022-01-27T16:04:38Z</dcterms:created>
  <dcterms:modified xsi:type="dcterms:W3CDTF">2022-11-28T14:54:12Z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