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7" r:id="rId2"/>
  </p:sldMasterIdLst>
  <p:notesMasterIdLst>
    <p:notesMasterId r:id="rId27"/>
  </p:notesMasterIdLst>
  <p:handoutMasterIdLst>
    <p:handoutMasterId r:id="rId28"/>
  </p:handoutMasterIdLst>
  <p:sldIdLst>
    <p:sldId id="277" r:id="rId3"/>
    <p:sldId id="278" r:id="rId4"/>
    <p:sldId id="279" r:id="rId5"/>
    <p:sldId id="289" r:id="rId6"/>
    <p:sldId id="280" r:id="rId7"/>
    <p:sldId id="305" r:id="rId8"/>
    <p:sldId id="281" r:id="rId9"/>
    <p:sldId id="300" r:id="rId10"/>
    <p:sldId id="306" r:id="rId11"/>
    <p:sldId id="296" r:id="rId12"/>
    <p:sldId id="292" r:id="rId13"/>
    <p:sldId id="291" r:id="rId14"/>
    <p:sldId id="295" r:id="rId15"/>
    <p:sldId id="297" r:id="rId16"/>
    <p:sldId id="293" r:id="rId17"/>
    <p:sldId id="307" r:id="rId18"/>
    <p:sldId id="298" r:id="rId19"/>
    <p:sldId id="308" r:id="rId20"/>
    <p:sldId id="284" r:id="rId21"/>
    <p:sldId id="285" r:id="rId22"/>
    <p:sldId id="309" r:id="rId23"/>
    <p:sldId id="290" r:id="rId24"/>
    <p:sldId id="268" r:id="rId25"/>
    <p:sldId id="287" r:id="rId26"/>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F770FA1-16AD-4335-ED35-1F9876AF6202}" name="Adilhan Adil (CCG)" initials="AA(" userId="S::adilhan.adil@ccgeurope.com::525f50c8-9af0-493a-950e-9bb6f042934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94B7"/>
    <a:srgbClr val="AED633"/>
    <a:srgbClr val="78B1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E75A5A-DAEF-4FAB-87FE-1EE0A0FC44EB}" v="596" dt="2022-11-15T18:44:17.563"/>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50" autoAdjust="0"/>
    <p:restoredTop sz="94660"/>
  </p:normalViewPr>
  <p:slideViewPr>
    <p:cSldViewPr>
      <p:cViewPr varScale="1">
        <p:scale>
          <a:sx n="60" d="100"/>
          <a:sy n="60" d="100"/>
        </p:scale>
        <p:origin x="84" y="80"/>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248" y="7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8/10/relationships/authors" Targe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en-US" sz="2400" noProof="0" dirty="0">
              <a:latin typeface="Helvetica Neue" panose="020B0604020202020204" charset="0"/>
            </a:rPr>
            <a:t>These people are potential entrepreneurs. After "intrapreneuring" at your business, some of them will even launch their own.</a:t>
          </a:r>
        </a:p>
      </dgm:t>
    </dgm:pt>
    <dgm:pt modelId="{1CB79019-0CE4-43C8-AF4F-B31A2C6EFD51}" type="parTrans" cxnId="{509D4E3A-3D10-40A0-AB0A-B32E4372CD90}">
      <dgm:prSet/>
      <dgm:spPr/>
      <dgm:t>
        <a:bodyPr/>
        <a:lstStyle/>
        <a:p>
          <a:endParaRPr lang="es-ES"/>
        </a:p>
      </dgm:t>
    </dgm:pt>
    <dgm:pt modelId="{BA7815DD-03D0-49E8-A08B-59C65D01C410}" type="sibTrans" cxnId="{509D4E3A-3D10-40A0-AB0A-B32E4372CD90}">
      <dgm:prSet/>
      <dgm:spPr/>
      <dgm:t>
        <a:bodyPr/>
        <a:lstStyle/>
        <a:p>
          <a:endParaRPr lang="es-ES"/>
        </a:p>
      </dgm:t>
    </dgm:pt>
    <dgm:pt modelId="{D51BFEAE-B0D4-4920-ADF0-5667C068D592}">
      <dgm:prSet phldrT="[Texto]" custT="1"/>
      <dgm:spPr>
        <a:solidFill>
          <a:srgbClr val="AED633"/>
        </a:solidFill>
      </dgm:spPr>
      <dgm:t>
        <a:bodyPr/>
        <a:lstStyle/>
        <a:p>
          <a:pPr>
            <a:buNone/>
          </a:pPr>
          <a:r>
            <a:rPr lang="en-US" sz="2400" noProof="0" dirty="0">
              <a:latin typeface="Helvetica Neue" panose="020B0604020202020204" charset="0"/>
            </a:rPr>
            <a:t>The greatest thing about them is that they are already motivated, so you don't need to give them a motivating speech to get them engaged.</a:t>
          </a:r>
        </a:p>
      </dgm:t>
    </dgm:pt>
    <dgm:pt modelId="{E73953A9-3C21-4C7A-B7EA-A0F968A4EEEE}" type="parTrans" cxnId="{A0042052-DEF2-460E-96D6-461A435461E9}">
      <dgm:prSet/>
      <dgm:spPr/>
      <dgm:t>
        <a:bodyPr/>
        <a:lstStyle/>
        <a:p>
          <a:endParaRPr lang="es-ES"/>
        </a:p>
      </dgm:t>
    </dgm:pt>
    <dgm:pt modelId="{B4A75EF7-965B-46DA-AB53-32553BAF48B3}" type="sibTrans" cxnId="{A0042052-DEF2-460E-96D6-461A435461E9}">
      <dgm:prSet/>
      <dgm:spPr/>
      <dgm:t>
        <a:bodyPr/>
        <a:lstStyle/>
        <a:p>
          <a:endParaRPr lang="es-ES"/>
        </a:p>
      </dgm:t>
    </dgm:pt>
    <dgm:pt modelId="{B9C6DC64-1437-487B-8657-E5570A531569}">
      <dgm:prSet phldrT="[Texto]" custT="1"/>
      <dgm:spPr>
        <a:solidFill>
          <a:srgbClr val="AED633"/>
        </a:solidFill>
      </dgm:spPr>
      <dgm:t>
        <a:bodyPr/>
        <a:lstStyle/>
        <a:p>
          <a:pPr>
            <a:buNone/>
          </a:pPr>
          <a:r>
            <a:rPr lang="en-US" sz="2400" noProof="0" dirty="0">
              <a:latin typeface="Helvetica Neue" panose="020B0604020202020204" charset="0"/>
            </a:rPr>
            <a:t>It is crucial that you spot them early on before other people figure out their new way of thinking and they transfer to another organization where they may build a more fruitful relationship than in yours.</a:t>
          </a:r>
        </a:p>
      </dgm:t>
    </dgm:pt>
    <dgm:pt modelId="{7C7E27C6-0CC6-4DE3-9DA5-B311B32D6C38}" type="parTrans" cxnId="{AF0BB708-9C2B-4ACF-9F66-6294E65211E5}">
      <dgm:prSet/>
      <dgm:spPr/>
      <dgm:t>
        <a:bodyPr/>
        <a:lstStyle/>
        <a:p>
          <a:endParaRPr lang="en-GB"/>
        </a:p>
      </dgm:t>
    </dgm:pt>
    <dgm:pt modelId="{51E6B373-F786-4EED-9647-3F7C23D179A5}" type="sibTrans" cxnId="{AF0BB708-9C2B-4ACF-9F66-6294E65211E5}">
      <dgm:prSet/>
      <dgm:spPr/>
      <dgm:t>
        <a:bodyPr/>
        <a:lstStyle/>
        <a:p>
          <a:endParaRPr lang="en-GB"/>
        </a:p>
      </dgm:t>
    </dgm:pt>
    <dgm:pt modelId="{3F51C99A-4A5A-42E9-89A9-1F23A4EB3206}">
      <dgm:prSet/>
      <dgm:spPr/>
      <dgm:t>
        <a:bodyPr/>
        <a:lstStyle/>
        <a:p>
          <a:endParaRPr lang="en-GB" dirty="0"/>
        </a:p>
      </dgm:t>
    </dgm:pt>
    <dgm:pt modelId="{F01A065C-4DA7-4D03-91C2-BF7E643C01E5}" type="parTrans" cxnId="{A2F3D9AD-F2CD-46E1-9623-06EACDCAE25D}">
      <dgm:prSet/>
      <dgm:spPr/>
      <dgm:t>
        <a:bodyPr/>
        <a:lstStyle/>
        <a:p>
          <a:endParaRPr lang="en-GB"/>
        </a:p>
      </dgm:t>
    </dgm:pt>
    <dgm:pt modelId="{99A6B510-551F-4FCC-8180-CB06C0495AE6}" type="sibTrans" cxnId="{A2F3D9AD-F2CD-46E1-9623-06EACDCAE25D}">
      <dgm:prSet/>
      <dgm:spPr/>
      <dgm:t>
        <a:bodyPr/>
        <a:lstStyle/>
        <a:p>
          <a:endParaRPr lang="en-GB"/>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42997" custScaleY="2808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ScaleX="142857" custScaleY="243089">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custLinFactNeighborX="806" custLinFactNeighborY="-4269">
        <dgm:presLayoutVars>
          <dgm:bulletEnabled val="1"/>
        </dgm:presLayoutVars>
      </dgm:prSet>
      <dgm:spPr/>
    </dgm:pt>
    <dgm:pt modelId="{93C5A1E7-6C92-42F7-A6B4-17D9395F5E25}" type="pres">
      <dgm:prSet presAssocID="{B4A75EF7-965B-46DA-AB53-32553BAF48B3}"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1735" custScaleY="30595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ABE8D28-43E9-4A4A-A61B-6359E9D598DB}" type="presParOf" srcId="{A665AF82-8505-4171-BAA9-2174A3D59870}" destId="{93C5A1E7-6C92-42F7-A6B4-17D9395F5E2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en-US" sz="2400" noProof="0" dirty="0">
              <a:latin typeface="Helvetica Neue" panose="020B0604020202020204" charset="0"/>
            </a:rPr>
            <a:t>Intrapreneurs, according to Pinchot, are "Dreamers who do." However, simply allowing employees the ability to generate ideas won't keep them engaged with your company. </a:t>
          </a:r>
        </a:p>
      </dgm:t>
    </dgm:pt>
    <dgm:pt modelId="{BA7815DD-03D0-49E8-A08B-59C65D01C410}" type="sibTrans" cxnId="{509D4E3A-3D10-40A0-AB0A-B32E4372CD90}">
      <dgm:prSet/>
      <dgm:spPr/>
      <dgm:t>
        <a:bodyPr/>
        <a:lstStyle/>
        <a:p>
          <a:endParaRPr lang="es-ES"/>
        </a:p>
      </dgm:t>
    </dgm:pt>
    <dgm:pt modelId="{1CB79019-0CE4-43C8-AF4F-B31A2C6EFD51}" type="parTrans" cxnId="{509D4E3A-3D10-40A0-AB0A-B32E4372CD90}">
      <dgm:prSet/>
      <dgm:spPr/>
      <dgm:t>
        <a:bodyPr/>
        <a:lstStyle/>
        <a:p>
          <a:endParaRPr lang="es-ES"/>
        </a:p>
      </dgm:t>
    </dgm:pt>
    <dgm:pt modelId="{B9C6DC64-1437-487B-8657-E5570A531569}">
      <dgm:prSet phldrT="[Texto]" custT="1"/>
      <dgm:spPr>
        <a:solidFill>
          <a:srgbClr val="AED633"/>
        </a:solidFill>
      </dgm:spPr>
      <dgm:t>
        <a:bodyPr/>
        <a:lstStyle/>
        <a:p>
          <a:pPr>
            <a:buNone/>
          </a:pPr>
          <a:r>
            <a:rPr lang="en-US" sz="2400" noProof="0" dirty="0">
              <a:latin typeface="Helvetica Neue" panose="020B0604020202020204" charset="0"/>
            </a:rPr>
            <a:t>Like start-up entrepreneurs, intrapreneurs are driven to see their ideas succeed.</a:t>
          </a:r>
        </a:p>
      </dgm:t>
    </dgm:pt>
    <dgm:pt modelId="{51E6B373-F786-4EED-9647-3F7C23D179A5}" type="sibTrans" cxnId="{AF0BB708-9C2B-4ACF-9F66-6294E65211E5}">
      <dgm:prSet/>
      <dgm:spPr/>
      <dgm:t>
        <a:bodyPr/>
        <a:lstStyle/>
        <a:p>
          <a:endParaRPr lang="en-GB"/>
        </a:p>
      </dgm:t>
    </dgm:pt>
    <dgm:pt modelId="{7C7E27C6-0CC6-4DE3-9DA5-B311B32D6C38}" type="parTrans" cxnId="{AF0BB708-9C2B-4ACF-9F66-6294E65211E5}">
      <dgm:prSet/>
      <dgm:spPr/>
      <dgm:t>
        <a:bodyPr/>
        <a:lstStyle/>
        <a:p>
          <a:endParaRPr lang="en-GB"/>
        </a:p>
      </dgm:t>
    </dgm:pt>
    <dgm:pt modelId="{3F51C99A-4A5A-42E9-89A9-1F23A4EB3206}">
      <dgm:prSet/>
      <dgm:spPr/>
      <dgm:t>
        <a:bodyPr/>
        <a:lstStyle/>
        <a:p>
          <a:endParaRPr lang="en-GB" dirty="0"/>
        </a:p>
      </dgm:t>
    </dgm:pt>
    <dgm:pt modelId="{99A6B510-551F-4FCC-8180-CB06C0495AE6}" type="sibTrans" cxnId="{A2F3D9AD-F2CD-46E1-9623-06EACDCAE25D}">
      <dgm:prSet/>
      <dgm:spPr/>
      <dgm:t>
        <a:bodyPr/>
        <a:lstStyle/>
        <a:p>
          <a:endParaRPr lang="en-GB"/>
        </a:p>
      </dgm:t>
    </dgm:pt>
    <dgm:pt modelId="{F01A065C-4DA7-4D03-91C2-BF7E643C01E5}" type="parTrans" cxnId="{A2F3D9AD-F2CD-46E1-9623-06EACDCAE25D}">
      <dgm:prSet/>
      <dgm:spPr/>
      <dgm:t>
        <a:bodyPr/>
        <a:lstStyle/>
        <a:p>
          <a:endParaRPr lang="en-GB"/>
        </a:p>
      </dgm:t>
    </dgm:pt>
    <dgm:pt modelId="{D51BFEAE-B0D4-4920-ADF0-5667C068D592}">
      <dgm:prSet phldrT="[Texto]" custT="1"/>
      <dgm:spPr>
        <a:solidFill>
          <a:srgbClr val="AED633"/>
        </a:solidFill>
      </dgm:spPr>
      <dgm:t>
        <a:bodyPr/>
        <a:lstStyle/>
        <a:p>
          <a:pPr>
            <a:buNone/>
          </a:pPr>
          <a:r>
            <a:rPr lang="en-US" sz="2400" noProof="0" dirty="0">
              <a:latin typeface="Helvetica Neue" panose="020B0604020202020204" charset="0"/>
            </a:rPr>
            <a:t>Additionally, you must give them the authority to execute their ideas. Never forget that intrapreneurs are born with an entrepreneurial spirit. Both generating and executing ideas are their passions. </a:t>
          </a:r>
        </a:p>
      </dgm:t>
    </dgm:pt>
    <dgm:pt modelId="{B4A75EF7-965B-46DA-AB53-32553BAF48B3}" type="sibTrans" cxnId="{A0042052-DEF2-460E-96D6-461A435461E9}">
      <dgm:prSet/>
      <dgm:spPr/>
      <dgm:t>
        <a:bodyPr/>
        <a:lstStyle/>
        <a:p>
          <a:endParaRPr lang="es-ES"/>
        </a:p>
      </dgm:t>
    </dgm:pt>
    <dgm:pt modelId="{E73953A9-3C21-4C7A-B7EA-A0F968A4EEEE}" type="parTrans" cxnId="{A0042052-DEF2-460E-96D6-461A435461E9}">
      <dgm:prSet/>
      <dgm:spPr/>
      <dgm:t>
        <a:bodyPr/>
        <a:lstStyle/>
        <a:p>
          <a:endParaRPr lang="es-ES"/>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37130" custScaleY="4799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ScaleX="142997" custScaleY="459284">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custLinFactNeighborX="806" custLinFactNeighborY="-4269">
        <dgm:presLayoutVars>
          <dgm:bulletEnabled val="1"/>
        </dgm:presLayoutVars>
      </dgm:prSet>
      <dgm:spPr/>
    </dgm:pt>
    <dgm:pt modelId="{93C5A1E7-6C92-42F7-A6B4-17D9395F5E25}" type="pres">
      <dgm:prSet presAssocID="{B4A75EF7-965B-46DA-AB53-32553BAF48B3}"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2997" custScaleY="30595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ABE8D28-43E9-4A4A-A61B-6359E9D598DB}" type="presParOf" srcId="{A665AF82-8505-4171-BAA9-2174A3D59870}" destId="{93C5A1E7-6C92-42F7-A6B4-17D9395F5E2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en-US" sz="2400" noProof="0" dirty="0">
              <a:latin typeface="Helvetica Neue" panose="020B0604020202020204" charset="0"/>
            </a:rPr>
            <a:t>Since intrapreneurs are aware of the fact that change is the only constant in life, you can always count on them to be at the forefront of change within your company and to advocate for change wherever they can. </a:t>
          </a:r>
        </a:p>
      </dgm:t>
    </dgm:pt>
    <dgm:pt modelId="{1CB79019-0CE4-43C8-AF4F-B31A2C6EFD51}" type="parTrans" cxnId="{509D4E3A-3D10-40A0-AB0A-B32E4372CD90}">
      <dgm:prSet/>
      <dgm:spPr/>
      <dgm:t>
        <a:bodyPr/>
        <a:lstStyle/>
        <a:p>
          <a:endParaRPr lang="es-ES"/>
        </a:p>
      </dgm:t>
    </dgm:pt>
    <dgm:pt modelId="{BA7815DD-03D0-49E8-A08B-59C65D01C410}" type="sibTrans" cxnId="{509D4E3A-3D10-40A0-AB0A-B32E4372CD90}">
      <dgm:prSet/>
      <dgm:spPr/>
      <dgm:t>
        <a:bodyPr/>
        <a:lstStyle/>
        <a:p>
          <a:endParaRPr lang="es-ES"/>
        </a:p>
      </dgm:t>
    </dgm:pt>
    <dgm:pt modelId="{3F51C99A-4A5A-42E9-89A9-1F23A4EB3206}">
      <dgm:prSet/>
      <dgm:spPr/>
      <dgm:t>
        <a:bodyPr/>
        <a:lstStyle/>
        <a:p>
          <a:endParaRPr lang="en-GB" dirty="0"/>
        </a:p>
      </dgm:t>
    </dgm:pt>
    <dgm:pt modelId="{99A6B510-551F-4FCC-8180-CB06C0495AE6}" type="sibTrans" cxnId="{A2F3D9AD-F2CD-46E1-9623-06EACDCAE25D}">
      <dgm:prSet/>
      <dgm:spPr/>
      <dgm:t>
        <a:bodyPr/>
        <a:lstStyle/>
        <a:p>
          <a:endParaRPr lang="en-GB"/>
        </a:p>
      </dgm:t>
    </dgm:pt>
    <dgm:pt modelId="{F01A065C-4DA7-4D03-91C2-BF7E643C01E5}" type="parTrans" cxnId="{A2F3D9AD-F2CD-46E1-9623-06EACDCAE25D}">
      <dgm:prSet/>
      <dgm:spPr/>
      <dgm:t>
        <a:bodyPr/>
        <a:lstStyle/>
        <a:p>
          <a:endParaRPr lang="en-GB"/>
        </a:p>
      </dgm:t>
    </dgm:pt>
    <dgm:pt modelId="{B9C6DC64-1437-487B-8657-E5570A531569}">
      <dgm:prSet phldrT="[Texto]" custT="1"/>
      <dgm:spPr>
        <a:solidFill>
          <a:srgbClr val="AED633"/>
        </a:solidFill>
      </dgm:spPr>
      <dgm:t>
        <a:bodyPr/>
        <a:lstStyle/>
        <a:p>
          <a:pPr>
            <a:buNone/>
          </a:pPr>
          <a:r>
            <a:rPr lang="en-US" sz="2400" noProof="0" dirty="0">
              <a:latin typeface="Helvetica Neue" panose="020B0604020202020204" charset="0"/>
            </a:rPr>
            <a:t>Any significant developments they bring out will always be supported by an appealing business case.</a:t>
          </a:r>
        </a:p>
      </dgm:t>
    </dgm:pt>
    <dgm:pt modelId="{51E6B373-F786-4EED-9647-3F7C23D179A5}" type="sibTrans" cxnId="{AF0BB708-9C2B-4ACF-9F66-6294E65211E5}">
      <dgm:prSet/>
      <dgm:spPr/>
      <dgm:t>
        <a:bodyPr/>
        <a:lstStyle/>
        <a:p>
          <a:endParaRPr lang="en-GB"/>
        </a:p>
      </dgm:t>
    </dgm:pt>
    <dgm:pt modelId="{7C7E27C6-0CC6-4DE3-9DA5-B311B32D6C38}" type="parTrans" cxnId="{AF0BB708-9C2B-4ACF-9F66-6294E65211E5}">
      <dgm:prSet/>
      <dgm:spPr/>
      <dgm:t>
        <a:bodyPr/>
        <a:lstStyle/>
        <a:p>
          <a:endParaRPr lang="en-GB"/>
        </a:p>
      </dgm:t>
    </dgm:pt>
    <dgm:pt modelId="{639CF416-20BE-437D-98B4-D58E4B4BC7B0}">
      <dgm:prSet phldrT="[Texto]" custT="1"/>
      <dgm:spPr>
        <a:solidFill>
          <a:srgbClr val="AED633"/>
        </a:solidFill>
      </dgm:spPr>
      <dgm:t>
        <a:bodyPr/>
        <a:lstStyle/>
        <a:p>
          <a:pPr>
            <a:buNone/>
          </a:pPr>
          <a:r>
            <a:rPr lang="en-US" sz="2400" noProof="0" dirty="0">
              <a:latin typeface="Helvetica Neue" panose="020B0604020202020204" charset="0"/>
            </a:rPr>
            <a:t>Successful intrapreneurs, on the other hand, push change in a deliberate and well-considered manner rather than petitioning for it simply for the sake of it. </a:t>
          </a:r>
        </a:p>
      </dgm:t>
    </dgm:pt>
    <dgm:pt modelId="{A7742BAF-07FC-44A1-ACBC-D5F2A695A21A}" type="parTrans" cxnId="{8151C3DA-7211-4B1E-B7FA-17D074313BFC}">
      <dgm:prSet/>
      <dgm:spPr/>
      <dgm:t>
        <a:bodyPr/>
        <a:lstStyle/>
        <a:p>
          <a:endParaRPr lang="en-GB"/>
        </a:p>
      </dgm:t>
    </dgm:pt>
    <dgm:pt modelId="{11941679-ADFA-4776-9836-0FFDC6FEB987}" type="sibTrans" cxnId="{8151C3DA-7211-4B1E-B7FA-17D074313BFC}">
      <dgm:prSet/>
      <dgm:spPr/>
      <dgm:t>
        <a:bodyPr/>
        <a:lstStyle/>
        <a:p>
          <a:endParaRPr lang="en-GB"/>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39437" custScaleY="385709">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D800F4C8-4012-4DA3-831D-45B1CE4E51C4}" type="pres">
      <dgm:prSet presAssocID="{639CF416-20BE-437D-98B4-D58E4B4BC7B0}" presName="parentLin" presStyleCnt="0"/>
      <dgm:spPr/>
    </dgm:pt>
    <dgm:pt modelId="{EFC40AE3-7C93-4230-BC48-ABD8F7484385}" type="pres">
      <dgm:prSet presAssocID="{639CF416-20BE-437D-98B4-D58E4B4BC7B0}" presName="parentLeftMargin" presStyleLbl="node1" presStyleIdx="0" presStyleCnt="3"/>
      <dgm:spPr/>
    </dgm:pt>
    <dgm:pt modelId="{9889898D-5BD2-4DC3-9ADC-64227FF8073E}" type="pres">
      <dgm:prSet presAssocID="{639CF416-20BE-437D-98B4-D58E4B4BC7B0}" presName="parentText" presStyleLbl="node1" presStyleIdx="1" presStyleCnt="3" custScaleX="141966" custScaleY="386334">
        <dgm:presLayoutVars>
          <dgm:chMax val="0"/>
          <dgm:bulletEnabled val="1"/>
        </dgm:presLayoutVars>
      </dgm:prSet>
      <dgm:spPr/>
    </dgm:pt>
    <dgm:pt modelId="{4640A438-3803-4071-8135-E9EC3ABF8637}" type="pres">
      <dgm:prSet presAssocID="{639CF416-20BE-437D-98B4-D58E4B4BC7B0}" presName="negativeSpace" presStyleCnt="0"/>
      <dgm:spPr/>
    </dgm:pt>
    <dgm:pt modelId="{97B9BB45-0BD6-42EA-8253-6CD2B217B2E3}" type="pres">
      <dgm:prSet presAssocID="{639CF416-20BE-437D-98B4-D58E4B4BC7B0}" presName="childText" presStyleLbl="conFgAcc1" presStyleIdx="1" presStyleCnt="3">
        <dgm:presLayoutVars>
          <dgm:bulletEnabled val="1"/>
        </dgm:presLayoutVars>
      </dgm:prSet>
      <dgm:spPr/>
    </dgm:pt>
    <dgm:pt modelId="{7D80BF7C-FBF7-4FD1-A3BD-4E7BF9688A15}" type="pres">
      <dgm:prSet presAssocID="{11941679-ADFA-4776-9836-0FFDC6FEB987}"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39428" custScaleY="30595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106B5926-889D-4756-94A4-4051C75E398B}" type="presOf" srcId="{9BBD28ED-822E-4AAF-9863-41B96A812890}" destId="{15E60A09-B80D-4920-965A-FEC7544B77FC}"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52F505C8-2843-48A9-B08F-2E4D16C18AE6}" type="presOf" srcId="{639CF416-20BE-437D-98B4-D58E4B4BC7B0}" destId="{EFC40AE3-7C93-4230-BC48-ABD8F7484385}" srcOrd="0" destOrd="0" presId="urn:microsoft.com/office/officeart/2005/8/layout/list1"/>
    <dgm:cxn modelId="{C64308D5-AA5C-4F29-879A-4B68F04760D5}" type="presOf" srcId="{639CF416-20BE-437D-98B4-D58E4B4BC7B0}" destId="{9889898D-5BD2-4DC3-9ADC-64227FF8073E}" srcOrd="1" destOrd="0" presId="urn:microsoft.com/office/officeart/2005/8/layout/list1"/>
    <dgm:cxn modelId="{8151C3DA-7211-4B1E-B7FA-17D074313BFC}" srcId="{33BBCC62-4168-45F7-9B59-3A00B7BD1316}" destId="{639CF416-20BE-437D-98B4-D58E4B4BC7B0}" srcOrd="1" destOrd="0" parTransId="{A7742BAF-07FC-44A1-ACBC-D5F2A695A21A}" sibTransId="{11941679-ADFA-4776-9836-0FFDC6FEB987}"/>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3CBC891B-DF49-4A6C-97F5-3B09C03F8E89}" type="presParOf" srcId="{A665AF82-8505-4171-BAA9-2174A3D59870}" destId="{D800F4C8-4012-4DA3-831D-45B1CE4E51C4}" srcOrd="4" destOrd="0" presId="urn:microsoft.com/office/officeart/2005/8/layout/list1"/>
    <dgm:cxn modelId="{EDABFFE7-BA53-47DF-9D5C-A5F9C615902A}" type="presParOf" srcId="{D800F4C8-4012-4DA3-831D-45B1CE4E51C4}" destId="{EFC40AE3-7C93-4230-BC48-ABD8F7484385}" srcOrd="0" destOrd="0" presId="urn:microsoft.com/office/officeart/2005/8/layout/list1"/>
    <dgm:cxn modelId="{0D05F078-9501-4B13-97AE-E5FD7445B026}" type="presParOf" srcId="{D800F4C8-4012-4DA3-831D-45B1CE4E51C4}" destId="{9889898D-5BD2-4DC3-9ADC-64227FF8073E}" srcOrd="1" destOrd="0" presId="urn:microsoft.com/office/officeart/2005/8/layout/list1"/>
    <dgm:cxn modelId="{616A3DB4-ECCA-40A2-A9AA-F2998257BA14}" type="presParOf" srcId="{A665AF82-8505-4171-BAA9-2174A3D59870}" destId="{4640A438-3803-4071-8135-E9EC3ABF8637}" srcOrd="5" destOrd="0" presId="urn:microsoft.com/office/officeart/2005/8/layout/list1"/>
    <dgm:cxn modelId="{ED2DD71A-DF09-453C-8631-C4D5DBD5D021}" type="presParOf" srcId="{A665AF82-8505-4171-BAA9-2174A3D59870}" destId="{97B9BB45-0BD6-42EA-8253-6CD2B217B2E3}" srcOrd="6" destOrd="0" presId="urn:microsoft.com/office/officeart/2005/8/layout/list1"/>
    <dgm:cxn modelId="{8DC16E65-9210-4EE0-9318-1851441E8BB4}" type="presParOf" srcId="{A665AF82-8505-4171-BAA9-2174A3D59870}" destId="{7D80BF7C-FBF7-4FD1-A3BD-4E7BF9688A1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en-US" sz="2400" noProof="0" dirty="0">
              <a:latin typeface="Helvetica Neue" panose="020B0604020202020204" charset="0"/>
            </a:rPr>
            <a:t>They will be motivated to implement their concept if they are aware of the management's backing for it. The intrapreneur is not affected by negative attitudes.</a:t>
          </a:r>
        </a:p>
      </dgm:t>
    </dgm:pt>
    <dgm:pt modelId="{1CB79019-0CE4-43C8-AF4F-B31A2C6EFD51}" type="parTrans" cxnId="{509D4E3A-3D10-40A0-AB0A-B32E4372CD90}">
      <dgm:prSet/>
      <dgm:spPr/>
      <dgm:t>
        <a:bodyPr/>
        <a:lstStyle/>
        <a:p>
          <a:endParaRPr lang="es-ES"/>
        </a:p>
      </dgm:t>
    </dgm:pt>
    <dgm:pt modelId="{BA7815DD-03D0-49E8-A08B-59C65D01C410}" type="sibTrans" cxnId="{509D4E3A-3D10-40A0-AB0A-B32E4372CD90}">
      <dgm:prSet/>
      <dgm:spPr/>
      <dgm:t>
        <a:bodyPr/>
        <a:lstStyle/>
        <a:p>
          <a:endParaRPr lang="es-ES"/>
        </a:p>
      </dgm:t>
    </dgm:pt>
    <dgm:pt modelId="{B9C6DC64-1437-487B-8657-E5570A531569}">
      <dgm:prSet phldrT="[Texto]" custT="1"/>
      <dgm:spPr>
        <a:solidFill>
          <a:srgbClr val="AED633"/>
        </a:solidFill>
      </dgm:spPr>
      <dgm:t>
        <a:bodyPr/>
        <a:lstStyle/>
        <a:p>
          <a:pPr>
            <a:buNone/>
          </a:pPr>
          <a:r>
            <a:rPr lang="en-US" sz="2400" noProof="0" dirty="0">
              <a:latin typeface="Helvetica Neue" panose="020B0604020202020204" charset="0"/>
            </a:rPr>
            <a:t>Additionally, they are not readily deterred by skeptics; once the end goal of their idea is in sight, they are motivated to the end.</a:t>
          </a:r>
        </a:p>
      </dgm:t>
    </dgm:pt>
    <dgm:pt modelId="{7C7E27C6-0CC6-4DE3-9DA5-B311B32D6C38}" type="parTrans" cxnId="{AF0BB708-9C2B-4ACF-9F66-6294E65211E5}">
      <dgm:prSet/>
      <dgm:spPr/>
      <dgm:t>
        <a:bodyPr/>
        <a:lstStyle/>
        <a:p>
          <a:endParaRPr lang="en-GB"/>
        </a:p>
      </dgm:t>
    </dgm:pt>
    <dgm:pt modelId="{51E6B373-F786-4EED-9647-3F7C23D179A5}" type="sibTrans" cxnId="{AF0BB708-9C2B-4ACF-9F66-6294E65211E5}">
      <dgm:prSet/>
      <dgm:spPr/>
      <dgm:t>
        <a:bodyPr/>
        <a:lstStyle/>
        <a:p>
          <a:endParaRPr lang="en-GB"/>
        </a:p>
      </dgm:t>
    </dgm:pt>
    <dgm:pt modelId="{3F51C99A-4A5A-42E9-89A9-1F23A4EB3206}">
      <dgm:prSet/>
      <dgm:spPr/>
      <dgm:t>
        <a:bodyPr/>
        <a:lstStyle/>
        <a:p>
          <a:endParaRPr lang="en-GB" dirty="0"/>
        </a:p>
      </dgm:t>
    </dgm:pt>
    <dgm:pt modelId="{F01A065C-4DA7-4D03-91C2-BF7E643C01E5}" type="parTrans" cxnId="{A2F3D9AD-F2CD-46E1-9623-06EACDCAE25D}">
      <dgm:prSet/>
      <dgm:spPr/>
      <dgm:t>
        <a:bodyPr/>
        <a:lstStyle/>
        <a:p>
          <a:endParaRPr lang="en-GB"/>
        </a:p>
      </dgm:t>
    </dgm:pt>
    <dgm:pt modelId="{99A6B510-551F-4FCC-8180-CB06C0495AE6}" type="sibTrans" cxnId="{A2F3D9AD-F2CD-46E1-9623-06EACDCAE25D}">
      <dgm:prSet/>
      <dgm:spPr/>
      <dgm:t>
        <a:bodyPr/>
        <a:lstStyle/>
        <a:p>
          <a:endParaRPr lang="en-GB"/>
        </a:p>
      </dgm:t>
    </dgm:pt>
    <dgm:pt modelId="{D0373EA0-F47C-4FDF-B8D3-AFA3BF199AFC}">
      <dgm:prSet phldrT="[Texto]" custT="1"/>
      <dgm:spPr>
        <a:solidFill>
          <a:srgbClr val="AED633"/>
        </a:solidFill>
      </dgm:spPr>
      <dgm:t>
        <a:bodyPr/>
        <a:lstStyle/>
        <a:p>
          <a:pPr>
            <a:buNone/>
          </a:pPr>
          <a:r>
            <a:rPr lang="en-US" sz="2400" noProof="0" dirty="0">
              <a:latin typeface="Helvetica Neue" panose="020B0604020202020204" charset="0"/>
            </a:rPr>
            <a:t>They are there to introduce innovation to the company, whether it be through a new method of hiring employees, the development of a fresh system, or even the production of an entirely new product or service. </a:t>
          </a:r>
        </a:p>
      </dgm:t>
    </dgm:pt>
    <dgm:pt modelId="{AB9E7DED-A2CA-4E79-B1D4-AD25EA231E4E}" type="parTrans" cxnId="{DAD42915-5880-4313-B04F-53BD8D1548D8}">
      <dgm:prSet/>
      <dgm:spPr/>
      <dgm:t>
        <a:bodyPr/>
        <a:lstStyle/>
        <a:p>
          <a:endParaRPr lang="en-GB"/>
        </a:p>
      </dgm:t>
    </dgm:pt>
    <dgm:pt modelId="{E8CFA043-B8BD-4A9F-8526-C8609B579BE9}" type="sibTrans" cxnId="{DAD42915-5880-4313-B04F-53BD8D1548D8}">
      <dgm:prSet/>
      <dgm:spPr/>
      <dgm:t>
        <a:bodyPr/>
        <a:lstStyle/>
        <a:p>
          <a:endParaRPr lang="en-GB"/>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42997" custScaleY="2808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8E8B13CF-C24C-4799-B9E8-A962DEE9B059}" type="pres">
      <dgm:prSet presAssocID="{D0373EA0-F47C-4FDF-B8D3-AFA3BF199AFC}" presName="parentLin" presStyleCnt="0"/>
      <dgm:spPr/>
    </dgm:pt>
    <dgm:pt modelId="{F3270E8E-537C-4E37-A771-DFBCE5DEC8A1}" type="pres">
      <dgm:prSet presAssocID="{D0373EA0-F47C-4FDF-B8D3-AFA3BF199AFC}" presName="parentLeftMargin" presStyleLbl="node1" presStyleIdx="0" presStyleCnt="3"/>
      <dgm:spPr/>
    </dgm:pt>
    <dgm:pt modelId="{0A41B908-EDC4-4F5C-984B-1233CC1D3DBC}" type="pres">
      <dgm:prSet presAssocID="{D0373EA0-F47C-4FDF-B8D3-AFA3BF199AFC}" presName="parentText" presStyleLbl="node1" presStyleIdx="1" presStyleCnt="3" custScaleX="136871" custScaleY="356594">
        <dgm:presLayoutVars>
          <dgm:chMax val="0"/>
          <dgm:bulletEnabled val="1"/>
        </dgm:presLayoutVars>
      </dgm:prSet>
      <dgm:spPr/>
    </dgm:pt>
    <dgm:pt modelId="{1C685B42-B306-4460-985A-9AB182945FF6}" type="pres">
      <dgm:prSet presAssocID="{D0373EA0-F47C-4FDF-B8D3-AFA3BF199AFC}" presName="negativeSpace" presStyleCnt="0"/>
      <dgm:spPr/>
    </dgm:pt>
    <dgm:pt modelId="{1DB8970B-57B1-48C3-B722-0D8967F53843}" type="pres">
      <dgm:prSet presAssocID="{D0373EA0-F47C-4FDF-B8D3-AFA3BF199AFC}" presName="childText" presStyleLbl="conFgAcc1" presStyleIdx="1" presStyleCnt="3">
        <dgm:presLayoutVars>
          <dgm:bulletEnabled val="1"/>
        </dgm:presLayoutVars>
      </dgm:prSet>
      <dgm:spPr/>
    </dgm:pt>
    <dgm:pt modelId="{084EFFD7-48AA-412D-ACB5-072A43C2E8C8}" type="pres">
      <dgm:prSet presAssocID="{E8CFA043-B8BD-4A9F-8526-C8609B579BE9}"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1735" custScaleY="30595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DAD42915-5880-4313-B04F-53BD8D1548D8}" srcId="{33BBCC62-4168-45F7-9B59-3A00B7BD1316}" destId="{D0373EA0-F47C-4FDF-B8D3-AFA3BF199AFC}" srcOrd="1" destOrd="0" parTransId="{AB9E7DED-A2CA-4E79-B1D4-AD25EA231E4E}" sibTransId="{E8CFA043-B8BD-4A9F-8526-C8609B579BE9}"/>
    <dgm:cxn modelId="{C91EB022-B69F-4CAC-BC32-A57C2006B525}" type="presOf" srcId="{D0373EA0-F47C-4FDF-B8D3-AFA3BF199AFC}" destId="{F3270E8E-537C-4E37-A771-DFBCE5DEC8A1}" srcOrd="0"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64768C3-9A40-48EC-890F-24A5712EC10B}" type="presOf" srcId="{D0373EA0-F47C-4FDF-B8D3-AFA3BF199AFC}" destId="{0A41B908-EDC4-4F5C-984B-1233CC1D3DBC}"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647A3A4A-1D31-43F2-945E-5A95FAD77D70}" type="presParOf" srcId="{A665AF82-8505-4171-BAA9-2174A3D59870}" destId="{8E8B13CF-C24C-4799-B9E8-A962DEE9B059}" srcOrd="4" destOrd="0" presId="urn:microsoft.com/office/officeart/2005/8/layout/list1"/>
    <dgm:cxn modelId="{55687E63-E2D0-46D1-83CA-12A7FF4D0098}" type="presParOf" srcId="{8E8B13CF-C24C-4799-B9E8-A962DEE9B059}" destId="{F3270E8E-537C-4E37-A771-DFBCE5DEC8A1}" srcOrd="0" destOrd="0" presId="urn:microsoft.com/office/officeart/2005/8/layout/list1"/>
    <dgm:cxn modelId="{20BE1645-007F-4A55-B42C-0E35DD76048D}" type="presParOf" srcId="{8E8B13CF-C24C-4799-B9E8-A962DEE9B059}" destId="{0A41B908-EDC4-4F5C-984B-1233CC1D3DBC}" srcOrd="1" destOrd="0" presId="urn:microsoft.com/office/officeart/2005/8/layout/list1"/>
    <dgm:cxn modelId="{A5C2A2C7-520F-4BDF-87F5-1239AB0B414F}" type="presParOf" srcId="{A665AF82-8505-4171-BAA9-2174A3D59870}" destId="{1C685B42-B306-4460-985A-9AB182945FF6}" srcOrd="5" destOrd="0" presId="urn:microsoft.com/office/officeart/2005/8/layout/list1"/>
    <dgm:cxn modelId="{6B7D7DBA-3B21-477E-BD9E-9E8323941CD6}" type="presParOf" srcId="{A665AF82-8505-4171-BAA9-2174A3D59870}" destId="{1DB8970B-57B1-48C3-B722-0D8967F53843}" srcOrd="6" destOrd="0" presId="urn:microsoft.com/office/officeart/2005/8/layout/list1"/>
    <dgm:cxn modelId="{C069C0BD-1752-446B-8525-857B0C8ADE04}" type="presParOf" srcId="{A665AF82-8505-4171-BAA9-2174A3D59870}" destId="{084EFFD7-48AA-412D-ACB5-072A43C2E8C8}"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en-US" sz="2400" noProof="0" dirty="0">
              <a:latin typeface="Helvetica Neue" panose="020B0604020202020204" charset="0"/>
            </a:rPr>
            <a:t>Intrapreneurs tend to have a positive attitude and a clear strategy. Even if it isn't part of their work, they will think it is and won't stop until they have improved or at least had a positive impact to something in the organization.</a:t>
          </a:r>
        </a:p>
      </dgm:t>
    </dgm:pt>
    <dgm:pt modelId="{BA7815DD-03D0-49E8-A08B-59C65D01C410}" type="sibTrans" cxnId="{509D4E3A-3D10-40A0-AB0A-B32E4372CD90}">
      <dgm:prSet/>
      <dgm:spPr/>
      <dgm:t>
        <a:bodyPr/>
        <a:lstStyle/>
        <a:p>
          <a:endParaRPr lang="es-ES"/>
        </a:p>
      </dgm:t>
    </dgm:pt>
    <dgm:pt modelId="{1CB79019-0CE4-43C8-AF4F-B31A2C6EFD51}" type="parTrans" cxnId="{509D4E3A-3D10-40A0-AB0A-B32E4372CD90}">
      <dgm:prSet/>
      <dgm:spPr/>
      <dgm:t>
        <a:bodyPr/>
        <a:lstStyle/>
        <a:p>
          <a:endParaRPr lang="es-ES"/>
        </a:p>
      </dgm:t>
    </dgm:pt>
    <dgm:pt modelId="{B9C6DC64-1437-487B-8657-E5570A531569}">
      <dgm:prSet phldrT="[Texto]" custT="1"/>
      <dgm:spPr>
        <a:solidFill>
          <a:srgbClr val="AED633"/>
        </a:solidFill>
      </dgm:spPr>
      <dgm:t>
        <a:bodyPr/>
        <a:lstStyle/>
        <a:p>
          <a:pPr>
            <a:buNone/>
          </a:pPr>
          <a:r>
            <a:rPr lang="en-US" sz="2400" noProof="0" dirty="0">
              <a:latin typeface="Helvetica Neue" panose="020B0604020202020204" charset="0"/>
            </a:rPr>
            <a:t>As a response, you must surround them with a strong support group, and watch the inventions take off. Regardless, be sure to give them a budget; otherwise, the excitement may go out of control.</a:t>
          </a:r>
        </a:p>
      </dgm:t>
    </dgm:pt>
    <dgm:pt modelId="{51E6B373-F786-4EED-9647-3F7C23D179A5}" type="sibTrans" cxnId="{AF0BB708-9C2B-4ACF-9F66-6294E65211E5}">
      <dgm:prSet/>
      <dgm:spPr/>
      <dgm:t>
        <a:bodyPr/>
        <a:lstStyle/>
        <a:p>
          <a:endParaRPr lang="en-GB"/>
        </a:p>
      </dgm:t>
    </dgm:pt>
    <dgm:pt modelId="{7C7E27C6-0CC6-4DE3-9DA5-B311B32D6C38}" type="parTrans" cxnId="{AF0BB708-9C2B-4ACF-9F66-6294E65211E5}">
      <dgm:prSet/>
      <dgm:spPr/>
      <dgm:t>
        <a:bodyPr/>
        <a:lstStyle/>
        <a:p>
          <a:endParaRPr lang="en-GB"/>
        </a:p>
      </dgm:t>
    </dgm:pt>
    <dgm:pt modelId="{3F51C99A-4A5A-42E9-89A9-1F23A4EB3206}">
      <dgm:prSet/>
      <dgm:spPr/>
      <dgm:t>
        <a:bodyPr/>
        <a:lstStyle/>
        <a:p>
          <a:endParaRPr lang="en-GB" dirty="0"/>
        </a:p>
      </dgm:t>
    </dgm:pt>
    <dgm:pt modelId="{99A6B510-551F-4FCC-8180-CB06C0495AE6}" type="sibTrans" cxnId="{A2F3D9AD-F2CD-46E1-9623-06EACDCAE25D}">
      <dgm:prSet/>
      <dgm:spPr/>
      <dgm:t>
        <a:bodyPr/>
        <a:lstStyle/>
        <a:p>
          <a:endParaRPr lang="en-GB"/>
        </a:p>
      </dgm:t>
    </dgm:pt>
    <dgm:pt modelId="{F01A065C-4DA7-4D03-91C2-BF7E643C01E5}" type="parTrans" cxnId="{A2F3D9AD-F2CD-46E1-9623-06EACDCAE25D}">
      <dgm:prSet/>
      <dgm:spPr/>
      <dgm:t>
        <a:bodyPr/>
        <a:lstStyle/>
        <a:p>
          <a:endParaRPr lang="en-GB"/>
        </a:p>
      </dgm:t>
    </dgm:pt>
    <dgm:pt modelId="{D51BFEAE-B0D4-4920-ADF0-5667C068D592}">
      <dgm:prSet phldrT="[Texto]" custT="1"/>
      <dgm:spPr>
        <a:solidFill>
          <a:srgbClr val="AED633"/>
        </a:solidFill>
      </dgm:spPr>
      <dgm:t>
        <a:bodyPr/>
        <a:lstStyle/>
        <a:p>
          <a:pPr>
            <a:buNone/>
          </a:pPr>
          <a:r>
            <a:rPr lang="en-US" sz="2400" noProof="0" dirty="0">
              <a:latin typeface="Helvetica Neue" panose="020B0604020202020204" charset="0"/>
            </a:rPr>
            <a:t>Unlike Entrepreneurs however, Intrapreneurs prefer to work in teams. They are charismatic natural leaders that draw others to them via their enthusiasm for change and innovation.</a:t>
          </a:r>
        </a:p>
      </dgm:t>
    </dgm:pt>
    <dgm:pt modelId="{B4A75EF7-965B-46DA-AB53-32553BAF48B3}" type="sibTrans" cxnId="{A0042052-DEF2-460E-96D6-461A435461E9}">
      <dgm:prSet/>
      <dgm:spPr/>
      <dgm:t>
        <a:bodyPr/>
        <a:lstStyle/>
        <a:p>
          <a:endParaRPr lang="es-ES"/>
        </a:p>
      </dgm:t>
    </dgm:pt>
    <dgm:pt modelId="{E73953A9-3C21-4C7A-B7EA-A0F968A4EEEE}" type="parTrans" cxnId="{A0042052-DEF2-460E-96D6-461A435461E9}">
      <dgm:prSet/>
      <dgm:spPr/>
      <dgm:t>
        <a:bodyPr/>
        <a:lstStyle/>
        <a:p>
          <a:endParaRPr lang="es-ES"/>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42997" custScaleY="4799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ScaleX="142997" custScaleY="325906">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custLinFactNeighborX="806" custLinFactNeighborY="-4269">
        <dgm:presLayoutVars>
          <dgm:bulletEnabled val="1"/>
        </dgm:presLayoutVars>
      </dgm:prSet>
      <dgm:spPr/>
    </dgm:pt>
    <dgm:pt modelId="{93C5A1E7-6C92-42F7-A6B4-17D9395F5E25}" type="pres">
      <dgm:prSet presAssocID="{B4A75EF7-965B-46DA-AB53-32553BAF48B3}"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2997" custScaleY="399801">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ABE8D28-43E9-4A4A-A61B-6359E9D598DB}" type="presParOf" srcId="{A665AF82-8505-4171-BAA9-2174A3D59870}" destId="{93C5A1E7-6C92-42F7-A6B4-17D9395F5E2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pPr>
            <a:buNone/>
          </a:pPr>
          <a:r>
            <a:rPr lang="en-US" sz="2400" noProof="0" dirty="0">
              <a:latin typeface="Helvetica Neue" panose="020B0604020202020204" charset="0"/>
            </a:rPr>
            <a:t>These people will still be at work after 5 o'clock has passed, and they were probably among the first to arrive! They lack a grasp of the idea of work-life balance because there is simply too much to do. </a:t>
          </a:r>
        </a:p>
      </dgm:t>
    </dgm:pt>
    <dgm:pt modelId="{BA7815DD-03D0-49E8-A08B-59C65D01C410}" type="sibTrans" cxnId="{509D4E3A-3D10-40A0-AB0A-B32E4372CD90}">
      <dgm:prSet/>
      <dgm:spPr/>
      <dgm:t>
        <a:bodyPr/>
        <a:lstStyle/>
        <a:p>
          <a:endParaRPr lang="es-ES"/>
        </a:p>
      </dgm:t>
    </dgm:pt>
    <dgm:pt modelId="{1CB79019-0CE4-43C8-AF4F-B31A2C6EFD51}" type="parTrans" cxnId="{509D4E3A-3D10-40A0-AB0A-B32E4372CD90}">
      <dgm:prSet/>
      <dgm:spPr/>
      <dgm:t>
        <a:bodyPr/>
        <a:lstStyle/>
        <a:p>
          <a:endParaRPr lang="es-ES"/>
        </a:p>
      </dgm:t>
    </dgm:pt>
    <dgm:pt modelId="{B9C6DC64-1437-487B-8657-E5570A531569}">
      <dgm:prSet phldrT="[Texto]" custT="1"/>
      <dgm:spPr>
        <a:solidFill>
          <a:srgbClr val="AED633"/>
        </a:solidFill>
      </dgm:spPr>
      <dgm:t>
        <a:bodyPr/>
        <a:lstStyle/>
        <a:p>
          <a:pPr>
            <a:buNone/>
          </a:pPr>
          <a:r>
            <a:rPr lang="en-US" sz="2400" noProof="0" dirty="0">
              <a:latin typeface="Helvetica Neue" panose="020B0604020202020204" charset="0"/>
            </a:rPr>
            <a:t>Intrapreneurs are big-picture thinkers, therefore give them concepts rather than specifics so they may concentrate on creating rather than wasting this essential resource on administration.</a:t>
          </a:r>
        </a:p>
      </dgm:t>
    </dgm:pt>
    <dgm:pt modelId="{51E6B373-F786-4EED-9647-3F7C23D179A5}" type="sibTrans" cxnId="{AF0BB708-9C2B-4ACF-9F66-6294E65211E5}">
      <dgm:prSet/>
      <dgm:spPr/>
      <dgm:t>
        <a:bodyPr/>
        <a:lstStyle/>
        <a:p>
          <a:endParaRPr lang="en-GB"/>
        </a:p>
      </dgm:t>
    </dgm:pt>
    <dgm:pt modelId="{7C7E27C6-0CC6-4DE3-9DA5-B311B32D6C38}" type="parTrans" cxnId="{AF0BB708-9C2B-4ACF-9F66-6294E65211E5}">
      <dgm:prSet/>
      <dgm:spPr/>
      <dgm:t>
        <a:bodyPr/>
        <a:lstStyle/>
        <a:p>
          <a:endParaRPr lang="en-GB"/>
        </a:p>
      </dgm:t>
    </dgm:pt>
    <dgm:pt modelId="{3F51C99A-4A5A-42E9-89A9-1F23A4EB3206}">
      <dgm:prSet/>
      <dgm:spPr/>
      <dgm:t>
        <a:bodyPr/>
        <a:lstStyle/>
        <a:p>
          <a:endParaRPr lang="en-GB" dirty="0"/>
        </a:p>
      </dgm:t>
    </dgm:pt>
    <dgm:pt modelId="{99A6B510-551F-4FCC-8180-CB06C0495AE6}" type="sibTrans" cxnId="{A2F3D9AD-F2CD-46E1-9623-06EACDCAE25D}">
      <dgm:prSet/>
      <dgm:spPr/>
      <dgm:t>
        <a:bodyPr/>
        <a:lstStyle/>
        <a:p>
          <a:endParaRPr lang="en-GB"/>
        </a:p>
      </dgm:t>
    </dgm:pt>
    <dgm:pt modelId="{F01A065C-4DA7-4D03-91C2-BF7E643C01E5}" type="parTrans" cxnId="{A2F3D9AD-F2CD-46E1-9623-06EACDCAE25D}">
      <dgm:prSet/>
      <dgm:spPr/>
      <dgm:t>
        <a:bodyPr/>
        <a:lstStyle/>
        <a:p>
          <a:endParaRPr lang="en-GB"/>
        </a:p>
      </dgm:t>
    </dgm:pt>
    <dgm:pt modelId="{D51BFEAE-B0D4-4920-ADF0-5667C068D592}">
      <dgm:prSet phldrT="[Texto]" custT="1"/>
      <dgm:spPr>
        <a:solidFill>
          <a:srgbClr val="AED633"/>
        </a:solidFill>
      </dgm:spPr>
      <dgm:t>
        <a:bodyPr/>
        <a:lstStyle/>
        <a:p>
          <a:pPr>
            <a:buNone/>
          </a:pPr>
          <a:r>
            <a:rPr lang="en-US" sz="2400" noProof="0" dirty="0">
              <a:latin typeface="Helvetica Neue" panose="020B0604020202020204" charset="0"/>
            </a:rPr>
            <a:t>So make sure they have a capable helper to help them, as if they don't they'll try to do everything and inevitably fail.</a:t>
          </a:r>
        </a:p>
      </dgm:t>
    </dgm:pt>
    <dgm:pt modelId="{B4A75EF7-965B-46DA-AB53-32553BAF48B3}" type="sibTrans" cxnId="{A0042052-DEF2-460E-96D6-461A435461E9}">
      <dgm:prSet/>
      <dgm:spPr/>
      <dgm:t>
        <a:bodyPr/>
        <a:lstStyle/>
        <a:p>
          <a:endParaRPr lang="es-ES"/>
        </a:p>
      </dgm:t>
    </dgm:pt>
    <dgm:pt modelId="{E73953A9-3C21-4C7A-B7EA-A0F968A4EEEE}" type="parTrans" cxnId="{A0042052-DEF2-460E-96D6-461A435461E9}">
      <dgm:prSet/>
      <dgm:spPr/>
      <dgm:t>
        <a:bodyPr/>
        <a:lstStyle/>
        <a:p>
          <a:endParaRPr lang="es-ES"/>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ScaleX="142997" custScaleY="47992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ScaleX="142997" custScaleY="355583">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custLinFactNeighborX="806" custLinFactNeighborY="-4269">
        <dgm:presLayoutVars>
          <dgm:bulletEnabled val="1"/>
        </dgm:presLayoutVars>
      </dgm:prSet>
      <dgm:spPr/>
    </dgm:pt>
    <dgm:pt modelId="{93C5A1E7-6C92-42F7-A6B4-17D9395F5E25}" type="pres">
      <dgm:prSet presAssocID="{B4A75EF7-965B-46DA-AB53-32553BAF48B3}" presName="spaceBetweenRectangles" presStyleCnt="0"/>
      <dgm:spPr/>
    </dgm:pt>
    <dgm:pt modelId="{F260D513-4D90-40A8-8D57-FF852C7D55EA}" type="pres">
      <dgm:prSet presAssocID="{B9C6DC64-1437-487B-8657-E5570A531569}" presName="parentLin" presStyleCnt="0"/>
      <dgm:spPr/>
    </dgm:pt>
    <dgm:pt modelId="{39A08C1A-AD30-4CCD-8A5D-8135578D6C88}" type="pres">
      <dgm:prSet presAssocID="{B9C6DC64-1437-487B-8657-E5570A531569}" presName="parentLeftMargin" presStyleLbl="node1" presStyleIdx="1" presStyleCnt="3"/>
      <dgm:spPr/>
    </dgm:pt>
    <dgm:pt modelId="{C82B67C4-D43E-4C9E-856A-0D770C9DE64B}" type="pres">
      <dgm:prSet presAssocID="{B9C6DC64-1437-487B-8657-E5570A531569}" presName="parentText" presStyleLbl="node1" presStyleIdx="2" presStyleCnt="3" custScaleX="142997" custScaleY="382567">
        <dgm:presLayoutVars>
          <dgm:chMax val="0"/>
          <dgm:bulletEnabled val="1"/>
        </dgm:presLayoutVars>
      </dgm:prSet>
      <dgm:spPr/>
    </dgm:pt>
    <dgm:pt modelId="{4A8D29A9-FDEF-4F16-8901-D2B2DCA2D3AC}" type="pres">
      <dgm:prSet presAssocID="{B9C6DC64-1437-487B-8657-E5570A531569}" presName="negativeSpace" presStyleCnt="0"/>
      <dgm:spPr/>
    </dgm:pt>
    <dgm:pt modelId="{DA5BEA5A-F1A9-44BA-B4E0-3A3907CD03D2}" type="pres">
      <dgm:prSet presAssocID="{B9C6DC64-1437-487B-8657-E5570A531569}" presName="childText" presStyleLbl="conFgAcc1" presStyleIdx="2" presStyleCnt="3">
        <dgm:presLayoutVars>
          <dgm:bulletEnabled val="1"/>
        </dgm:presLayoutVars>
      </dgm:prSet>
      <dgm:spPr/>
    </dgm:pt>
  </dgm:ptLst>
  <dgm:cxnLst>
    <dgm:cxn modelId="{AF0BB708-9C2B-4ACF-9F66-6294E65211E5}" srcId="{33BBCC62-4168-45F7-9B59-3A00B7BD1316}" destId="{B9C6DC64-1437-487B-8657-E5570A531569}" srcOrd="2" destOrd="0" parTransId="{7C7E27C6-0CC6-4DE3-9DA5-B311B32D6C38}" sibTransId="{51E6B373-F786-4EED-9647-3F7C23D179A5}"/>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6307D24E-FA64-46F4-A18C-E65FF226A0E3}" type="presOf" srcId="{B9C6DC64-1437-487B-8657-E5570A531569}" destId="{39A08C1A-AD30-4CCD-8A5D-8135578D6C88}" srcOrd="0"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ABA792AB-901F-44C4-98DF-00A458A08913}" type="presOf" srcId="{9BBD28ED-822E-4AAF-9863-41B96A812890}" destId="{4764129B-7761-4B95-A03D-502AE032A78A}" srcOrd="1" destOrd="0" presId="urn:microsoft.com/office/officeart/2005/8/layout/list1"/>
    <dgm:cxn modelId="{A2F3D9AD-F2CD-46E1-9623-06EACDCAE25D}" srcId="{B9C6DC64-1437-487B-8657-E5570A531569}" destId="{3F51C99A-4A5A-42E9-89A9-1F23A4EB3206}" srcOrd="0" destOrd="0" parTransId="{F01A065C-4DA7-4D03-91C2-BF7E643C01E5}" sibTransId="{99A6B510-551F-4FCC-8180-CB06C0495AE6}"/>
    <dgm:cxn modelId="{175FE7BA-247B-4CF0-9F42-DB3BCFF886C8}" type="presOf" srcId="{B9C6DC64-1437-487B-8657-E5570A531569}" destId="{C82B67C4-D43E-4C9E-856A-0D770C9DE64B}" srcOrd="1"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499883F4-BB72-463F-A0B4-399619804F5C}" type="presOf" srcId="{3F51C99A-4A5A-42E9-89A9-1F23A4EB3206}" destId="{DA5BEA5A-F1A9-44BA-B4E0-3A3907CD03D2}"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ABE8D28-43E9-4A4A-A61B-6359E9D598DB}" type="presParOf" srcId="{A665AF82-8505-4171-BAA9-2174A3D59870}" destId="{93C5A1E7-6C92-42F7-A6B4-17D9395F5E25}" srcOrd="7" destOrd="0" presId="urn:microsoft.com/office/officeart/2005/8/layout/list1"/>
    <dgm:cxn modelId="{CB915A6A-C4BE-47BC-93D0-684029C24F23}" type="presParOf" srcId="{A665AF82-8505-4171-BAA9-2174A3D59870}" destId="{F260D513-4D90-40A8-8D57-FF852C7D55EA}" srcOrd="8" destOrd="0" presId="urn:microsoft.com/office/officeart/2005/8/layout/list1"/>
    <dgm:cxn modelId="{D21C9CCF-BBEE-4B5C-93B9-44740DEA11E4}" type="presParOf" srcId="{F260D513-4D90-40A8-8D57-FF852C7D55EA}" destId="{39A08C1A-AD30-4CCD-8A5D-8135578D6C88}" srcOrd="0" destOrd="0" presId="urn:microsoft.com/office/officeart/2005/8/layout/list1"/>
    <dgm:cxn modelId="{33CC4C78-D45F-4ED3-9247-59D46B2B511B}" type="presParOf" srcId="{F260D513-4D90-40A8-8D57-FF852C7D55EA}" destId="{C82B67C4-D43E-4C9E-856A-0D770C9DE64B}" srcOrd="1" destOrd="0" presId="urn:microsoft.com/office/officeart/2005/8/layout/list1"/>
    <dgm:cxn modelId="{C4BC7592-7483-44A5-9516-385D7878A15B}" type="presParOf" srcId="{A665AF82-8505-4171-BAA9-2174A3D59870}" destId="{4A8D29A9-FDEF-4F16-8901-D2B2DCA2D3AC}" srcOrd="9" destOrd="0" presId="urn:microsoft.com/office/officeart/2005/8/layout/list1"/>
    <dgm:cxn modelId="{E91852C5-899A-4ADC-A5EC-FA37EC17A438}" type="presParOf" srcId="{A665AF82-8505-4171-BAA9-2174A3D59870}" destId="{DA5BEA5A-F1A9-44BA-B4E0-3A3907CD03D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lIns="216000"/>
        <a:lstStyle/>
        <a:p>
          <a:r>
            <a:rPr lang="en-US" sz="2400" b="1"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Past record of start-up projects:</a:t>
          </a:r>
          <a:r>
            <a:rPr lang="en-US" sz="24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a:t>
          </a:r>
          <a:endParaRPr lang="en-US" sz="2400" noProof="0" dirty="0">
            <a:latin typeface="Helvetica Neue" panose="020B0604020202020204" charset="0"/>
          </a:endParaRPr>
        </a:p>
      </dgm:t>
    </dgm:pt>
    <dgm:pt modelId="{1CB79019-0CE4-43C8-AF4F-B31A2C6EFD51}" type="parTrans" cxnId="{509D4E3A-3D10-40A0-AB0A-B32E4372CD90}">
      <dgm:prSet/>
      <dgm:spPr/>
      <dgm:t>
        <a:bodyPr/>
        <a:lstStyle/>
        <a:p>
          <a:endParaRPr lang="es-ES"/>
        </a:p>
      </dgm:t>
    </dgm:pt>
    <dgm:pt modelId="{BA7815DD-03D0-49E8-A08B-59C65D01C410}" type="sibTrans" cxnId="{509D4E3A-3D10-40A0-AB0A-B32E4372CD90}">
      <dgm:prSet/>
      <dgm:spPr/>
      <dgm:t>
        <a:bodyPr/>
        <a:lstStyle/>
        <a:p>
          <a:endParaRPr lang="es-ES"/>
        </a:p>
      </dgm:t>
    </dgm:pt>
    <dgm:pt modelId="{D51BFEAE-B0D4-4920-ADF0-5667C068D592}">
      <dgm:prSet phldrT="[Texto]" custT="1"/>
      <dgm:spPr>
        <a:solidFill>
          <a:srgbClr val="AED633"/>
        </a:solidFill>
      </dgm:spPr>
      <dgm:t>
        <a:bodyPr lIns="216000"/>
        <a:lstStyle/>
        <a:p>
          <a:r>
            <a:rPr lang="en-US" sz="2400" b="1"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“Disruptive” working style:</a:t>
          </a:r>
          <a:r>
            <a:rPr lang="en-US" sz="24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a:t>
          </a:r>
          <a:endParaRPr lang="en-US" sz="2400" noProof="0" dirty="0">
            <a:latin typeface="Helvetica Neue" panose="020B0604020202020204" charset="0"/>
          </a:endParaRPr>
        </a:p>
      </dgm:t>
    </dgm:pt>
    <dgm:pt modelId="{E73953A9-3C21-4C7A-B7EA-A0F968A4EEEE}" type="parTrans" cxnId="{A0042052-DEF2-460E-96D6-461A435461E9}">
      <dgm:prSet/>
      <dgm:spPr/>
      <dgm:t>
        <a:bodyPr/>
        <a:lstStyle/>
        <a:p>
          <a:endParaRPr lang="es-ES"/>
        </a:p>
      </dgm:t>
    </dgm:pt>
    <dgm:pt modelId="{B4A75EF7-965B-46DA-AB53-32553BAF48B3}" type="sibTrans" cxnId="{A0042052-DEF2-460E-96D6-461A435461E9}">
      <dgm:prSet/>
      <dgm:spPr/>
      <dgm:t>
        <a:bodyPr/>
        <a:lstStyle/>
        <a:p>
          <a:endParaRPr lang="es-ES"/>
        </a:p>
      </dgm:t>
    </dgm:pt>
    <dgm:pt modelId="{16BBF1F2-EF18-4932-87FC-1A3AC670B50B}">
      <dgm:prSet phldrT="[Texto]" custT="1"/>
      <dgm:spPr>
        <a:solidFill>
          <a:srgbClr val="AED633"/>
        </a:solidFill>
      </dgm:spPr>
      <dgm:t>
        <a:bodyPr lIns="216000"/>
        <a:lstStyle/>
        <a:p>
          <a:r>
            <a:rPr lang="en-US" sz="2400" b="1"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Intrapreneur DNA:</a:t>
          </a:r>
          <a:r>
            <a:rPr lang="en-US" sz="24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a:t>
          </a:r>
          <a:endParaRPr lang="en-US" sz="2400" noProof="0" dirty="0">
            <a:latin typeface="Helvetica Neue" panose="020B0604020202020204" charset="0"/>
          </a:endParaRPr>
        </a:p>
      </dgm:t>
    </dgm:pt>
    <dgm:pt modelId="{F4DDC1A2-7161-4520-BC48-4B12FAC6BC9D}" type="parTrans" cxnId="{64697FB5-51CB-44F4-AD4E-C61824595A8A}">
      <dgm:prSet/>
      <dgm:spPr/>
      <dgm:t>
        <a:bodyPr/>
        <a:lstStyle/>
        <a:p>
          <a:endParaRPr lang="es-ES"/>
        </a:p>
      </dgm:t>
    </dgm:pt>
    <dgm:pt modelId="{512C4A2E-9CE6-428C-80E0-AAE214BA27E6}" type="sibTrans" cxnId="{64697FB5-51CB-44F4-AD4E-C61824595A8A}">
      <dgm:prSet/>
      <dgm:spPr/>
      <dgm:t>
        <a:bodyPr/>
        <a:lstStyle/>
        <a:p>
          <a:endParaRPr lang="es-ES"/>
        </a:p>
      </dgm:t>
    </dgm:pt>
    <dgm:pt modelId="{8773EC6A-8120-4245-B2FA-E6FCBAC9353E}">
      <dgm:prSet/>
      <dgm:spPr/>
      <dgm:t>
        <a:bodyPr lIns="432000" rIns="432000"/>
        <a:lstStyle/>
        <a:p>
          <a:pPr marL="176213" indent="-176213">
            <a:buFont typeface="Arial" panose="020B0604020202020204" pitchFamily="34" charset="0"/>
            <a:buChar char="•"/>
          </a:pPr>
          <a:r>
            <a:rPr lang="en-US"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Have they previously made a substantial contribution to or been involved in start-up projects? They could be able to lead a new start-up initiative within your organization and share insightful lessons from their prior experiences.</a:t>
          </a:r>
          <a:endParaRPr lang="en-US" noProof="0" dirty="0">
            <a:solidFill>
              <a:schemeClr val="tx1"/>
            </a:solidFill>
            <a:latin typeface="Helvetica Neue" panose="020B0604020202020204" charset="0"/>
          </a:endParaRPr>
        </a:p>
      </dgm:t>
    </dgm:pt>
    <dgm:pt modelId="{AB4DB9A8-FDF5-42D1-A87C-C7345488E7DF}" type="parTrans" cxnId="{D66CC139-9664-4659-A5AF-A9DF70A4268E}">
      <dgm:prSet/>
      <dgm:spPr/>
      <dgm:t>
        <a:bodyPr/>
        <a:lstStyle/>
        <a:p>
          <a:endParaRPr lang="en-GB"/>
        </a:p>
      </dgm:t>
    </dgm:pt>
    <dgm:pt modelId="{A067B088-3DE8-4A15-9B98-59D0527140C9}" type="sibTrans" cxnId="{D66CC139-9664-4659-A5AF-A9DF70A4268E}">
      <dgm:prSet/>
      <dgm:spPr/>
      <dgm:t>
        <a:bodyPr/>
        <a:lstStyle/>
        <a:p>
          <a:endParaRPr lang="en-GB"/>
        </a:p>
      </dgm:t>
    </dgm:pt>
    <dgm:pt modelId="{B5ACD4BA-7E65-46FC-952F-685F6A47666E}">
      <dgm:prSet/>
      <dgm:spPr/>
      <dgm:t>
        <a:bodyPr lIns="432000" rIns="432000"/>
        <a:lstStyle/>
        <a:p>
          <a:pPr marL="176213" indent="-176213"/>
          <a:r>
            <a:rPr lang="en-US"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Are they defiant and frequently question the practices your business now employs? Can you detect their dissatisfaction with the objectives and mission of your business? How frequently do they try out new features, and how much less risk-averse are they than the rest of the team? Many managers fail to recognize the intrapreneurial spirit in these individuals and instead view them as difficult to manage, even though they may be future entrepreneurs who require a different management approach.</a:t>
          </a:r>
          <a:endParaRPr lang="en-US" noProof="0" dirty="0">
            <a:solidFill>
              <a:schemeClr val="tx1"/>
            </a:solidFill>
            <a:latin typeface="Helvetica Neue" panose="020B0604020202020204" charset="0"/>
          </a:endParaRPr>
        </a:p>
      </dgm:t>
    </dgm:pt>
    <dgm:pt modelId="{D4DDFCA8-2989-43AF-AF80-2E71C9CFFABD}" type="parTrans" cxnId="{26F19CA6-FACD-44D7-82E3-25AD927543DC}">
      <dgm:prSet/>
      <dgm:spPr/>
      <dgm:t>
        <a:bodyPr/>
        <a:lstStyle/>
        <a:p>
          <a:endParaRPr lang="en-GB"/>
        </a:p>
      </dgm:t>
    </dgm:pt>
    <dgm:pt modelId="{50AC202E-5C83-4035-8FF9-DC9C7B19661A}" type="sibTrans" cxnId="{26F19CA6-FACD-44D7-82E3-25AD927543DC}">
      <dgm:prSet/>
      <dgm:spPr/>
      <dgm:t>
        <a:bodyPr/>
        <a:lstStyle/>
        <a:p>
          <a:endParaRPr lang="en-GB"/>
        </a:p>
      </dgm:t>
    </dgm:pt>
    <dgm:pt modelId="{AEB73BCE-643C-4BF6-A2CC-2025BBB19332}">
      <dgm:prSet/>
      <dgm:spPr/>
      <dgm:t>
        <a:bodyPr lIns="432000" rIns="432000"/>
        <a:lstStyle/>
        <a:p>
          <a:pPr marL="176213" indent="-176213"/>
          <a:r>
            <a:rPr lang="en-US"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Intrapreneurs that are successful have been shown to have a common set of attributes that can be used to forecast future success. These characteristics can be charted and scored using a personality test that examines social intelligence, behavior and attitude, and problem-solving skills, allowing you to determine which individuals have a higher chance of succeeding in intrapreneurship programs.</a:t>
          </a:r>
          <a:endParaRPr lang="en-US" noProof="0" dirty="0">
            <a:solidFill>
              <a:schemeClr val="tx1"/>
            </a:solidFill>
            <a:latin typeface="Helvetica Neue" panose="020B0604020202020204" charset="0"/>
          </a:endParaRPr>
        </a:p>
      </dgm:t>
    </dgm:pt>
    <dgm:pt modelId="{990179DF-F2BA-4EC8-AAF0-EAB400D3FD71}" type="parTrans" cxnId="{4D682487-5A86-4CA9-B4DB-1913E09E0353}">
      <dgm:prSet/>
      <dgm:spPr/>
      <dgm:t>
        <a:bodyPr/>
        <a:lstStyle/>
        <a:p>
          <a:endParaRPr lang="en-GB"/>
        </a:p>
      </dgm:t>
    </dgm:pt>
    <dgm:pt modelId="{E2AC6BAC-E02D-42A7-8ED0-6B8A331E4070}" type="sibTrans" cxnId="{4D682487-5A86-4CA9-B4DB-1913E09E0353}">
      <dgm:prSet/>
      <dgm:spPr/>
      <dgm:t>
        <a:bodyPr/>
        <a:lstStyle/>
        <a:p>
          <a:endParaRPr lang="en-GB"/>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3"/>
      <dgm:spPr/>
    </dgm:pt>
    <dgm:pt modelId="{4764129B-7761-4B95-A03D-502AE032A78A}" type="pres">
      <dgm:prSet presAssocID="{9BBD28ED-822E-4AAF-9863-41B96A812890}" presName="parentText" presStyleLbl="node1" presStyleIdx="0" presStyleCnt="3" custLinFactNeighborX="-71631">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3">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3"/>
      <dgm:spPr/>
    </dgm:pt>
    <dgm:pt modelId="{5368F5F0-0155-4F7D-A6DE-89E67052E07A}" type="pres">
      <dgm:prSet presAssocID="{D51BFEAE-B0D4-4920-ADF0-5667C068D592}" presName="parentText" presStyleLbl="node1" presStyleIdx="1" presStyleCnt="3" custLinFactNeighborX="-71631">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3">
        <dgm:presLayoutVars>
          <dgm:bulletEnabled val="1"/>
        </dgm:presLayoutVars>
      </dgm:prSet>
      <dgm:spPr/>
    </dgm:pt>
    <dgm:pt modelId="{31907D07-1918-4532-917E-01BB0470134F}" type="pres">
      <dgm:prSet presAssocID="{B4A75EF7-965B-46DA-AB53-32553BAF48B3}" presName="spaceBetweenRectangles" presStyleCnt="0"/>
      <dgm:spPr/>
    </dgm:pt>
    <dgm:pt modelId="{C3318848-BC41-41DE-9B48-AA9AEBF2503C}" type="pres">
      <dgm:prSet presAssocID="{16BBF1F2-EF18-4932-87FC-1A3AC670B50B}" presName="parentLin" presStyleCnt="0"/>
      <dgm:spPr/>
    </dgm:pt>
    <dgm:pt modelId="{676F595F-2106-4317-A24F-E656B6F86682}" type="pres">
      <dgm:prSet presAssocID="{16BBF1F2-EF18-4932-87FC-1A3AC670B50B}" presName="parentLeftMargin" presStyleLbl="node1" presStyleIdx="1" presStyleCnt="3"/>
      <dgm:spPr/>
    </dgm:pt>
    <dgm:pt modelId="{9FC1D00B-6765-46A4-A25C-9D900E050070}" type="pres">
      <dgm:prSet presAssocID="{16BBF1F2-EF18-4932-87FC-1A3AC670B50B}" presName="parentText" presStyleLbl="node1" presStyleIdx="2" presStyleCnt="3" custLinFactNeighborX="-71631">
        <dgm:presLayoutVars>
          <dgm:chMax val="0"/>
          <dgm:bulletEnabled val="1"/>
        </dgm:presLayoutVars>
      </dgm:prSet>
      <dgm:spPr/>
    </dgm:pt>
    <dgm:pt modelId="{90B22043-8E45-4F69-80AC-235CDE28B01C}" type="pres">
      <dgm:prSet presAssocID="{16BBF1F2-EF18-4932-87FC-1A3AC670B50B}" presName="negativeSpace" presStyleCnt="0"/>
      <dgm:spPr/>
    </dgm:pt>
    <dgm:pt modelId="{F183DB9D-272B-4E6D-AB32-80DE8DCC5669}" type="pres">
      <dgm:prSet presAssocID="{16BBF1F2-EF18-4932-87FC-1A3AC670B50B}" presName="childText" presStyleLbl="conFgAcc1" presStyleIdx="2" presStyleCnt="3">
        <dgm:presLayoutVars>
          <dgm:bulletEnabled val="1"/>
        </dgm:presLayoutVars>
      </dgm:prSet>
      <dgm:spPr/>
    </dgm:pt>
  </dgm:ptLst>
  <dgm:cxnLst>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08FD3B28-B179-48B3-B285-8ED40F457C90}" type="presOf" srcId="{AEB73BCE-643C-4BF6-A2CC-2025BBB19332}" destId="{F183DB9D-272B-4E6D-AB32-80DE8DCC5669}" srcOrd="0" destOrd="0" presId="urn:microsoft.com/office/officeart/2005/8/layout/list1"/>
    <dgm:cxn modelId="{AC049728-449E-4A73-BBEC-6EAD5C1D6B4F}" type="presOf" srcId="{16BBF1F2-EF18-4932-87FC-1A3AC670B50B}" destId="{676F595F-2106-4317-A24F-E656B6F86682}"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D66CC139-9664-4659-A5AF-A9DF70A4268E}" srcId="{9BBD28ED-822E-4AAF-9863-41B96A812890}" destId="{8773EC6A-8120-4245-B2FA-E6FCBAC9353E}" srcOrd="0" destOrd="0" parTransId="{AB4DB9A8-FDF5-42D1-A87C-C7345488E7DF}" sibTransId="{A067B088-3DE8-4A15-9B98-59D0527140C9}"/>
    <dgm:cxn modelId="{509D4E3A-3D10-40A0-AB0A-B32E4372CD90}" srcId="{33BBCC62-4168-45F7-9B59-3A00B7BD1316}" destId="{9BBD28ED-822E-4AAF-9863-41B96A812890}" srcOrd="0" destOrd="0" parTransId="{1CB79019-0CE4-43C8-AF4F-B31A2C6EFD51}" sibTransId="{BA7815DD-03D0-49E8-A08B-59C65D01C410}"/>
    <dgm:cxn modelId="{924F4F5B-01C5-4D92-8BF7-6B3A010486EB}" type="presOf" srcId="{16BBF1F2-EF18-4932-87FC-1A3AC670B50B}" destId="{9FC1D00B-6765-46A4-A25C-9D900E050070}" srcOrd="1" destOrd="0" presId="urn:microsoft.com/office/officeart/2005/8/layout/list1"/>
    <dgm:cxn modelId="{A0042052-DEF2-460E-96D6-461A435461E9}" srcId="{33BBCC62-4168-45F7-9B59-3A00B7BD1316}" destId="{D51BFEAE-B0D4-4920-ADF0-5667C068D592}" srcOrd="1" destOrd="0" parTransId="{E73953A9-3C21-4C7A-B7EA-A0F968A4EEEE}" sibTransId="{B4A75EF7-965B-46DA-AB53-32553BAF48B3}"/>
    <dgm:cxn modelId="{CB22707F-2A82-477A-B5D2-FF0AD8035484}" type="presOf" srcId="{8773EC6A-8120-4245-B2FA-E6FCBAC9353E}" destId="{F758E55E-F9F3-4981-BCEE-5D7BA43DD5DB}" srcOrd="0" destOrd="0" presId="urn:microsoft.com/office/officeart/2005/8/layout/list1"/>
    <dgm:cxn modelId="{4D682487-5A86-4CA9-B4DB-1913E09E0353}" srcId="{16BBF1F2-EF18-4932-87FC-1A3AC670B50B}" destId="{AEB73BCE-643C-4BF6-A2CC-2025BBB19332}" srcOrd="0" destOrd="0" parTransId="{990179DF-F2BA-4EC8-AAF0-EAB400D3FD71}" sibTransId="{E2AC6BAC-E02D-42A7-8ED0-6B8A331E4070}"/>
    <dgm:cxn modelId="{26F19CA6-FACD-44D7-82E3-25AD927543DC}" srcId="{D51BFEAE-B0D4-4920-ADF0-5667C068D592}" destId="{B5ACD4BA-7E65-46FC-952F-685F6A47666E}" srcOrd="0" destOrd="0" parTransId="{D4DDFCA8-2989-43AF-AF80-2E71C9CFFABD}" sibTransId="{50AC202E-5C83-4035-8FF9-DC9C7B19661A}"/>
    <dgm:cxn modelId="{ABA792AB-901F-44C4-98DF-00A458A08913}" type="presOf" srcId="{9BBD28ED-822E-4AAF-9863-41B96A812890}" destId="{4764129B-7761-4B95-A03D-502AE032A78A}" srcOrd="1" destOrd="0" presId="urn:microsoft.com/office/officeart/2005/8/layout/list1"/>
    <dgm:cxn modelId="{64697FB5-51CB-44F4-AD4E-C61824595A8A}" srcId="{33BBCC62-4168-45F7-9B59-3A00B7BD1316}" destId="{16BBF1F2-EF18-4932-87FC-1A3AC670B50B}" srcOrd="2" destOrd="0" parTransId="{F4DDC1A2-7161-4520-BC48-4B12FAC6BC9D}" sibTransId="{512C4A2E-9CE6-428C-80E0-AAE214BA27E6}"/>
    <dgm:cxn modelId="{B314F0EB-0B51-4FED-8534-2A3CAEDAEF08}" type="presOf" srcId="{33BBCC62-4168-45F7-9B59-3A00B7BD1316}" destId="{A665AF82-8505-4171-BAA9-2174A3D59870}" srcOrd="0" destOrd="0" presId="urn:microsoft.com/office/officeart/2005/8/layout/list1"/>
    <dgm:cxn modelId="{6EA05CF7-442B-4293-A5D1-D0637197DCDF}" type="presOf" srcId="{B5ACD4BA-7E65-46FC-952F-685F6A47666E}" destId="{708B0FF5-326D-47CA-8907-B37CB19FA87D}"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 modelId="{A2A47887-D3CB-41FC-AAED-90372FB49FC7}" type="presParOf" srcId="{A665AF82-8505-4171-BAA9-2174A3D59870}" destId="{31907D07-1918-4532-917E-01BB0470134F}" srcOrd="7" destOrd="0" presId="urn:microsoft.com/office/officeart/2005/8/layout/list1"/>
    <dgm:cxn modelId="{E716382D-5C2E-4AEB-81E3-0D0D54072C9F}" type="presParOf" srcId="{A665AF82-8505-4171-BAA9-2174A3D59870}" destId="{C3318848-BC41-41DE-9B48-AA9AEBF2503C}" srcOrd="8" destOrd="0" presId="urn:microsoft.com/office/officeart/2005/8/layout/list1"/>
    <dgm:cxn modelId="{13089E78-80FB-4C8B-99A6-8320C0C857AE}" type="presParOf" srcId="{C3318848-BC41-41DE-9B48-AA9AEBF2503C}" destId="{676F595F-2106-4317-A24F-E656B6F86682}" srcOrd="0" destOrd="0" presId="urn:microsoft.com/office/officeart/2005/8/layout/list1"/>
    <dgm:cxn modelId="{9E4C889A-5017-4EB9-8CC8-5FDD4E02432F}" type="presParOf" srcId="{C3318848-BC41-41DE-9B48-AA9AEBF2503C}" destId="{9FC1D00B-6765-46A4-A25C-9D900E050070}" srcOrd="1" destOrd="0" presId="urn:microsoft.com/office/officeart/2005/8/layout/list1"/>
    <dgm:cxn modelId="{244FC83D-865B-483F-B752-E589AB1B74AF}" type="presParOf" srcId="{A665AF82-8505-4171-BAA9-2174A3D59870}" destId="{90B22043-8E45-4F69-80AC-235CDE28B01C}" srcOrd="9" destOrd="0" presId="urn:microsoft.com/office/officeart/2005/8/layout/list1"/>
    <dgm:cxn modelId="{5E71284D-7072-4632-B3EB-ADCCBB9FC065}" type="presParOf" srcId="{A665AF82-8505-4171-BAA9-2174A3D59870}" destId="{F183DB9D-272B-4E6D-AB32-80DE8DCC566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9E588ED-7EBD-4940-A553-F6D0A1C66C40}" type="doc">
      <dgm:prSet loTypeId="urn:microsoft.com/office/officeart/2005/8/layout/process1" loCatId="process" qsTypeId="urn:microsoft.com/office/officeart/2005/8/quickstyle/simple1" qsCatId="simple" csTypeId="urn:microsoft.com/office/officeart/2005/8/colors/accent1_2" csCatId="accent1" phldr="1"/>
      <dgm:spPr/>
    </dgm:pt>
    <dgm:pt modelId="{9F68FCD2-3E48-446E-8F22-E5810A80B537}">
      <dgm:prSet phldrT="[Texto]" custT="1"/>
      <dgm:spPr>
        <a:solidFill>
          <a:srgbClr val="4D94B7"/>
        </a:solidFill>
      </dgm:spPr>
      <dgm:t>
        <a:bodyPr/>
        <a:lstStyle/>
        <a:p>
          <a:r>
            <a:rPr lang="en-US" sz="2400" noProof="0" dirty="0">
              <a:latin typeface="Helvetica Neue" panose="020B0604020202020204" charset="0"/>
            </a:rPr>
            <a:t>In whatever organization they are a part of, intrapreneurs offer a significant competitive advantage in the form of continuing Innovations.</a:t>
          </a:r>
        </a:p>
      </dgm:t>
    </dgm:pt>
    <dgm:pt modelId="{E365FBAA-F7F0-403A-8397-9FD8F939C0A5}" type="parTrans" cxnId="{3E3F5C2E-585E-46E0-9B67-4CF15D9DE66C}">
      <dgm:prSet/>
      <dgm:spPr/>
      <dgm:t>
        <a:bodyPr/>
        <a:lstStyle/>
        <a:p>
          <a:endParaRPr lang="es-ES" sz="2400"/>
        </a:p>
      </dgm:t>
    </dgm:pt>
    <dgm:pt modelId="{CA4CCC53-C737-4D1A-A3D6-6E233543B85F}" type="sibTrans" cxnId="{3E3F5C2E-585E-46E0-9B67-4CF15D9DE66C}">
      <dgm:prSet custT="1"/>
      <dgm:spPr>
        <a:solidFill>
          <a:srgbClr val="4D94B7"/>
        </a:solidFill>
      </dgm:spPr>
      <dgm:t>
        <a:bodyPr/>
        <a:lstStyle/>
        <a:p>
          <a:endParaRPr lang="es-ES" sz="2400"/>
        </a:p>
      </dgm:t>
    </dgm:pt>
    <dgm:pt modelId="{481B99E2-07C2-4F31-B274-5C5173450CC9}">
      <dgm:prSet phldrT="[Texto]" custT="1"/>
      <dgm:spPr>
        <a:solidFill>
          <a:srgbClr val="78B17A"/>
        </a:solidFill>
      </dgm:spPr>
      <dgm:t>
        <a:bodyPr/>
        <a:lstStyle/>
        <a:p>
          <a:r>
            <a:rPr lang="en-US" sz="2400" noProof="0" dirty="0">
              <a:latin typeface="Helvetica Neue" panose="020B0604020202020204" charset="0"/>
            </a:rPr>
            <a:t>They might not be your typical employee and managing them will probably require more time and effort, but if done right, the outcomes can significantly develop your business line through the addition of new services, products, or enhancements to your firm.</a:t>
          </a:r>
        </a:p>
      </dgm:t>
    </dgm:pt>
    <dgm:pt modelId="{25726D37-C14A-41C3-B5DA-0AA7BB9A5C7F}" type="sibTrans" cxnId="{28923907-63B0-42D4-A1D0-E5764EC029D6}">
      <dgm:prSet custT="1"/>
      <dgm:spPr>
        <a:solidFill>
          <a:srgbClr val="78B17A"/>
        </a:solidFill>
      </dgm:spPr>
      <dgm:t>
        <a:bodyPr/>
        <a:lstStyle/>
        <a:p>
          <a:endParaRPr lang="es-ES" sz="2400"/>
        </a:p>
      </dgm:t>
    </dgm:pt>
    <dgm:pt modelId="{B9409D82-36F5-4F73-B775-3E85ACD12163}" type="parTrans" cxnId="{28923907-63B0-42D4-A1D0-E5764EC029D6}">
      <dgm:prSet/>
      <dgm:spPr/>
      <dgm:t>
        <a:bodyPr/>
        <a:lstStyle/>
        <a:p>
          <a:endParaRPr lang="es-ES" sz="2400"/>
        </a:p>
      </dgm:t>
    </dgm:pt>
    <dgm:pt modelId="{83888EDB-D508-422E-B9A0-24C7742CD4E7}">
      <dgm:prSet phldrT="[Texto]" custT="1"/>
      <dgm:spPr>
        <a:solidFill>
          <a:srgbClr val="AED633"/>
        </a:solidFill>
      </dgm:spPr>
      <dgm:t>
        <a:bodyPr/>
        <a:lstStyle/>
        <a:p>
          <a:r>
            <a:rPr lang="en-US" sz="2400" noProof="0" dirty="0">
              <a:latin typeface="Helvetica Neue" panose="020B0604020202020204" charset="0"/>
            </a:rPr>
            <a:t>Your business will also benefit from having a committed individual and their team consistently focused on the development and application of new innovations, which is a crucial component of what every business needs to succeed and expand in the new-normal era.</a:t>
          </a:r>
        </a:p>
      </dgm:t>
    </dgm:pt>
    <dgm:pt modelId="{C3B89293-49C3-4627-94FF-417DD0944269}" type="sibTrans" cxnId="{8DC64D60-50D3-49FA-8A32-9B8BDAE761DA}">
      <dgm:prSet/>
      <dgm:spPr/>
      <dgm:t>
        <a:bodyPr/>
        <a:lstStyle/>
        <a:p>
          <a:endParaRPr lang="es-ES" sz="2400"/>
        </a:p>
      </dgm:t>
    </dgm:pt>
    <dgm:pt modelId="{3592B604-65E3-405B-A8EF-A2A8E584F15E}" type="parTrans" cxnId="{8DC64D60-50D3-49FA-8A32-9B8BDAE761DA}">
      <dgm:prSet/>
      <dgm:spPr/>
      <dgm:t>
        <a:bodyPr/>
        <a:lstStyle/>
        <a:p>
          <a:endParaRPr lang="es-ES" sz="2400"/>
        </a:p>
      </dgm:t>
    </dgm:pt>
    <dgm:pt modelId="{86DBD685-4E9F-4113-AECB-029909B7CCA1}" type="pres">
      <dgm:prSet presAssocID="{79E588ED-7EBD-4940-A553-F6D0A1C66C40}" presName="Name0" presStyleCnt="0">
        <dgm:presLayoutVars>
          <dgm:dir/>
          <dgm:resizeHandles val="exact"/>
        </dgm:presLayoutVars>
      </dgm:prSet>
      <dgm:spPr/>
    </dgm:pt>
    <dgm:pt modelId="{450A97CA-7016-4E1E-9085-87FFAE26376F}" type="pres">
      <dgm:prSet presAssocID="{9F68FCD2-3E48-446E-8F22-E5810A80B537}" presName="node" presStyleLbl="node1" presStyleIdx="0" presStyleCnt="3" custScaleY="67281" custLinFactNeighborX="-1416" custLinFactNeighborY="14114">
        <dgm:presLayoutVars>
          <dgm:bulletEnabled val="1"/>
        </dgm:presLayoutVars>
      </dgm:prSet>
      <dgm:spPr/>
    </dgm:pt>
    <dgm:pt modelId="{B049AB22-CB79-4239-957A-264D6567709F}" type="pres">
      <dgm:prSet presAssocID="{CA4CCC53-C737-4D1A-A3D6-6E233543B85F}" presName="sibTrans" presStyleLbl="sibTrans2D1" presStyleIdx="0" presStyleCnt="2" custAng="130464" custLinFactNeighborX="-18054" custLinFactNeighborY="22401"/>
      <dgm:spPr/>
    </dgm:pt>
    <dgm:pt modelId="{C973A0D1-4934-4DA6-ABBF-9B27F8240C15}" type="pres">
      <dgm:prSet presAssocID="{CA4CCC53-C737-4D1A-A3D6-6E233543B85F}" presName="connectorText" presStyleLbl="sibTrans2D1" presStyleIdx="0" presStyleCnt="2"/>
      <dgm:spPr/>
    </dgm:pt>
    <dgm:pt modelId="{BEFF05DD-BC54-49FA-ABC3-1F8158BEDE33}" type="pres">
      <dgm:prSet presAssocID="{481B99E2-07C2-4F31-B274-5C5173450CC9}" presName="node" presStyleLbl="node1" presStyleIdx="1" presStyleCnt="3" custLinFactNeighborX="-8416" custLinFactNeighborY="17995">
        <dgm:presLayoutVars>
          <dgm:bulletEnabled val="1"/>
        </dgm:presLayoutVars>
      </dgm:prSet>
      <dgm:spPr/>
    </dgm:pt>
    <dgm:pt modelId="{3703EE76-B3B5-46AA-A5D5-72A92C20F269}" type="pres">
      <dgm:prSet presAssocID="{25726D37-C14A-41C3-B5DA-0AA7BB9A5C7F}" presName="sibTrans" presStyleLbl="sibTrans2D1" presStyleIdx="1" presStyleCnt="2" custLinFactNeighborX="-12030" custLinFactNeighborY="66909"/>
      <dgm:spPr/>
    </dgm:pt>
    <dgm:pt modelId="{C0732546-655D-4AEB-AAC0-13E6F6AC30E0}" type="pres">
      <dgm:prSet presAssocID="{25726D37-C14A-41C3-B5DA-0AA7BB9A5C7F}" presName="connectorText" presStyleLbl="sibTrans2D1" presStyleIdx="1" presStyleCnt="2"/>
      <dgm:spPr/>
    </dgm:pt>
    <dgm:pt modelId="{D74DD934-AFAA-4200-85A6-D99B1BD1E306}" type="pres">
      <dgm:prSet presAssocID="{83888EDB-D508-422E-B9A0-24C7742CD4E7}" presName="node" presStyleLbl="node1" presStyleIdx="2" presStyleCnt="3" custLinFactNeighborX="-13193" custLinFactNeighborY="18019">
        <dgm:presLayoutVars>
          <dgm:bulletEnabled val="1"/>
        </dgm:presLayoutVars>
      </dgm:prSet>
      <dgm:spPr/>
    </dgm:pt>
  </dgm:ptLst>
  <dgm:cxnLst>
    <dgm:cxn modelId="{28923907-63B0-42D4-A1D0-E5764EC029D6}" srcId="{79E588ED-7EBD-4940-A553-F6D0A1C66C40}" destId="{481B99E2-07C2-4F31-B274-5C5173450CC9}" srcOrd="1" destOrd="0" parTransId="{B9409D82-36F5-4F73-B775-3E85ACD12163}" sibTransId="{25726D37-C14A-41C3-B5DA-0AA7BB9A5C7F}"/>
    <dgm:cxn modelId="{A312660C-7CDA-4B79-919E-A7BEBF839215}" type="presOf" srcId="{83888EDB-D508-422E-B9A0-24C7742CD4E7}" destId="{D74DD934-AFAA-4200-85A6-D99B1BD1E306}" srcOrd="0" destOrd="0" presId="urn:microsoft.com/office/officeart/2005/8/layout/process1"/>
    <dgm:cxn modelId="{7ABDEA1E-696C-479F-B0EA-EE00331FE2E5}" type="presOf" srcId="{CA4CCC53-C737-4D1A-A3D6-6E233543B85F}" destId="{C973A0D1-4934-4DA6-ABBF-9B27F8240C15}" srcOrd="1" destOrd="0" presId="urn:microsoft.com/office/officeart/2005/8/layout/process1"/>
    <dgm:cxn modelId="{6B527C28-3E06-47CD-856A-7CF5B6E4F4B8}" type="presOf" srcId="{25726D37-C14A-41C3-B5DA-0AA7BB9A5C7F}" destId="{3703EE76-B3B5-46AA-A5D5-72A92C20F269}" srcOrd="0" destOrd="0" presId="urn:microsoft.com/office/officeart/2005/8/layout/process1"/>
    <dgm:cxn modelId="{3E3F5C2E-585E-46E0-9B67-4CF15D9DE66C}" srcId="{79E588ED-7EBD-4940-A553-F6D0A1C66C40}" destId="{9F68FCD2-3E48-446E-8F22-E5810A80B537}" srcOrd="0" destOrd="0" parTransId="{E365FBAA-F7F0-403A-8397-9FD8F939C0A5}" sibTransId="{CA4CCC53-C737-4D1A-A3D6-6E233543B85F}"/>
    <dgm:cxn modelId="{8DC64D60-50D3-49FA-8A32-9B8BDAE761DA}" srcId="{79E588ED-7EBD-4940-A553-F6D0A1C66C40}" destId="{83888EDB-D508-422E-B9A0-24C7742CD4E7}" srcOrd="2" destOrd="0" parTransId="{3592B604-65E3-405B-A8EF-A2A8E584F15E}" sibTransId="{C3B89293-49C3-4627-94FF-417DD0944269}"/>
    <dgm:cxn modelId="{8676A88C-A5F3-4334-A713-ACE35D22BE5B}" type="presOf" srcId="{25726D37-C14A-41C3-B5DA-0AA7BB9A5C7F}" destId="{C0732546-655D-4AEB-AAC0-13E6F6AC30E0}" srcOrd="1" destOrd="0" presId="urn:microsoft.com/office/officeart/2005/8/layout/process1"/>
    <dgm:cxn modelId="{9FE4598E-845C-4DAA-B168-C79A2D93C7B0}" type="presOf" srcId="{79E588ED-7EBD-4940-A553-F6D0A1C66C40}" destId="{86DBD685-4E9F-4113-AECB-029909B7CCA1}" srcOrd="0" destOrd="0" presId="urn:microsoft.com/office/officeart/2005/8/layout/process1"/>
    <dgm:cxn modelId="{E5885498-13D1-47BC-8C11-D62DE6CA8E4A}" type="presOf" srcId="{CA4CCC53-C737-4D1A-A3D6-6E233543B85F}" destId="{B049AB22-CB79-4239-957A-264D6567709F}" srcOrd="0" destOrd="0" presId="urn:microsoft.com/office/officeart/2005/8/layout/process1"/>
    <dgm:cxn modelId="{A34B2CC8-C3FB-4367-B962-AD300C9D0899}" type="presOf" srcId="{9F68FCD2-3E48-446E-8F22-E5810A80B537}" destId="{450A97CA-7016-4E1E-9085-87FFAE26376F}" srcOrd="0" destOrd="0" presId="urn:microsoft.com/office/officeart/2005/8/layout/process1"/>
    <dgm:cxn modelId="{3F4665D7-1C1F-446B-8B3B-7ADA1D5F7C78}" type="presOf" srcId="{481B99E2-07C2-4F31-B274-5C5173450CC9}" destId="{BEFF05DD-BC54-49FA-ABC3-1F8158BEDE33}" srcOrd="0" destOrd="0" presId="urn:microsoft.com/office/officeart/2005/8/layout/process1"/>
    <dgm:cxn modelId="{89E3FED2-358A-45BB-BDD0-EDD1BD0C99DE}" type="presParOf" srcId="{86DBD685-4E9F-4113-AECB-029909B7CCA1}" destId="{450A97CA-7016-4E1E-9085-87FFAE26376F}" srcOrd="0" destOrd="0" presId="urn:microsoft.com/office/officeart/2005/8/layout/process1"/>
    <dgm:cxn modelId="{FCE26AD3-E2A8-406B-902B-E5B1F0AA54D9}" type="presParOf" srcId="{86DBD685-4E9F-4113-AECB-029909B7CCA1}" destId="{B049AB22-CB79-4239-957A-264D6567709F}" srcOrd="1" destOrd="0" presId="urn:microsoft.com/office/officeart/2005/8/layout/process1"/>
    <dgm:cxn modelId="{8363C24B-A1FD-4772-AE16-33FC619B18AE}" type="presParOf" srcId="{B049AB22-CB79-4239-957A-264D6567709F}" destId="{C973A0D1-4934-4DA6-ABBF-9B27F8240C15}" srcOrd="0" destOrd="0" presId="urn:microsoft.com/office/officeart/2005/8/layout/process1"/>
    <dgm:cxn modelId="{C368DB53-8C83-44F3-8BC0-38BE85B6E180}" type="presParOf" srcId="{86DBD685-4E9F-4113-AECB-029909B7CCA1}" destId="{BEFF05DD-BC54-49FA-ABC3-1F8158BEDE33}" srcOrd="2" destOrd="0" presId="urn:microsoft.com/office/officeart/2005/8/layout/process1"/>
    <dgm:cxn modelId="{07EB6A65-5135-4BD6-BC42-4435B953C78A}" type="presParOf" srcId="{86DBD685-4E9F-4113-AECB-029909B7CCA1}" destId="{3703EE76-B3B5-46AA-A5D5-72A92C20F269}" srcOrd="3" destOrd="0" presId="urn:microsoft.com/office/officeart/2005/8/layout/process1"/>
    <dgm:cxn modelId="{ABB1555D-1999-48DC-8729-6DCF48BE31AF}" type="presParOf" srcId="{3703EE76-B3B5-46AA-A5D5-72A92C20F269}" destId="{C0732546-655D-4AEB-AAC0-13E6F6AC30E0}" srcOrd="0" destOrd="0" presId="urn:microsoft.com/office/officeart/2005/8/layout/process1"/>
    <dgm:cxn modelId="{9B89F699-C273-4AEC-9948-B66A2A97752B}" type="presParOf" srcId="{86DBD685-4E9F-4113-AECB-029909B7CCA1}" destId="{D74DD934-AFAA-4200-85A6-D99B1BD1E306}"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342638"/>
          <a:ext cx="102600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487951" y="116110"/>
          <a:ext cx="9768577" cy="1492207"/>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These people are potential entrepreneurs. After "intrapreneuring" at your business, some of them will even launch their own.</a:t>
          </a:r>
        </a:p>
      </dsp:txBody>
      <dsp:txXfrm>
        <a:off x="560795" y="188954"/>
        <a:ext cx="9622889" cy="1346519"/>
      </dsp:txXfrm>
    </dsp:sp>
    <dsp:sp modelId="{708B0FF5-326D-47CA-8907-B37CB19FA87D}">
      <dsp:nvSpPr>
        <dsp:cNvPr id="0" name=""/>
        <dsp:cNvSpPr/>
      </dsp:nvSpPr>
      <dsp:spPr>
        <a:xfrm>
          <a:off x="0" y="2915286"/>
          <a:ext cx="102600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68F5F0-0155-4F7D-A6DE-89E67052E07A}">
      <dsp:nvSpPr>
        <dsp:cNvPr id="0" name=""/>
        <dsp:cNvSpPr/>
      </dsp:nvSpPr>
      <dsp:spPr>
        <a:xfrm>
          <a:off x="488452" y="1893438"/>
          <a:ext cx="9769033" cy="1291677"/>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The greatest thing about them is that they are already motivated, so you don't need to give them a motivating speech to get them engaged.</a:t>
          </a:r>
        </a:p>
      </dsp:txBody>
      <dsp:txXfrm>
        <a:off x="551506" y="1956492"/>
        <a:ext cx="9642925" cy="1165569"/>
      </dsp:txXfrm>
    </dsp:sp>
    <dsp:sp modelId="{DA5BEA5A-F1A9-44BA-B4E0-3A3907CD03D2}">
      <dsp:nvSpPr>
        <dsp:cNvPr id="0" name=""/>
        <dsp:cNvSpPr/>
      </dsp:nvSpPr>
      <dsp:spPr>
        <a:xfrm>
          <a:off x="0" y="4830289"/>
          <a:ext cx="10260000"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374904" rIns="796290" bIns="128016" numCol="1" spcCol="1270" anchor="t" anchorCtr="0">
          <a:noAutofit/>
        </a:bodyPr>
        <a:lstStyle/>
        <a:p>
          <a:pPr marL="171450" lvl="1" indent="-171450" algn="l" defTabSz="800100">
            <a:lnSpc>
              <a:spcPct val="90000"/>
            </a:lnSpc>
            <a:spcBef>
              <a:spcPct val="0"/>
            </a:spcBef>
            <a:spcAft>
              <a:spcPct val="15000"/>
            </a:spcAft>
            <a:buChar char="•"/>
          </a:pPr>
          <a:endParaRPr lang="en-GB" sz="1800" kern="1200" dirty="0"/>
        </a:p>
      </dsp:txBody>
      <dsp:txXfrm>
        <a:off x="0" y="4830289"/>
        <a:ext cx="10260000" cy="453600"/>
      </dsp:txXfrm>
    </dsp:sp>
    <dsp:sp modelId="{C82B67C4-D43E-4C9E-856A-0D770C9DE64B}">
      <dsp:nvSpPr>
        <dsp:cNvPr id="0" name=""/>
        <dsp:cNvSpPr/>
      </dsp:nvSpPr>
      <dsp:spPr>
        <a:xfrm>
          <a:off x="491958" y="3470236"/>
          <a:ext cx="9761892" cy="1625733"/>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It is crucial that you spot them early on before other people figure out their new way of thinking and they transfer to another organization where they may build a more fruitful relationship than in yours.</a:t>
          </a:r>
        </a:p>
      </dsp:txBody>
      <dsp:txXfrm>
        <a:off x="571320" y="3549598"/>
        <a:ext cx="9603168" cy="14670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686881"/>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507489" y="36989"/>
          <a:ext cx="9742880" cy="1841771"/>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Intrapreneurs, according to Pinchot, are "Dreamers who do." However, simply allowing employees the ability to generate ideas won't keep them engaged with your company. </a:t>
          </a:r>
        </a:p>
      </dsp:txBody>
      <dsp:txXfrm>
        <a:off x="597397" y="126897"/>
        <a:ext cx="9563064" cy="1661955"/>
      </dsp:txXfrm>
    </dsp:sp>
    <dsp:sp modelId="{708B0FF5-326D-47CA-8907-B37CB19FA87D}">
      <dsp:nvSpPr>
        <dsp:cNvPr id="0" name=""/>
        <dsp:cNvSpPr/>
      </dsp:nvSpPr>
      <dsp:spPr>
        <a:xfrm>
          <a:off x="0" y="3652352"/>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68F5F0-0155-4F7D-A6DE-89E67052E07A}">
      <dsp:nvSpPr>
        <dsp:cNvPr id="0" name=""/>
        <dsp:cNvSpPr/>
      </dsp:nvSpPr>
      <dsp:spPr>
        <a:xfrm>
          <a:off x="487951" y="2084681"/>
          <a:ext cx="9768577" cy="1762548"/>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Additionally, you must give them the authority to execute their ideas. Never forget that intrapreneurs are born with an entrepreneurial spirit. Both generating and executing ideas are their passions. </a:t>
          </a:r>
        </a:p>
      </dsp:txBody>
      <dsp:txXfrm>
        <a:off x="573992" y="2170722"/>
        <a:ext cx="9596495" cy="1590466"/>
      </dsp:txXfrm>
    </dsp:sp>
    <dsp:sp modelId="{DA5BEA5A-F1A9-44BA-B4E0-3A3907CD03D2}">
      <dsp:nvSpPr>
        <dsp:cNvPr id="0" name=""/>
        <dsp:cNvSpPr/>
      </dsp:nvSpPr>
      <dsp:spPr>
        <a:xfrm>
          <a:off x="0" y="5035410"/>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270764" rIns="796290" bIns="92456" numCol="1" spcCol="1270" anchor="t" anchorCtr="0">
          <a:noAutofit/>
        </a:bodyPr>
        <a:lstStyle/>
        <a:p>
          <a:pPr marL="114300" lvl="1" indent="-114300" algn="l" defTabSz="577850">
            <a:lnSpc>
              <a:spcPct val="90000"/>
            </a:lnSpc>
            <a:spcBef>
              <a:spcPct val="0"/>
            </a:spcBef>
            <a:spcAft>
              <a:spcPct val="15000"/>
            </a:spcAft>
            <a:buChar char="•"/>
          </a:pPr>
          <a:endParaRPr lang="en-GB" sz="1300" kern="1200" dirty="0"/>
        </a:p>
      </dsp:txBody>
      <dsp:txXfrm>
        <a:off x="0" y="5035410"/>
        <a:ext cx="10260000" cy="327600"/>
      </dsp:txXfrm>
    </dsp:sp>
    <dsp:sp modelId="{C82B67C4-D43E-4C9E-856A-0D770C9DE64B}">
      <dsp:nvSpPr>
        <dsp:cNvPr id="0" name=""/>
        <dsp:cNvSpPr/>
      </dsp:nvSpPr>
      <dsp:spPr>
        <a:xfrm>
          <a:off x="487951" y="4053149"/>
          <a:ext cx="9768577" cy="1174140"/>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Like start-up entrepreneurs, intrapreneurs are driven to see their ideas succeed.</a:t>
          </a:r>
        </a:p>
      </dsp:txBody>
      <dsp:txXfrm>
        <a:off x="545268" y="4110466"/>
        <a:ext cx="9653943" cy="10595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564998"/>
          <a:ext cx="102600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499473" y="177580"/>
          <a:ext cx="9750314" cy="1594058"/>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Since intrapreneurs are aware of the fact that change is the only constant in life, you can always count on them to be at the forefront of change within your company and to advocate for change wherever they can. </a:t>
          </a:r>
        </a:p>
      </dsp:txBody>
      <dsp:txXfrm>
        <a:off x="577288" y="255395"/>
        <a:ext cx="9594684" cy="1438428"/>
      </dsp:txXfrm>
    </dsp:sp>
    <dsp:sp modelId="{97B9BB45-0BD6-42EA-8253-6CD2B217B2E3}">
      <dsp:nvSpPr>
        <dsp:cNvPr id="0" name=""/>
        <dsp:cNvSpPr/>
      </dsp:nvSpPr>
      <dsp:spPr>
        <a:xfrm>
          <a:off x="0" y="3383400"/>
          <a:ext cx="102600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89898D-5BD2-4DC3-9ADC-64227FF8073E}">
      <dsp:nvSpPr>
        <dsp:cNvPr id="0" name=""/>
        <dsp:cNvSpPr/>
      </dsp:nvSpPr>
      <dsp:spPr>
        <a:xfrm>
          <a:off x="491458" y="1993398"/>
          <a:ext cx="9767845" cy="1596641"/>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Successful intrapreneurs, on the other hand, push change in a deliberate and well-considered manner rather than petitioning for it simply for the sake of it. </a:t>
          </a:r>
        </a:p>
      </dsp:txBody>
      <dsp:txXfrm>
        <a:off x="569400" y="2071340"/>
        <a:ext cx="9611961" cy="1440757"/>
      </dsp:txXfrm>
    </dsp:sp>
    <dsp:sp modelId="{DA5BEA5A-F1A9-44BA-B4E0-3A3907CD03D2}">
      <dsp:nvSpPr>
        <dsp:cNvPr id="0" name=""/>
        <dsp:cNvSpPr/>
      </dsp:nvSpPr>
      <dsp:spPr>
        <a:xfrm>
          <a:off x="0" y="4869619"/>
          <a:ext cx="10260000"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291592" rIns="796290" bIns="99568" numCol="1" spcCol="1270" anchor="t" anchorCtr="0">
          <a:noAutofit/>
        </a:bodyPr>
        <a:lstStyle/>
        <a:p>
          <a:pPr marL="114300" lvl="1" indent="-114300" algn="l" defTabSz="622300">
            <a:lnSpc>
              <a:spcPct val="90000"/>
            </a:lnSpc>
            <a:spcBef>
              <a:spcPct val="0"/>
            </a:spcBef>
            <a:spcAft>
              <a:spcPct val="15000"/>
            </a:spcAft>
            <a:buChar char="•"/>
          </a:pPr>
          <a:endParaRPr lang="en-GB" sz="1400" kern="1200" dirty="0"/>
        </a:p>
      </dsp:txBody>
      <dsp:txXfrm>
        <a:off x="0" y="4869619"/>
        <a:ext cx="10260000" cy="352800"/>
      </dsp:txXfrm>
    </dsp:sp>
    <dsp:sp modelId="{C82B67C4-D43E-4C9E-856A-0D770C9DE64B}">
      <dsp:nvSpPr>
        <dsp:cNvPr id="0" name=""/>
        <dsp:cNvSpPr/>
      </dsp:nvSpPr>
      <dsp:spPr>
        <a:xfrm>
          <a:off x="499974" y="3811800"/>
          <a:ext cx="9759464" cy="1264459"/>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Any significant developments they bring out will always be supported by an appealing business case.</a:t>
          </a:r>
        </a:p>
      </dsp:txBody>
      <dsp:txXfrm>
        <a:off x="561700" y="3873526"/>
        <a:ext cx="9636012" cy="11410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225402"/>
          <a:ext cx="10260000"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487951" y="135156"/>
          <a:ext cx="9768577" cy="1326406"/>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They will be motivated to implement their concept if they are aware of the management's backing for it. The intrapreneur is not affected by negative attitudes.</a:t>
          </a:r>
        </a:p>
      </dsp:txBody>
      <dsp:txXfrm>
        <a:off x="552701" y="199906"/>
        <a:ext cx="9639077" cy="1196906"/>
      </dsp:txXfrm>
    </dsp:sp>
    <dsp:sp modelId="{1DB8970B-57B1-48C3-B722-0D8967F53843}">
      <dsp:nvSpPr>
        <dsp:cNvPr id="0" name=""/>
        <dsp:cNvSpPr/>
      </dsp:nvSpPr>
      <dsp:spPr>
        <a:xfrm>
          <a:off x="0" y="3163107"/>
          <a:ext cx="10260000"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A41B908-EDC4-4F5C-984B-1233CC1D3DBC}">
      <dsp:nvSpPr>
        <dsp:cNvPr id="0" name=""/>
        <dsp:cNvSpPr/>
      </dsp:nvSpPr>
      <dsp:spPr>
        <a:xfrm>
          <a:off x="508491" y="1715002"/>
          <a:ext cx="9743678" cy="1684264"/>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They are there to introduce innovation to the company, whether it be through a new method of hiring employees, the development of a fresh system, or even the production of an entirely new product or service. </a:t>
          </a:r>
        </a:p>
      </dsp:txBody>
      <dsp:txXfrm>
        <a:off x="590710" y="1797221"/>
        <a:ext cx="9579240" cy="1519826"/>
      </dsp:txXfrm>
    </dsp:sp>
    <dsp:sp modelId="{DA5BEA5A-F1A9-44BA-B4E0-3A3907CD03D2}">
      <dsp:nvSpPr>
        <dsp:cNvPr id="0" name=""/>
        <dsp:cNvSpPr/>
      </dsp:nvSpPr>
      <dsp:spPr>
        <a:xfrm>
          <a:off x="0" y="4861643"/>
          <a:ext cx="10260000" cy="403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333248" rIns="796290" bIns="113792" numCol="1" spcCol="1270" anchor="t" anchorCtr="0">
          <a:noAutofit/>
        </a:bodyPr>
        <a:lstStyle/>
        <a:p>
          <a:pPr marL="171450" lvl="1" indent="-171450" algn="l" defTabSz="711200">
            <a:lnSpc>
              <a:spcPct val="90000"/>
            </a:lnSpc>
            <a:spcBef>
              <a:spcPct val="0"/>
            </a:spcBef>
            <a:spcAft>
              <a:spcPct val="15000"/>
            </a:spcAft>
            <a:buChar char="•"/>
          </a:pPr>
          <a:endParaRPr lang="en-GB" sz="1600" kern="1200" dirty="0"/>
        </a:p>
      </dsp:txBody>
      <dsp:txXfrm>
        <a:off x="0" y="4861643"/>
        <a:ext cx="10260000" cy="403200"/>
      </dsp:txXfrm>
    </dsp:sp>
    <dsp:sp modelId="{C82B67C4-D43E-4C9E-856A-0D770C9DE64B}">
      <dsp:nvSpPr>
        <dsp:cNvPr id="0" name=""/>
        <dsp:cNvSpPr/>
      </dsp:nvSpPr>
      <dsp:spPr>
        <a:xfrm>
          <a:off x="491958" y="3652707"/>
          <a:ext cx="9761892" cy="1445096"/>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Additionally, they are not readily deterred by skeptics; once the end goal of their idea is in sight, they are motivated to the end.</a:t>
          </a:r>
        </a:p>
      </dsp:txBody>
      <dsp:txXfrm>
        <a:off x="562502" y="3723251"/>
        <a:ext cx="9620804" cy="13040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762739"/>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487951" y="112847"/>
          <a:ext cx="9768577" cy="1841771"/>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Intrapreneurs tend to have a positive attitude and a clear strategy. Even if it isn't part of their work, they will think it is and won't stop until they have improved or at least had a positive impact to something in the organization.</a:t>
          </a:r>
        </a:p>
      </dsp:txBody>
      <dsp:txXfrm>
        <a:off x="577859" y="202755"/>
        <a:ext cx="9588761" cy="1661955"/>
      </dsp:txXfrm>
    </dsp:sp>
    <dsp:sp modelId="{708B0FF5-326D-47CA-8907-B37CB19FA87D}">
      <dsp:nvSpPr>
        <dsp:cNvPr id="0" name=""/>
        <dsp:cNvSpPr/>
      </dsp:nvSpPr>
      <dsp:spPr>
        <a:xfrm>
          <a:off x="0" y="3216359"/>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68F5F0-0155-4F7D-A6DE-89E67052E07A}">
      <dsp:nvSpPr>
        <dsp:cNvPr id="0" name=""/>
        <dsp:cNvSpPr/>
      </dsp:nvSpPr>
      <dsp:spPr>
        <a:xfrm>
          <a:off x="487951" y="2160539"/>
          <a:ext cx="9768577" cy="1250696"/>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Unlike Entrepreneurs however, Intrapreneurs prefer to work in teams. They are charismatic natural leaders that draw others to them via their enthusiasm for change and innovation.</a:t>
          </a:r>
        </a:p>
      </dsp:txBody>
      <dsp:txXfrm>
        <a:off x="549005" y="2221593"/>
        <a:ext cx="9646469" cy="1128588"/>
      </dsp:txXfrm>
    </dsp:sp>
    <dsp:sp modelId="{DA5BEA5A-F1A9-44BA-B4E0-3A3907CD03D2}">
      <dsp:nvSpPr>
        <dsp:cNvPr id="0" name=""/>
        <dsp:cNvSpPr/>
      </dsp:nvSpPr>
      <dsp:spPr>
        <a:xfrm>
          <a:off x="0" y="4959552"/>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270764" rIns="796290" bIns="92456" numCol="1" spcCol="1270" anchor="t" anchorCtr="0">
          <a:noAutofit/>
        </a:bodyPr>
        <a:lstStyle/>
        <a:p>
          <a:pPr marL="114300" lvl="1" indent="-114300" algn="l" defTabSz="577850">
            <a:lnSpc>
              <a:spcPct val="90000"/>
            </a:lnSpc>
            <a:spcBef>
              <a:spcPct val="0"/>
            </a:spcBef>
            <a:spcAft>
              <a:spcPct val="15000"/>
            </a:spcAft>
            <a:buChar char="•"/>
          </a:pPr>
          <a:endParaRPr lang="en-GB" sz="1300" kern="1200" dirty="0"/>
        </a:p>
      </dsp:txBody>
      <dsp:txXfrm>
        <a:off x="0" y="4959552"/>
        <a:ext cx="10260000" cy="327600"/>
      </dsp:txXfrm>
    </dsp:sp>
    <dsp:sp modelId="{C82B67C4-D43E-4C9E-856A-0D770C9DE64B}">
      <dsp:nvSpPr>
        <dsp:cNvPr id="0" name=""/>
        <dsp:cNvSpPr/>
      </dsp:nvSpPr>
      <dsp:spPr>
        <a:xfrm>
          <a:off x="487951" y="3617156"/>
          <a:ext cx="9768577" cy="1534276"/>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As a response, you must surround them with a strong support group, and watch the inventions take off. Regardless, be sure to give them a budget; otherwise, the excitement may go out of control.</a:t>
          </a:r>
        </a:p>
      </dsp:txBody>
      <dsp:txXfrm>
        <a:off x="562848" y="3692053"/>
        <a:ext cx="9618783" cy="138448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1738863"/>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64129B-7761-4B95-A03D-502AE032A78A}">
      <dsp:nvSpPr>
        <dsp:cNvPr id="0" name=""/>
        <dsp:cNvSpPr/>
      </dsp:nvSpPr>
      <dsp:spPr>
        <a:xfrm>
          <a:off x="487951" y="88971"/>
          <a:ext cx="9768577" cy="1841771"/>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These people will still be at work after 5 o'clock has passed, and they were probably among the first to arrive! They lack a grasp of the idea of work-life balance because there is simply too much to do. </a:t>
          </a:r>
        </a:p>
      </dsp:txBody>
      <dsp:txXfrm>
        <a:off x="577859" y="178879"/>
        <a:ext cx="9588761" cy="1661955"/>
      </dsp:txXfrm>
    </dsp:sp>
    <dsp:sp modelId="{708B0FF5-326D-47CA-8907-B37CB19FA87D}">
      <dsp:nvSpPr>
        <dsp:cNvPr id="0" name=""/>
        <dsp:cNvSpPr/>
      </dsp:nvSpPr>
      <dsp:spPr>
        <a:xfrm>
          <a:off x="0" y="3306372"/>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68F5F0-0155-4F7D-A6DE-89E67052E07A}">
      <dsp:nvSpPr>
        <dsp:cNvPr id="0" name=""/>
        <dsp:cNvSpPr/>
      </dsp:nvSpPr>
      <dsp:spPr>
        <a:xfrm>
          <a:off x="487951" y="2136663"/>
          <a:ext cx="9768577" cy="1364585"/>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So make sure they have a capable helper to help them, as if they don't they'll try to do everything and inevitably fail.</a:t>
          </a:r>
        </a:p>
      </dsp:txBody>
      <dsp:txXfrm>
        <a:off x="554565" y="2203277"/>
        <a:ext cx="9635349" cy="1231357"/>
      </dsp:txXfrm>
    </dsp:sp>
    <dsp:sp modelId="{DA5BEA5A-F1A9-44BA-B4E0-3A3907CD03D2}">
      <dsp:nvSpPr>
        <dsp:cNvPr id="0" name=""/>
        <dsp:cNvSpPr/>
      </dsp:nvSpPr>
      <dsp:spPr>
        <a:xfrm>
          <a:off x="0" y="4983428"/>
          <a:ext cx="10260000"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96290" tIns="270764" rIns="796290" bIns="92456" numCol="1" spcCol="1270" anchor="t" anchorCtr="0">
          <a:noAutofit/>
        </a:bodyPr>
        <a:lstStyle/>
        <a:p>
          <a:pPr marL="114300" lvl="1" indent="-114300" algn="l" defTabSz="577850">
            <a:lnSpc>
              <a:spcPct val="90000"/>
            </a:lnSpc>
            <a:spcBef>
              <a:spcPct val="0"/>
            </a:spcBef>
            <a:spcAft>
              <a:spcPct val="15000"/>
            </a:spcAft>
            <a:buChar char="•"/>
          </a:pPr>
          <a:endParaRPr lang="en-GB" sz="1300" kern="1200" dirty="0"/>
        </a:p>
      </dsp:txBody>
      <dsp:txXfrm>
        <a:off x="0" y="4983428"/>
        <a:ext cx="10260000" cy="327600"/>
      </dsp:txXfrm>
    </dsp:sp>
    <dsp:sp modelId="{C82B67C4-D43E-4C9E-856A-0D770C9DE64B}">
      <dsp:nvSpPr>
        <dsp:cNvPr id="0" name=""/>
        <dsp:cNvSpPr/>
      </dsp:nvSpPr>
      <dsp:spPr>
        <a:xfrm>
          <a:off x="487951" y="3707168"/>
          <a:ext cx="9768577" cy="1468139"/>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1463" tIns="0" rIns="271463" bIns="0" numCol="1" spcCol="1270" anchor="ctr" anchorCtr="0">
          <a:noAutofit/>
        </a:bodyPr>
        <a:lstStyle/>
        <a:p>
          <a:pPr marL="0" lvl="0" indent="0" algn="l" defTabSz="1066800">
            <a:lnSpc>
              <a:spcPct val="90000"/>
            </a:lnSpc>
            <a:spcBef>
              <a:spcPct val="0"/>
            </a:spcBef>
            <a:spcAft>
              <a:spcPct val="35000"/>
            </a:spcAft>
            <a:buNone/>
          </a:pPr>
          <a:r>
            <a:rPr lang="en-US" sz="2400" kern="1200" noProof="0" dirty="0">
              <a:latin typeface="Helvetica Neue" panose="020B0604020202020204" charset="0"/>
            </a:rPr>
            <a:t>Intrapreneurs are big-picture thinkers, therefore give them concepts rather than specifics so they may concentrate on creating rather than wasting this essential resource on administration.</a:t>
          </a:r>
        </a:p>
      </dsp:txBody>
      <dsp:txXfrm>
        <a:off x="559620" y="3778837"/>
        <a:ext cx="9625239" cy="132480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303209"/>
          <a:ext cx="15228000" cy="9922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2000" tIns="374904" rIns="432000" bIns="128016" numCol="1" spcCol="1270" anchor="t" anchorCtr="0">
          <a:noAutofit/>
        </a:bodyPr>
        <a:lstStyle/>
        <a:p>
          <a:pPr marL="176213" lvl="1" indent="-176213" algn="l" defTabSz="800100">
            <a:lnSpc>
              <a:spcPct val="90000"/>
            </a:lnSpc>
            <a:spcBef>
              <a:spcPct val="0"/>
            </a:spcBef>
            <a:spcAft>
              <a:spcPct val="15000"/>
            </a:spcAft>
            <a:buFont typeface="Arial" panose="020B0604020202020204" pitchFamily="34" charset="0"/>
            <a:buChar char="•"/>
          </a:pPr>
          <a:r>
            <a:rPr lang="en-US" sz="1800" kern="1200"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Have they previously made a substantial contribution to or been involved in start-up projects? They could be able to lead a new start-up initiative within your organization and share insightful lessons from their prior experiences.</a:t>
          </a:r>
          <a:endParaRPr lang="en-US" sz="1800" kern="1200" noProof="0" dirty="0">
            <a:solidFill>
              <a:schemeClr val="tx1"/>
            </a:solidFill>
            <a:latin typeface="Helvetica Neue" panose="020B0604020202020204" charset="0"/>
          </a:endParaRPr>
        </a:p>
      </dsp:txBody>
      <dsp:txXfrm>
        <a:off x="0" y="303209"/>
        <a:ext cx="15228000" cy="992250"/>
      </dsp:txXfrm>
    </dsp:sp>
    <dsp:sp modelId="{4764129B-7761-4B95-A03D-502AE032A78A}">
      <dsp:nvSpPr>
        <dsp:cNvPr id="0" name=""/>
        <dsp:cNvSpPr/>
      </dsp:nvSpPr>
      <dsp:spPr>
        <a:xfrm>
          <a:off x="216001" y="37529"/>
          <a:ext cx="10659600" cy="531360"/>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000" tIns="0" rIns="402908" bIns="0" numCol="1" spcCol="1270" anchor="ctr" anchorCtr="0">
          <a:noAutofit/>
        </a:bodyPr>
        <a:lstStyle/>
        <a:p>
          <a:pPr marL="0" lvl="0" indent="0" algn="l" defTabSz="1066800">
            <a:lnSpc>
              <a:spcPct val="90000"/>
            </a:lnSpc>
            <a:spcBef>
              <a:spcPct val="0"/>
            </a:spcBef>
            <a:spcAft>
              <a:spcPct val="35000"/>
            </a:spcAft>
            <a:buNone/>
          </a:pPr>
          <a:r>
            <a:rPr lang="en-US" sz="2400" b="1"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Past record of start-up projects:</a:t>
          </a:r>
          <a:r>
            <a:rPr lang="en-US" sz="2400"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a:t>
          </a:r>
          <a:endParaRPr lang="en-US" sz="2400" kern="1200" noProof="0" dirty="0">
            <a:latin typeface="Helvetica Neue" panose="020B0604020202020204" charset="0"/>
          </a:endParaRPr>
        </a:p>
      </dsp:txBody>
      <dsp:txXfrm>
        <a:off x="241940" y="63468"/>
        <a:ext cx="10607722" cy="479482"/>
      </dsp:txXfrm>
    </dsp:sp>
    <dsp:sp modelId="{708B0FF5-326D-47CA-8907-B37CB19FA87D}">
      <dsp:nvSpPr>
        <dsp:cNvPr id="0" name=""/>
        <dsp:cNvSpPr/>
      </dsp:nvSpPr>
      <dsp:spPr>
        <a:xfrm>
          <a:off x="0" y="1658339"/>
          <a:ext cx="15228000" cy="1474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2000" tIns="374904" rIns="432000" bIns="128016" numCol="1" spcCol="1270" anchor="t" anchorCtr="0">
          <a:noAutofit/>
        </a:bodyPr>
        <a:lstStyle/>
        <a:p>
          <a:pPr marL="176213" lvl="1" indent="-176213" algn="l" defTabSz="800100">
            <a:lnSpc>
              <a:spcPct val="90000"/>
            </a:lnSpc>
            <a:spcBef>
              <a:spcPct val="0"/>
            </a:spcBef>
            <a:spcAft>
              <a:spcPct val="15000"/>
            </a:spcAft>
            <a:buChar char="•"/>
          </a:pPr>
          <a:r>
            <a:rPr lang="en-US" sz="1800" kern="1200"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Are they defiant and frequently question the practices your business now employs? Can you detect their dissatisfaction with the objectives and mission of your business? How frequently do they try out new features, and how much less risk-averse are they than the rest of the team? Many managers fail to recognize the intrapreneurial spirit in these individuals and instead view them as difficult to manage, even though they may be future entrepreneurs who require a different management approach.</a:t>
          </a:r>
          <a:endParaRPr lang="en-US" sz="1800" kern="1200" noProof="0" dirty="0">
            <a:solidFill>
              <a:schemeClr val="tx1"/>
            </a:solidFill>
            <a:latin typeface="Helvetica Neue" panose="020B0604020202020204" charset="0"/>
          </a:endParaRPr>
        </a:p>
      </dsp:txBody>
      <dsp:txXfrm>
        <a:off x="0" y="1658339"/>
        <a:ext cx="15228000" cy="1474200"/>
      </dsp:txXfrm>
    </dsp:sp>
    <dsp:sp modelId="{5368F5F0-0155-4F7D-A6DE-89E67052E07A}">
      <dsp:nvSpPr>
        <dsp:cNvPr id="0" name=""/>
        <dsp:cNvSpPr/>
      </dsp:nvSpPr>
      <dsp:spPr>
        <a:xfrm>
          <a:off x="216001" y="1392659"/>
          <a:ext cx="10659600" cy="531360"/>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000" tIns="0" rIns="402908" bIns="0" numCol="1" spcCol="1270" anchor="ctr" anchorCtr="0">
          <a:noAutofit/>
        </a:bodyPr>
        <a:lstStyle/>
        <a:p>
          <a:pPr marL="0" lvl="0" indent="0" algn="l" defTabSz="1066800">
            <a:lnSpc>
              <a:spcPct val="90000"/>
            </a:lnSpc>
            <a:spcBef>
              <a:spcPct val="0"/>
            </a:spcBef>
            <a:spcAft>
              <a:spcPct val="35000"/>
            </a:spcAft>
            <a:buNone/>
          </a:pPr>
          <a:r>
            <a:rPr lang="en-US" sz="2400" b="1"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“Disruptive” working style:</a:t>
          </a:r>
          <a:r>
            <a:rPr lang="en-US" sz="2400"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a:t>
          </a:r>
          <a:endParaRPr lang="en-US" sz="2400" kern="1200" noProof="0" dirty="0">
            <a:latin typeface="Helvetica Neue" panose="020B0604020202020204" charset="0"/>
          </a:endParaRPr>
        </a:p>
      </dsp:txBody>
      <dsp:txXfrm>
        <a:off x="241940" y="1418598"/>
        <a:ext cx="10607722" cy="479482"/>
      </dsp:txXfrm>
    </dsp:sp>
    <dsp:sp modelId="{F183DB9D-272B-4E6D-AB32-80DE8DCC5669}">
      <dsp:nvSpPr>
        <dsp:cNvPr id="0" name=""/>
        <dsp:cNvSpPr/>
      </dsp:nvSpPr>
      <dsp:spPr>
        <a:xfrm>
          <a:off x="0" y="3495420"/>
          <a:ext cx="15228000" cy="12190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2000" tIns="374904" rIns="432000" bIns="128016" numCol="1" spcCol="1270" anchor="t" anchorCtr="0">
          <a:noAutofit/>
        </a:bodyPr>
        <a:lstStyle/>
        <a:p>
          <a:pPr marL="176213" lvl="1" indent="-176213" algn="l" defTabSz="800100">
            <a:lnSpc>
              <a:spcPct val="90000"/>
            </a:lnSpc>
            <a:spcBef>
              <a:spcPct val="0"/>
            </a:spcBef>
            <a:spcAft>
              <a:spcPct val="15000"/>
            </a:spcAft>
            <a:buChar char="•"/>
          </a:pPr>
          <a:r>
            <a:rPr lang="en-US" sz="1800" kern="1200" noProof="0" dirty="0">
              <a:solidFill>
                <a:schemeClr val="tx1"/>
              </a:solidFill>
              <a:effectLst/>
              <a:latin typeface="Helvetica Neue" panose="020B0604020202020204" charset="0"/>
              <a:ea typeface="Calibri" panose="020F0502020204030204" pitchFamily="34" charset="0"/>
              <a:cs typeface="Times New Roman" panose="02020603050405020304" pitchFamily="18" charset="0"/>
            </a:rPr>
            <a:t>Intrapreneurs that are successful have been shown to have a common set of attributes that can be used to forecast future success. These characteristics can be charted and scored using a personality test that examines social intelligence, behavior and attitude, and problem-solving skills, allowing you to determine which individuals have a higher chance of succeeding in intrapreneurship programs.</a:t>
          </a:r>
          <a:endParaRPr lang="en-US" sz="1800" kern="1200" noProof="0" dirty="0">
            <a:solidFill>
              <a:schemeClr val="tx1"/>
            </a:solidFill>
            <a:latin typeface="Helvetica Neue" panose="020B0604020202020204" charset="0"/>
          </a:endParaRPr>
        </a:p>
      </dsp:txBody>
      <dsp:txXfrm>
        <a:off x="0" y="3495420"/>
        <a:ext cx="15228000" cy="1219050"/>
      </dsp:txXfrm>
    </dsp:sp>
    <dsp:sp modelId="{9FC1D00B-6765-46A4-A25C-9D900E050070}">
      <dsp:nvSpPr>
        <dsp:cNvPr id="0" name=""/>
        <dsp:cNvSpPr/>
      </dsp:nvSpPr>
      <dsp:spPr>
        <a:xfrm>
          <a:off x="216001" y="3229740"/>
          <a:ext cx="10659600" cy="531360"/>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000" tIns="0" rIns="402908" bIns="0" numCol="1" spcCol="1270" anchor="ctr" anchorCtr="0">
          <a:noAutofit/>
        </a:bodyPr>
        <a:lstStyle/>
        <a:p>
          <a:pPr marL="0" lvl="0" indent="0" algn="l" defTabSz="1066800">
            <a:lnSpc>
              <a:spcPct val="90000"/>
            </a:lnSpc>
            <a:spcBef>
              <a:spcPct val="0"/>
            </a:spcBef>
            <a:spcAft>
              <a:spcPct val="35000"/>
            </a:spcAft>
            <a:buNone/>
          </a:pPr>
          <a:r>
            <a:rPr lang="en-US" sz="2400" b="1"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Intrapreneur DNA:</a:t>
          </a:r>
          <a:r>
            <a:rPr lang="en-US" sz="2400" kern="1200" noProof="0" dirty="0">
              <a:solidFill>
                <a:srgbClr val="666666"/>
              </a:solidFill>
              <a:effectLst/>
              <a:latin typeface="Helvetica Neue" panose="020B0604020202020204" charset="0"/>
              <a:ea typeface="Calibri" panose="020F0502020204030204" pitchFamily="34" charset="0"/>
              <a:cs typeface="Times New Roman" panose="02020603050405020304" pitchFamily="18" charset="0"/>
            </a:rPr>
            <a:t> </a:t>
          </a:r>
          <a:endParaRPr lang="en-US" sz="2400" kern="1200" noProof="0" dirty="0">
            <a:latin typeface="Helvetica Neue" panose="020B0604020202020204" charset="0"/>
          </a:endParaRPr>
        </a:p>
      </dsp:txBody>
      <dsp:txXfrm>
        <a:off x="241940" y="3255679"/>
        <a:ext cx="10607722" cy="47948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0A97CA-7016-4E1E-9085-87FFAE26376F}">
      <dsp:nvSpPr>
        <dsp:cNvPr id="0" name=""/>
        <dsp:cNvSpPr/>
      </dsp:nvSpPr>
      <dsp:spPr>
        <a:xfrm>
          <a:off x="0" y="1768300"/>
          <a:ext cx="4157030" cy="2838158"/>
        </a:xfrm>
        <a:prstGeom prst="roundRect">
          <a:avLst>
            <a:gd name="adj" fmla="val 10000"/>
          </a:avLst>
        </a:prstGeom>
        <a:solidFill>
          <a:srgbClr val="4D94B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noProof="0" dirty="0">
              <a:latin typeface="Helvetica Neue" panose="020B0604020202020204" charset="0"/>
            </a:rPr>
            <a:t>In whatever organization they are a part of, intrapreneurs offer a significant competitive advantage in the form of continuing Innovations.</a:t>
          </a:r>
        </a:p>
      </dsp:txBody>
      <dsp:txXfrm>
        <a:off x="83127" y="1851427"/>
        <a:ext cx="3990776" cy="2671904"/>
      </dsp:txXfrm>
    </dsp:sp>
    <dsp:sp modelId="{B049AB22-CB79-4239-957A-264D6567709F}">
      <dsp:nvSpPr>
        <dsp:cNvPr id="0" name=""/>
        <dsp:cNvSpPr/>
      </dsp:nvSpPr>
      <dsp:spPr>
        <a:xfrm rot="62603">
          <a:off x="4395261" y="2846111"/>
          <a:ext cx="818751" cy="1030943"/>
        </a:xfrm>
        <a:prstGeom prst="rightArrow">
          <a:avLst>
            <a:gd name="adj1" fmla="val 60000"/>
            <a:gd name="adj2" fmla="val 50000"/>
          </a:avLst>
        </a:prstGeom>
        <a:solidFill>
          <a:srgbClr val="4D94B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S" sz="2400" kern="1200"/>
        </a:p>
      </dsp:txBody>
      <dsp:txXfrm>
        <a:off x="4395281" y="3050064"/>
        <a:ext cx="573126" cy="618565"/>
      </dsp:txXfrm>
    </dsp:sp>
    <dsp:sp modelId="{BEFF05DD-BC54-49FA-ABC3-1F8158BEDE33}">
      <dsp:nvSpPr>
        <dsp:cNvPr id="0" name=""/>
        <dsp:cNvSpPr/>
      </dsp:nvSpPr>
      <dsp:spPr>
        <a:xfrm>
          <a:off x="5701542" y="965633"/>
          <a:ext cx="4157030" cy="4218366"/>
        </a:xfrm>
        <a:prstGeom prst="roundRect">
          <a:avLst>
            <a:gd name="adj" fmla="val 10000"/>
          </a:avLst>
        </a:prstGeom>
        <a:solidFill>
          <a:srgbClr val="78B17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noProof="0" dirty="0">
              <a:latin typeface="Helvetica Neue" panose="020B0604020202020204" charset="0"/>
            </a:rPr>
            <a:t>They might not be your typical employee and managing them will probably require more time and effort, but if done right, the outcomes can significantly develop your business line through the addition of new services, products, or enhancements to your firm.</a:t>
          </a:r>
        </a:p>
      </dsp:txBody>
      <dsp:txXfrm>
        <a:off x="5823297" y="1087388"/>
        <a:ext cx="3913520" cy="3974856"/>
      </dsp:txXfrm>
    </dsp:sp>
    <dsp:sp modelId="{3703EE76-B3B5-46AA-A5D5-72A92C20F269}">
      <dsp:nvSpPr>
        <dsp:cNvPr id="0" name=""/>
        <dsp:cNvSpPr/>
      </dsp:nvSpPr>
      <dsp:spPr>
        <a:xfrm>
          <a:off x="10153463" y="3249139"/>
          <a:ext cx="839191" cy="1030943"/>
        </a:xfrm>
        <a:prstGeom prst="rightArrow">
          <a:avLst>
            <a:gd name="adj1" fmla="val 60000"/>
            <a:gd name="adj2" fmla="val 50000"/>
          </a:avLst>
        </a:prstGeom>
        <a:solidFill>
          <a:srgbClr val="78B17A"/>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s-ES" sz="2400" kern="1200"/>
        </a:p>
      </dsp:txBody>
      <dsp:txXfrm>
        <a:off x="10153463" y="3455328"/>
        <a:ext cx="587434" cy="618565"/>
      </dsp:txXfrm>
    </dsp:sp>
    <dsp:sp modelId="{D74DD934-AFAA-4200-85A6-D99B1BD1E306}">
      <dsp:nvSpPr>
        <dsp:cNvPr id="0" name=""/>
        <dsp:cNvSpPr/>
      </dsp:nvSpPr>
      <dsp:spPr>
        <a:xfrm>
          <a:off x="11441952" y="965633"/>
          <a:ext cx="4157030" cy="4218366"/>
        </a:xfrm>
        <a:prstGeom prst="roundRect">
          <a:avLst>
            <a:gd name="adj" fmla="val 10000"/>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noProof="0" dirty="0">
              <a:latin typeface="Helvetica Neue" panose="020B0604020202020204" charset="0"/>
            </a:rPr>
            <a:t>Your business will also benefit from having a committed individual and their team consistently focused on the development and application of new innovations, which is a crucial component of what every business needs to succeed and expand in the new-normal era.</a:t>
          </a:r>
        </a:p>
      </dsp:txBody>
      <dsp:txXfrm>
        <a:off x="11563707" y="1087388"/>
        <a:ext cx="3913520" cy="397485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0FD4A1E9-7051-49EF-91BC-2A97B76EAA5A}"/>
              </a:ext>
            </a:extLst>
          </p:cNvPr>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555E0D00-43A6-421D-8C2B-460E9F9E50ED}"/>
              </a:ext>
            </a:extLst>
          </p:cNvPr>
          <p:cNvSpPr>
            <a:spLocks noGrp="1"/>
          </p:cNvSpPr>
          <p:nvPr>
            <p:ph type="dt" sz="quarter" idx="1"/>
          </p:nvPr>
        </p:nvSpPr>
        <p:spPr>
          <a:xfrm>
            <a:off x="10358438" y="0"/>
            <a:ext cx="7924800" cy="515938"/>
          </a:xfrm>
          <a:prstGeom prst="rect">
            <a:avLst/>
          </a:prstGeom>
        </p:spPr>
        <p:txBody>
          <a:bodyPr vert="horz" lIns="91440" tIns="45720" rIns="91440" bIns="45720" rtlCol="0"/>
          <a:lstStyle>
            <a:lvl1pPr algn="r">
              <a:defRPr sz="1200"/>
            </a:lvl1pPr>
          </a:lstStyle>
          <a:p>
            <a:fld id="{F9240D5D-8EE4-4EB8-8473-747DA4873899}" type="datetimeFigureOut">
              <a:rPr lang="es-ES" smtClean="0"/>
              <a:t>05/02/2024</a:t>
            </a:fld>
            <a:endParaRPr lang="es-ES"/>
          </a:p>
        </p:txBody>
      </p:sp>
      <p:sp>
        <p:nvSpPr>
          <p:cNvPr id="4" name="Marcador de pie de página 3">
            <a:extLst>
              <a:ext uri="{FF2B5EF4-FFF2-40B4-BE49-F238E27FC236}">
                <a16:creationId xmlns:a16="http://schemas.microsoft.com/office/drawing/2014/main" id="{DAD58A89-3AA8-4ECA-B189-0CF8B32E4D19}"/>
              </a:ext>
            </a:extLst>
          </p:cNvPr>
          <p:cNvSpPr>
            <a:spLocks noGrp="1"/>
          </p:cNvSpPr>
          <p:nvPr>
            <p:ph type="ftr" sz="quarter" idx="2"/>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D2BC1EF2-3487-4C6D-88C4-D87FE99829BC}"/>
              </a:ext>
            </a:extLst>
          </p:cNvPr>
          <p:cNvSpPr>
            <a:spLocks noGrp="1"/>
          </p:cNvSpPr>
          <p:nvPr>
            <p:ph type="sldNum" sz="quarter" idx="3"/>
          </p:nvPr>
        </p:nvSpPr>
        <p:spPr>
          <a:xfrm>
            <a:off x="10358438" y="9771063"/>
            <a:ext cx="7924800" cy="515937"/>
          </a:xfrm>
          <a:prstGeom prst="rect">
            <a:avLst/>
          </a:prstGeom>
        </p:spPr>
        <p:txBody>
          <a:bodyPr vert="horz" lIns="91440" tIns="45720" rIns="91440" bIns="45720" rtlCol="0" anchor="b"/>
          <a:lstStyle>
            <a:lvl1pPr algn="r">
              <a:defRPr sz="1200"/>
            </a:lvl1pPr>
          </a:lstStyle>
          <a:p>
            <a:fld id="{45BF278E-D6B6-4912-B86D-7823FDDBA8AD}" type="slidenum">
              <a:rPr lang="es-ES" smtClean="0"/>
              <a:t>‹Nr.›</a:t>
            </a:fld>
            <a:endParaRPr lang="es-ES"/>
          </a:p>
        </p:txBody>
      </p:sp>
    </p:spTree>
    <p:extLst>
      <p:ext uri="{BB962C8B-B14F-4D97-AF65-F5344CB8AC3E}">
        <p14:creationId xmlns:p14="http://schemas.microsoft.com/office/powerpoint/2010/main" val="4131386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5795B856-2DF7-4572-A0C9-5E9BAA9EEC37}" type="datetimeFigureOut">
              <a:rPr lang="es-ES" smtClean="0"/>
              <a:t>05/02/2024</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224C3282-B3AE-4A99-BAF5-A2BE9A86BDC0}" type="slidenum">
              <a:rPr lang="es-ES" smtClean="0"/>
              <a:t>‹Nr.›</a:t>
            </a:fld>
            <a:endParaRPr lang="es-ES"/>
          </a:p>
        </p:txBody>
      </p:sp>
    </p:spTree>
    <p:extLst>
      <p:ext uri="{BB962C8B-B14F-4D97-AF65-F5344CB8AC3E}">
        <p14:creationId xmlns:p14="http://schemas.microsoft.com/office/powerpoint/2010/main" val="120973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dirty="0"/>
          </a:p>
        </p:txBody>
      </p:sp>
      <p:sp>
        <p:nvSpPr>
          <p:cNvPr id="4" name="Platshållare för bildnummer 3"/>
          <p:cNvSpPr>
            <a:spLocks noGrp="1"/>
          </p:cNvSpPr>
          <p:nvPr>
            <p:ph type="sldNum" sz="quarter" idx="5"/>
          </p:nvPr>
        </p:nvSpPr>
        <p:spPr/>
        <p:txBody>
          <a:bodyPr/>
          <a:lstStyle/>
          <a:p>
            <a:fld id="{224C3282-B3AE-4A99-BAF5-A2BE9A86BDC0}" type="slidenum">
              <a:rPr lang="es-ES" smtClean="0"/>
              <a:t>19</a:t>
            </a:fld>
            <a:endParaRPr lang="es-ES"/>
          </a:p>
        </p:txBody>
      </p:sp>
    </p:spTree>
    <p:extLst>
      <p:ext uri="{BB962C8B-B14F-4D97-AF65-F5344CB8AC3E}">
        <p14:creationId xmlns:p14="http://schemas.microsoft.com/office/powerpoint/2010/main" val="3765353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23</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3" name="object 2">
            <a:extLst>
              <a:ext uri="{FF2B5EF4-FFF2-40B4-BE49-F238E27FC236}">
                <a16:creationId xmlns:a16="http://schemas.microsoft.com/office/drawing/2014/main" id="{8878FF7F-ED91-46B2-8954-051B2FED1D9C}"/>
              </a:ext>
            </a:extLst>
          </p:cNvPr>
          <p:cNvPicPr/>
          <p:nvPr userDrawn="1"/>
        </p:nvPicPr>
        <p:blipFill>
          <a:blip r:embed="rId2"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14" name="object 3">
            <a:extLst>
              <a:ext uri="{FF2B5EF4-FFF2-40B4-BE49-F238E27FC236}">
                <a16:creationId xmlns:a16="http://schemas.microsoft.com/office/drawing/2014/main" id="{6D48BC56-F992-478C-A916-B55CB35A8BEF}"/>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15" name="object 4">
            <a:extLst>
              <a:ext uri="{FF2B5EF4-FFF2-40B4-BE49-F238E27FC236}">
                <a16:creationId xmlns:a16="http://schemas.microsoft.com/office/drawing/2014/main" id="{8CAE140C-2DC1-4C67-9B19-6471CF309ABE}"/>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3900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68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26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jpe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theme" Target="../theme/theme1.xml"/><Relationship Id="rId9"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userDrawn="1"/>
        </p:nvPicPr>
        <p:blipFill>
          <a:blip r:embed="rId5" cstate="screen">
            <a:extLst>
              <a:ext uri="{28A0092B-C50C-407E-A947-70E740481C1C}">
                <a14:useLocalDpi xmlns:a14="http://schemas.microsoft.com/office/drawing/2010/main"/>
              </a:ext>
            </a:extLst>
          </a:blip>
          <a:stretch>
            <a:fillRect/>
          </a:stretch>
        </p:blipFill>
        <p:spPr>
          <a:xfrm>
            <a:off x="881449" y="9069571"/>
            <a:ext cx="276224" cy="276224"/>
          </a:xfrm>
          <a:prstGeom prst="rect">
            <a:avLst/>
          </a:prstGeom>
        </p:spPr>
      </p:pic>
      <p:sp>
        <p:nvSpPr>
          <p:cNvPr id="17" name="bg object 17"/>
          <p:cNvSpPr/>
          <p:nvPr userDrawn="1"/>
        </p:nvSpPr>
        <p:spPr>
          <a:xfrm>
            <a:off x="1222551" y="1174148"/>
            <a:ext cx="15678785" cy="0"/>
          </a:xfrm>
          <a:custGeom>
            <a:avLst/>
            <a:gdLst/>
            <a:ahLst/>
            <a:cxnLst/>
            <a:rect l="l" t="t" r="r" b="b"/>
            <a:pathLst>
              <a:path w="15678785">
                <a:moveTo>
                  <a:pt x="0" y="0"/>
                </a:moveTo>
                <a:lnTo>
                  <a:pt x="15678235" y="0"/>
                </a:lnTo>
              </a:path>
            </a:pathLst>
          </a:custGeom>
          <a:ln w="13546">
            <a:solidFill>
              <a:srgbClr val="AED533"/>
            </a:solidFill>
          </a:ln>
        </p:spPr>
        <p:txBody>
          <a:bodyPr wrap="square" lIns="0" tIns="0" rIns="0" bIns="0" rtlCol="0"/>
          <a:lstStyle/>
          <a:p>
            <a:endParaRPr dirty="0"/>
          </a:p>
        </p:txBody>
      </p:sp>
      <p:sp>
        <p:nvSpPr>
          <p:cNvPr id="19" name="bg object 19"/>
          <p:cNvSpPr/>
          <p:nvPr userDrawn="1"/>
        </p:nvSpPr>
        <p:spPr>
          <a:xfrm>
            <a:off x="1023876" y="1409545"/>
            <a:ext cx="0" cy="7525384"/>
          </a:xfrm>
          <a:custGeom>
            <a:avLst/>
            <a:gdLst/>
            <a:ahLst/>
            <a:cxnLst/>
            <a:rect l="l" t="t" r="r" b="b"/>
            <a:pathLst>
              <a:path h="7525384">
                <a:moveTo>
                  <a:pt x="0" y="0"/>
                </a:moveTo>
                <a:lnTo>
                  <a:pt x="0" y="7524868"/>
                </a:lnTo>
              </a:path>
            </a:pathLst>
          </a:custGeom>
          <a:ln w="9528">
            <a:solidFill>
              <a:srgbClr val="AED533"/>
            </a:solidFill>
          </a:ln>
        </p:spPr>
        <p:txBody>
          <a:bodyPr wrap="square" lIns="0" tIns="0" rIns="0" bIns="0" rtlCol="0"/>
          <a:lstStyle/>
          <a:p>
            <a:endParaRPr dirty="0"/>
          </a:p>
        </p:txBody>
      </p:sp>
      <p:sp>
        <p:nvSpPr>
          <p:cNvPr id="20" name="bg object 20"/>
          <p:cNvSpPr/>
          <p:nvPr userDrawn="1"/>
        </p:nvSpPr>
        <p:spPr>
          <a:xfrm>
            <a:off x="17270841" y="1409546"/>
            <a:ext cx="5080" cy="7525384"/>
          </a:xfrm>
          <a:custGeom>
            <a:avLst/>
            <a:gdLst/>
            <a:ahLst/>
            <a:cxnLst/>
            <a:rect l="l" t="t" r="r" b="b"/>
            <a:pathLst>
              <a:path w="5080" h="7525384">
                <a:moveTo>
                  <a:pt x="0" y="0"/>
                </a:moveTo>
                <a:lnTo>
                  <a:pt x="4758" y="7524867"/>
                </a:lnTo>
              </a:path>
            </a:pathLst>
          </a:custGeom>
          <a:ln w="9528">
            <a:solidFill>
              <a:srgbClr val="AED533"/>
            </a:solidFill>
          </a:ln>
        </p:spPr>
        <p:txBody>
          <a:bodyPr wrap="square" lIns="0" tIns="0" rIns="0" bIns="0" rtlCol="0"/>
          <a:lstStyle/>
          <a:p>
            <a:endParaRPr dirty="0"/>
          </a:p>
        </p:txBody>
      </p:sp>
      <p:pic>
        <p:nvPicPr>
          <p:cNvPr id="24" name="object 2">
            <a:extLst>
              <a:ext uri="{FF2B5EF4-FFF2-40B4-BE49-F238E27FC236}">
                <a16:creationId xmlns:a16="http://schemas.microsoft.com/office/drawing/2014/main" id="{2F526033-9EF0-4F19-BF7F-FC11CABF75E9}"/>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25" name="object 3">
            <a:extLst>
              <a:ext uri="{FF2B5EF4-FFF2-40B4-BE49-F238E27FC236}">
                <a16:creationId xmlns:a16="http://schemas.microsoft.com/office/drawing/2014/main" id="{99A3268F-FA71-4773-AB21-492B689F29B0}"/>
              </a:ext>
            </a:extLst>
          </p:cNvPr>
          <p:cNvPicPr/>
          <p:nvPr userDrawn="1"/>
        </p:nvPicPr>
        <p:blipFill>
          <a:blip r:embed="rId7"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26" name="object 4">
            <a:extLst>
              <a:ext uri="{FF2B5EF4-FFF2-40B4-BE49-F238E27FC236}">
                <a16:creationId xmlns:a16="http://schemas.microsoft.com/office/drawing/2014/main" id="{88ECF8A8-C411-4090-98E1-07705AA71495}"/>
              </a:ext>
            </a:extLst>
          </p:cNvPr>
          <p:cNvPicPr/>
          <p:nvPr userDrawn="1"/>
        </p:nvPicPr>
        <p:blipFill>
          <a:blip r:embed="rId8"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pic>
        <p:nvPicPr>
          <p:cNvPr id="27" name="Imagen 26">
            <a:extLst>
              <a:ext uri="{FF2B5EF4-FFF2-40B4-BE49-F238E27FC236}">
                <a16:creationId xmlns:a16="http://schemas.microsoft.com/office/drawing/2014/main" id="{B92E44CC-315E-4A05-944E-DF889162E08A}"/>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1295400" y="324000"/>
            <a:ext cx="1596494" cy="749022"/>
          </a:xfrm>
          <a:prstGeom prst="rect">
            <a:avLst/>
          </a:prstGeom>
        </p:spPr>
      </p:pic>
      <p:sp>
        <p:nvSpPr>
          <p:cNvPr id="2" name="CuadroTexto 1">
            <a:extLst>
              <a:ext uri="{FF2B5EF4-FFF2-40B4-BE49-F238E27FC236}">
                <a16:creationId xmlns:a16="http://schemas.microsoft.com/office/drawing/2014/main" id="{C46665AE-5A6B-B310-A184-372DA3EC2F4F}"/>
              </a:ext>
            </a:extLst>
          </p:cNvPr>
          <p:cNvSpPr txBox="1"/>
          <p:nvPr userDrawn="1"/>
        </p:nvSpPr>
        <p:spPr>
          <a:xfrm>
            <a:off x="16565968" y="8575200"/>
            <a:ext cx="670735"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3" name="CuadroTexto 27">
            <a:extLst>
              <a:ext uri="{FF2B5EF4-FFF2-40B4-BE49-F238E27FC236}">
                <a16:creationId xmlns:a16="http://schemas.microsoft.com/office/drawing/2014/main" id="{17568946-B5B2-661E-FC08-0E1EC0179BB6}"/>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4" name="Grafik 3" descr="Ein Bild, das Symbol, Schrift, Grafiken, Logo enthält.&#10;&#10;Automatisch generierte Beschreibung">
            <a:extLst>
              <a:ext uri="{FF2B5EF4-FFF2-40B4-BE49-F238E27FC236}">
                <a16:creationId xmlns:a16="http://schemas.microsoft.com/office/drawing/2014/main" id="{6103FB98-E36E-CEFD-282D-49B30859E2BE}"/>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5" name="Grafik 4" descr="Ein Bild, das Text, Schrift, Electric Blue (Farbe), Screenshot enthält.&#10;&#10;Automatisch generierte Beschreibung">
            <a:extLst>
              <a:ext uri="{FF2B5EF4-FFF2-40B4-BE49-F238E27FC236}">
                <a16:creationId xmlns:a16="http://schemas.microsoft.com/office/drawing/2014/main" id="{18B9D79D-F38E-6EA1-68EC-CB0222B4A7B3}"/>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
        <p:nvSpPr>
          <p:cNvPr id="6" name="bg object 18">
            <a:extLst>
              <a:ext uri="{FF2B5EF4-FFF2-40B4-BE49-F238E27FC236}">
                <a16:creationId xmlns:a16="http://schemas.microsoft.com/office/drawing/2014/main" id="{2546F13E-85A7-7FF6-0D21-EC30A8D44B35}"/>
              </a:ext>
            </a:extLst>
          </p:cNvPr>
          <p:cNvSpPr/>
          <p:nvPr userDrawn="1"/>
        </p:nvSpPr>
        <p:spPr>
          <a:xfrm>
            <a:off x="1275071" y="9210240"/>
            <a:ext cx="15850235" cy="5080"/>
          </a:xfrm>
          <a:custGeom>
            <a:avLst/>
            <a:gdLst/>
            <a:ahLst/>
            <a:cxnLst/>
            <a:rect l="l" t="t" r="r" b="b"/>
            <a:pathLst>
              <a:path w="15850235" h="5079">
                <a:moveTo>
                  <a:pt x="0" y="0"/>
                </a:moveTo>
                <a:lnTo>
                  <a:pt x="15849653" y="4759"/>
                </a:lnTo>
              </a:path>
            </a:pathLst>
          </a:custGeom>
          <a:ln w="9524">
            <a:solidFill>
              <a:srgbClr val="AED533"/>
            </a:solidFill>
          </a:ln>
        </p:spPr>
        <p:txBody>
          <a:bodyPr wrap="square" lIns="0" tIns="0" rIns="0" bIns="0" rtlCol="0"/>
          <a:lstStyle/>
          <a:p>
            <a:endParaRPr dirty="0"/>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9" r:id="rId3"/>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E8EA5C8-1E21-4F5D-B6B4-C560FBF4B43D}"/>
              </a:ext>
            </a:extLst>
          </p:cNvPr>
          <p:cNvSpPr/>
          <p:nvPr userDrawn="1"/>
        </p:nvSpPr>
        <p:spPr>
          <a:xfrm>
            <a:off x="1542056" y="1245596"/>
            <a:ext cx="14968219" cy="0"/>
          </a:xfrm>
          <a:custGeom>
            <a:avLst/>
            <a:gdLst/>
            <a:ahLst/>
            <a:cxnLst/>
            <a:rect l="l" t="t" r="r" b="b"/>
            <a:pathLst>
              <a:path w="14968219">
                <a:moveTo>
                  <a:pt x="0" y="0"/>
                </a:moveTo>
                <a:lnTo>
                  <a:pt x="14967781" y="0"/>
                </a:lnTo>
              </a:path>
            </a:pathLst>
          </a:custGeom>
          <a:ln w="37085">
            <a:solidFill>
              <a:srgbClr val="AED533"/>
            </a:solidFill>
          </a:ln>
        </p:spPr>
        <p:txBody>
          <a:bodyPr wrap="square" lIns="0" tIns="0" rIns="0" bIns="0" rtlCol="0"/>
          <a:lstStyle/>
          <a:p>
            <a:endParaRPr dirty="0"/>
          </a:p>
        </p:txBody>
      </p:sp>
      <p:sp>
        <p:nvSpPr>
          <p:cNvPr id="8" name="object 3">
            <a:extLst>
              <a:ext uri="{FF2B5EF4-FFF2-40B4-BE49-F238E27FC236}">
                <a16:creationId xmlns:a16="http://schemas.microsoft.com/office/drawing/2014/main" id="{B0F32C39-276F-418A-9B97-B0032C4F5E3C}"/>
              </a:ext>
            </a:extLst>
          </p:cNvPr>
          <p:cNvSpPr/>
          <p:nvPr userDrawn="1"/>
        </p:nvSpPr>
        <p:spPr>
          <a:xfrm>
            <a:off x="1970110" y="9032117"/>
            <a:ext cx="14615794" cy="0"/>
          </a:xfrm>
          <a:custGeom>
            <a:avLst/>
            <a:gdLst/>
            <a:ahLst/>
            <a:cxnLst/>
            <a:rect l="l" t="t" r="r" b="b"/>
            <a:pathLst>
              <a:path w="14615794">
                <a:moveTo>
                  <a:pt x="0" y="0"/>
                </a:moveTo>
                <a:lnTo>
                  <a:pt x="14615238" y="0"/>
                </a:lnTo>
              </a:path>
            </a:pathLst>
          </a:custGeom>
          <a:ln w="37085">
            <a:solidFill>
              <a:srgbClr val="AED533"/>
            </a:solidFill>
          </a:ln>
        </p:spPr>
        <p:txBody>
          <a:bodyPr wrap="square" lIns="0" tIns="0" rIns="0" bIns="0" rtlCol="0"/>
          <a:lstStyle/>
          <a:p>
            <a:endParaRPr dirty="0"/>
          </a:p>
        </p:txBody>
      </p:sp>
      <p:sp>
        <p:nvSpPr>
          <p:cNvPr id="9" name="object 4">
            <a:extLst>
              <a:ext uri="{FF2B5EF4-FFF2-40B4-BE49-F238E27FC236}">
                <a16:creationId xmlns:a16="http://schemas.microsoft.com/office/drawing/2014/main" id="{06BED2AD-DC11-4D3D-A57D-BCFCD0E2A7F8}"/>
              </a:ext>
            </a:extLst>
          </p:cNvPr>
          <p:cNvSpPr/>
          <p:nvPr userDrawn="1"/>
        </p:nvSpPr>
        <p:spPr>
          <a:xfrm>
            <a:off x="1274106" y="1627368"/>
            <a:ext cx="0" cy="6497320"/>
          </a:xfrm>
          <a:custGeom>
            <a:avLst/>
            <a:gdLst/>
            <a:ahLst/>
            <a:cxnLst/>
            <a:rect l="l" t="t" r="r" b="b"/>
            <a:pathLst>
              <a:path h="6497320">
                <a:moveTo>
                  <a:pt x="0" y="0"/>
                </a:moveTo>
                <a:lnTo>
                  <a:pt x="0" y="6497271"/>
                </a:lnTo>
              </a:path>
            </a:pathLst>
          </a:custGeom>
          <a:ln w="37085">
            <a:solidFill>
              <a:srgbClr val="4D94B6"/>
            </a:solidFill>
          </a:ln>
        </p:spPr>
        <p:txBody>
          <a:bodyPr wrap="square" lIns="0" tIns="0" rIns="0" bIns="0" rtlCol="0"/>
          <a:lstStyle/>
          <a:p>
            <a:endParaRPr dirty="0"/>
          </a:p>
        </p:txBody>
      </p:sp>
      <p:sp>
        <p:nvSpPr>
          <p:cNvPr id="10" name="object 5">
            <a:extLst>
              <a:ext uri="{FF2B5EF4-FFF2-40B4-BE49-F238E27FC236}">
                <a16:creationId xmlns:a16="http://schemas.microsoft.com/office/drawing/2014/main" id="{5EF2BBB4-B24D-414B-A13E-198014080CB7}"/>
              </a:ext>
            </a:extLst>
          </p:cNvPr>
          <p:cNvSpPr/>
          <p:nvPr userDrawn="1"/>
        </p:nvSpPr>
        <p:spPr>
          <a:xfrm>
            <a:off x="17073948" y="1809750"/>
            <a:ext cx="0" cy="6832600"/>
          </a:xfrm>
          <a:custGeom>
            <a:avLst/>
            <a:gdLst/>
            <a:ahLst/>
            <a:cxnLst/>
            <a:rect l="l" t="t" r="r" b="b"/>
            <a:pathLst>
              <a:path h="6832600">
                <a:moveTo>
                  <a:pt x="0" y="0"/>
                </a:moveTo>
                <a:lnTo>
                  <a:pt x="0" y="6832555"/>
                </a:lnTo>
              </a:path>
            </a:pathLst>
          </a:custGeom>
          <a:ln w="37085">
            <a:solidFill>
              <a:srgbClr val="AED533"/>
            </a:solidFill>
          </a:ln>
        </p:spPr>
        <p:txBody>
          <a:bodyPr wrap="square" lIns="0" tIns="0" rIns="0" bIns="0" rtlCol="0"/>
          <a:lstStyle/>
          <a:p>
            <a:endParaRPr dirty="0"/>
          </a:p>
        </p:txBody>
      </p:sp>
      <p:pic>
        <p:nvPicPr>
          <p:cNvPr id="11" name="object 6">
            <a:extLst>
              <a:ext uri="{FF2B5EF4-FFF2-40B4-BE49-F238E27FC236}">
                <a16:creationId xmlns:a16="http://schemas.microsoft.com/office/drawing/2014/main" id="{76CD63D4-EE58-4D93-AA5C-3B3B3AB4E24E}"/>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16512506" y="8916083"/>
            <a:ext cx="720646" cy="228599"/>
          </a:xfrm>
          <a:prstGeom prst="rect">
            <a:avLst/>
          </a:prstGeom>
        </p:spPr>
      </p:pic>
      <p:pic>
        <p:nvPicPr>
          <p:cNvPr id="12" name="object 7">
            <a:extLst>
              <a:ext uri="{FF2B5EF4-FFF2-40B4-BE49-F238E27FC236}">
                <a16:creationId xmlns:a16="http://schemas.microsoft.com/office/drawing/2014/main" id="{89B1340D-3E00-4BD7-961B-E87C3E8DE389}"/>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509838" y="723900"/>
            <a:ext cx="1085850" cy="1085850"/>
          </a:xfrm>
          <a:prstGeom prst="rect">
            <a:avLst/>
          </a:prstGeom>
        </p:spPr>
      </p:pic>
      <p:pic>
        <p:nvPicPr>
          <p:cNvPr id="13" name="object 8">
            <a:extLst>
              <a:ext uri="{FF2B5EF4-FFF2-40B4-BE49-F238E27FC236}">
                <a16:creationId xmlns:a16="http://schemas.microsoft.com/office/drawing/2014/main" id="{88424E79-4007-4876-9AF9-3C745F6F8540}"/>
              </a:ext>
            </a:extLst>
          </p:cNvPr>
          <p:cNvPicPr/>
          <p:nvPr userDrawn="1"/>
        </p:nvPicPr>
        <p:blipFill>
          <a:blip r:embed="rId5" cstate="screen">
            <a:extLst>
              <a:ext uri="{28A0092B-C50C-407E-A947-70E740481C1C}">
                <a14:useLocalDpi xmlns:a14="http://schemas.microsoft.com/office/drawing/2010/main"/>
              </a:ext>
            </a:extLst>
          </a:blip>
          <a:stretch>
            <a:fillRect/>
          </a:stretch>
        </p:blipFill>
        <p:spPr>
          <a:xfrm>
            <a:off x="693760" y="8124640"/>
            <a:ext cx="1276349" cy="1276349"/>
          </a:xfrm>
          <a:prstGeom prst="rect">
            <a:avLst/>
          </a:prstGeom>
        </p:spPr>
      </p:pic>
      <p:pic>
        <p:nvPicPr>
          <p:cNvPr id="14" name="object 9">
            <a:extLst>
              <a:ext uri="{FF2B5EF4-FFF2-40B4-BE49-F238E27FC236}">
                <a16:creationId xmlns:a16="http://schemas.microsoft.com/office/drawing/2014/main" id="{C8C4DC60-0388-4CA8-B62A-385C8A0B32B4}"/>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162547" y="1151436"/>
            <a:ext cx="720646" cy="228599"/>
          </a:xfrm>
          <a:prstGeom prst="rect">
            <a:avLst/>
          </a:prstGeom>
        </p:spPr>
      </p:pic>
      <p:sp>
        <p:nvSpPr>
          <p:cNvPr id="6" name="CuadroTexto 5">
            <a:extLst>
              <a:ext uri="{FF2B5EF4-FFF2-40B4-BE49-F238E27FC236}">
                <a16:creationId xmlns:a16="http://schemas.microsoft.com/office/drawing/2014/main" id="{1162DEE2-DFCE-52E5-F268-D78DDE0CDA74}"/>
              </a:ext>
            </a:extLst>
          </p:cNvPr>
          <p:cNvSpPr txBox="1"/>
          <p:nvPr userDrawn="1"/>
        </p:nvSpPr>
        <p:spPr>
          <a:xfrm>
            <a:off x="16403212" y="8451621"/>
            <a:ext cx="676800"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15" name="CuadroTexto 27">
            <a:extLst>
              <a:ext uri="{FF2B5EF4-FFF2-40B4-BE49-F238E27FC236}">
                <a16:creationId xmlns:a16="http://schemas.microsoft.com/office/drawing/2014/main" id="{45D2DC6F-43F1-1B9F-B7B0-EEC5AB8BBBB0}"/>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16" name="Grafik 15" descr="Ein Bild, das Symbol, Schrift, Grafiken, Logo enthält.&#10;&#10;Automatisch generierte Beschreibung">
            <a:extLst>
              <a:ext uri="{FF2B5EF4-FFF2-40B4-BE49-F238E27FC236}">
                <a16:creationId xmlns:a16="http://schemas.microsoft.com/office/drawing/2014/main" id="{5C035FF7-1E3F-9395-7959-994DB66C91C7}"/>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17" name="Grafik 16" descr="Ein Bild, das Text, Schrift, Electric Blue (Farbe), Screenshot enthält.&#10;&#10;Automatisch generierte Beschreibung">
            <a:extLst>
              <a:ext uri="{FF2B5EF4-FFF2-40B4-BE49-F238E27FC236}">
                <a16:creationId xmlns:a16="http://schemas.microsoft.com/office/drawing/2014/main" id="{542138AE-EE5F-C171-575B-678C22C71200}"/>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Tree>
    <p:extLst>
      <p:ext uri="{BB962C8B-B14F-4D97-AF65-F5344CB8AC3E}">
        <p14:creationId xmlns:p14="http://schemas.microsoft.com/office/powerpoint/2010/main" val="400473340"/>
      </p:ext>
    </p:extLst>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5.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5.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5.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5.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5.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1571DCB-ECCD-5255-9CF8-39737E5FD90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059C829C-41D6-1410-D4AD-4579EC19C654}"/>
              </a:ext>
            </a:extLst>
          </p:cNvPr>
          <p:cNvSpPr txBox="1"/>
          <p:nvPr/>
        </p:nvSpPr>
        <p:spPr>
          <a:xfrm>
            <a:off x="3420000" y="6696000"/>
            <a:ext cx="11448000" cy="1200329"/>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36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Intrapreneurship hope, hype and reality: </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36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Discovering intrapreneurs within organization</a:t>
            </a:r>
          </a:p>
        </p:txBody>
      </p:sp>
      <p:sp>
        <p:nvSpPr>
          <p:cNvPr id="4" name="CuadroTexto 3">
            <a:extLst>
              <a:ext uri="{FF2B5EF4-FFF2-40B4-BE49-F238E27FC236}">
                <a16:creationId xmlns:a16="http://schemas.microsoft.com/office/drawing/2014/main" id="{8C8C2EF2-9C0D-41B2-79FF-9F829C18D350}"/>
              </a:ext>
            </a:extLst>
          </p:cNvPr>
          <p:cNvSpPr txBox="1"/>
          <p:nvPr/>
        </p:nvSpPr>
        <p:spPr>
          <a:xfrm>
            <a:off x="5900400" y="5630400"/>
            <a:ext cx="6483600" cy="471600"/>
          </a:xfrm>
          <a:prstGeom prst="rect">
            <a:avLst/>
          </a:prstGeom>
          <a:noFill/>
        </p:spPr>
        <p:txBody>
          <a:bodyPr wrap="square">
            <a:noAutofit/>
          </a:bodyPr>
          <a:lstStyle/>
          <a:p>
            <a:pPr algn="ctr"/>
            <a:r>
              <a:rPr lang="en-US" sz="2400" b="1" i="0" u="none" strike="noStrike" dirty="0">
                <a:solidFill>
                  <a:srgbClr val="AED633"/>
                </a:solidFill>
                <a:effectLst/>
                <a:latin typeface="Helvetica Neue" panose="020B0604020202020204" charset="0"/>
                <a:ea typeface="Microsoft Sans Serif" panose="020B0604020202020204" pitchFamily="34" charset="0"/>
                <a:cs typeface="Microsoft Sans Serif" panose="020B0604020202020204" pitchFamily="34" charset="0"/>
              </a:rPr>
              <a:t>genieproject.eu</a:t>
            </a:r>
            <a:endParaRPr lang="en-US"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1467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3890055788"/>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a:t>
            </a:r>
          </a:p>
        </p:txBody>
      </p:sp>
      <p:sp>
        <p:nvSpPr>
          <p:cNvPr id="5" name="Textfeld 4">
            <a:extLst>
              <a:ext uri="{FF2B5EF4-FFF2-40B4-BE49-F238E27FC236}">
                <a16:creationId xmlns:a16="http://schemas.microsoft.com/office/drawing/2014/main" id="{8187D0A7-111F-CA2B-0190-B8EB3EC5C908}"/>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3. Characteristics of intrapreneurs</a:t>
            </a:r>
          </a:p>
        </p:txBody>
      </p:sp>
      <p:sp>
        <p:nvSpPr>
          <p:cNvPr id="6" name="Textfeld 5">
            <a:extLst>
              <a:ext uri="{FF2B5EF4-FFF2-40B4-BE49-F238E27FC236}">
                <a16:creationId xmlns:a16="http://schemas.microsoft.com/office/drawing/2014/main" id="{D0AC8BA9-2F8D-9840-D58D-C6BED979055C}"/>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3.1 Dynamic</a:t>
            </a:r>
          </a:p>
        </p:txBody>
      </p:sp>
      <p:pic>
        <p:nvPicPr>
          <p:cNvPr id="9" name="Picture 2">
            <a:extLst>
              <a:ext uri="{FF2B5EF4-FFF2-40B4-BE49-F238E27FC236}">
                <a16:creationId xmlns:a16="http://schemas.microsoft.com/office/drawing/2014/main" id="{3942BE2E-B06B-F4C4-E162-3918F8297937}"/>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2088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2533868151"/>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a:t>
            </a:r>
          </a:p>
        </p:txBody>
      </p:sp>
      <p:sp>
        <p:nvSpPr>
          <p:cNvPr id="5" name="Textfeld 4">
            <a:extLst>
              <a:ext uri="{FF2B5EF4-FFF2-40B4-BE49-F238E27FC236}">
                <a16:creationId xmlns:a16="http://schemas.microsoft.com/office/drawing/2014/main" id="{6CB7C1A3-EFAC-4A37-283B-146A908FD1C1}"/>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3. Characteristics of intrapreneurs</a:t>
            </a:r>
          </a:p>
        </p:txBody>
      </p:sp>
      <p:sp>
        <p:nvSpPr>
          <p:cNvPr id="6" name="Textfeld 5">
            <a:extLst>
              <a:ext uri="{FF2B5EF4-FFF2-40B4-BE49-F238E27FC236}">
                <a16:creationId xmlns:a16="http://schemas.microsoft.com/office/drawing/2014/main" id="{C9538FB1-788A-5F81-6968-2D9259366ED6}"/>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3.2 Developers of ideas</a:t>
            </a:r>
          </a:p>
        </p:txBody>
      </p:sp>
      <p:pic>
        <p:nvPicPr>
          <p:cNvPr id="9" name="Picture 2">
            <a:extLst>
              <a:ext uri="{FF2B5EF4-FFF2-40B4-BE49-F238E27FC236}">
                <a16:creationId xmlns:a16="http://schemas.microsoft.com/office/drawing/2014/main" id="{F471A3C1-3F59-A09B-BEDA-6789D21B5DB7}"/>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5055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3378463929"/>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a:t>
            </a:r>
          </a:p>
        </p:txBody>
      </p:sp>
      <p:sp>
        <p:nvSpPr>
          <p:cNvPr id="5" name="Textfeld 4">
            <a:extLst>
              <a:ext uri="{FF2B5EF4-FFF2-40B4-BE49-F238E27FC236}">
                <a16:creationId xmlns:a16="http://schemas.microsoft.com/office/drawing/2014/main" id="{269CADE3-5C7E-A6A7-5BB0-E629F2FA1E3A}"/>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3. Characteristics of intrapreneurs</a:t>
            </a:r>
          </a:p>
        </p:txBody>
      </p:sp>
      <p:sp>
        <p:nvSpPr>
          <p:cNvPr id="6" name="Textfeld 5">
            <a:extLst>
              <a:ext uri="{FF2B5EF4-FFF2-40B4-BE49-F238E27FC236}">
                <a16:creationId xmlns:a16="http://schemas.microsoft.com/office/drawing/2014/main" id="{E9639BC0-91E2-7CB2-25C5-2D6211E03CF3}"/>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3.3 Drivers of change</a:t>
            </a:r>
          </a:p>
        </p:txBody>
      </p:sp>
      <p:pic>
        <p:nvPicPr>
          <p:cNvPr id="9" name="Picture 2">
            <a:extLst>
              <a:ext uri="{FF2B5EF4-FFF2-40B4-BE49-F238E27FC236}">
                <a16:creationId xmlns:a16="http://schemas.microsoft.com/office/drawing/2014/main" id="{660CB757-9890-A37A-16CF-16FB709C5B71}"/>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8224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152961927"/>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a:t>
            </a:r>
          </a:p>
        </p:txBody>
      </p:sp>
      <p:sp>
        <p:nvSpPr>
          <p:cNvPr id="5" name="Textfeld 4">
            <a:extLst>
              <a:ext uri="{FF2B5EF4-FFF2-40B4-BE49-F238E27FC236}">
                <a16:creationId xmlns:a16="http://schemas.microsoft.com/office/drawing/2014/main" id="{7418905E-5F49-9B4D-6F44-F53E4100154E}"/>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3. Characteristics of intrapreneurs</a:t>
            </a:r>
          </a:p>
        </p:txBody>
      </p:sp>
      <p:sp>
        <p:nvSpPr>
          <p:cNvPr id="6" name="Textfeld 5">
            <a:extLst>
              <a:ext uri="{FF2B5EF4-FFF2-40B4-BE49-F238E27FC236}">
                <a16:creationId xmlns:a16="http://schemas.microsoft.com/office/drawing/2014/main" id="{B7D49596-F921-C729-1CA2-987A8FCE8B3C}"/>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3.4 Determined</a:t>
            </a:r>
          </a:p>
        </p:txBody>
      </p:sp>
      <p:pic>
        <p:nvPicPr>
          <p:cNvPr id="9" name="Picture 2">
            <a:extLst>
              <a:ext uri="{FF2B5EF4-FFF2-40B4-BE49-F238E27FC236}">
                <a16:creationId xmlns:a16="http://schemas.microsoft.com/office/drawing/2014/main" id="{4E04FE00-751C-4ECE-32E0-DB0BC0A18DEC}"/>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3508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1509436704"/>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a:t>
            </a:r>
          </a:p>
        </p:txBody>
      </p:sp>
      <p:sp>
        <p:nvSpPr>
          <p:cNvPr id="5" name="Textfeld 4">
            <a:extLst>
              <a:ext uri="{FF2B5EF4-FFF2-40B4-BE49-F238E27FC236}">
                <a16:creationId xmlns:a16="http://schemas.microsoft.com/office/drawing/2014/main" id="{6805EDF0-437B-2BAB-18B2-90E4E5D377F6}"/>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3. Characteristics of intrapreneurs</a:t>
            </a:r>
          </a:p>
        </p:txBody>
      </p:sp>
      <p:sp>
        <p:nvSpPr>
          <p:cNvPr id="6" name="Textfeld 5">
            <a:extLst>
              <a:ext uri="{FF2B5EF4-FFF2-40B4-BE49-F238E27FC236}">
                <a16:creationId xmlns:a16="http://schemas.microsoft.com/office/drawing/2014/main" id="{04FCA6A4-123F-5223-5729-A93E4F55A375}"/>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3.5 Dedicated</a:t>
            </a:r>
          </a:p>
        </p:txBody>
      </p:sp>
      <p:pic>
        <p:nvPicPr>
          <p:cNvPr id="9" name="Picture 2">
            <a:extLst>
              <a:ext uri="{FF2B5EF4-FFF2-40B4-BE49-F238E27FC236}">
                <a16:creationId xmlns:a16="http://schemas.microsoft.com/office/drawing/2014/main" id="{D386B011-5A4A-D022-02A8-C9B0E112D604}"/>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950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2815272629"/>
              </p:ext>
            </p:extLst>
          </p:nvPr>
        </p:nvGraphicFramePr>
        <p:xfrm>
          <a:off x="1296000" y="3383999"/>
          <a:ext cx="1026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a:t>
            </a:r>
          </a:p>
        </p:txBody>
      </p:sp>
      <p:sp>
        <p:nvSpPr>
          <p:cNvPr id="5" name="Textfeld 4">
            <a:extLst>
              <a:ext uri="{FF2B5EF4-FFF2-40B4-BE49-F238E27FC236}">
                <a16:creationId xmlns:a16="http://schemas.microsoft.com/office/drawing/2014/main" id="{07E6F24D-5C1A-E8EB-7595-48FC0251F8BD}"/>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3. Characteristics of intrapreneurs</a:t>
            </a:r>
          </a:p>
        </p:txBody>
      </p:sp>
      <p:sp>
        <p:nvSpPr>
          <p:cNvPr id="6" name="Textfeld 5">
            <a:extLst>
              <a:ext uri="{FF2B5EF4-FFF2-40B4-BE49-F238E27FC236}">
                <a16:creationId xmlns:a16="http://schemas.microsoft.com/office/drawing/2014/main" id="{BAAB64BF-291E-2F0E-47FD-CB4BC2E6AB6E}"/>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3.6. Diligent</a:t>
            </a:r>
          </a:p>
        </p:txBody>
      </p:sp>
      <p:pic>
        <p:nvPicPr>
          <p:cNvPr id="9" name="Picture 2">
            <a:extLst>
              <a:ext uri="{FF2B5EF4-FFF2-40B4-BE49-F238E27FC236}">
                <a16:creationId xmlns:a16="http://schemas.microsoft.com/office/drawing/2014/main" id="{EE6EDAFE-25AA-DFB8-8C51-DBC7DB0FAFC5}"/>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2881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a:pPr>
            <a:r>
              <a:rPr kumimoji="0" lang="en-US" sz="48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Identifying intrapreneurs</a:t>
            </a:r>
            <a:endPar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 4</a:t>
            </a:r>
            <a:endParaRPr kumimoji="0" lang="en-US"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255941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8A663DF-3B83-253B-B291-BC273B6C0410}"/>
              </a:ext>
            </a:extLst>
          </p:cNvPr>
          <p:cNvSpPr txBox="1"/>
          <p:nvPr/>
        </p:nvSpPr>
        <p:spPr>
          <a:xfrm>
            <a:off x="1296000" y="3384000"/>
            <a:ext cx="15840000" cy="1261884"/>
          </a:xfrm>
          <a:prstGeom prst="rect">
            <a:avLst/>
          </a:prstGeom>
          <a:noFill/>
        </p:spPr>
        <p:txBody>
          <a:bodyPr wrap="square" rtlCol="0">
            <a:noAutofit/>
          </a:bodyPr>
          <a:lstStyle/>
          <a:p>
            <a:r>
              <a:rPr lang="en-US" sz="2400" b="1" dirty="0">
                <a:latin typeface="Helvetica Neue" panose="020B0604020202020204" charset="0"/>
                <a:ea typeface="Microsoft Sans Serif" panose="020B0604020202020204" pitchFamily="34" charset="0"/>
                <a:cs typeface="Microsoft Sans Serif" panose="020B0604020202020204" pitchFamily="34" charset="0"/>
              </a:rPr>
              <a:t>A combination of all three qualities can be used to identify entrepreneurs in your organization, but depending on your existing systems, points 1 and 2 above may be very time consuming to determine. </a:t>
            </a:r>
          </a:p>
          <a:p>
            <a:endParaRPr lang="en-US" sz="2800" b="1" dirty="0">
              <a:latin typeface="Helvetica Neue" panose="020B0604020202020204" charset="0"/>
              <a:ea typeface="Microsoft Sans Serif" panose="020B0604020202020204" pitchFamily="34" charset="0"/>
              <a:cs typeface="Microsoft Sans Serif" panose="020B0604020202020204" pitchFamily="34" charset="0"/>
            </a:endParaRPr>
          </a:p>
        </p:txBody>
      </p:sp>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476832597"/>
              </p:ext>
            </p:extLst>
          </p:nvPr>
        </p:nvGraphicFramePr>
        <p:xfrm>
          <a:off x="1296000" y="4211999"/>
          <a:ext cx="15228000" cy="475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no.:3, 4</a:t>
            </a:r>
          </a:p>
        </p:txBody>
      </p:sp>
      <p:sp>
        <p:nvSpPr>
          <p:cNvPr id="5" name="Textfeld 4">
            <a:extLst>
              <a:ext uri="{FF2B5EF4-FFF2-40B4-BE49-F238E27FC236}">
                <a16:creationId xmlns:a16="http://schemas.microsoft.com/office/drawing/2014/main" id="{BEE26179-A38C-D740-23A2-0701D61399A7}"/>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4. Identifying intrapreneurs</a:t>
            </a:r>
          </a:p>
        </p:txBody>
      </p:sp>
    </p:spTree>
    <p:extLst>
      <p:ext uri="{BB962C8B-B14F-4D97-AF65-F5344CB8AC3E}">
        <p14:creationId xmlns:p14="http://schemas.microsoft.com/office/powerpoint/2010/main" val="262552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a:pPr>
            <a:r>
              <a:rPr kumimoji="0" lang="en-US" sz="48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Benefits of intrapreneurship</a:t>
            </a:r>
            <a:endPar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 5</a:t>
            </a:r>
            <a:endParaRPr kumimoji="0" lang="en-US"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527570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a 13">
            <a:extLst>
              <a:ext uri="{FF2B5EF4-FFF2-40B4-BE49-F238E27FC236}">
                <a16:creationId xmlns:a16="http://schemas.microsoft.com/office/drawing/2014/main" id="{E33A6505-33E4-2F6D-7653-18745F255C03}"/>
              </a:ext>
            </a:extLst>
          </p:cNvPr>
          <p:cNvGraphicFramePr/>
          <p:nvPr>
            <p:extLst>
              <p:ext uri="{D42A27DB-BD31-4B8C-83A1-F6EECF244321}">
                <p14:modId xmlns:p14="http://schemas.microsoft.com/office/powerpoint/2010/main" val="327213183"/>
              </p:ext>
            </p:extLst>
          </p:nvPr>
        </p:nvGraphicFramePr>
        <p:xfrm>
          <a:off x="1296000" y="3384000"/>
          <a:ext cx="15840000" cy="518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uadroTexto 1">
            <a:extLst>
              <a:ext uri="{FF2B5EF4-FFF2-40B4-BE49-F238E27FC236}">
                <a16:creationId xmlns:a16="http://schemas.microsoft.com/office/drawing/2014/main" id="{856A08E6-8AC6-FF97-BF7F-9A32F7CCDBCA}"/>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no.:2, 5</a:t>
            </a:r>
          </a:p>
        </p:txBody>
      </p:sp>
      <p:sp>
        <p:nvSpPr>
          <p:cNvPr id="3" name="Textfeld 2">
            <a:extLst>
              <a:ext uri="{FF2B5EF4-FFF2-40B4-BE49-F238E27FC236}">
                <a16:creationId xmlns:a16="http://schemas.microsoft.com/office/drawing/2014/main" id="{118C8FAF-F521-1FD2-B340-C5296382A4C2}"/>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5. Benefits of intrapreneurship</a:t>
            </a:r>
          </a:p>
          <a:p>
            <a:endParaRPr lang="en-US" sz="4800" b="1" dirty="0">
              <a:solidFill>
                <a:srgbClr val="4D94B7"/>
              </a:solidFill>
              <a:latin typeface="Helvetica Neue" panose="020B0604020202020204" charset="0"/>
            </a:endParaRPr>
          </a:p>
        </p:txBody>
      </p:sp>
    </p:spTree>
    <p:extLst>
      <p:ext uri="{BB962C8B-B14F-4D97-AF65-F5344CB8AC3E}">
        <p14:creationId xmlns:p14="http://schemas.microsoft.com/office/powerpoint/2010/main" val="588101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085FDEA-229E-2F58-EDB2-FCDD0BF64AAD}"/>
              </a:ext>
            </a:extLst>
          </p:cNvPr>
          <p:cNvSpPr txBox="1"/>
          <p:nvPr/>
        </p:nvSpPr>
        <p:spPr>
          <a:xfrm>
            <a:off x="1296000" y="1548000"/>
            <a:ext cx="3361031" cy="830997"/>
          </a:xfrm>
          <a:prstGeom prst="rect">
            <a:avLst/>
          </a:prstGeom>
          <a:noFill/>
        </p:spPr>
        <p:txBody>
          <a:bodyPr wrap="square" rtlCol="0">
            <a:no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Index</a:t>
            </a:r>
          </a:p>
        </p:txBody>
      </p:sp>
      <p:sp>
        <p:nvSpPr>
          <p:cNvPr id="4" name="CuadroTexto 3">
            <a:extLst>
              <a:ext uri="{FF2B5EF4-FFF2-40B4-BE49-F238E27FC236}">
                <a16:creationId xmlns:a16="http://schemas.microsoft.com/office/drawing/2014/main" id="{A274B32F-F100-29AF-B7F1-2A2DB8C12F35}"/>
              </a:ext>
            </a:extLst>
          </p:cNvPr>
          <p:cNvSpPr txBox="1"/>
          <p:nvPr/>
        </p:nvSpPr>
        <p:spPr>
          <a:xfrm>
            <a:off x="1296000" y="3204000"/>
            <a:ext cx="720000" cy="720000"/>
          </a:xfrm>
          <a:prstGeom prst="rect">
            <a:avLst/>
          </a:prstGeom>
          <a:noFill/>
        </p:spPr>
        <p:txBody>
          <a:bodyPr wrap="square" rtlCol="0" anchor="ctr">
            <a:no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a:t>
            </a:r>
          </a:p>
        </p:txBody>
      </p:sp>
      <p:sp>
        <p:nvSpPr>
          <p:cNvPr id="5" name="CuadroTexto 4">
            <a:extLst>
              <a:ext uri="{FF2B5EF4-FFF2-40B4-BE49-F238E27FC236}">
                <a16:creationId xmlns:a16="http://schemas.microsoft.com/office/drawing/2014/main" id="{7FCAD457-82E2-859A-8A2D-7CD00FDBED57}"/>
              </a:ext>
            </a:extLst>
          </p:cNvPr>
          <p:cNvSpPr txBox="1"/>
          <p:nvPr/>
        </p:nvSpPr>
        <p:spPr>
          <a:xfrm>
            <a:off x="1296000" y="4284000"/>
            <a:ext cx="720000" cy="720000"/>
          </a:xfrm>
          <a:prstGeom prst="rect">
            <a:avLst/>
          </a:prstGeom>
          <a:noFill/>
        </p:spPr>
        <p:txBody>
          <a:bodyPr wrap="square" rtlCol="0" anchor="ctr">
            <a:noAutofit/>
          </a:bodyPr>
          <a:lstStyle/>
          <a:p>
            <a:r>
              <a:rPr lang="en-US" sz="4800" b="1" dirty="0">
                <a:solidFill>
                  <a:srgbClr val="78B17A"/>
                </a:solidFill>
                <a:latin typeface="Helvetica Neue" panose="020B0604020202020204" charset="0"/>
                <a:ea typeface="Microsoft Sans Serif" panose="020B0604020202020204" pitchFamily="34" charset="0"/>
                <a:cs typeface="Microsoft Sans Serif" panose="020B0604020202020204" pitchFamily="34" charset="0"/>
              </a:rPr>
              <a:t>2</a:t>
            </a:r>
          </a:p>
        </p:txBody>
      </p:sp>
      <p:sp>
        <p:nvSpPr>
          <p:cNvPr id="6" name="CuadroTexto 5">
            <a:extLst>
              <a:ext uri="{FF2B5EF4-FFF2-40B4-BE49-F238E27FC236}">
                <a16:creationId xmlns:a16="http://schemas.microsoft.com/office/drawing/2014/main" id="{3A11731F-BA87-7733-D8FB-A29587F1C0E9}"/>
              </a:ext>
            </a:extLst>
          </p:cNvPr>
          <p:cNvSpPr txBox="1"/>
          <p:nvPr/>
        </p:nvSpPr>
        <p:spPr>
          <a:xfrm>
            <a:off x="1296000" y="5364000"/>
            <a:ext cx="720000" cy="2304000"/>
          </a:xfrm>
          <a:prstGeom prst="rect">
            <a:avLst/>
          </a:prstGeom>
          <a:noFill/>
        </p:spPr>
        <p:txBody>
          <a:bodyPr wrap="square" rtlCol="0" anchor="ctr">
            <a:noAutofit/>
          </a:bodyPr>
          <a:lstStyle/>
          <a:p>
            <a:r>
              <a:rPr lang="en-US" sz="4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3</a:t>
            </a:r>
          </a:p>
        </p:txBody>
      </p:sp>
      <p:sp>
        <p:nvSpPr>
          <p:cNvPr id="7" name="CuadroTexto 6">
            <a:extLst>
              <a:ext uri="{FF2B5EF4-FFF2-40B4-BE49-F238E27FC236}">
                <a16:creationId xmlns:a16="http://schemas.microsoft.com/office/drawing/2014/main" id="{9D851723-E38E-95AC-BCAE-5BCCA65E341F}"/>
              </a:ext>
            </a:extLst>
          </p:cNvPr>
          <p:cNvSpPr txBox="1"/>
          <p:nvPr/>
        </p:nvSpPr>
        <p:spPr>
          <a:xfrm>
            <a:off x="1944000" y="3204000"/>
            <a:ext cx="5580000" cy="720000"/>
          </a:xfrm>
          <a:prstGeom prst="rect">
            <a:avLst/>
          </a:prstGeom>
          <a:noFill/>
        </p:spPr>
        <p:txBody>
          <a:bodyPr wrap="square" rtlCol="0" anchor="ctr">
            <a:noAutofit/>
          </a:bodyPr>
          <a:lstStyle/>
          <a:p>
            <a:r>
              <a:rPr lang="en-US" sz="2400" b="1" dirty="0">
                <a:latin typeface="Helvetica Neue" panose="020B0604020202020204" charset="0"/>
                <a:ea typeface="Microsoft Sans Serif" panose="020B0604020202020204" pitchFamily="34" charset="0"/>
                <a:cs typeface="Microsoft Sans Serif" panose="020B0604020202020204" pitchFamily="34" charset="0"/>
              </a:rPr>
              <a:t>Discovering intrapreneur within organization</a:t>
            </a:r>
          </a:p>
        </p:txBody>
      </p:sp>
      <p:sp>
        <p:nvSpPr>
          <p:cNvPr id="8" name="CuadroTexto 7">
            <a:extLst>
              <a:ext uri="{FF2B5EF4-FFF2-40B4-BE49-F238E27FC236}">
                <a16:creationId xmlns:a16="http://schemas.microsoft.com/office/drawing/2014/main" id="{9D7D5836-64FC-7888-8DAE-0AE7B96A690E}"/>
              </a:ext>
            </a:extLst>
          </p:cNvPr>
          <p:cNvSpPr txBox="1"/>
          <p:nvPr/>
        </p:nvSpPr>
        <p:spPr>
          <a:xfrm>
            <a:off x="1944000" y="4284000"/>
            <a:ext cx="5580000" cy="720000"/>
          </a:xfrm>
          <a:prstGeom prst="rect">
            <a:avLst/>
          </a:prstGeom>
          <a:noFill/>
        </p:spPr>
        <p:txBody>
          <a:bodyPr wrap="square" rtlCol="0" anchor="ctr">
            <a:noAutofit/>
          </a:bodyPr>
          <a:lstStyle/>
          <a:p>
            <a:r>
              <a:rPr lang="en-US" sz="2400" b="1" dirty="0">
                <a:latin typeface="Helvetica Neue" panose="020B0604020202020204" charset="0"/>
                <a:ea typeface="Microsoft Sans Serif" panose="020B0604020202020204" pitchFamily="34" charset="0"/>
                <a:cs typeface="Microsoft Sans Serif" panose="020B0604020202020204" pitchFamily="34" charset="0"/>
              </a:rPr>
              <a:t>Intrapreneurial traits</a:t>
            </a:r>
          </a:p>
        </p:txBody>
      </p:sp>
      <p:sp>
        <p:nvSpPr>
          <p:cNvPr id="9" name="CuadroTexto 8">
            <a:extLst>
              <a:ext uri="{FF2B5EF4-FFF2-40B4-BE49-F238E27FC236}">
                <a16:creationId xmlns:a16="http://schemas.microsoft.com/office/drawing/2014/main" id="{90AF0EB2-5420-6545-D4D9-7FE990B98F8D}"/>
              </a:ext>
            </a:extLst>
          </p:cNvPr>
          <p:cNvSpPr txBox="1"/>
          <p:nvPr/>
        </p:nvSpPr>
        <p:spPr>
          <a:xfrm>
            <a:off x="1944000" y="5364000"/>
            <a:ext cx="5580000" cy="2304000"/>
          </a:xfrm>
          <a:prstGeom prst="rect">
            <a:avLst/>
          </a:prstGeom>
          <a:noFill/>
        </p:spPr>
        <p:txBody>
          <a:bodyPr wrap="square" rtlCol="0" anchor="ctr">
            <a:noAutofit/>
          </a:bodyPr>
          <a:lstStyle/>
          <a:p>
            <a:r>
              <a:rPr lang="en-US" sz="2400" b="1" dirty="0">
                <a:latin typeface="Helvetica Neue" panose="020B0604020202020204" charset="0"/>
                <a:ea typeface="Microsoft Sans Serif" panose="020B0604020202020204" pitchFamily="34" charset="0"/>
                <a:cs typeface="Microsoft Sans Serif" panose="020B0604020202020204" pitchFamily="34" charset="0"/>
              </a:rPr>
              <a:t>Characteristics of intrapreneurs</a:t>
            </a:r>
          </a:p>
        </p:txBody>
      </p:sp>
      <p:sp>
        <p:nvSpPr>
          <p:cNvPr id="2" name="CuadroTexto 5">
            <a:extLst>
              <a:ext uri="{FF2B5EF4-FFF2-40B4-BE49-F238E27FC236}">
                <a16:creationId xmlns:a16="http://schemas.microsoft.com/office/drawing/2014/main" id="{67EEA7A2-B7CB-6963-46CF-EE9BFD87351A}"/>
              </a:ext>
            </a:extLst>
          </p:cNvPr>
          <p:cNvSpPr txBox="1"/>
          <p:nvPr/>
        </p:nvSpPr>
        <p:spPr>
          <a:xfrm>
            <a:off x="1296000" y="7740000"/>
            <a:ext cx="720000" cy="720000"/>
          </a:xfrm>
          <a:prstGeom prst="rect">
            <a:avLst/>
          </a:prstGeom>
          <a:noFill/>
        </p:spPr>
        <p:txBody>
          <a:bodyPr wrap="square" rtlCol="0" anchor="ctr">
            <a:no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4</a:t>
            </a:r>
          </a:p>
        </p:txBody>
      </p:sp>
      <p:sp>
        <p:nvSpPr>
          <p:cNvPr id="25" name="CuadroTexto 8">
            <a:extLst>
              <a:ext uri="{FF2B5EF4-FFF2-40B4-BE49-F238E27FC236}">
                <a16:creationId xmlns:a16="http://schemas.microsoft.com/office/drawing/2014/main" id="{14719CA6-0C5B-14A0-4AF0-801B18639AC8}"/>
              </a:ext>
            </a:extLst>
          </p:cNvPr>
          <p:cNvSpPr txBox="1"/>
          <p:nvPr/>
        </p:nvSpPr>
        <p:spPr>
          <a:xfrm>
            <a:off x="1944000" y="7740000"/>
            <a:ext cx="5580000" cy="720000"/>
          </a:xfrm>
          <a:prstGeom prst="rect">
            <a:avLst/>
          </a:prstGeom>
          <a:noFill/>
        </p:spPr>
        <p:txBody>
          <a:bodyPr wrap="square" rtlCol="0" anchor="ctr">
            <a:noAutofit/>
          </a:bodyPr>
          <a:lstStyle/>
          <a:p>
            <a:r>
              <a:rPr lang="en-US" sz="2400" b="1" dirty="0">
                <a:latin typeface="Helvetica Neue" panose="020B0604020202020204" charset="0"/>
                <a:ea typeface="Microsoft Sans Serif" panose="020B0604020202020204" pitchFamily="34" charset="0"/>
                <a:cs typeface="Microsoft Sans Serif" panose="020B0604020202020204" pitchFamily="34" charset="0"/>
              </a:rPr>
              <a:t>Identifying intrapreneurs</a:t>
            </a:r>
          </a:p>
        </p:txBody>
      </p:sp>
      <p:sp>
        <p:nvSpPr>
          <p:cNvPr id="33" name="CuadroTexto 5">
            <a:extLst>
              <a:ext uri="{FF2B5EF4-FFF2-40B4-BE49-F238E27FC236}">
                <a16:creationId xmlns:a16="http://schemas.microsoft.com/office/drawing/2014/main" id="{0AA0D774-63F1-2B39-D8C1-E540BC76455A}"/>
              </a:ext>
            </a:extLst>
          </p:cNvPr>
          <p:cNvSpPr txBox="1"/>
          <p:nvPr/>
        </p:nvSpPr>
        <p:spPr>
          <a:xfrm>
            <a:off x="1296000" y="8640000"/>
            <a:ext cx="720000" cy="720000"/>
          </a:xfrm>
          <a:prstGeom prst="rect">
            <a:avLst/>
          </a:prstGeom>
          <a:noFill/>
        </p:spPr>
        <p:txBody>
          <a:bodyPr wrap="square" rtlCol="0" anchor="ctr">
            <a:noAutofit/>
          </a:bodyPr>
          <a:lstStyle/>
          <a:p>
            <a:r>
              <a:rPr lang="en-US" sz="4800" b="1" dirty="0">
                <a:solidFill>
                  <a:srgbClr val="78B17A"/>
                </a:solidFill>
                <a:latin typeface="Helvetica Neue" panose="020B0604020202020204" charset="0"/>
                <a:ea typeface="Microsoft Sans Serif" panose="020B0604020202020204" pitchFamily="34" charset="0"/>
                <a:cs typeface="Microsoft Sans Serif" panose="020B0604020202020204" pitchFamily="34" charset="0"/>
              </a:rPr>
              <a:t>5</a:t>
            </a:r>
          </a:p>
        </p:txBody>
      </p:sp>
      <p:sp>
        <p:nvSpPr>
          <p:cNvPr id="34" name="CuadroTexto 8">
            <a:extLst>
              <a:ext uri="{FF2B5EF4-FFF2-40B4-BE49-F238E27FC236}">
                <a16:creationId xmlns:a16="http://schemas.microsoft.com/office/drawing/2014/main" id="{2D779199-D411-691F-D6A3-358FA1EB9271}"/>
              </a:ext>
            </a:extLst>
          </p:cNvPr>
          <p:cNvSpPr txBox="1"/>
          <p:nvPr/>
        </p:nvSpPr>
        <p:spPr>
          <a:xfrm>
            <a:off x="1944000" y="8640000"/>
            <a:ext cx="5580000" cy="720000"/>
          </a:xfrm>
          <a:prstGeom prst="rect">
            <a:avLst/>
          </a:prstGeom>
          <a:noFill/>
        </p:spPr>
        <p:txBody>
          <a:bodyPr wrap="square" rtlCol="0" anchor="ctr">
            <a:noAutofit/>
          </a:bodyPr>
          <a:lstStyle/>
          <a:p>
            <a:r>
              <a:rPr lang="en-US" sz="2400" b="1" dirty="0">
                <a:latin typeface="Helvetica Neue" panose="020B0604020202020204" charset="0"/>
                <a:ea typeface="Microsoft Sans Serif" panose="020B0604020202020204" pitchFamily="34" charset="0"/>
                <a:cs typeface="Microsoft Sans Serif" panose="020B0604020202020204" pitchFamily="34" charset="0"/>
              </a:rPr>
              <a:t>Benefits of intrapreneurship</a:t>
            </a:r>
          </a:p>
        </p:txBody>
      </p:sp>
      <p:sp>
        <p:nvSpPr>
          <p:cNvPr id="18" name="Google Shape;88;p2">
            <a:extLst>
              <a:ext uri="{FF2B5EF4-FFF2-40B4-BE49-F238E27FC236}">
                <a16:creationId xmlns:a16="http://schemas.microsoft.com/office/drawing/2014/main" id="{BF6777FB-1FC0-AD8C-2077-504AAA57079A}"/>
              </a:ext>
            </a:extLst>
          </p:cNvPr>
          <p:cNvSpPr/>
          <p:nvPr/>
        </p:nvSpPr>
        <p:spPr>
          <a:xfrm>
            <a:off x="7668000" y="3204000"/>
            <a:ext cx="180000" cy="720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a:solidFill>
                <a:schemeClr val="dk1"/>
              </a:solidFill>
              <a:latin typeface="Helvetica Neue"/>
              <a:ea typeface="Helvetica Neue"/>
              <a:cs typeface="Helvetica Neue"/>
              <a:sym typeface="Helvetica Neue"/>
            </a:endParaRPr>
          </a:p>
        </p:txBody>
      </p:sp>
      <p:sp>
        <p:nvSpPr>
          <p:cNvPr id="19" name="Google Shape;88;p2">
            <a:extLst>
              <a:ext uri="{FF2B5EF4-FFF2-40B4-BE49-F238E27FC236}">
                <a16:creationId xmlns:a16="http://schemas.microsoft.com/office/drawing/2014/main" id="{7AB18336-07FE-BA61-110F-7460D5E82BF0}"/>
              </a:ext>
            </a:extLst>
          </p:cNvPr>
          <p:cNvSpPr/>
          <p:nvPr/>
        </p:nvSpPr>
        <p:spPr>
          <a:xfrm>
            <a:off x="7668000" y="4284000"/>
            <a:ext cx="180000" cy="720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a:solidFill>
                <a:schemeClr val="dk1"/>
              </a:solidFill>
              <a:latin typeface="Helvetica Neue"/>
              <a:ea typeface="Helvetica Neue"/>
              <a:cs typeface="Helvetica Neue"/>
              <a:sym typeface="Helvetica Neue"/>
            </a:endParaRPr>
          </a:p>
        </p:txBody>
      </p:sp>
      <p:sp>
        <p:nvSpPr>
          <p:cNvPr id="20" name="Google Shape;88;p2">
            <a:extLst>
              <a:ext uri="{FF2B5EF4-FFF2-40B4-BE49-F238E27FC236}">
                <a16:creationId xmlns:a16="http://schemas.microsoft.com/office/drawing/2014/main" id="{69CC39EE-3958-1E69-8A0B-84969ED70F62}"/>
              </a:ext>
            </a:extLst>
          </p:cNvPr>
          <p:cNvSpPr/>
          <p:nvPr/>
        </p:nvSpPr>
        <p:spPr>
          <a:xfrm>
            <a:off x="7668000" y="5364000"/>
            <a:ext cx="180000" cy="2304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a:solidFill>
                <a:schemeClr val="dk1"/>
              </a:solidFill>
              <a:latin typeface="Helvetica Neue"/>
              <a:ea typeface="Helvetica Neue"/>
              <a:cs typeface="Helvetica Neue"/>
              <a:sym typeface="Helvetica Neue"/>
            </a:endParaRPr>
          </a:p>
        </p:txBody>
      </p:sp>
      <p:sp>
        <p:nvSpPr>
          <p:cNvPr id="22" name="CuadroTexto 6">
            <a:extLst>
              <a:ext uri="{FF2B5EF4-FFF2-40B4-BE49-F238E27FC236}">
                <a16:creationId xmlns:a16="http://schemas.microsoft.com/office/drawing/2014/main" id="{6131AA0C-295A-CB13-22C0-382C1BE3794E}"/>
              </a:ext>
            </a:extLst>
          </p:cNvPr>
          <p:cNvSpPr txBox="1"/>
          <p:nvPr/>
        </p:nvSpPr>
        <p:spPr>
          <a:xfrm>
            <a:off x="8028000" y="3204000"/>
            <a:ext cx="9000000" cy="720000"/>
          </a:xfrm>
          <a:prstGeom prst="rect">
            <a:avLst/>
          </a:prstGeom>
          <a:noFill/>
        </p:spPr>
        <p:txBody>
          <a:bodyPr wrap="square" rtlCol="0" anchor="ctr">
            <a:noAutofit/>
          </a:bodyPr>
          <a:lstStyle/>
          <a:p>
            <a:pPr>
              <a:spcAft>
                <a:spcPts val="6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1.1 How to encourage intrapreneurship?</a:t>
            </a:r>
          </a:p>
        </p:txBody>
      </p:sp>
      <p:sp>
        <p:nvSpPr>
          <p:cNvPr id="23" name="CuadroTexto 6">
            <a:extLst>
              <a:ext uri="{FF2B5EF4-FFF2-40B4-BE49-F238E27FC236}">
                <a16:creationId xmlns:a16="http://schemas.microsoft.com/office/drawing/2014/main" id="{450922AB-8097-D686-E5B2-89124FA0EB4E}"/>
              </a:ext>
            </a:extLst>
          </p:cNvPr>
          <p:cNvSpPr txBox="1"/>
          <p:nvPr/>
        </p:nvSpPr>
        <p:spPr>
          <a:xfrm>
            <a:off x="8028000" y="4284000"/>
            <a:ext cx="9000000" cy="720000"/>
          </a:xfrm>
          <a:prstGeom prst="rect">
            <a:avLst/>
          </a:prstGeom>
          <a:noFill/>
        </p:spPr>
        <p:txBody>
          <a:bodyPr wrap="square" rtlCol="0" anchor="ctr">
            <a:noAutofit/>
          </a:bodyPr>
          <a:lstStyle/>
          <a:p>
            <a:pPr>
              <a:spcAft>
                <a:spcPts val="6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2.1 Part 1: Innovative + flexible</a:t>
            </a:r>
          </a:p>
          <a:p>
            <a:pPr>
              <a:spcAft>
                <a:spcPts val="6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2.2 Part 2: Intellectually curious + persistent</a:t>
            </a:r>
          </a:p>
        </p:txBody>
      </p:sp>
      <p:sp>
        <p:nvSpPr>
          <p:cNvPr id="24" name="CuadroTexto 6">
            <a:extLst>
              <a:ext uri="{FF2B5EF4-FFF2-40B4-BE49-F238E27FC236}">
                <a16:creationId xmlns:a16="http://schemas.microsoft.com/office/drawing/2014/main" id="{0CAF2332-7BED-F245-B3CB-2CDD3265B87A}"/>
              </a:ext>
            </a:extLst>
          </p:cNvPr>
          <p:cNvSpPr txBox="1"/>
          <p:nvPr/>
        </p:nvSpPr>
        <p:spPr>
          <a:xfrm>
            <a:off x="8028000" y="5364000"/>
            <a:ext cx="9000000" cy="2304000"/>
          </a:xfrm>
          <a:prstGeom prst="rect">
            <a:avLst/>
          </a:prstGeom>
          <a:noFill/>
        </p:spPr>
        <p:txBody>
          <a:bodyPr wrap="square" rtlCol="0" anchor="ctr">
            <a:noAutofit/>
          </a:bodyPr>
          <a:lstStyle/>
          <a:p>
            <a:pPr>
              <a:spcAft>
                <a:spcPts val="4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3.1 Dynamic</a:t>
            </a:r>
          </a:p>
          <a:p>
            <a:pPr>
              <a:spcAft>
                <a:spcPts val="4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3.2 Developers of ideas</a:t>
            </a:r>
          </a:p>
          <a:p>
            <a:pPr>
              <a:spcAft>
                <a:spcPts val="4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3.3 Drivers of change</a:t>
            </a:r>
          </a:p>
          <a:p>
            <a:pPr>
              <a:spcAft>
                <a:spcPts val="4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3.4 Determined</a:t>
            </a:r>
          </a:p>
          <a:p>
            <a:pPr>
              <a:spcAft>
                <a:spcPts val="4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3.5 Dedicated</a:t>
            </a:r>
          </a:p>
          <a:p>
            <a:pPr>
              <a:spcAft>
                <a:spcPts val="4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3.6. Diligent</a:t>
            </a:r>
          </a:p>
        </p:txBody>
      </p:sp>
    </p:spTree>
    <p:extLst>
      <p:ext uri="{BB962C8B-B14F-4D97-AF65-F5344CB8AC3E}">
        <p14:creationId xmlns:p14="http://schemas.microsoft.com/office/powerpoint/2010/main" val="1059406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352425" indent="-352425">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3. Which of those below are not a characteristic of an intrapreneur? </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Diligent</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Unorganized</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Determined</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352425" indent="-352425">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4. What needs to be apparent/necessary for an intrapreneur to thrive in his/her work?</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Encouraging corporate culture</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Strict checks and controls</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Disinterested managers</a:t>
            </a:r>
          </a:p>
          <a:p>
            <a:pPr marL="342900" indent="-342900">
              <a:buBlip>
                <a:blip r:embed="rId2"/>
              </a:buBlip>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6516165" cy="830997"/>
          </a:xfrm>
          <a:prstGeom prst="rect">
            <a:avLst/>
          </a:prstGeom>
          <a:noFill/>
        </p:spPr>
        <p:txBody>
          <a:bodyPr wrap="square" rtlCol="0">
            <a:no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Test your knowledge!</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Please answer the following questions:</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352425" indent="-352425">
              <a:tabLst>
                <a:tab pos="96838" algn="l"/>
              </a:tabLst>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1. An intrapreneur is not…</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Innovative</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Intellectually curious</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Stubborn</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352425" indent="-352425">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5. What should not be done to nourish intrapreneurship in an organization?</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Create flexibility in organization</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Help employees use their creativity at work</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Discouraging employees for speaking up</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2448000"/>
          </a:xfrm>
          <a:prstGeom prst="snip2DiagRect">
            <a:avLst/>
          </a:prstGeom>
          <a:ln w="28575">
            <a:solidFill>
              <a:srgbClr val="4D94B7"/>
            </a:solidFill>
          </a:ln>
        </p:spPr>
        <p:txBody>
          <a:bodyPr wrap="square" tIns="0" bIns="0">
            <a:noAutofit/>
          </a:bodyPr>
          <a:lstStyle/>
          <a:p>
            <a:pPr marL="352425" indent="-352425">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2. What is a common point for an entrepreneur and an intrapreneur?</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Thrives on innovative thinking</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Have organizational support</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Dependent on own capital</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1753807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352425" indent="-352425">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3. Which of those below are not a characteristic of an intrapreneur? </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Diligent</a:t>
            </a:r>
          </a:p>
          <a:p>
            <a:pPr marL="342900" indent="-342900">
              <a:buBlip>
                <a:blip r:embed="rId2"/>
              </a:buBlip>
              <a:defRPr/>
            </a:pPr>
            <a:r>
              <a:rPr lang="en-US" altLang="es-ES" sz="2200" b="1" dirty="0">
                <a:latin typeface="Helvetica Neue" panose="020B0604020202020204" charset="0"/>
                <a:ea typeface="Microsoft Sans Serif" panose="020B0604020202020204" pitchFamily="34" charset="0"/>
                <a:cs typeface="Microsoft Sans Serif" panose="020B0604020202020204" pitchFamily="34" charset="0"/>
              </a:rPr>
              <a:t>Unorganized</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Determined</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352425" indent="-352425">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4. What needs to be apparent/necessary for an intrapreneur to thrive in his/her work?</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b="1" dirty="0">
                <a:latin typeface="Helvetica Neue" panose="020B0604020202020204" charset="0"/>
                <a:ea typeface="Microsoft Sans Serif" panose="020B0604020202020204" pitchFamily="34" charset="0"/>
                <a:cs typeface="Microsoft Sans Serif" panose="020B0604020202020204" pitchFamily="34" charset="0"/>
              </a:rPr>
              <a:t>Encouraging corporate culture</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Strict checks and controls</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Disinterested managers</a:t>
            </a:r>
          </a:p>
          <a:p>
            <a:pPr marL="342900" indent="-342900">
              <a:buBlip>
                <a:blip r:embed="rId2"/>
              </a:buBlip>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6516165" cy="830997"/>
          </a:xfrm>
          <a:prstGeom prst="rect">
            <a:avLst/>
          </a:prstGeom>
          <a:noFill/>
        </p:spPr>
        <p:txBody>
          <a:bodyPr wrap="square" rtlCol="0">
            <a:no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Test your knowledge!</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Solution:</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352425" indent="-352425">
              <a:tabLst>
                <a:tab pos="96838" algn="l"/>
              </a:tabLst>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1. An intrapreneur is not…</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Innovative</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Intellectually curious</a:t>
            </a:r>
          </a:p>
          <a:p>
            <a:pPr marL="342900" indent="-342900">
              <a:buBlip>
                <a:blip r:embed="rId2"/>
              </a:buBlip>
              <a:defRPr/>
            </a:pPr>
            <a:r>
              <a:rPr lang="en-US" altLang="es-ES" sz="2200" b="1" dirty="0">
                <a:latin typeface="Helvetica Neue" panose="020B0604020202020204" charset="0"/>
                <a:ea typeface="Microsoft Sans Serif" panose="020B0604020202020204" pitchFamily="34" charset="0"/>
                <a:cs typeface="Microsoft Sans Serif" panose="020B0604020202020204" pitchFamily="34" charset="0"/>
              </a:rPr>
              <a:t>Stubborn</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352425" indent="-352425">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5. What should not be done to nourish intrapreneurship in an organization?</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Create flexibility in organization</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Help employees use their creativity at work</a:t>
            </a:r>
          </a:p>
          <a:p>
            <a:pPr marL="342900" indent="-342900">
              <a:buBlip>
                <a:blip r:embed="rId2"/>
              </a:buBlip>
              <a:defRPr/>
            </a:pPr>
            <a:r>
              <a:rPr lang="en-US" altLang="es-ES" sz="2200" b="1" dirty="0">
                <a:latin typeface="Helvetica Neue" panose="020B0604020202020204" charset="0"/>
                <a:ea typeface="Microsoft Sans Serif" panose="020B0604020202020204" pitchFamily="34" charset="0"/>
                <a:cs typeface="Microsoft Sans Serif" panose="020B0604020202020204" pitchFamily="34" charset="0"/>
              </a:rPr>
              <a:t>Discouraging employees for speaking up</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2448000"/>
          </a:xfrm>
          <a:prstGeom prst="snip2DiagRect">
            <a:avLst/>
          </a:prstGeom>
          <a:ln w="28575">
            <a:solidFill>
              <a:srgbClr val="4D94B7"/>
            </a:solidFill>
          </a:ln>
        </p:spPr>
        <p:txBody>
          <a:bodyPr wrap="square" tIns="0" bIns="0">
            <a:noAutofit/>
          </a:bodyPr>
          <a:lstStyle/>
          <a:p>
            <a:pPr marL="352425" indent="-352425">
              <a:defRPr/>
            </a:pPr>
            <a:r>
              <a:rPr lang="en-US" altLang="es-ES" sz="2400" b="1" dirty="0">
                <a:latin typeface="Helvetica Neue" panose="020B0604020202020204" charset="0"/>
                <a:ea typeface="Microsoft Sans Serif" panose="020B0604020202020204" pitchFamily="34" charset="0"/>
                <a:cs typeface="Microsoft Sans Serif" panose="020B0604020202020204" pitchFamily="34" charset="0"/>
              </a:rPr>
              <a:t>2. What is a common point for an entrepreneur and an intrapreneur?</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b="1" dirty="0">
                <a:latin typeface="Helvetica Neue" panose="020B0604020202020204" charset="0"/>
                <a:ea typeface="Microsoft Sans Serif" panose="020B0604020202020204" pitchFamily="34" charset="0"/>
                <a:cs typeface="Microsoft Sans Serif" panose="020B0604020202020204" pitchFamily="34" charset="0"/>
              </a:rPr>
              <a:t>Thrives on innovative thinking</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Have organizational support</a:t>
            </a:r>
          </a:p>
          <a:p>
            <a:pPr marL="342900" indent="-342900">
              <a:buBlip>
                <a:blip r:embed="rId2"/>
              </a:buBlip>
              <a:defRPr/>
            </a:pPr>
            <a:r>
              <a:rPr lang="en-US" altLang="es-ES" sz="2200" dirty="0">
                <a:latin typeface="Helvetica Neue" panose="020B0604020202020204" charset="0"/>
                <a:ea typeface="Microsoft Sans Serif" panose="020B0604020202020204" pitchFamily="34" charset="0"/>
                <a:cs typeface="Microsoft Sans Serif" panose="020B0604020202020204" pitchFamily="34" charset="0"/>
              </a:rPr>
              <a:t>Dependent on own capital</a:t>
            </a:r>
          </a:p>
          <a:p>
            <a:pPr>
              <a:defRPr/>
            </a:pPr>
            <a:endParaRPr lang="en-US" altLang="es-ES" sz="2400" dirty="0">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6600359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DB84E59-BEE2-6728-DC07-0140C0B13519}"/>
              </a:ext>
            </a:extLst>
          </p:cNvPr>
          <p:cNvSpPr txBox="1"/>
          <p:nvPr/>
        </p:nvSpPr>
        <p:spPr>
          <a:xfrm>
            <a:off x="1295400" y="1548000"/>
            <a:ext cx="3894431" cy="830997"/>
          </a:xfrm>
          <a:prstGeom prst="rect">
            <a:avLst/>
          </a:prstGeom>
          <a:noFill/>
        </p:spPr>
        <p:txBody>
          <a:bodyPr wrap="square" rtlCol="0">
            <a:no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Summing up</a:t>
            </a:r>
          </a:p>
        </p:txBody>
      </p:sp>
      <p:sp>
        <p:nvSpPr>
          <p:cNvPr id="3" name="CuadroTexto 2">
            <a:extLst>
              <a:ext uri="{FF2B5EF4-FFF2-40B4-BE49-F238E27FC236}">
                <a16:creationId xmlns:a16="http://schemas.microsoft.com/office/drawing/2014/main" id="{D22D9822-984B-62FC-5C87-1598298E3ED9}"/>
              </a:ext>
            </a:extLst>
          </p:cNvPr>
          <p:cNvSpPr txBox="1"/>
          <p:nvPr/>
        </p:nvSpPr>
        <p:spPr>
          <a:xfrm>
            <a:off x="1296000" y="2304000"/>
            <a:ext cx="7034400" cy="522000"/>
          </a:xfrm>
          <a:prstGeom prst="rect">
            <a:avLst/>
          </a:prstGeom>
          <a:noFill/>
        </p:spPr>
        <p:txBody>
          <a:bodyPr wrap="square">
            <a:noAutofit/>
          </a:bodyPr>
          <a:lstStyle/>
          <a:p>
            <a:pPr algn="just"/>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Well done! Now you know more about:</a:t>
            </a:r>
          </a:p>
        </p:txBody>
      </p:sp>
      <p:pic>
        <p:nvPicPr>
          <p:cNvPr id="4" name="Picture 2">
            <a:extLst>
              <a:ext uri="{FF2B5EF4-FFF2-40B4-BE49-F238E27FC236}">
                <a16:creationId xmlns:a16="http://schemas.microsoft.com/office/drawing/2014/main" id="{F5617D1E-E52B-5160-DEE6-77A75861B16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972800" y="3372231"/>
            <a:ext cx="5601396" cy="5601396"/>
          </a:xfrm>
          <a:prstGeom prst="rect">
            <a:avLst/>
          </a:prstGeom>
          <a:noFill/>
          <a:extLst>
            <a:ext uri="{909E8E84-426E-40DD-AFC4-6F175D3DCCD1}">
              <a14:hiddenFill xmlns:a14="http://schemas.microsoft.com/office/drawing/2010/main">
                <a:solidFill>
                  <a:srgbClr val="FFFFFF"/>
                </a:solidFill>
              </a14:hiddenFill>
            </a:ext>
          </a:extLst>
        </p:spPr>
      </p:pic>
      <p:sp>
        <p:nvSpPr>
          <p:cNvPr id="11" name="Google Shape;98;p4">
            <a:extLst>
              <a:ext uri="{FF2B5EF4-FFF2-40B4-BE49-F238E27FC236}">
                <a16:creationId xmlns:a16="http://schemas.microsoft.com/office/drawing/2014/main" id="{97ABEDAC-B012-C9AF-4C66-0E4016E0AD5F}"/>
              </a:ext>
            </a:extLst>
          </p:cNvPr>
          <p:cNvSpPr txBox="1"/>
          <p:nvPr/>
        </p:nvSpPr>
        <p:spPr>
          <a:xfrm>
            <a:off x="1296000" y="3384000"/>
            <a:ext cx="9360000" cy="461624"/>
          </a:xfrm>
          <a:prstGeom prst="rect">
            <a:avLst/>
          </a:prstGeom>
          <a:noFill/>
          <a:ln>
            <a:noFill/>
          </a:ln>
        </p:spPr>
        <p:txBody>
          <a:bodyPr spcFirstLastPara="1" wrap="square" lIns="91425" tIns="45700" rIns="91425" bIns="45700" anchor="t" anchorCtr="0">
            <a:noAutofit/>
          </a:bodyPr>
          <a:lstStyle/>
          <a:p>
            <a:pPr marL="542925" indent="-542925">
              <a:spcAft>
                <a:spcPts val="1800"/>
              </a:spcAft>
              <a:buClr>
                <a:srgbClr val="000000"/>
              </a:buClr>
              <a:buFont typeface="Arial"/>
              <a:buBlip>
                <a:blip r:embed="rId3"/>
              </a:buBlip>
            </a:pPr>
            <a:r>
              <a:rPr lang="en-US" sz="2400" kern="0" dirty="0">
                <a:solidFill>
                  <a:srgbClr val="000000"/>
                </a:solidFill>
                <a:latin typeface="Helvetica Neue" panose="020B0604020202020204" charset="0"/>
                <a:ea typeface="Calibri" panose="020F0502020204030204" pitchFamily="34" charset="0"/>
                <a:cs typeface="Times New Roman" panose="02020603050405020304" pitchFamily="18" charset="0"/>
                <a:sym typeface="Arial"/>
              </a:rPr>
              <a:t>The difference between intrapreneur – entrepreneur</a:t>
            </a:r>
          </a:p>
          <a:p>
            <a:pPr marL="542925" indent="-542925">
              <a:spcAft>
                <a:spcPts val="1800"/>
              </a:spcAft>
              <a:buClr>
                <a:srgbClr val="000000"/>
              </a:buClr>
              <a:buBlip>
                <a:blip r:embed="rId3"/>
              </a:buBlip>
            </a:pPr>
            <a:r>
              <a:rPr lang="en-US" sz="2400" dirty="0">
                <a:latin typeface="Helvetica Neue" panose="020B0604020202020204" charset="0"/>
                <a:ea typeface="Microsoft Sans Serif" panose="020B0604020202020204" pitchFamily="34" charset="0"/>
                <a:cs typeface="Microsoft Sans Serif" panose="020B0604020202020204" pitchFamily="34" charset="0"/>
              </a:rPr>
              <a:t>Discovering intrapreneurial minds</a:t>
            </a:r>
          </a:p>
          <a:p>
            <a:pPr marL="542925" indent="-542925">
              <a:spcAft>
                <a:spcPts val="1800"/>
              </a:spcAft>
              <a:buClr>
                <a:srgbClr val="000000"/>
              </a:buClr>
              <a:buBlip>
                <a:blip r:embed="rId3"/>
              </a:buBlip>
            </a:pPr>
            <a:r>
              <a:rPr lang="en-US" sz="2400" dirty="0">
                <a:latin typeface="Helvetica Neue" panose="020B0604020202020204" charset="0"/>
                <a:ea typeface="Microsoft Sans Serif" panose="020B0604020202020204" pitchFamily="34" charset="0"/>
                <a:cs typeface="Microsoft Sans Serif" panose="020B0604020202020204" pitchFamily="34" charset="0"/>
              </a:rPr>
              <a:t>Characteristics of intrapreneurs</a:t>
            </a:r>
          </a:p>
        </p:txBody>
      </p:sp>
    </p:spTree>
    <p:extLst>
      <p:ext uri="{BB962C8B-B14F-4D97-AF65-F5344CB8AC3E}">
        <p14:creationId xmlns:p14="http://schemas.microsoft.com/office/powerpoint/2010/main" val="32581651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8571600" cy="8309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4800" b="1" dirty="0">
                <a:solidFill>
                  <a:srgbClr val="4D94B7"/>
                </a:solidFill>
                <a:latin typeface="Helvetica Neue" panose="020B0604020202020204" charset="0"/>
                <a:ea typeface="Helvetica Neue"/>
                <a:cs typeface="Helvetica Neue"/>
                <a:sym typeface="Helvetica Neue"/>
              </a:rPr>
              <a:t>Bibliography</a:t>
            </a:r>
            <a:endParaRPr lang="en-US" dirty="0">
              <a:latin typeface="Helvetica Neue" panose="020B0604020202020204" charset="0"/>
            </a:endParaRPr>
          </a:p>
        </p:txBody>
      </p:sp>
      <p:sp>
        <p:nvSpPr>
          <p:cNvPr id="3" name="Rectángulo 10">
            <a:extLst>
              <a:ext uri="{FF2B5EF4-FFF2-40B4-BE49-F238E27FC236}">
                <a16:creationId xmlns:a16="http://schemas.microsoft.com/office/drawing/2014/main" id="{2502E241-F678-6545-07BC-0D5012F005B6}"/>
              </a:ext>
            </a:extLst>
          </p:cNvPr>
          <p:cNvSpPr/>
          <p:nvPr/>
        </p:nvSpPr>
        <p:spPr>
          <a:xfrm>
            <a:off x="1296000" y="3384000"/>
            <a:ext cx="15840000" cy="5509200"/>
          </a:xfrm>
          <a:prstGeom prst="rect">
            <a:avLst/>
          </a:prstGeom>
          <a:ln>
            <a:noFill/>
          </a:ln>
        </p:spPr>
        <p:txBody>
          <a:bodyPr wrap="square">
            <a:noAutofit/>
          </a:bodyPr>
          <a:lstStyle/>
          <a:p>
            <a:pPr marL="534988" indent="-534988">
              <a:spcAft>
                <a:spcPts val="1800"/>
              </a:spcAft>
              <a:buClr>
                <a:srgbClr val="4D94B7"/>
              </a:buClr>
              <a:buSzPct val="105000"/>
              <a:buFont typeface="+mj-lt"/>
              <a:buAutoNum type="arabicParenBoth"/>
              <a:defRPr/>
            </a:pPr>
            <a:r>
              <a:rPr lang="en-US" altLang="es-ES" sz="2400" dirty="0">
                <a:latin typeface="Helvetica Neue" panose="020B0604020202020204" charset="0"/>
                <a:ea typeface="Microsoft Sans Serif" panose="020B0604020202020204" pitchFamily="34" charset="0"/>
                <a:cs typeface="Microsoft Sans Serif" panose="020B0604020202020204" pitchFamily="34" charset="0"/>
              </a:rPr>
              <a:t>Franks, K. (2020). Discovering &amp; developing intrapreneurs. Moore. Retrieved November 11, 2022, from https://www.moore-global.com/intelligence/articles/discovering-developing-intrapreneurs </a:t>
            </a:r>
          </a:p>
          <a:p>
            <a:pPr marL="534988" indent="-534988">
              <a:spcAft>
                <a:spcPts val="1800"/>
              </a:spcAft>
              <a:buClr>
                <a:srgbClr val="4D94B7"/>
              </a:buClr>
              <a:buSzPct val="105000"/>
              <a:buFont typeface="+mj-lt"/>
              <a:buAutoNum type="arabicParenBoth"/>
              <a:defRPr/>
            </a:pPr>
            <a:r>
              <a:rPr lang="en-US" altLang="es-ES" sz="2400" dirty="0">
                <a:latin typeface="Helvetica Neue" panose="020B0604020202020204" charset="0"/>
                <a:ea typeface="Microsoft Sans Serif" panose="020B0604020202020204" pitchFamily="34" charset="0"/>
                <a:cs typeface="Microsoft Sans Serif" panose="020B0604020202020204" pitchFamily="34" charset="0"/>
              </a:rPr>
              <a:t>Hobcraft, P. (2016). Exploring the intrapreneurial way in large organizations. The HYPE Innovation Blog. Retrieved November 11, 2022, from https://blog.hypeinnovation.com/exploring-the-intrapreneurial-way-in-large-organizations</a:t>
            </a:r>
          </a:p>
          <a:p>
            <a:pPr marL="534988" indent="-534988">
              <a:spcAft>
                <a:spcPts val="1800"/>
              </a:spcAft>
              <a:buClr>
                <a:srgbClr val="4D94B7"/>
              </a:buClr>
              <a:buSzPct val="105000"/>
              <a:buFont typeface="+mj-lt"/>
              <a:buAutoNum type="arabicParenBoth"/>
              <a:defRPr/>
            </a:pPr>
            <a:r>
              <a:rPr lang="en-US" altLang="es-ES" sz="2400" dirty="0">
                <a:latin typeface="Helvetica Neue" panose="020B0604020202020204" charset="0"/>
                <a:ea typeface="Microsoft Sans Serif" panose="020B0604020202020204" pitchFamily="34" charset="0"/>
                <a:cs typeface="Microsoft Sans Serif" panose="020B0604020202020204" pitchFamily="34" charset="0"/>
              </a:rPr>
              <a:t>Kennedy, J. (2016). How to identify the intrapreneurs in your organization. Academy for Corporate Entrepreneurship (AfCE). Retrieved November 11, 2022, from https://www.afce.co/how-to-identify-intrapreneurs/</a:t>
            </a:r>
          </a:p>
          <a:p>
            <a:pPr marL="534988" indent="-534988">
              <a:spcAft>
                <a:spcPts val="1800"/>
              </a:spcAft>
              <a:buClr>
                <a:srgbClr val="4D94B7"/>
              </a:buClr>
              <a:buSzPct val="105000"/>
              <a:buFont typeface="+mj-lt"/>
              <a:buAutoNum type="arabicParenBoth"/>
              <a:defRPr/>
            </a:pPr>
            <a:r>
              <a:rPr lang="en-US" altLang="es-ES" sz="2400" dirty="0">
                <a:latin typeface="Helvetica Neue" panose="020B0604020202020204" charset="0"/>
                <a:ea typeface="Microsoft Sans Serif" panose="020B0604020202020204" pitchFamily="34" charset="0"/>
                <a:cs typeface="Microsoft Sans Serif" panose="020B0604020202020204" pitchFamily="34" charset="0"/>
              </a:rPr>
              <a:t>Teza, J. (n.d.). The 6 steps to becoming an intrapreneur. University of San Diego Online Degrees. Retrieved November 11, 2022, from https://onlinedegrees.sandiego.edu/how-to-become-an-intrapreneur/</a:t>
            </a:r>
          </a:p>
          <a:p>
            <a:pPr marL="534988" indent="-534988">
              <a:spcAft>
                <a:spcPts val="1800"/>
              </a:spcAft>
              <a:buClr>
                <a:srgbClr val="4D94B7"/>
              </a:buClr>
              <a:buSzPct val="105000"/>
              <a:buFont typeface="+mj-lt"/>
              <a:buAutoNum type="arabicParenBoth"/>
              <a:defRPr/>
            </a:pPr>
            <a:r>
              <a:rPr lang="en-US" altLang="es-ES" sz="2400" dirty="0">
                <a:latin typeface="Helvetica Neue" panose="020B0604020202020204" charset="0"/>
                <a:ea typeface="Microsoft Sans Serif" panose="020B0604020202020204" pitchFamily="34" charset="0"/>
                <a:cs typeface="Microsoft Sans Serif" panose="020B0604020202020204" pitchFamily="34" charset="0"/>
              </a:rPr>
              <a:t>Vogel, P., Kurak, M., &amp; McTeague, L. (2018). Building an intrapreneurial organization. IMD business school for management and leadership courses. Retrieved November 11, 2022, from https://www.imd.org/research-knowledge/articles/building-an-intrapreneurial-organization/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02A30407-F476-8E1F-DB07-7E4DAA7CEBA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58D0937A-837C-D506-AC51-4F65FDAEBA4C}"/>
              </a:ext>
            </a:extLst>
          </p:cNvPr>
          <p:cNvSpPr txBox="1"/>
          <p:nvPr/>
        </p:nvSpPr>
        <p:spPr>
          <a:xfrm>
            <a:off x="4572000" y="6724601"/>
            <a:ext cx="9144000" cy="1200329"/>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72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Thank you!</a:t>
            </a:r>
            <a:endParaRPr kumimoji="0" lang="en-US" sz="72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58819152-3D01-B1E1-F64F-05AE8538B6E2}"/>
              </a:ext>
            </a:extLst>
          </p:cNvPr>
          <p:cNvSpPr txBox="1"/>
          <p:nvPr/>
        </p:nvSpPr>
        <p:spPr>
          <a:xfrm>
            <a:off x="7812000" y="5652000"/>
            <a:ext cx="2628000" cy="972000"/>
          </a:xfrm>
          <a:prstGeom prst="rect">
            <a:avLst/>
          </a:prstGeom>
          <a:noFill/>
        </p:spPr>
        <p:txBody>
          <a:bodyPr wrap="square">
            <a:noAutofit/>
          </a:bodyPr>
          <a:lstStyle/>
          <a:p>
            <a:pPr algn="ctr"/>
            <a:r>
              <a:rPr lang="en-US" sz="2400" b="1" i="0" u="none" strike="noStrike" dirty="0">
                <a:solidFill>
                  <a:srgbClr val="AED633"/>
                </a:solidFill>
                <a:effectLst/>
                <a:latin typeface="Helvetica Neue" panose="020B0604020202020204" charset="0"/>
                <a:ea typeface="Microsoft Sans Serif" panose="020B0604020202020204" pitchFamily="34" charset="0"/>
                <a:cs typeface="Microsoft Sans Serif" panose="020B0604020202020204" pitchFamily="34" charset="0"/>
              </a:rPr>
              <a:t>genieproject.eu</a:t>
            </a:r>
            <a:endParaRPr lang="en-US"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01475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439CB70-E0A1-C2E2-8B9D-A1B518250D21}"/>
              </a:ext>
            </a:extLst>
          </p:cNvPr>
          <p:cNvSpPr txBox="1"/>
          <p:nvPr/>
        </p:nvSpPr>
        <p:spPr>
          <a:xfrm>
            <a:off x="1295400" y="1548000"/>
            <a:ext cx="3361031" cy="830997"/>
          </a:xfrm>
          <a:prstGeom prst="rect">
            <a:avLst/>
          </a:prstGeom>
          <a:noFill/>
        </p:spPr>
        <p:txBody>
          <a:bodyPr wrap="square" rtlCol="0">
            <a:no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Objectives</a:t>
            </a:r>
            <a:endParaRPr lang="en-US" sz="4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0CFCC641-014E-3EB1-F1FD-5333A8EF9A60}"/>
              </a:ext>
            </a:extLst>
          </p:cNvPr>
          <p:cNvSpPr txBox="1"/>
          <p:nvPr/>
        </p:nvSpPr>
        <p:spPr>
          <a:xfrm>
            <a:off x="1296000" y="3384000"/>
            <a:ext cx="9144000" cy="461665"/>
          </a:xfrm>
          <a:prstGeom prst="rect">
            <a:avLst/>
          </a:prstGeom>
          <a:noFill/>
        </p:spPr>
        <p:txBody>
          <a:bodyPr wrap="square">
            <a:noAutofit/>
          </a:bodyPr>
          <a:lstStyle/>
          <a:p>
            <a:pPr algn="just"/>
            <a:r>
              <a:rPr lang="en-US"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At the end of this module you will be able to:</a:t>
            </a:r>
          </a:p>
        </p:txBody>
      </p:sp>
      <p:pic>
        <p:nvPicPr>
          <p:cNvPr id="10" name="Picture 2">
            <a:extLst>
              <a:ext uri="{FF2B5EF4-FFF2-40B4-BE49-F238E27FC236}">
                <a16:creationId xmlns:a16="http://schemas.microsoft.com/office/drawing/2014/main" id="{0590EAAF-5000-C379-CD06-B7F01886887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439400" y="2740507"/>
            <a:ext cx="6060593" cy="6060593"/>
          </a:xfrm>
          <a:prstGeom prst="rect">
            <a:avLst/>
          </a:prstGeom>
          <a:noFill/>
          <a:extLst>
            <a:ext uri="{909E8E84-426E-40DD-AFC4-6F175D3DCCD1}">
              <a14:hiddenFill xmlns:a14="http://schemas.microsoft.com/office/drawing/2010/main">
                <a:solidFill>
                  <a:srgbClr val="FFFFFF"/>
                </a:solidFill>
              </a14:hiddenFill>
            </a:ext>
          </a:extLst>
        </p:spPr>
      </p:pic>
      <p:sp>
        <p:nvSpPr>
          <p:cNvPr id="11" name="Google Shape;98;p4">
            <a:extLst>
              <a:ext uri="{FF2B5EF4-FFF2-40B4-BE49-F238E27FC236}">
                <a16:creationId xmlns:a16="http://schemas.microsoft.com/office/drawing/2014/main" id="{17DDC62A-C94F-EAC6-D9EB-B1D1CE053AB8}"/>
              </a:ext>
            </a:extLst>
          </p:cNvPr>
          <p:cNvSpPr txBox="1"/>
          <p:nvPr/>
        </p:nvSpPr>
        <p:spPr>
          <a:xfrm>
            <a:off x="1296000" y="4104000"/>
            <a:ext cx="9360000" cy="461624"/>
          </a:xfrm>
          <a:prstGeom prst="rect">
            <a:avLst/>
          </a:prstGeom>
          <a:noFill/>
          <a:ln>
            <a:noFill/>
          </a:ln>
        </p:spPr>
        <p:txBody>
          <a:bodyPr spcFirstLastPara="1" wrap="square" lIns="91425" tIns="45700" rIns="91425" bIns="45700" anchor="t" anchorCtr="0">
            <a:noAutofit/>
          </a:bodyPr>
          <a:lstStyle/>
          <a:p>
            <a:pPr marL="542925" indent="-542925">
              <a:spcAft>
                <a:spcPts val="1800"/>
              </a:spcAft>
              <a:buClr>
                <a:srgbClr val="000000"/>
              </a:buClr>
              <a:buFont typeface="Arial"/>
              <a:buBlip>
                <a:blip r:embed="rId3"/>
              </a:buBlip>
            </a:pPr>
            <a:r>
              <a:rPr lang="en-US" sz="2400" kern="0" dirty="0">
                <a:solidFill>
                  <a:srgbClr val="000000"/>
                </a:solidFill>
                <a:latin typeface="Helvetica Neue" panose="020B0604020202020204" charset="0"/>
                <a:ea typeface="Calibri" panose="020F0502020204030204" pitchFamily="34" charset="0"/>
                <a:cs typeface="Times New Roman" panose="02020603050405020304" pitchFamily="18" charset="0"/>
                <a:sym typeface="Arial"/>
              </a:rPr>
              <a:t>Encourage employees for intrapreneurship</a:t>
            </a:r>
          </a:p>
          <a:p>
            <a:pPr marL="542925" indent="-542925">
              <a:spcAft>
                <a:spcPts val="1800"/>
              </a:spcAft>
              <a:buClr>
                <a:srgbClr val="000000"/>
              </a:buClr>
              <a:buBlip>
                <a:blip r:embed="rId3"/>
              </a:buBlip>
            </a:pPr>
            <a:r>
              <a:rPr lang="en-US" sz="2400" dirty="0">
                <a:latin typeface="Helvetica Neue" panose="020B0604020202020204" charset="0"/>
                <a:ea typeface="Microsoft Sans Serif" panose="020B0604020202020204" pitchFamily="34" charset="0"/>
                <a:cs typeface="Microsoft Sans Serif" panose="020B0604020202020204" pitchFamily="34" charset="0"/>
              </a:rPr>
              <a:t>Know more about intrapreneurial traits and benefits</a:t>
            </a:r>
          </a:p>
          <a:p>
            <a:pPr marL="542925" indent="-542925">
              <a:spcAft>
                <a:spcPts val="1800"/>
              </a:spcAft>
              <a:buClr>
                <a:srgbClr val="000000"/>
              </a:buClr>
              <a:buBlip>
                <a:blip r:embed="rId3"/>
              </a:buBlip>
            </a:pPr>
            <a:r>
              <a:rPr lang="en-US" sz="2400" dirty="0">
                <a:latin typeface="Helvetica Neue" panose="020B0604020202020204" charset="0"/>
                <a:ea typeface="Microsoft Sans Serif" panose="020B0604020202020204" pitchFamily="34" charset="0"/>
                <a:cs typeface="Microsoft Sans Serif" panose="020B0604020202020204" pitchFamily="34" charset="0"/>
              </a:rPr>
              <a:t>Recognize possible intrapreneurs within organization</a:t>
            </a:r>
          </a:p>
          <a:p>
            <a:pPr marL="542925" indent="-542925">
              <a:spcAft>
                <a:spcPts val="1800"/>
              </a:spcAft>
              <a:buClr>
                <a:srgbClr val="000000"/>
              </a:buClr>
              <a:buFont typeface="Arial"/>
              <a:buBlip>
                <a:blip r:embed="rId3"/>
              </a:buBlip>
            </a:pPr>
            <a:endParaRPr lang="en-US" sz="2400" kern="0" dirty="0">
              <a:solidFill>
                <a:srgbClr val="000000"/>
              </a:solidFill>
              <a:latin typeface="Helvetica Neue" panose="020B0604020202020204" charset="0"/>
              <a:ea typeface="Calibri" panose="020F0502020204030204" pitchFamily="34" charset="0"/>
              <a:cs typeface="Times New Roman" panose="02020603050405020304" pitchFamily="18" charset="0"/>
              <a:sym typeface="Arial"/>
            </a:endParaRPr>
          </a:p>
        </p:txBody>
      </p:sp>
    </p:spTree>
    <p:extLst>
      <p:ext uri="{BB962C8B-B14F-4D97-AF65-F5344CB8AC3E}">
        <p14:creationId xmlns:p14="http://schemas.microsoft.com/office/powerpoint/2010/main" val="3727939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a:pPr>
            <a:r>
              <a:rPr kumimoji="0" lang="en-US" sz="48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 Discovering intrapreneur within organization</a:t>
            </a:r>
            <a:endPar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 1</a:t>
            </a:r>
            <a:endParaRPr kumimoji="0" lang="en-US"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43269F36-978F-CBCD-0B49-5EE9F9D72F57}"/>
              </a:ext>
            </a:extLst>
          </p:cNvPr>
          <p:cNvSpPr txBox="1"/>
          <p:nvPr/>
        </p:nvSpPr>
        <p:spPr>
          <a:xfrm>
            <a:off x="1296000" y="5256000"/>
            <a:ext cx="10980000" cy="3538800"/>
          </a:xfrm>
          <a:prstGeom prst="rect">
            <a:avLst/>
          </a:prstGeom>
          <a:noFill/>
        </p:spPr>
        <p:txBody>
          <a:bodyPr wrap="square">
            <a:noAutofit/>
          </a:bodyPr>
          <a:lstStyle/>
          <a:p>
            <a:pPr marL="0" marR="0" lvl="0" indent="0" defTabSz="914400" rtl="0" eaLnBrk="1" fontAlgn="auto" latinLnBrk="0" hangingPunct="1">
              <a:lnSpc>
                <a:spcPct val="200000"/>
              </a:lnSpc>
              <a:spcAft>
                <a:spcPts val="0"/>
              </a:spcAft>
              <a:buClrTx/>
              <a:buSzTx/>
              <a:buFontTx/>
              <a:buNone/>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1.1 How to encourage intrapreneurship?</a:t>
            </a:r>
          </a:p>
        </p:txBody>
      </p:sp>
    </p:spTree>
    <p:extLst>
      <p:ext uri="{BB962C8B-B14F-4D97-AF65-F5344CB8AC3E}">
        <p14:creationId xmlns:p14="http://schemas.microsoft.com/office/powerpoint/2010/main" val="3682568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3384000"/>
            <a:ext cx="15840000" cy="612000"/>
          </a:xfrm>
          <a:prstGeom prst="rect">
            <a:avLst/>
          </a:prstGeom>
          <a:noFill/>
        </p:spPr>
        <p:txBody>
          <a:bodyPr wrap="square" rtlCol="0">
            <a:noAutofit/>
          </a:bodyPr>
          <a:lstStyle/>
          <a:p>
            <a:r>
              <a:rPr lang="en-US" sz="2400" b="1" dirty="0">
                <a:latin typeface="Helvetica Neue" panose="020B0604020202020204" charset="0"/>
                <a:ea typeface="Microsoft Sans Serif" panose="020B0604020202020204" pitchFamily="34" charset="0"/>
                <a:cs typeface="Microsoft Sans Serif" panose="020B0604020202020204" pitchFamily="34" charset="0"/>
              </a:rPr>
              <a:t>An organization should look for ways to encourage creative behavior in its surroundings:</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4104000"/>
            <a:ext cx="15840000" cy="4031873"/>
          </a:xfrm>
          <a:prstGeom prst="rect">
            <a:avLst/>
          </a:prstGeom>
          <a:noFill/>
        </p:spPr>
        <p:txBody>
          <a:bodyPr wrap="square" rtlCol="0">
            <a:noAutofit/>
          </a:bodyPr>
          <a:lstStyle/>
          <a:p>
            <a:r>
              <a:rPr lang="en-US" sz="2400" dirty="0">
                <a:latin typeface="Helvetica Neue" panose="020B0604020202020204" charset="0"/>
              </a:rPr>
              <a:t>To achieve this, Employees may be given more flexibility to "experiment" with how they approach projects under an implicit culture. Or, it might be a more overtly controlled setting where they're actively encouraged to innovate, like: </a:t>
            </a:r>
          </a:p>
          <a:p>
            <a:endParaRPr lang="en-US" sz="2400" dirty="0">
              <a:latin typeface="Helvetica Neue" panose="020B0604020202020204" charset="0"/>
            </a:endParaRPr>
          </a:p>
          <a:p>
            <a:pPr marL="571500" indent="-571500">
              <a:spcAft>
                <a:spcPts val="1200"/>
              </a:spcAft>
              <a:buBlip>
                <a:blip r:embed="rId2"/>
              </a:buBlip>
            </a:pPr>
            <a:r>
              <a:rPr lang="en-US" sz="2400" dirty="0">
                <a:latin typeface="Helvetica Neue" panose="020B0604020202020204" charset="0"/>
              </a:rPr>
              <a:t>Idea fairs where designs or concepts are shown</a:t>
            </a:r>
          </a:p>
          <a:p>
            <a:pPr marL="571500" indent="-571500">
              <a:spcAft>
                <a:spcPts val="1200"/>
              </a:spcAft>
              <a:buBlip>
                <a:blip r:embed="rId2"/>
              </a:buBlip>
            </a:pPr>
            <a:r>
              <a:rPr lang="en-US" sz="2400" dirty="0">
                <a:latin typeface="Helvetica Neue" panose="020B0604020202020204" charset="0"/>
              </a:rPr>
              <a:t>Rapid design problem-solving sprints in the spirit of a hackathon</a:t>
            </a:r>
          </a:p>
          <a:p>
            <a:pPr marL="571500" indent="-571500">
              <a:spcAft>
                <a:spcPts val="1200"/>
              </a:spcAft>
              <a:buBlip>
                <a:blip r:embed="rId2"/>
              </a:buBlip>
            </a:pPr>
            <a:r>
              <a:rPr lang="en-US" sz="2400" dirty="0">
                <a:latin typeface="Helvetica Neue" panose="020B0604020202020204" charset="0"/>
              </a:rPr>
              <a:t>Account for sandbox funds to purchase time or employ collaborators to construct prototypes</a:t>
            </a:r>
          </a:p>
          <a:p>
            <a:pPr marL="571500" indent="-571500">
              <a:spcAft>
                <a:spcPts val="1200"/>
              </a:spcAft>
              <a:buBlip>
                <a:blip r:embed="rId2"/>
              </a:buBlip>
            </a:pPr>
            <a:r>
              <a:rPr lang="en-US" sz="2400" dirty="0">
                <a:latin typeface="Helvetica Neue" panose="020B0604020202020204" charset="0"/>
              </a:rPr>
              <a:t>Reserve some time for innovation and work on side projects.</a:t>
            </a: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4</a:t>
            </a:r>
          </a:p>
        </p:txBody>
      </p:sp>
      <p:sp>
        <p:nvSpPr>
          <p:cNvPr id="7" name="Textfeld 6">
            <a:extLst>
              <a:ext uri="{FF2B5EF4-FFF2-40B4-BE49-F238E27FC236}">
                <a16:creationId xmlns:a16="http://schemas.microsoft.com/office/drawing/2014/main" id="{AA71FA6F-8A44-1881-D00F-99F1B7E5CFA4}"/>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1. Discovering intrapreneur within organization</a:t>
            </a:r>
          </a:p>
        </p:txBody>
      </p:sp>
      <p:sp>
        <p:nvSpPr>
          <p:cNvPr id="10" name="Textfeld 9">
            <a:extLst>
              <a:ext uri="{FF2B5EF4-FFF2-40B4-BE49-F238E27FC236}">
                <a16:creationId xmlns:a16="http://schemas.microsoft.com/office/drawing/2014/main" id="{4F9851CA-75B9-FE63-2C0E-C4576A9289EA}"/>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1.1 How to encourage intrapreneurship?</a:t>
            </a:r>
          </a:p>
        </p:txBody>
      </p:sp>
    </p:spTree>
    <p:extLst>
      <p:ext uri="{BB962C8B-B14F-4D97-AF65-F5344CB8AC3E}">
        <p14:creationId xmlns:p14="http://schemas.microsoft.com/office/powerpoint/2010/main" val="2433620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a:pPr>
            <a:r>
              <a:rPr kumimoji="0" lang="en-US" sz="48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Intrapreneurial traits</a:t>
            </a:r>
            <a:endPar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 2</a:t>
            </a:r>
            <a:endParaRPr kumimoji="0" lang="en-US"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43269F36-978F-CBCD-0B49-5EE9F9D72F57}"/>
              </a:ext>
            </a:extLst>
          </p:cNvPr>
          <p:cNvSpPr txBox="1"/>
          <p:nvPr/>
        </p:nvSpPr>
        <p:spPr>
          <a:xfrm>
            <a:off x="1296000" y="5256000"/>
            <a:ext cx="10980000" cy="3538800"/>
          </a:xfrm>
          <a:prstGeom prst="rect">
            <a:avLst/>
          </a:prstGeom>
          <a:noFill/>
        </p:spPr>
        <p:txBody>
          <a:bodyPr wrap="square">
            <a:noAutofit/>
          </a:bodyPr>
          <a:lstStyle/>
          <a:p>
            <a:pPr marL="0" marR="0" lvl="0" indent="0" defTabSz="914400" rtl="0" eaLnBrk="1" fontAlgn="auto" latinLnBrk="0" hangingPunct="1">
              <a:lnSpc>
                <a:spcPct val="200000"/>
              </a:lnSpc>
              <a:spcAft>
                <a:spcPts val="0"/>
              </a:spcAft>
              <a:buClrTx/>
              <a:buSzTx/>
              <a:buFontTx/>
              <a:buNone/>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2.1 Part 1: Innovative + flexible</a:t>
            </a:r>
          </a:p>
          <a:p>
            <a:pPr marL="0" marR="0" lvl="0" indent="0" defTabSz="914400" rtl="0" eaLnBrk="1" fontAlgn="auto" latinLnBrk="0" hangingPunct="1">
              <a:lnSpc>
                <a:spcPct val="200000"/>
              </a:lnSpc>
              <a:spcAft>
                <a:spcPts val="0"/>
              </a:spcAft>
              <a:buClrTx/>
              <a:buSzTx/>
              <a:buFontTx/>
              <a:buNone/>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2.2 Part 2: Intellectually curious + persistent</a:t>
            </a:r>
          </a:p>
        </p:txBody>
      </p:sp>
    </p:spTree>
    <p:extLst>
      <p:ext uri="{BB962C8B-B14F-4D97-AF65-F5344CB8AC3E}">
        <p14:creationId xmlns:p14="http://schemas.microsoft.com/office/powerpoint/2010/main" val="2861028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5184000"/>
          </a:xfrm>
          <a:prstGeom prst="rect">
            <a:avLst/>
          </a:prstGeom>
          <a:noFill/>
        </p:spPr>
        <p:txBody>
          <a:bodyPr wrap="square" rtlCol="0" anchor="ctr">
            <a:noAutofit/>
          </a:bodyPr>
          <a:lstStyle/>
          <a:p>
            <a:pPr>
              <a:lnSpc>
                <a:spcPct val="150000"/>
              </a:lnSpc>
            </a:pPr>
            <a:r>
              <a:rPr lang="en-US" sz="2400" b="1" dirty="0">
                <a:latin typeface="Helvetica Neue" panose="020B0604020202020204" charset="0"/>
                <a:ea typeface="Microsoft Sans Serif" panose="020B0604020202020204" pitchFamily="34" charset="0"/>
                <a:cs typeface="Microsoft Sans Serif" panose="020B0604020202020204" pitchFamily="34" charset="0"/>
              </a:rPr>
              <a:t>Innovative - </a:t>
            </a:r>
            <a:r>
              <a:rPr lang="en-US" sz="2400" dirty="0">
                <a:latin typeface="Helvetica Neue" panose="020B0604020202020204" charset="0"/>
                <a:ea typeface="Microsoft Sans Serif" panose="020B0604020202020204" pitchFamily="34" charset="0"/>
                <a:cs typeface="Microsoft Sans Serif" panose="020B0604020202020204" pitchFamily="34" charset="0"/>
              </a:rPr>
              <a:t>They always seek out new and improved methods of doing things. Some people could be pushed to look out ways to make current procedures or goods more swift, affordable, or effective. Others completely think outside the box, looking for novel solutions and approving fresh concepts.</a:t>
            </a:r>
          </a:p>
          <a:p>
            <a:pPr>
              <a:lnSpc>
                <a:spcPct val="150000"/>
              </a:lnSpc>
            </a:pP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pPr>
              <a:lnSpc>
                <a:spcPct val="150000"/>
              </a:lnSpc>
            </a:pP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pPr>
              <a:lnSpc>
                <a:spcPct val="150000"/>
              </a:lnSpc>
            </a:pPr>
            <a:r>
              <a:rPr lang="en-US" sz="2400" b="1" dirty="0">
                <a:latin typeface="Helvetica Neue" panose="020B0604020202020204" charset="0"/>
                <a:ea typeface="Microsoft Sans Serif" panose="020B0604020202020204" pitchFamily="34" charset="0"/>
                <a:cs typeface="Microsoft Sans Serif" panose="020B0604020202020204" pitchFamily="34" charset="0"/>
              </a:rPr>
              <a:t>Flexible - </a:t>
            </a:r>
            <a:r>
              <a:rPr lang="en-US" sz="2400" dirty="0">
                <a:latin typeface="Helvetica Neue" panose="020B0604020202020204" charset="0"/>
                <a:ea typeface="Microsoft Sans Serif" panose="020B0604020202020204" pitchFamily="34" charset="0"/>
                <a:cs typeface="Microsoft Sans Serif" panose="020B0604020202020204" pitchFamily="34" charset="0"/>
              </a:rPr>
              <a:t>This way of thinking rejects complacency and rigidity. It's crucial to have a top-down commitment to doing whatever has to be done rather than being content with doing things the same way over and over again. Both are individuals who are equally at ease making decisions on the fly as they are donning numerous hats.</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no.:4</a:t>
            </a:r>
          </a:p>
        </p:txBody>
      </p:sp>
      <p:pic>
        <p:nvPicPr>
          <p:cNvPr id="2050" name="Picture 2" descr="Connect the jigsaw pieces into the shape of a light bulb">
            <a:extLst>
              <a:ext uri="{FF2B5EF4-FFF2-40B4-BE49-F238E27FC236}">
                <a16:creationId xmlns:a16="http://schemas.microsoft.com/office/drawing/2014/main" id="{6FA1A1C5-8626-3008-3EDF-47498A5EB46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212"/>
          <a:stretch/>
        </p:blipFill>
        <p:spPr bwMode="auto">
          <a:xfrm>
            <a:off x="14097000" y="1385887"/>
            <a:ext cx="2667000" cy="244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feld 5">
            <a:extLst>
              <a:ext uri="{FF2B5EF4-FFF2-40B4-BE49-F238E27FC236}">
                <a16:creationId xmlns:a16="http://schemas.microsoft.com/office/drawing/2014/main" id="{D0954147-B134-1478-A63F-5B407392074D}"/>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2. Intrapreneurial traits</a:t>
            </a:r>
          </a:p>
        </p:txBody>
      </p:sp>
      <p:sp>
        <p:nvSpPr>
          <p:cNvPr id="7" name="Textfeld 6">
            <a:extLst>
              <a:ext uri="{FF2B5EF4-FFF2-40B4-BE49-F238E27FC236}">
                <a16:creationId xmlns:a16="http://schemas.microsoft.com/office/drawing/2014/main" id="{C8339750-CC46-E3D6-52BC-7993B30965A2}"/>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2.1 Part 1: Innovative + flexible</a:t>
            </a:r>
          </a:p>
        </p:txBody>
      </p:sp>
    </p:spTree>
    <p:extLst>
      <p:ext uri="{BB962C8B-B14F-4D97-AF65-F5344CB8AC3E}">
        <p14:creationId xmlns:p14="http://schemas.microsoft.com/office/powerpoint/2010/main" val="171861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5184000"/>
          </a:xfrm>
          <a:prstGeom prst="rect">
            <a:avLst/>
          </a:prstGeom>
          <a:noFill/>
        </p:spPr>
        <p:txBody>
          <a:bodyPr wrap="square" rtlCol="0" anchor="ctr">
            <a:noAutofit/>
          </a:bodyPr>
          <a:lstStyle/>
          <a:p>
            <a:pPr>
              <a:lnSpc>
                <a:spcPct val="150000"/>
              </a:lnSpc>
            </a:pPr>
            <a:r>
              <a:rPr lang="en-US" sz="2400" b="1" dirty="0">
                <a:latin typeface="Helvetica Neue" panose="020B0604020202020204" charset="0"/>
                <a:ea typeface="Microsoft Sans Serif" panose="020B0604020202020204" pitchFamily="34" charset="0"/>
                <a:cs typeface="Microsoft Sans Serif" panose="020B0604020202020204" pitchFamily="34" charset="0"/>
              </a:rPr>
              <a:t>Intellectually curious - </a:t>
            </a:r>
            <a:r>
              <a:rPr lang="en-US" sz="2400" dirty="0">
                <a:latin typeface="Helvetica Neue" panose="020B0604020202020204" charset="0"/>
                <a:ea typeface="Microsoft Sans Serif" panose="020B0604020202020204" pitchFamily="34" charset="0"/>
                <a:cs typeface="Microsoft Sans Serif" panose="020B0604020202020204" pitchFamily="34" charset="0"/>
              </a:rPr>
              <a:t>All jobs involve ongoing education, but these people will go out of their way to learn what they don't already know. It's a never-ending drive to develop their own abilities as much as it is a need to observe what others are doing in order to act differently.</a:t>
            </a:r>
          </a:p>
          <a:p>
            <a:pPr>
              <a:lnSpc>
                <a:spcPct val="150000"/>
              </a:lnSpc>
            </a:pP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pPr>
              <a:lnSpc>
                <a:spcPct val="150000"/>
              </a:lnSpc>
            </a:pPr>
            <a:r>
              <a:rPr lang="en-US" sz="2400" b="1" dirty="0">
                <a:latin typeface="Helvetica Neue" panose="020B0604020202020204" charset="0"/>
                <a:ea typeface="Microsoft Sans Serif" panose="020B0604020202020204" pitchFamily="34" charset="0"/>
                <a:cs typeface="Microsoft Sans Serif" panose="020B0604020202020204" pitchFamily="34" charset="0"/>
              </a:rPr>
              <a:t>Persistent - </a:t>
            </a:r>
            <a:r>
              <a:rPr lang="en-US" sz="2400" dirty="0">
                <a:latin typeface="Helvetica Neue" panose="020B0604020202020204" charset="0"/>
                <a:ea typeface="Microsoft Sans Serif" panose="020B0604020202020204" pitchFamily="34" charset="0"/>
                <a:cs typeface="Microsoft Sans Serif" panose="020B0604020202020204" pitchFamily="34" charset="0"/>
              </a:rPr>
              <a:t>Both intrapreneurs and entrepreneurs never give up on what they seek because they know that failures and mistakes are a necessary part of the process of learning and growing. Both moving on from errors and learning from them, as well as refusing to accept "no" as an answer, are crucial.</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no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no.:4</a:t>
            </a:r>
          </a:p>
        </p:txBody>
      </p:sp>
      <p:pic>
        <p:nvPicPr>
          <p:cNvPr id="1026" name="Picture 2" descr="Persistence abstract concept">
            <a:extLst>
              <a:ext uri="{FF2B5EF4-FFF2-40B4-BE49-F238E27FC236}">
                <a16:creationId xmlns:a16="http://schemas.microsoft.com/office/drawing/2014/main" id="{8842E330-0AB7-AD28-626E-1374D8B373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49400" y="1364014"/>
            <a:ext cx="2600325" cy="26003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rious concept illustration">
            <a:extLst>
              <a:ext uri="{FF2B5EF4-FFF2-40B4-BE49-F238E27FC236}">
                <a16:creationId xmlns:a16="http://schemas.microsoft.com/office/drawing/2014/main" id="{D4697EE7-04A3-B604-7402-3CEB5568D1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00" y="1402397"/>
            <a:ext cx="2600325" cy="2600325"/>
          </a:xfrm>
          <a:prstGeom prst="rect">
            <a:avLst/>
          </a:prstGeom>
          <a:noFill/>
          <a:extLst>
            <a:ext uri="{909E8E84-426E-40DD-AFC4-6F175D3DCCD1}">
              <a14:hiddenFill xmlns:a14="http://schemas.microsoft.com/office/drawing/2010/main">
                <a:solidFill>
                  <a:srgbClr val="FFFFFF"/>
                </a:solidFill>
              </a14:hiddenFill>
            </a:ext>
          </a:extLst>
        </p:spPr>
      </p:pic>
      <p:sp>
        <p:nvSpPr>
          <p:cNvPr id="6" name="Textfeld 5">
            <a:extLst>
              <a:ext uri="{FF2B5EF4-FFF2-40B4-BE49-F238E27FC236}">
                <a16:creationId xmlns:a16="http://schemas.microsoft.com/office/drawing/2014/main" id="{AEDE6A26-9A03-713D-1193-81E52798F892}"/>
              </a:ext>
            </a:extLst>
          </p:cNvPr>
          <p:cNvSpPr txBox="1"/>
          <p:nvPr/>
        </p:nvSpPr>
        <p:spPr>
          <a:xfrm>
            <a:off x="1296000" y="1548000"/>
            <a:ext cx="15372000" cy="831600"/>
          </a:xfrm>
          <a:prstGeom prst="rect">
            <a:avLst/>
          </a:prstGeom>
          <a:noFill/>
        </p:spPr>
        <p:txBody>
          <a:bodyPr wrap="square">
            <a:noAutofit/>
          </a:bodyPr>
          <a:lstStyle/>
          <a:p>
            <a:r>
              <a:rPr lang="en-US" sz="4800" b="1" dirty="0">
                <a:solidFill>
                  <a:srgbClr val="4D94B7"/>
                </a:solidFill>
                <a:latin typeface="Helvetica Neue" panose="020B0604020202020204" charset="0"/>
              </a:rPr>
              <a:t>2. Intrapreneurial traits</a:t>
            </a:r>
          </a:p>
        </p:txBody>
      </p:sp>
      <p:sp>
        <p:nvSpPr>
          <p:cNvPr id="7" name="Textfeld 6">
            <a:extLst>
              <a:ext uri="{FF2B5EF4-FFF2-40B4-BE49-F238E27FC236}">
                <a16:creationId xmlns:a16="http://schemas.microsoft.com/office/drawing/2014/main" id="{433DB7C7-89CA-9347-A22C-9944A1A02FFA}"/>
              </a:ext>
            </a:extLst>
          </p:cNvPr>
          <p:cNvSpPr txBox="1"/>
          <p:nvPr/>
        </p:nvSpPr>
        <p:spPr>
          <a:xfrm>
            <a:off x="1296000" y="2304000"/>
            <a:ext cx="15408000" cy="523220"/>
          </a:xfrm>
          <a:prstGeom prst="rect">
            <a:avLst/>
          </a:prstGeom>
          <a:noFill/>
        </p:spPr>
        <p:txBody>
          <a:bodyPr wrap="square">
            <a:noAutofit/>
          </a:bodyPr>
          <a:lstStyle/>
          <a:p>
            <a:r>
              <a:rPr lang="en-US" sz="2800" b="1" dirty="0">
                <a:solidFill>
                  <a:srgbClr val="AED633"/>
                </a:solidFill>
                <a:effectLst/>
                <a:latin typeface="Helvetica Neue" panose="020B0604020202020204" charset="0"/>
                <a:ea typeface="Calibri" panose="020F0502020204030204" pitchFamily="34" charset="0"/>
                <a:cs typeface="Times New Roman" panose="02020603050405020304" pitchFamily="18" charset="0"/>
              </a:rPr>
              <a:t>2.2 Part 2: Intellectually curious + persistent</a:t>
            </a:r>
          </a:p>
        </p:txBody>
      </p:sp>
    </p:spTree>
    <p:extLst>
      <p:ext uri="{BB962C8B-B14F-4D97-AF65-F5344CB8AC3E}">
        <p14:creationId xmlns:p14="http://schemas.microsoft.com/office/powerpoint/2010/main" val="2079536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a:pPr>
            <a:r>
              <a:rPr kumimoji="0" lang="en-US" sz="4800" b="1" i="0" u="none" strike="noStrike" kern="1200" cap="none" spc="-114"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Characteristics of intrapreneurs</a:t>
            </a:r>
            <a:endPar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 3</a:t>
            </a:r>
            <a:endParaRPr kumimoji="0" lang="en-US"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43269F36-978F-CBCD-0B49-5EE9F9D72F57}"/>
              </a:ext>
            </a:extLst>
          </p:cNvPr>
          <p:cNvSpPr txBox="1"/>
          <p:nvPr/>
        </p:nvSpPr>
        <p:spPr>
          <a:xfrm>
            <a:off x="1296000" y="5256000"/>
            <a:ext cx="10980000" cy="3538800"/>
          </a:xfrm>
          <a:prstGeom prst="rect">
            <a:avLst/>
          </a:prstGeom>
          <a:noFill/>
        </p:spPr>
        <p:txBody>
          <a:bodyPr wrap="square">
            <a:noAutofit/>
          </a:bodyPr>
          <a:lstStyle/>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3.1 Dynamic</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3.2 Developers of ideas</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3.3 Drivers of change</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3.4 Determined</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3.5 Dedicated</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en-US"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3.6. Diligent</a:t>
            </a:r>
          </a:p>
        </p:txBody>
      </p:sp>
    </p:spTree>
    <p:extLst>
      <p:ext uri="{BB962C8B-B14F-4D97-AF65-F5344CB8AC3E}">
        <p14:creationId xmlns:p14="http://schemas.microsoft.com/office/powerpoint/2010/main" val="3869564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2001</Words>
  <Application>Microsoft Office PowerPoint</Application>
  <PresentationFormat>Benutzerdefiniert</PresentationFormat>
  <Paragraphs>189</Paragraphs>
  <Slides>24</Slides>
  <Notes>2</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24</vt:i4>
      </vt:variant>
    </vt:vector>
  </HeadingPairs>
  <TitlesOfParts>
    <vt:vector size="29" baseType="lpstr">
      <vt:lpstr>Arial</vt:lpstr>
      <vt:lpstr>Calibri</vt:lpstr>
      <vt:lpstr>Helvetica Neue</vt:lpstr>
      <vt:lpstr>Office Theme</vt:lpstr>
      <vt:lpstr>Diseño personalizado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sin título</dc:title>
  <dc:creator>Monia Coppola</dc:creator>
  <cp:keywords>DAE2pz8_XrU,BAEXurJiHZU</cp:keywords>
  <cp:lastModifiedBy>Jennifer Voepel</cp:lastModifiedBy>
  <cp:revision>72</cp:revision>
  <dcterms:created xsi:type="dcterms:W3CDTF">2022-01-27T16:04:38Z</dcterms:created>
  <dcterms:modified xsi:type="dcterms:W3CDTF">2024-02-05T00:14:28Z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2022-01-27T00:00:00Z</vt:filetime>
  </property>
  <property fmtid="{D5CDD505-2E9C-101B-9397-08002B2CF9AE}" pid="3" name="Creator">
    <vt:lpwstr>Canva</vt:lpwstr>
  </property>
  <property fmtid="{D5CDD505-2E9C-101B-9397-08002B2CF9AE}" pid="4" name="LastSaved">
    <vt:filetime>2022-01-27T00:00:00Z</vt:filetime>
  </property>
</Properties>
</file>