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4.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 id="2147483667" r:id="rId2"/>
  </p:sldMasterIdLst>
  <p:notesMasterIdLst>
    <p:notesMasterId r:id="rId43"/>
  </p:notesMasterIdLst>
  <p:handoutMasterIdLst>
    <p:handoutMasterId r:id="rId44"/>
  </p:handoutMasterIdLst>
  <p:sldIdLst>
    <p:sldId id="277" r:id="rId3"/>
    <p:sldId id="257" r:id="rId4"/>
    <p:sldId id="279" r:id="rId5"/>
    <p:sldId id="289" r:id="rId6"/>
    <p:sldId id="280" r:id="rId7"/>
    <p:sldId id="295" r:id="rId8"/>
    <p:sldId id="297" r:id="rId9"/>
    <p:sldId id="337" r:id="rId10"/>
    <p:sldId id="299" r:id="rId11"/>
    <p:sldId id="301" r:id="rId12"/>
    <p:sldId id="306" r:id="rId13"/>
    <p:sldId id="309" r:id="rId14"/>
    <p:sldId id="307" r:id="rId15"/>
    <p:sldId id="313" r:id="rId16"/>
    <p:sldId id="312" r:id="rId17"/>
    <p:sldId id="311" r:id="rId18"/>
    <p:sldId id="315" r:id="rId19"/>
    <p:sldId id="316" r:id="rId20"/>
    <p:sldId id="292" r:id="rId21"/>
    <p:sldId id="293" r:id="rId22"/>
    <p:sldId id="335" r:id="rId23"/>
    <p:sldId id="281" r:id="rId24"/>
    <p:sldId id="318" r:id="rId25"/>
    <p:sldId id="319" r:id="rId26"/>
    <p:sldId id="320" r:id="rId27"/>
    <p:sldId id="321" r:id="rId28"/>
    <p:sldId id="326" r:id="rId29"/>
    <p:sldId id="282" r:id="rId30"/>
    <p:sldId id="294" r:id="rId31"/>
    <p:sldId id="339" r:id="rId32"/>
    <p:sldId id="284" r:id="rId33"/>
    <p:sldId id="336" r:id="rId34"/>
    <p:sldId id="285" r:id="rId35"/>
    <p:sldId id="340" r:id="rId36"/>
    <p:sldId id="290" r:id="rId37"/>
    <p:sldId id="268" r:id="rId38"/>
    <p:sldId id="342" r:id="rId39"/>
    <p:sldId id="343" r:id="rId40"/>
    <p:sldId id="344" r:id="rId41"/>
    <p:sldId id="287" r:id="rId42"/>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94B7"/>
    <a:srgbClr val="AED633"/>
    <a:srgbClr val="EFF7D6"/>
    <a:srgbClr val="DFEFAD"/>
    <a:srgbClr val="CDE583"/>
    <a:srgbClr val="DBEAF1"/>
    <a:srgbClr val="B8D4E2"/>
    <a:srgbClr val="94BFD4"/>
    <a:srgbClr val="71A9C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4F4478-A3F6-496A-A1AD-1AC4F4E1BF31}" v="98" dt="2022-11-18T10:04:19.40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25E5076-3810-47DD-B79F-674D7AD40C01}" styleName="Dunkle Formatvorlage 1 - Akz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50" autoAdjust="0"/>
    <p:restoredTop sz="95887" autoAdjust="0"/>
  </p:normalViewPr>
  <p:slideViewPr>
    <p:cSldViewPr>
      <p:cViewPr varScale="1">
        <p:scale>
          <a:sx n="60" d="100"/>
          <a:sy n="60" d="100"/>
        </p:scale>
        <p:origin x="84" y="104"/>
      </p:cViewPr>
      <p:guideLst>
        <p:guide orient="horz" pos="2880"/>
        <p:guide pos="2160"/>
      </p:guideLst>
    </p:cSldViewPr>
  </p:slideViewPr>
  <p:notesTextViewPr>
    <p:cViewPr>
      <p:scale>
        <a:sx n="100" d="100"/>
        <a:sy n="100" d="100"/>
      </p:scale>
      <p:origin x="0" y="0"/>
    </p:cViewPr>
  </p:notesTextViewPr>
  <p:notesViewPr>
    <p:cSldViewPr>
      <p:cViewPr varScale="1">
        <p:scale>
          <a:sx n="58" d="100"/>
          <a:sy n="58" d="100"/>
        </p:scale>
        <p:origin x="1248" y="77"/>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F6B08C-2098-454F-A228-B049704153C2}" type="doc">
      <dgm:prSet loTypeId="urn:microsoft.com/office/officeart/2005/8/layout/pyramid1" loCatId="pyramid" qsTypeId="urn:microsoft.com/office/officeart/2005/8/quickstyle/3d1" qsCatId="3D" csTypeId="urn:microsoft.com/office/officeart/2005/8/colors/colorful1" csCatId="colorful" phldr="1"/>
      <dgm:spPr/>
    </dgm:pt>
    <dgm:pt modelId="{9672DD45-B93A-44F3-9D8D-37F748478B67}">
      <dgm:prSet phldrT="[Text]" custT="1"/>
      <dgm:spPr>
        <a:gradFill rotWithShape="0">
          <a:gsLst>
            <a:gs pos="0">
              <a:srgbClr val="FFFF00"/>
            </a:gs>
            <a:gs pos="80000">
              <a:srgbClr val="FFFF00">
                <a:lumMod val="80000"/>
                <a:lumOff val="20000"/>
              </a:srgbClr>
            </a:gs>
            <a:gs pos="100000">
              <a:srgbClr val="FFFF00">
                <a:lumMod val="70000"/>
                <a:lumOff val="30000"/>
              </a:srgbClr>
            </a:gs>
          </a:gsLst>
        </a:gradFill>
      </dgm:spPr>
      <dgm:t>
        <a:bodyPr/>
        <a:lstStyle/>
        <a:p>
          <a:r>
            <a:rPr lang="de-DE" sz="2400" dirty="0">
              <a:latin typeface="Helvetica Neue" panose="020B0604020202020204" charset="0"/>
            </a:rPr>
            <a:t>Requirements</a:t>
          </a:r>
        </a:p>
      </dgm:t>
    </dgm:pt>
    <dgm:pt modelId="{095F1919-26F2-4FD2-8F9B-7FC917BD6BFC}" type="parTrans" cxnId="{981DB788-2580-4417-A974-F3F75EE3C297}">
      <dgm:prSet/>
      <dgm:spPr/>
      <dgm:t>
        <a:bodyPr/>
        <a:lstStyle/>
        <a:p>
          <a:endParaRPr lang="de-DE" sz="2400">
            <a:latin typeface="Helvetica Neue" panose="020B0604020202020204" charset="0"/>
          </a:endParaRPr>
        </a:p>
      </dgm:t>
    </dgm:pt>
    <dgm:pt modelId="{A02D19FC-4DB3-46FC-9463-53E6658CB914}" type="sibTrans" cxnId="{981DB788-2580-4417-A974-F3F75EE3C297}">
      <dgm:prSet/>
      <dgm:spPr/>
      <dgm:t>
        <a:bodyPr/>
        <a:lstStyle/>
        <a:p>
          <a:endParaRPr lang="de-DE" sz="2400">
            <a:latin typeface="Helvetica Neue" panose="020B0604020202020204" charset="0"/>
          </a:endParaRPr>
        </a:p>
      </dgm:t>
    </dgm:pt>
    <dgm:pt modelId="{799430A3-FE86-413A-9DAE-14D33B7581D8}">
      <dgm:prSet phldrT="[Text]" custT="1"/>
      <dgm:spPr>
        <a:gradFill rotWithShape="0">
          <a:gsLst>
            <a:gs pos="0">
              <a:srgbClr val="AED633"/>
            </a:gs>
            <a:gs pos="80000">
              <a:srgbClr val="AED633">
                <a:lumMod val="80000"/>
                <a:lumOff val="20000"/>
              </a:srgbClr>
            </a:gs>
            <a:gs pos="100000">
              <a:srgbClr val="AED633">
                <a:lumMod val="70000"/>
                <a:lumOff val="30000"/>
              </a:srgbClr>
            </a:gs>
          </a:gsLst>
        </a:gradFill>
      </dgm:spPr>
      <dgm:t>
        <a:bodyPr/>
        <a:lstStyle/>
        <a:p>
          <a:r>
            <a:rPr lang="de-DE" sz="2400" dirty="0">
              <a:latin typeface="Helvetica Neue" panose="020B0604020202020204" charset="0"/>
            </a:rPr>
            <a:t>Goals</a:t>
          </a:r>
        </a:p>
      </dgm:t>
    </dgm:pt>
    <dgm:pt modelId="{7956844E-D0D2-4E80-8EA9-71481965F111}" type="parTrans" cxnId="{A969A09F-79FA-4F9E-949D-69B84ED809D8}">
      <dgm:prSet/>
      <dgm:spPr/>
      <dgm:t>
        <a:bodyPr/>
        <a:lstStyle/>
        <a:p>
          <a:endParaRPr lang="de-DE" sz="2400">
            <a:latin typeface="Helvetica Neue" panose="020B0604020202020204" charset="0"/>
          </a:endParaRPr>
        </a:p>
      </dgm:t>
    </dgm:pt>
    <dgm:pt modelId="{826527E8-7413-44CC-8961-2D1E5F4A13B9}" type="sibTrans" cxnId="{A969A09F-79FA-4F9E-949D-69B84ED809D8}">
      <dgm:prSet/>
      <dgm:spPr/>
      <dgm:t>
        <a:bodyPr/>
        <a:lstStyle/>
        <a:p>
          <a:endParaRPr lang="de-DE" sz="2400">
            <a:latin typeface="Helvetica Neue" panose="020B0604020202020204" charset="0"/>
          </a:endParaRPr>
        </a:p>
      </dgm:t>
    </dgm:pt>
    <dgm:pt modelId="{174BF376-7D71-4B88-98BC-D990F58420F0}">
      <dgm:prSet phldrT="[Text]" custT="1"/>
      <dgm:spPr>
        <a:gradFill rotWithShape="0">
          <a:gsLst>
            <a:gs pos="0">
              <a:srgbClr val="4D94B7"/>
            </a:gs>
            <a:gs pos="80000">
              <a:srgbClr val="4D94B7">
                <a:lumMod val="80000"/>
                <a:lumOff val="20000"/>
              </a:srgbClr>
            </a:gs>
            <a:gs pos="100000">
              <a:srgbClr val="4D94B7">
                <a:lumMod val="70000"/>
                <a:lumOff val="30000"/>
              </a:srgbClr>
            </a:gs>
          </a:gsLst>
        </a:gradFill>
      </dgm:spPr>
      <dgm:t>
        <a:bodyPr/>
        <a:lstStyle/>
        <a:p>
          <a:r>
            <a:rPr lang="de-DE" sz="2400" dirty="0">
              <a:latin typeface="Helvetica Neue" panose="020B0604020202020204" charset="0"/>
            </a:rPr>
            <a:t>Vision</a:t>
          </a:r>
        </a:p>
      </dgm:t>
    </dgm:pt>
    <dgm:pt modelId="{6CF5286E-DE25-451B-BF5F-EF5040F3612C}" type="parTrans" cxnId="{14FD530D-3592-4DDA-BB35-BDE2976F2674}">
      <dgm:prSet/>
      <dgm:spPr/>
      <dgm:t>
        <a:bodyPr/>
        <a:lstStyle/>
        <a:p>
          <a:endParaRPr lang="de-DE" sz="2400">
            <a:latin typeface="Helvetica Neue" panose="020B0604020202020204" charset="0"/>
          </a:endParaRPr>
        </a:p>
      </dgm:t>
    </dgm:pt>
    <dgm:pt modelId="{2F1556DF-35E3-4402-A664-3A6F96560B63}" type="sibTrans" cxnId="{14FD530D-3592-4DDA-BB35-BDE2976F2674}">
      <dgm:prSet/>
      <dgm:spPr/>
      <dgm:t>
        <a:bodyPr/>
        <a:lstStyle/>
        <a:p>
          <a:endParaRPr lang="de-DE" sz="2400">
            <a:latin typeface="Helvetica Neue" panose="020B0604020202020204" charset="0"/>
          </a:endParaRPr>
        </a:p>
      </dgm:t>
    </dgm:pt>
    <dgm:pt modelId="{68043D27-0664-45F3-99E1-0C996B858DEC}" type="pres">
      <dgm:prSet presAssocID="{13F6B08C-2098-454F-A228-B049704153C2}" presName="Name0" presStyleCnt="0">
        <dgm:presLayoutVars>
          <dgm:dir/>
          <dgm:animLvl val="lvl"/>
          <dgm:resizeHandles val="exact"/>
        </dgm:presLayoutVars>
      </dgm:prSet>
      <dgm:spPr/>
    </dgm:pt>
    <dgm:pt modelId="{DC86BF42-292E-4FAD-8484-823CD7C94159}" type="pres">
      <dgm:prSet presAssocID="{9672DD45-B93A-44F3-9D8D-37F748478B67}" presName="Name8" presStyleCnt="0"/>
      <dgm:spPr/>
    </dgm:pt>
    <dgm:pt modelId="{70874D6A-478A-4516-9E49-0BF4F2D65671}" type="pres">
      <dgm:prSet presAssocID="{9672DD45-B93A-44F3-9D8D-37F748478B67}" presName="level" presStyleLbl="node1" presStyleIdx="0" presStyleCnt="3" custScaleY="94949">
        <dgm:presLayoutVars>
          <dgm:chMax val="1"/>
          <dgm:bulletEnabled val="1"/>
        </dgm:presLayoutVars>
      </dgm:prSet>
      <dgm:spPr/>
    </dgm:pt>
    <dgm:pt modelId="{8E5AD2D0-6337-431A-936C-48609A678C74}" type="pres">
      <dgm:prSet presAssocID="{9672DD45-B93A-44F3-9D8D-37F748478B67}" presName="levelTx" presStyleLbl="revTx" presStyleIdx="0" presStyleCnt="0">
        <dgm:presLayoutVars>
          <dgm:chMax val="1"/>
          <dgm:bulletEnabled val="1"/>
        </dgm:presLayoutVars>
      </dgm:prSet>
      <dgm:spPr/>
    </dgm:pt>
    <dgm:pt modelId="{B935D490-D21C-4736-8A14-E7C6FA2FECAD}" type="pres">
      <dgm:prSet presAssocID="{799430A3-FE86-413A-9DAE-14D33B7581D8}" presName="Name8" presStyleCnt="0"/>
      <dgm:spPr/>
    </dgm:pt>
    <dgm:pt modelId="{23783254-B353-43B9-8021-313562B9B57F}" type="pres">
      <dgm:prSet presAssocID="{799430A3-FE86-413A-9DAE-14D33B7581D8}" presName="level" presStyleLbl="node1" presStyleIdx="1" presStyleCnt="3" custScaleY="93266">
        <dgm:presLayoutVars>
          <dgm:chMax val="1"/>
          <dgm:bulletEnabled val="1"/>
        </dgm:presLayoutVars>
      </dgm:prSet>
      <dgm:spPr/>
    </dgm:pt>
    <dgm:pt modelId="{7D2F2A98-30FE-444E-B092-1A4D47094072}" type="pres">
      <dgm:prSet presAssocID="{799430A3-FE86-413A-9DAE-14D33B7581D8}" presName="levelTx" presStyleLbl="revTx" presStyleIdx="0" presStyleCnt="0">
        <dgm:presLayoutVars>
          <dgm:chMax val="1"/>
          <dgm:bulletEnabled val="1"/>
        </dgm:presLayoutVars>
      </dgm:prSet>
      <dgm:spPr/>
    </dgm:pt>
    <dgm:pt modelId="{1E5BA178-9F13-4760-B850-99A6CE424B23}" type="pres">
      <dgm:prSet presAssocID="{174BF376-7D71-4B88-98BC-D990F58420F0}" presName="Name8" presStyleCnt="0"/>
      <dgm:spPr/>
    </dgm:pt>
    <dgm:pt modelId="{9499699F-39A8-4425-87B8-490F827FA59C}" type="pres">
      <dgm:prSet presAssocID="{174BF376-7D71-4B88-98BC-D990F58420F0}" presName="level" presStyleLbl="node1" presStyleIdx="2" presStyleCnt="3" custScaleY="182597">
        <dgm:presLayoutVars>
          <dgm:chMax val="1"/>
          <dgm:bulletEnabled val="1"/>
        </dgm:presLayoutVars>
      </dgm:prSet>
      <dgm:spPr/>
    </dgm:pt>
    <dgm:pt modelId="{A1BC8556-B099-4E12-BFC6-38887D7BB1FB}" type="pres">
      <dgm:prSet presAssocID="{174BF376-7D71-4B88-98BC-D990F58420F0}" presName="levelTx" presStyleLbl="revTx" presStyleIdx="0" presStyleCnt="0">
        <dgm:presLayoutVars>
          <dgm:chMax val="1"/>
          <dgm:bulletEnabled val="1"/>
        </dgm:presLayoutVars>
      </dgm:prSet>
      <dgm:spPr/>
    </dgm:pt>
  </dgm:ptLst>
  <dgm:cxnLst>
    <dgm:cxn modelId="{6607880A-4264-4070-A6E3-9CC74EB815AF}" type="presOf" srcId="{174BF376-7D71-4B88-98BC-D990F58420F0}" destId="{9499699F-39A8-4425-87B8-490F827FA59C}" srcOrd="0" destOrd="0" presId="urn:microsoft.com/office/officeart/2005/8/layout/pyramid1"/>
    <dgm:cxn modelId="{14FD530D-3592-4DDA-BB35-BDE2976F2674}" srcId="{13F6B08C-2098-454F-A228-B049704153C2}" destId="{174BF376-7D71-4B88-98BC-D990F58420F0}" srcOrd="2" destOrd="0" parTransId="{6CF5286E-DE25-451B-BF5F-EF5040F3612C}" sibTransId="{2F1556DF-35E3-4402-A664-3A6F96560B63}"/>
    <dgm:cxn modelId="{5E861931-B3DF-4836-8584-101105575C4A}" type="presOf" srcId="{799430A3-FE86-413A-9DAE-14D33B7581D8}" destId="{23783254-B353-43B9-8021-313562B9B57F}" srcOrd="0" destOrd="0" presId="urn:microsoft.com/office/officeart/2005/8/layout/pyramid1"/>
    <dgm:cxn modelId="{4B5FF23B-9A53-49F2-89AF-BEE14993FD23}" type="presOf" srcId="{9672DD45-B93A-44F3-9D8D-37F748478B67}" destId="{70874D6A-478A-4516-9E49-0BF4F2D65671}" srcOrd="0" destOrd="0" presId="urn:microsoft.com/office/officeart/2005/8/layout/pyramid1"/>
    <dgm:cxn modelId="{1A5CC963-2993-4468-9539-B652F1E5588D}" type="presOf" srcId="{13F6B08C-2098-454F-A228-B049704153C2}" destId="{68043D27-0664-45F3-99E1-0C996B858DEC}" srcOrd="0" destOrd="0" presId="urn:microsoft.com/office/officeart/2005/8/layout/pyramid1"/>
    <dgm:cxn modelId="{37D6166C-86A1-4E8A-AB76-F2D9DFC0D193}" type="presOf" srcId="{174BF376-7D71-4B88-98BC-D990F58420F0}" destId="{A1BC8556-B099-4E12-BFC6-38887D7BB1FB}" srcOrd="1" destOrd="0" presId="urn:microsoft.com/office/officeart/2005/8/layout/pyramid1"/>
    <dgm:cxn modelId="{981DB788-2580-4417-A974-F3F75EE3C297}" srcId="{13F6B08C-2098-454F-A228-B049704153C2}" destId="{9672DD45-B93A-44F3-9D8D-37F748478B67}" srcOrd="0" destOrd="0" parTransId="{095F1919-26F2-4FD2-8F9B-7FC917BD6BFC}" sibTransId="{A02D19FC-4DB3-46FC-9463-53E6658CB914}"/>
    <dgm:cxn modelId="{A969A09F-79FA-4F9E-949D-69B84ED809D8}" srcId="{13F6B08C-2098-454F-A228-B049704153C2}" destId="{799430A3-FE86-413A-9DAE-14D33B7581D8}" srcOrd="1" destOrd="0" parTransId="{7956844E-D0D2-4E80-8EA9-71481965F111}" sibTransId="{826527E8-7413-44CC-8961-2D1E5F4A13B9}"/>
    <dgm:cxn modelId="{448225AC-3E33-4AAE-98E7-D7069BD23962}" type="presOf" srcId="{799430A3-FE86-413A-9DAE-14D33B7581D8}" destId="{7D2F2A98-30FE-444E-B092-1A4D47094072}" srcOrd="1" destOrd="0" presId="urn:microsoft.com/office/officeart/2005/8/layout/pyramid1"/>
    <dgm:cxn modelId="{E21216AD-8408-4E9D-952D-AC8F259FC8A5}" type="presOf" srcId="{9672DD45-B93A-44F3-9D8D-37F748478B67}" destId="{8E5AD2D0-6337-431A-936C-48609A678C74}" srcOrd="1" destOrd="0" presId="urn:microsoft.com/office/officeart/2005/8/layout/pyramid1"/>
    <dgm:cxn modelId="{9C78F345-B27C-40FC-A72B-23D6DE919477}" type="presParOf" srcId="{68043D27-0664-45F3-99E1-0C996B858DEC}" destId="{DC86BF42-292E-4FAD-8484-823CD7C94159}" srcOrd="0" destOrd="0" presId="urn:microsoft.com/office/officeart/2005/8/layout/pyramid1"/>
    <dgm:cxn modelId="{449D80A5-8886-456A-AD39-B90E9A0D9DB6}" type="presParOf" srcId="{DC86BF42-292E-4FAD-8484-823CD7C94159}" destId="{70874D6A-478A-4516-9E49-0BF4F2D65671}" srcOrd="0" destOrd="0" presId="urn:microsoft.com/office/officeart/2005/8/layout/pyramid1"/>
    <dgm:cxn modelId="{B241673C-DEB9-49BC-BF75-0214B12063E1}" type="presParOf" srcId="{DC86BF42-292E-4FAD-8484-823CD7C94159}" destId="{8E5AD2D0-6337-431A-936C-48609A678C74}" srcOrd="1" destOrd="0" presId="urn:microsoft.com/office/officeart/2005/8/layout/pyramid1"/>
    <dgm:cxn modelId="{B522B71C-63E1-4B04-8139-C4227A189CEE}" type="presParOf" srcId="{68043D27-0664-45F3-99E1-0C996B858DEC}" destId="{B935D490-D21C-4736-8A14-E7C6FA2FECAD}" srcOrd="1" destOrd="0" presId="urn:microsoft.com/office/officeart/2005/8/layout/pyramid1"/>
    <dgm:cxn modelId="{EA2B99EE-6CDC-41AD-B369-3C096177F81C}" type="presParOf" srcId="{B935D490-D21C-4736-8A14-E7C6FA2FECAD}" destId="{23783254-B353-43B9-8021-313562B9B57F}" srcOrd="0" destOrd="0" presId="urn:microsoft.com/office/officeart/2005/8/layout/pyramid1"/>
    <dgm:cxn modelId="{C15F9A57-C354-44CD-B85F-A8C729E013C0}" type="presParOf" srcId="{B935D490-D21C-4736-8A14-E7C6FA2FECAD}" destId="{7D2F2A98-30FE-444E-B092-1A4D47094072}" srcOrd="1" destOrd="0" presId="urn:microsoft.com/office/officeart/2005/8/layout/pyramid1"/>
    <dgm:cxn modelId="{D30E97B4-F2A6-4380-921A-E0344218E70F}" type="presParOf" srcId="{68043D27-0664-45F3-99E1-0C996B858DEC}" destId="{1E5BA178-9F13-4760-B850-99A6CE424B23}" srcOrd="2" destOrd="0" presId="urn:microsoft.com/office/officeart/2005/8/layout/pyramid1"/>
    <dgm:cxn modelId="{D514A47E-ABE9-4D6D-9D5E-9F166F8A5186}" type="presParOf" srcId="{1E5BA178-9F13-4760-B850-99A6CE424B23}" destId="{9499699F-39A8-4425-87B8-490F827FA59C}" srcOrd="0" destOrd="0" presId="urn:microsoft.com/office/officeart/2005/8/layout/pyramid1"/>
    <dgm:cxn modelId="{B57FA8AE-5EC9-452E-BB9B-0407ED183C0B}" type="presParOf" srcId="{1E5BA178-9F13-4760-B850-99A6CE424B23}" destId="{A1BC8556-B099-4E12-BFC6-38887D7BB1F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874D6A-478A-4516-9E49-0BF4F2D65671}">
      <dsp:nvSpPr>
        <dsp:cNvPr id="0" name=""/>
        <dsp:cNvSpPr/>
      </dsp:nvSpPr>
      <dsp:spPr>
        <a:xfrm>
          <a:off x="2852277" y="0"/>
          <a:ext cx="1963444" cy="1216782"/>
        </a:xfrm>
        <a:prstGeom prst="trapezoid">
          <a:avLst>
            <a:gd name="adj" fmla="val 80682"/>
          </a:avLst>
        </a:prstGeom>
        <a:gradFill rotWithShape="0">
          <a:gsLst>
            <a:gs pos="0">
              <a:srgbClr val="FFFF00"/>
            </a:gs>
            <a:gs pos="80000">
              <a:srgbClr val="FFFF00">
                <a:lumMod val="80000"/>
                <a:lumOff val="20000"/>
              </a:srgbClr>
            </a:gs>
            <a:gs pos="100000">
              <a:srgbClr val="FFFF00">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Requirements</a:t>
          </a:r>
        </a:p>
      </dsp:txBody>
      <dsp:txXfrm>
        <a:off x="2852277" y="0"/>
        <a:ext cx="1963444" cy="1216782"/>
      </dsp:txXfrm>
    </dsp:sp>
    <dsp:sp modelId="{23783254-B353-43B9-8021-313562B9B57F}">
      <dsp:nvSpPr>
        <dsp:cNvPr id="0" name=""/>
        <dsp:cNvSpPr/>
      </dsp:nvSpPr>
      <dsp:spPr>
        <a:xfrm>
          <a:off x="1887956" y="1216782"/>
          <a:ext cx="3892087" cy="1195214"/>
        </a:xfrm>
        <a:prstGeom prst="trapezoid">
          <a:avLst>
            <a:gd name="adj" fmla="val 80682"/>
          </a:avLst>
        </a:prstGeom>
        <a:gradFill rotWithShape="0">
          <a:gsLst>
            <a:gs pos="0">
              <a:srgbClr val="AED633"/>
            </a:gs>
            <a:gs pos="80000">
              <a:srgbClr val="AED633">
                <a:lumMod val="80000"/>
                <a:lumOff val="20000"/>
              </a:srgbClr>
            </a:gs>
            <a:gs pos="100000">
              <a:srgbClr val="AED633">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Goals</a:t>
          </a:r>
        </a:p>
      </dsp:txBody>
      <dsp:txXfrm>
        <a:off x="2569071" y="1216782"/>
        <a:ext cx="2529856" cy="1195214"/>
      </dsp:txXfrm>
    </dsp:sp>
    <dsp:sp modelId="{9499699F-39A8-4425-87B8-490F827FA59C}">
      <dsp:nvSpPr>
        <dsp:cNvPr id="0" name=""/>
        <dsp:cNvSpPr/>
      </dsp:nvSpPr>
      <dsp:spPr>
        <a:xfrm>
          <a:off x="0" y="2411997"/>
          <a:ext cx="7668000" cy="2340002"/>
        </a:xfrm>
        <a:prstGeom prst="trapezoid">
          <a:avLst>
            <a:gd name="adj" fmla="val 80682"/>
          </a:avLst>
        </a:prstGeom>
        <a:gradFill rotWithShape="0">
          <a:gsLst>
            <a:gs pos="0">
              <a:srgbClr val="4D94B7"/>
            </a:gs>
            <a:gs pos="80000">
              <a:srgbClr val="4D94B7">
                <a:lumMod val="80000"/>
                <a:lumOff val="20000"/>
              </a:srgbClr>
            </a:gs>
            <a:gs pos="100000">
              <a:srgbClr val="4D94B7">
                <a:lumMod val="70000"/>
                <a:lumOff val="30000"/>
              </a:srgb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kern="1200" dirty="0">
              <a:latin typeface="Helvetica Neue" panose="020B0604020202020204" charset="0"/>
            </a:rPr>
            <a:t>Vision</a:t>
          </a:r>
        </a:p>
      </dsp:txBody>
      <dsp:txXfrm>
        <a:off x="1341899" y="2411997"/>
        <a:ext cx="4984200" cy="23400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0FD4A1E9-7051-49EF-91BC-2A97B76EAA5A}"/>
              </a:ext>
            </a:extLst>
          </p:cNvPr>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555E0D00-43A6-421D-8C2B-460E9F9E50ED}"/>
              </a:ext>
            </a:extLst>
          </p:cNvPr>
          <p:cNvSpPr>
            <a:spLocks noGrp="1"/>
          </p:cNvSpPr>
          <p:nvPr>
            <p:ph type="dt" sz="quarter" idx="1"/>
          </p:nvPr>
        </p:nvSpPr>
        <p:spPr>
          <a:xfrm>
            <a:off x="10358438" y="0"/>
            <a:ext cx="7924800" cy="515938"/>
          </a:xfrm>
          <a:prstGeom prst="rect">
            <a:avLst/>
          </a:prstGeom>
        </p:spPr>
        <p:txBody>
          <a:bodyPr vert="horz" lIns="91440" tIns="45720" rIns="91440" bIns="45720" rtlCol="0"/>
          <a:lstStyle>
            <a:lvl1pPr algn="r">
              <a:defRPr sz="1200"/>
            </a:lvl1pPr>
          </a:lstStyle>
          <a:p>
            <a:fld id="{F9240D5D-8EE4-4EB8-8473-747DA4873899}" type="datetimeFigureOut">
              <a:rPr lang="es-ES" smtClean="0"/>
              <a:t>05/02/2024</a:t>
            </a:fld>
            <a:endParaRPr lang="es-ES"/>
          </a:p>
        </p:txBody>
      </p:sp>
      <p:sp>
        <p:nvSpPr>
          <p:cNvPr id="4" name="Marcador de pie de página 3">
            <a:extLst>
              <a:ext uri="{FF2B5EF4-FFF2-40B4-BE49-F238E27FC236}">
                <a16:creationId xmlns:a16="http://schemas.microsoft.com/office/drawing/2014/main" id="{DAD58A89-3AA8-4ECA-B189-0CF8B32E4D19}"/>
              </a:ext>
            </a:extLst>
          </p:cNvPr>
          <p:cNvSpPr>
            <a:spLocks noGrp="1"/>
          </p:cNvSpPr>
          <p:nvPr>
            <p:ph type="ftr" sz="quarter" idx="2"/>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D2BC1EF2-3487-4C6D-88C4-D87FE99829BC}"/>
              </a:ext>
            </a:extLst>
          </p:cNvPr>
          <p:cNvSpPr>
            <a:spLocks noGrp="1"/>
          </p:cNvSpPr>
          <p:nvPr>
            <p:ph type="sldNum" sz="quarter" idx="3"/>
          </p:nvPr>
        </p:nvSpPr>
        <p:spPr>
          <a:xfrm>
            <a:off x="10358438" y="9771063"/>
            <a:ext cx="7924800" cy="515937"/>
          </a:xfrm>
          <a:prstGeom prst="rect">
            <a:avLst/>
          </a:prstGeom>
        </p:spPr>
        <p:txBody>
          <a:bodyPr vert="horz" lIns="91440" tIns="45720" rIns="91440" bIns="45720" rtlCol="0" anchor="b"/>
          <a:lstStyle>
            <a:lvl1pPr algn="r">
              <a:defRPr sz="1200"/>
            </a:lvl1pPr>
          </a:lstStyle>
          <a:p>
            <a:fld id="{45BF278E-D6B6-4912-B86D-7823FDDBA8AD}" type="slidenum">
              <a:rPr lang="es-ES" smtClean="0"/>
              <a:t>‹Nr.›</a:t>
            </a:fld>
            <a:endParaRPr lang="es-ES"/>
          </a:p>
        </p:txBody>
      </p:sp>
    </p:spTree>
    <p:extLst>
      <p:ext uri="{BB962C8B-B14F-4D97-AF65-F5344CB8AC3E}">
        <p14:creationId xmlns:p14="http://schemas.microsoft.com/office/powerpoint/2010/main" val="4131386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5795B856-2DF7-4572-A0C9-5E9BAA9EEC37}" type="datetimeFigureOut">
              <a:rPr lang="es-ES" smtClean="0"/>
              <a:t>05/02/2024</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224C3282-B3AE-4A99-BAF5-A2BE9A86BDC0}" type="slidenum">
              <a:rPr lang="es-ES" smtClean="0"/>
              <a:t>‹Nr.›</a:t>
            </a:fld>
            <a:endParaRPr lang="es-ES"/>
          </a:p>
        </p:txBody>
      </p:sp>
    </p:spTree>
    <p:extLst>
      <p:ext uri="{BB962C8B-B14F-4D97-AF65-F5344CB8AC3E}">
        <p14:creationId xmlns:p14="http://schemas.microsoft.com/office/powerpoint/2010/main" val="1209730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notes"/>
          <p:cNvSpPr txBox="1">
            <a:spLocks noGrp="1"/>
          </p:cNvSpPr>
          <p:nvPr>
            <p:ph type="body" idx="1"/>
          </p:nvPr>
        </p:nvSpPr>
        <p:spPr>
          <a:xfrm>
            <a:off x="1828800" y="4951413"/>
            <a:ext cx="14630400" cy="404971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latin typeface="Helvetica Neue" panose="020B0604020202020204" charset="0"/>
            </a:endParaRPr>
          </a:p>
        </p:txBody>
      </p:sp>
      <p:sp>
        <p:nvSpPr>
          <p:cNvPr id="75" name="Google Shape;75;p2: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s-ES"/>
              <a:t>36</a:t>
            </a:fld>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37</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423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38</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4901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813c7b12cb_4_1:notes"/>
          <p:cNvSpPr>
            <a:spLocks noGrp="1" noRot="1" noChangeAspect="1"/>
          </p:cNvSpPr>
          <p:nvPr>
            <p:ph type="sldImg" idx="2"/>
          </p:nvPr>
        </p:nvSpPr>
        <p:spPr>
          <a:xfrm>
            <a:off x="6057900" y="1285875"/>
            <a:ext cx="6172200" cy="34718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1813c7b12cb_4_1:notes"/>
          <p:cNvSpPr txBox="1">
            <a:spLocks noGrp="1"/>
          </p:cNvSpPr>
          <p:nvPr>
            <p:ph type="body" idx="1"/>
          </p:nvPr>
        </p:nvSpPr>
        <p:spPr>
          <a:xfrm>
            <a:off x="1828800" y="4951413"/>
            <a:ext cx="14630400" cy="40497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1" name="Google Shape;221;g1813c7b12cb_4_1:notes"/>
          <p:cNvSpPr txBox="1">
            <a:spLocks noGrp="1"/>
          </p:cNvSpPr>
          <p:nvPr>
            <p:ph type="sldNum" idx="12"/>
          </p:nvPr>
        </p:nvSpPr>
        <p:spPr>
          <a:xfrm>
            <a:off x="10358438" y="9771063"/>
            <a:ext cx="7924800" cy="5160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s-E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39</a:t>
            </a:fld>
            <a:endParaRPr kumimoji="0"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9809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3" name="object 2">
            <a:extLst>
              <a:ext uri="{FF2B5EF4-FFF2-40B4-BE49-F238E27FC236}">
                <a16:creationId xmlns:a16="http://schemas.microsoft.com/office/drawing/2014/main" id="{8878FF7F-ED91-46B2-8954-051B2FED1D9C}"/>
              </a:ext>
            </a:extLst>
          </p:cNvPr>
          <p:cNvPicPr/>
          <p:nvPr userDrawn="1"/>
        </p:nvPicPr>
        <p:blipFill>
          <a:blip r:embed="rId2"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14" name="object 3">
            <a:extLst>
              <a:ext uri="{FF2B5EF4-FFF2-40B4-BE49-F238E27FC236}">
                <a16:creationId xmlns:a16="http://schemas.microsoft.com/office/drawing/2014/main" id="{6D48BC56-F992-478C-A916-B55CB35A8BEF}"/>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15" name="object 4">
            <a:extLst>
              <a:ext uri="{FF2B5EF4-FFF2-40B4-BE49-F238E27FC236}">
                <a16:creationId xmlns:a16="http://schemas.microsoft.com/office/drawing/2014/main" id="{8CAE140C-2DC1-4C67-9B19-6471CF309ABE}"/>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390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1685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26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0" Type="http://schemas.openxmlformats.org/officeDocument/2006/relationships/image" Target="../media/image6.png"/><Relationship Id="rId4" Type="http://schemas.openxmlformats.org/officeDocument/2006/relationships/theme" Target="../theme/theme1.xml"/><Relationship Id="rId9" Type="http://schemas.openxmlformats.org/officeDocument/2006/relationships/image" Target="../media/image5.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theme" Target="../theme/theme2.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bg object 17"/>
          <p:cNvSpPr/>
          <p:nvPr userDrawn="1"/>
        </p:nvSpPr>
        <p:spPr>
          <a:xfrm>
            <a:off x="1222551" y="1174148"/>
            <a:ext cx="15678785" cy="0"/>
          </a:xfrm>
          <a:custGeom>
            <a:avLst/>
            <a:gdLst/>
            <a:ahLst/>
            <a:cxnLst/>
            <a:rect l="l" t="t" r="r" b="b"/>
            <a:pathLst>
              <a:path w="15678785">
                <a:moveTo>
                  <a:pt x="0" y="0"/>
                </a:moveTo>
                <a:lnTo>
                  <a:pt x="15678235" y="0"/>
                </a:lnTo>
              </a:path>
            </a:pathLst>
          </a:custGeom>
          <a:ln w="13546">
            <a:solidFill>
              <a:srgbClr val="AED533"/>
            </a:solidFill>
          </a:ln>
        </p:spPr>
        <p:txBody>
          <a:bodyPr wrap="square" lIns="0" tIns="0" rIns="0" bIns="0" rtlCol="0"/>
          <a:lstStyle/>
          <a:p>
            <a:endParaRPr dirty="0"/>
          </a:p>
        </p:txBody>
      </p:sp>
      <p:sp>
        <p:nvSpPr>
          <p:cNvPr id="19" name="bg object 19"/>
          <p:cNvSpPr/>
          <p:nvPr userDrawn="1"/>
        </p:nvSpPr>
        <p:spPr>
          <a:xfrm>
            <a:off x="1023876" y="1409545"/>
            <a:ext cx="0" cy="7525384"/>
          </a:xfrm>
          <a:custGeom>
            <a:avLst/>
            <a:gdLst/>
            <a:ahLst/>
            <a:cxnLst/>
            <a:rect l="l" t="t" r="r" b="b"/>
            <a:pathLst>
              <a:path h="7525384">
                <a:moveTo>
                  <a:pt x="0" y="0"/>
                </a:moveTo>
                <a:lnTo>
                  <a:pt x="0" y="7524868"/>
                </a:lnTo>
              </a:path>
            </a:pathLst>
          </a:custGeom>
          <a:ln w="9528">
            <a:solidFill>
              <a:srgbClr val="AED533"/>
            </a:solidFill>
          </a:ln>
        </p:spPr>
        <p:txBody>
          <a:bodyPr wrap="square" lIns="0" tIns="0" rIns="0" bIns="0" rtlCol="0"/>
          <a:lstStyle/>
          <a:p>
            <a:endParaRPr dirty="0"/>
          </a:p>
        </p:txBody>
      </p:sp>
      <p:sp>
        <p:nvSpPr>
          <p:cNvPr id="20" name="bg object 20"/>
          <p:cNvSpPr/>
          <p:nvPr userDrawn="1"/>
        </p:nvSpPr>
        <p:spPr>
          <a:xfrm>
            <a:off x="17270841" y="1409546"/>
            <a:ext cx="5080" cy="7525384"/>
          </a:xfrm>
          <a:custGeom>
            <a:avLst/>
            <a:gdLst/>
            <a:ahLst/>
            <a:cxnLst/>
            <a:rect l="l" t="t" r="r" b="b"/>
            <a:pathLst>
              <a:path w="5080" h="7525384">
                <a:moveTo>
                  <a:pt x="0" y="0"/>
                </a:moveTo>
                <a:lnTo>
                  <a:pt x="4758" y="7524867"/>
                </a:lnTo>
              </a:path>
            </a:pathLst>
          </a:custGeom>
          <a:ln w="9528">
            <a:solidFill>
              <a:srgbClr val="AED533"/>
            </a:solidFill>
          </a:ln>
        </p:spPr>
        <p:txBody>
          <a:bodyPr wrap="square" lIns="0" tIns="0" rIns="0" bIns="0" rtlCol="0"/>
          <a:lstStyle/>
          <a:p>
            <a:endParaRPr dirty="0"/>
          </a:p>
        </p:txBody>
      </p:sp>
      <p:pic>
        <p:nvPicPr>
          <p:cNvPr id="24" name="object 2">
            <a:extLst>
              <a:ext uri="{FF2B5EF4-FFF2-40B4-BE49-F238E27FC236}">
                <a16:creationId xmlns:a16="http://schemas.microsoft.com/office/drawing/2014/main" id="{2F526033-9EF0-4F19-BF7F-FC11CABF75E9}"/>
              </a:ext>
            </a:extLst>
          </p:cNvPr>
          <p:cNvPicPr/>
          <p:nvPr userDrawn="1"/>
        </p:nvPicPr>
        <p:blipFill>
          <a:blip r:embed="rId5" cstate="screen">
            <a:extLst>
              <a:ext uri="{28A0092B-C50C-407E-A947-70E740481C1C}">
                <a14:useLocalDpi xmlns:a14="http://schemas.microsoft.com/office/drawing/2010/main"/>
              </a:ext>
            </a:extLst>
          </a:blip>
          <a:stretch>
            <a:fillRect/>
          </a:stretch>
        </p:blipFill>
        <p:spPr>
          <a:xfrm>
            <a:off x="17131569" y="1028701"/>
            <a:ext cx="276224" cy="276224"/>
          </a:xfrm>
          <a:prstGeom prst="rect">
            <a:avLst/>
          </a:prstGeom>
        </p:spPr>
      </p:pic>
      <p:pic>
        <p:nvPicPr>
          <p:cNvPr id="25" name="object 3">
            <a:extLst>
              <a:ext uri="{FF2B5EF4-FFF2-40B4-BE49-F238E27FC236}">
                <a16:creationId xmlns:a16="http://schemas.microsoft.com/office/drawing/2014/main" id="{99A3268F-FA71-4773-AB21-492B689F29B0}"/>
              </a:ext>
            </a:extLst>
          </p:cNvPr>
          <p:cNvPicPr/>
          <p:nvPr userDrawn="1"/>
        </p:nvPicPr>
        <p:blipFill>
          <a:blip r:embed="rId6" cstate="screen">
            <a:extLst>
              <a:ext uri="{28A0092B-C50C-407E-A947-70E740481C1C}">
                <a14:useLocalDpi xmlns:a14="http://schemas.microsoft.com/office/drawing/2010/main"/>
              </a:ext>
            </a:extLst>
          </a:blip>
          <a:stretch>
            <a:fillRect/>
          </a:stretch>
        </p:blipFill>
        <p:spPr>
          <a:xfrm>
            <a:off x="880560" y="1117481"/>
            <a:ext cx="388731" cy="123825"/>
          </a:xfrm>
          <a:prstGeom prst="rect">
            <a:avLst/>
          </a:prstGeom>
        </p:spPr>
      </p:pic>
      <p:pic>
        <p:nvPicPr>
          <p:cNvPr id="27" name="Imagen 26">
            <a:extLst>
              <a:ext uri="{FF2B5EF4-FFF2-40B4-BE49-F238E27FC236}">
                <a16:creationId xmlns:a16="http://schemas.microsoft.com/office/drawing/2014/main" id="{B92E44CC-315E-4A05-944E-DF889162E08A}"/>
              </a:ext>
            </a:extLst>
          </p:cNvPr>
          <p:cNvPicPr>
            <a:picLocks noChangeAspect="1"/>
          </p:cNvPicPr>
          <p:nvPr userDrawn="1"/>
        </p:nvPicPr>
        <p:blipFill>
          <a:blip r:embed="rId7" cstate="screen">
            <a:extLst>
              <a:ext uri="{28A0092B-C50C-407E-A947-70E740481C1C}">
                <a14:useLocalDpi xmlns:a14="http://schemas.microsoft.com/office/drawing/2010/main"/>
              </a:ext>
            </a:extLst>
          </a:blip>
          <a:stretch>
            <a:fillRect/>
          </a:stretch>
        </p:blipFill>
        <p:spPr>
          <a:xfrm>
            <a:off x="1295400" y="324000"/>
            <a:ext cx="1596494" cy="749022"/>
          </a:xfrm>
          <a:prstGeom prst="rect">
            <a:avLst/>
          </a:prstGeom>
        </p:spPr>
      </p:pic>
      <p:sp>
        <p:nvSpPr>
          <p:cNvPr id="2" name="CuadroTexto 1">
            <a:extLst>
              <a:ext uri="{FF2B5EF4-FFF2-40B4-BE49-F238E27FC236}">
                <a16:creationId xmlns:a16="http://schemas.microsoft.com/office/drawing/2014/main" id="{C46665AE-5A6B-B310-A184-372DA3EC2F4F}"/>
              </a:ext>
            </a:extLst>
          </p:cNvPr>
          <p:cNvSpPr txBox="1"/>
          <p:nvPr userDrawn="1"/>
        </p:nvSpPr>
        <p:spPr>
          <a:xfrm>
            <a:off x="16565968" y="8575280"/>
            <a:ext cx="670735"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3" name="CuadroTexto 27">
            <a:extLst>
              <a:ext uri="{FF2B5EF4-FFF2-40B4-BE49-F238E27FC236}">
                <a16:creationId xmlns:a16="http://schemas.microsoft.com/office/drawing/2014/main" id="{BD85EF96-E34A-3E07-8A4B-AF1E7B996921}"/>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4" name="Grafik 3" descr="Ein Bild, das Symbol, Schrift, Grafiken, Logo enthält.&#10;&#10;Automatisch generierte Beschreibung">
            <a:extLst>
              <a:ext uri="{FF2B5EF4-FFF2-40B4-BE49-F238E27FC236}">
                <a16:creationId xmlns:a16="http://schemas.microsoft.com/office/drawing/2014/main" id="{2EE248CB-F732-524B-7B34-B32B5A02551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5" name="Grafik 4" descr="Ein Bild, das Text, Schrift, Electric Blue (Farbe), Screenshot enthält.&#10;&#10;Automatisch generierte Beschreibung">
            <a:extLst>
              <a:ext uri="{FF2B5EF4-FFF2-40B4-BE49-F238E27FC236}">
                <a16:creationId xmlns:a16="http://schemas.microsoft.com/office/drawing/2014/main" id="{8789957C-A9B6-49E0-F6B5-37909C55C57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pic>
        <p:nvPicPr>
          <p:cNvPr id="6" name="bg object 16">
            <a:extLst>
              <a:ext uri="{FF2B5EF4-FFF2-40B4-BE49-F238E27FC236}">
                <a16:creationId xmlns:a16="http://schemas.microsoft.com/office/drawing/2014/main" id="{402881F2-3782-BD22-7668-EC5797166ED3}"/>
              </a:ext>
            </a:extLst>
          </p:cNvPr>
          <p:cNvPicPr/>
          <p:nvPr userDrawn="1"/>
        </p:nvPicPr>
        <p:blipFill>
          <a:blip r:embed="rId10" cstate="screen">
            <a:extLst>
              <a:ext uri="{28A0092B-C50C-407E-A947-70E740481C1C}">
                <a14:useLocalDpi xmlns:a14="http://schemas.microsoft.com/office/drawing/2010/main"/>
              </a:ext>
            </a:extLst>
          </a:blip>
          <a:stretch>
            <a:fillRect/>
          </a:stretch>
        </p:blipFill>
        <p:spPr>
          <a:xfrm>
            <a:off x="881449" y="9069571"/>
            <a:ext cx="276224" cy="276224"/>
          </a:xfrm>
          <a:prstGeom prst="rect">
            <a:avLst/>
          </a:prstGeom>
        </p:spPr>
      </p:pic>
      <p:pic>
        <p:nvPicPr>
          <p:cNvPr id="7" name="object 4">
            <a:extLst>
              <a:ext uri="{FF2B5EF4-FFF2-40B4-BE49-F238E27FC236}">
                <a16:creationId xmlns:a16="http://schemas.microsoft.com/office/drawing/2014/main" id="{E9351C79-AC5C-2227-FEF2-47AB7CF6FD08}"/>
              </a:ext>
            </a:extLst>
          </p:cNvPr>
          <p:cNvPicPr/>
          <p:nvPr userDrawn="1"/>
        </p:nvPicPr>
        <p:blipFill>
          <a:blip r:embed="rId11" cstate="screen">
            <a:extLst>
              <a:ext uri="{28A0092B-C50C-407E-A947-70E740481C1C}">
                <a14:useLocalDpi xmlns:a14="http://schemas.microsoft.com/office/drawing/2010/main"/>
              </a:ext>
            </a:extLst>
          </a:blip>
          <a:stretch>
            <a:fillRect/>
          </a:stretch>
        </p:blipFill>
        <p:spPr>
          <a:xfrm>
            <a:off x="16936029" y="9135565"/>
            <a:ext cx="388731" cy="123825"/>
          </a:xfrm>
          <a:prstGeom prst="rect">
            <a:avLst/>
          </a:prstGeom>
        </p:spPr>
      </p:pic>
      <p:sp>
        <p:nvSpPr>
          <p:cNvPr id="8" name="bg object 18">
            <a:extLst>
              <a:ext uri="{FF2B5EF4-FFF2-40B4-BE49-F238E27FC236}">
                <a16:creationId xmlns:a16="http://schemas.microsoft.com/office/drawing/2014/main" id="{C5A05C34-ADCB-F392-7E33-AFFBE4CCB7E0}"/>
              </a:ext>
            </a:extLst>
          </p:cNvPr>
          <p:cNvSpPr/>
          <p:nvPr userDrawn="1"/>
        </p:nvSpPr>
        <p:spPr>
          <a:xfrm>
            <a:off x="1275071" y="9210240"/>
            <a:ext cx="15850235" cy="5080"/>
          </a:xfrm>
          <a:custGeom>
            <a:avLst/>
            <a:gdLst/>
            <a:ahLst/>
            <a:cxnLst/>
            <a:rect l="l" t="t" r="r" b="b"/>
            <a:pathLst>
              <a:path w="15850235" h="5079">
                <a:moveTo>
                  <a:pt x="0" y="0"/>
                </a:moveTo>
                <a:lnTo>
                  <a:pt x="15849653" y="4759"/>
                </a:lnTo>
              </a:path>
            </a:pathLst>
          </a:custGeom>
          <a:ln w="9524">
            <a:solidFill>
              <a:srgbClr val="AED533"/>
            </a:solidFill>
          </a:ln>
        </p:spPr>
        <p:txBody>
          <a:bodyPr wrap="square" lIns="0" tIns="0" rIns="0" bIns="0" rtlCol="0"/>
          <a:lstStyle/>
          <a:p>
            <a:endParaRPr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9" r:id="rId3"/>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E8EA5C8-1E21-4F5D-B6B4-C560FBF4B43D}"/>
              </a:ext>
            </a:extLst>
          </p:cNvPr>
          <p:cNvSpPr/>
          <p:nvPr userDrawn="1"/>
        </p:nvSpPr>
        <p:spPr>
          <a:xfrm>
            <a:off x="1542056" y="1245596"/>
            <a:ext cx="14968219" cy="0"/>
          </a:xfrm>
          <a:custGeom>
            <a:avLst/>
            <a:gdLst/>
            <a:ahLst/>
            <a:cxnLst/>
            <a:rect l="l" t="t" r="r" b="b"/>
            <a:pathLst>
              <a:path w="14968219">
                <a:moveTo>
                  <a:pt x="0" y="0"/>
                </a:moveTo>
                <a:lnTo>
                  <a:pt x="14967781" y="0"/>
                </a:lnTo>
              </a:path>
            </a:pathLst>
          </a:custGeom>
          <a:ln w="37085">
            <a:solidFill>
              <a:srgbClr val="AED533"/>
            </a:solidFill>
          </a:ln>
        </p:spPr>
        <p:txBody>
          <a:bodyPr wrap="square" lIns="0" tIns="0" rIns="0" bIns="0" rtlCol="0"/>
          <a:lstStyle/>
          <a:p>
            <a:endParaRPr dirty="0"/>
          </a:p>
        </p:txBody>
      </p:sp>
      <p:sp>
        <p:nvSpPr>
          <p:cNvPr id="9" name="object 4">
            <a:extLst>
              <a:ext uri="{FF2B5EF4-FFF2-40B4-BE49-F238E27FC236}">
                <a16:creationId xmlns:a16="http://schemas.microsoft.com/office/drawing/2014/main" id="{06BED2AD-DC11-4D3D-A57D-BCFCD0E2A7F8}"/>
              </a:ext>
            </a:extLst>
          </p:cNvPr>
          <p:cNvSpPr/>
          <p:nvPr userDrawn="1"/>
        </p:nvSpPr>
        <p:spPr>
          <a:xfrm>
            <a:off x="1274106" y="1627368"/>
            <a:ext cx="0" cy="6497320"/>
          </a:xfrm>
          <a:custGeom>
            <a:avLst/>
            <a:gdLst/>
            <a:ahLst/>
            <a:cxnLst/>
            <a:rect l="l" t="t" r="r" b="b"/>
            <a:pathLst>
              <a:path h="6497320">
                <a:moveTo>
                  <a:pt x="0" y="0"/>
                </a:moveTo>
                <a:lnTo>
                  <a:pt x="0" y="6497271"/>
                </a:lnTo>
              </a:path>
            </a:pathLst>
          </a:custGeom>
          <a:ln w="37085">
            <a:solidFill>
              <a:srgbClr val="4D94B6"/>
            </a:solidFill>
          </a:ln>
        </p:spPr>
        <p:txBody>
          <a:bodyPr wrap="square" lIns="0" tIns="0" rIns="0" bIns="0" rtlCol="0"/>
          <a:lstStyle/>
          <a:p>
            <a:endParaRPr dirty="0"/>
          </a:p>
        </p:txBody>
      </p:sp>
      <p:sp>
        <p:nvSpPr>
          <p:cNvPr id="10" name="object 5">
            <a:extLst>
              <a:ext uri="{FF2B5EF4-FFF2-40B4-BE49-F238E27FC236}">
                <a16:creationId xmlns:a16="http://schemas.microsoft.com/office/drawing/2014/main" id="{5EF2BBB4-B24D-414B-A13E-198014080CB7}"/>
              </a:ext>
            </a:extLst>
          </p:cNvPr>
          <p:cNvSpPr/>
          <p:nvPr userDrawn="1"/>
        </p:nvSpPr>
        <p:spPr>
          <a:xfrm>
            <a:off x="17073948" y="1809750"/>
            <a:ext cx="0" cy="6832600"/>
          </a:xfrm>
          <a:custGeom>
            <a:avLst/>
            <a:gdLst/>
            <a:ahLst/>
            <a:cxnLst/>
            <a:rect l="l" t="t" r="r" b="b"/>
            <a:pathLst>
              <a:path h="6832600">
                <a:moveTo>
                  <a:pt x="0" y="0"/>
                </a:moveTo>
                <a:lnTo>
                  <a:pt x="0" y="6832555"/>
                </a:lnTo>
              </a:path>
            </a:pathLst>
          </a:custGeom>
          <a:ln w="37085">
            <a:solidFill>
              <a:srgbClr val="AED533"/>
            </a:solidFill>
          </a:ln>
        </p:spPr>
        <p:txBody>
          <a:bodyPr wrap="square" lIns="0" tIns="0" rIns="0" bIns="0" rtlCol="0"/>
          <a:lstStyle/>
          <a:p>
            <a:endParaRPr dirty="0"/>
          </a:p>
        </p:txBody>
      </p:sp>
      <p:pic>
        <p:nvPicPr>
          <p:cNvPr id="12" name="object 7">
            <a:extLst>
              <a:ext uri="{FF2B5EF4-FFF2-40B4-BE49-F238E27FC236}">
                <a16:creationId xmlns:a16="http://schemas.microsoft.com/office/drawing/2014/main" id="{89B1340D-3E00-4BD7-961B-E87C3E8DE389}"/>
              </a:ext>
            </a:extLst>
          </p:cNvPr>
          <p:cNvPicPr/>
          <p:nvPr userDrawn="1"/>
        </p:nvPicPr>
        <p:blipFill>
          <a:blip r:embed="rId3" cstate="screen">
            <a:extLst>
              <a:ext uri="{28A0092B-C50C-407E-A947-70E740481C1C}">
                <a14:useLocalDpi xmlns:a14="http://schemas.microsoft.com/office/drawing/2010/main"/>
              </a:ext>
            </a:extLst>
          </a:blip>
          <a:stretch>
            <a:fillRect/>
          </a:stretch>
        </p:blipFill>
        <p:spPr>
          <a:xfrm>
            <a:off x="16509838" y="723900"/>
            <a:ext cx="1085850" cy="1085850"/>
          </a:xfrm>
          <a:prstGeom prst="rect">
            <a:avLst/>
          </a:prstGeom>
        </p:spPr>
      </p:pic>
      <p:pic>
        <p:nvPicPr>
          <p:cNvPr id="14" name="object 9">
            <a:extLst>
              <a:ext uri="{FF2B5EF4-FFF2-40B4-BE49-F238E27FC236}">
                <a16:creationId xmlns:a16="http://schemas.microsoft.com/office/drawing/2014/main" id="{C8C4DC60-0388-4CA8-B62A-385C8A0B32B4}"/>
              </a:ext>
            </a:extLst>
          </p:cNvPr>
          <p:cNvPicPr/>
          <p:nvPr userDrawn="1"/>
        </p:nvPicPr>
        <p:blipFill>
          <a:blip r:embed="rId4" cstate="screen">
            <a:extLst>
              <a:ext uri="{28A0092B-C50C-407E-A947-70E740481C1C}">
                <a14:useLocalDpi xmlns:a14="http://schemas.microsoft.com/office/drawing/2010/main"/>
              </a:ext>
            </a:extLst>
          </a:blip>
          <a:stretch>
            <a:fillRect/>
          </a:stretch>
        </p:blipFill>
        <p:spPr>
          <a:xfrm>
            <a:off x="1162547" y="1151436"/>
            <a:ext cx="720646" cy="228599"/>
          </a:xfrm>
          <a:prstGeom prst="rect">
            <a:avLst/>
          </a:prstGeom>
        </p:spPr>
      </p:pic>
      <p:sp>
        <p:nvSpPr>
          <p:cNvPr id="6" name="CuadroTexto 5">
            <a:extLst>
              <a:ext uri="{FF2B5EF4-FFF2-40B4-BE49-F238E27FC236}">
                <a16:creationId xmlns:a16="http://schemas.microsoft.com/office/drawing/2014/main" id="{1162DEE2-DFCE-52E5-F268-D78DDE0CDA74}"/>
              </a:ext>
            </a:extLst>
          </p:cNvPr>
          <p:cNvSpPr txBox="1"/>
          <p:nvPr userDrawn="1"/>
        </p:nvSpPr>
        <p:spPr>
          <a:xfrm>
            <a:off x="16403212" y="8451621"/>
            <a:ext cx="676800" cy="369332"/>
          </a:xfrm>
          <a:prstGeom prst="rect">
            <a:avLst/>
          </a:prstGeom>
          <a:noFill/>
        </p:spPr>
        <p:txBody>
          <a:bodyPr wrap="square" rtlCol="0">
            <a:spAutoFit/>
          </a:bodyPr>
          <a:lstStyle/>
          <a:p>
            <a:fld id="{64CCA171-8D0F-4B05-9E2F-F99DC67072F7}" type="slidenum">
              <a:rPr lang="es-ES" smtClean="0"/>
              <a:t>‹Nr.›</a:t>
            </a:fld>
            <a:endParaRPr lang="es-ES" dirty="0"/>
          </a:p>
        </p:txBody>
      </p:sp>
      <p:sp>
        <p:nvSpPr>
          <p:cNvPr id="15" name="CuadroTexto 27">
            <a:extLst>
              <a:ext uri="{FF2B5EF4-FFF2-40B4-BE49-F238E27FC236}">
                <a16:creationId xmlns:a16="http://schemas.microsoft.com/office/drawing/2014/main" id="{347AF72E-6F47-329B-00E7-B1426E637D6A}"/>
              </a:ext>
            </a:extLst>
          </p:cNvPr>
          <p:cNvSpPr txBox="1"/>
          <p:nvPr userDrawn="1"/>
        </p:nvSpPr>
        <p:spPr>
          <a:xfrm>
            <a:off x="4032000" y="9431998"/>
            <a:ext cx="11340000" cy="576000"/>
          </a:xfrm>
          <a:prstGeom prst="rect">
            <a:avLst/>
          </a:prstGeom>
          <a:noFill/>
        </p:spPr>
        <p:txBody>
          <a:bodyPr wrap="square" rtlCol="0" anchor="ctr">
            <a:spAutoFit/>
          </a:bodyPr>
          <a:lstStyle/>
          <a:p>
            <a:pPr algn="l"/>
            <a:r>
              <a:rPr lang="en-US" sz="1100" b="0" i="0" u="none" strike="noStrike" dirty="0">
                <a:solidFill>
                  <a:srgbClr val="000000"/>
                </a:solidFill>
                <a:effectLst/>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s-ES" sz="1100" dirty="0">
              <a:latin typeface="+mn-lt"/>
            </a:endParaRPr>
          </a:p>
        </p:txBody>
      </p:sp>
      <p:pic>
        <p:nvPicPr>
          <p:cNvPr id="16" name="Grafik 15" descr="Ein Bild, das Symbol, Schrift, Grafiken, Logo enthält.&#10;&#10;Automatisch generierte Beschreibung">
            <a:extLst>
              <a:ext uri="{FF2B5EF4-FFF2-40B4-BE49-F238E27FC236}">
                <a16:creationId xmlns:a16="http://schemas.microsoft.com/office/drawing/2014/main" id="{19C42CED-71A1-F2B7-2FBC-19E6D3D52B0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5411600" y="9431998"/>
            <a:ext cx="1646297" cy="576000"/>
          </a:xfrm>
          <a:prstGeom prst="rect">
            <a:avLst/>
          </a:prstGeom>
        </p:spPr>
      </p:pic>
      <p:pic>
        <p:nvPicPr>
          <p:cNvPr id="17" name="Grafik 16" descr="Ein Bild, das Text, Schrift, Electric Blue (Farbe), Screenshot enthält.&#10;&#10;Automatisch generierte Beschreibung">
            <a:extLst>
              <a:ext uri="{FF2B5EF4-FFF2-40B4-BE49-F238E27FC236}">
                <a16:creationId xmlns:a16="http://schemas.microsoft.com/office/drawing/2014/main" id="{07D52AAC-D4A3-7362-4814-4EAFA7B94E3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92000" y="9432000"/>
            <a:ext cx="3200400" cy="671428"/>
          </a:xfrm>
          <a:prstGeom prst="rect">
            <a:avLst/>
          </a:prstGeom>
        </p:spPr>
      </p:pic>
      <p:sp>
        <p:nvSpPr>
          <p:cNvPr id="2" name="object 3">
            <a:extLst>
              <a:ext uri="{FF2B5EF4-FFF2-40B4-BE49-F238E27FC236}">
                <a16:creationId xmlns:a16="http://schemas.microsoft.com/office/drawing/2014/main" id="{A4784391-7142-00AC-3623-875D1FEEC1B0}"/>
              </a:ext>
            </a:extLst>
          </p:cNvPr>
          <p:cNvSpPr/>
          <p:nvPr userDrawn="1"/>
        </p:nvSpPr>
        <p:spPr>
          <a:xfrm>
            <a:off x="1970110" y="9032117"/>
            <a:ext cx="14615794" cy="0"/>
          </a:xfrm>
          <a:custGeom>
            <a:avLst/>
            <a:gdLst/>
            <a:ahLst/>
            <a:cxnLst/>
            <a:rect l="l" t="t" r="r" b="b"/>
            <a:pathLst>
              <a:path w="14615794">
                <a:moveTo>
                  <a:pt x="0" y="0"/>
                </a:moveTo>
                <a:lnTo>
                  <a:pt x="14615238" y="0"/>
                </a:lnTo>
              </a:path>
            </a:pathLst>
          </a:custGeom>
          <a:ln w="37085">
            <a:solidFill>
              <a:srgbClr val="AED533"/>
            </a:solidFill>
          </a:ln>
        </p:spPr>
        <p:txBody>
          <a:bodyPr wrap="square" lIns="0" tIns="0" rIns="0" bIns="0"/>
          <a:lstStyle/>
          <a:p>
            <a:endParaRPr/>
          </a:p>
        </p:txBody>
      </p:sp>
      <p:pic>
        <p:nvPicPr>
          <p:cNvPr id="3" name="object 6">
            <a:extLst>
              <a:ext uri="{FF2B5EF4-FFF2-40B4-BE49-F238E27FC236}">
                <a16:creationId xmlns:a16="http://schemas.microsoft.com/office/drawing/2014/main" id="{3C4A35A0-899A-D493-8CC9-5A25522F0E34}"/>
              </a:ext>
            </a:extLst>
          </p:cNvPr>
          <p:cNvPicPr/>
          <p:nvPr userDrawn="1"/>
        </p:nvPicPr>
        <p:blipFill>
          <a:blip r:embed="rId7" cstate="screen">
            <a:extLst>
              <a:ext uri="{28A0092B-C50C-407E-A947-70E740481C1C}">
                <a14:useLocalDpi xmlns:a14="http://schemas.microsoft.com/office/drawing/2010/main"/>
              </a:ext>
            </a:extLst>
          </a:blip>
          <a:stretch>
            <a:fillRect/>
          </a:stretch>
        </p:blipFill>
        <p:spPr>
          <a:xfrm>
            <a:off x="16512506" y="8916083"/>
            <a:ext cx="720646" cy="228599"/>
          </a:xfrm>
          <a:prstGeom prst="rect">
            <a:avLst/>
          </a:prstGeom>
        </p:spPr>
      </p:pic>
      <p:pic>
        <p:nvPicPr>
          <p:cNvPr id="4" name="object 8">
            <a:extLst>
              <a:ext uri="{FF2B5EF4-FFF2-40B4-BE49-F238E27FC236}">
                <a16:creationId xmlns:a16="http://schemas.microsoft.com/office/drawing/2014/main" id="{5A1A1CE7-0892-4F8F-093B-731E532C7E0A}"/>
              </a:ext>
            </a:extLst>
          </p:cNvPr>
          <p:cNvPicPr/>
          <p:nvPr userDrawn="1"/>
        </p:nvPicPr>
        <p:blipFill>
          <a:blip r:embed="rId8" cstate="screen">
            <a:extLst>
              <a:ext uri="{28A0092B-C50C-407E-A947-70E740481C1C}">
                <a14:useLocalDpi xmlns:a14="http://schemas.microsoft.com/office/drawing/2010/main"/>
              </a:ext>
            </a:extLst>
          </a:blip>
          <a:stretch>
            <a:fillRect/>
          </a:stretch>
        </p:blipFill>
        <p:spPr>
          <a:xfrm>
            <a:off x="693760" y="8124640"/>
            <a:ext cx="1276349" cy="1276349"/>
          </a:xfrm>
          <a:prstGeom prst="rect">
            <a:avLst/>
          </a:prstGeom>
        </p:spPr>
      </p:pic>
    </p:spTree>
    <p:extLst>
      <p:ext uri="{BB962C8B-B14F-4D97-AF65-F5344CB8AC3E}">
        <p14:creationId xmlns:p14="http://schemas.microsoft.com/office/powerpoint/2010/main" val="400473340"/>
      </p:ext>
    </p:extLst>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240" userDrawn="1">
          <p15:clr>
            <a:srgbClr val="F26B43"/>
          </p15:clr>
        </p15:guide>
        <p15:guide id="2" pos="57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7.svg"/><Relationship Id="rId2" Type="http://schemas.openxmlformats.org/officeDocument/2006/relationships/image" Target="../media/image4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xml"/><Relationship Id="rId1" Type="http://schemas.openxmlformats.org/officeDocument/2006/relationships/themeOverride" Target="../theme/themeOverride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22.sv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svg"/><Relationship Id="rId18" Type="http://schemas.openxmlformats.org/officeDocument/2006/relationships/image" Target="../media/image39.png"/><Relationship Id="rId3" Type="http://schemas.openxmlformats.org/officeDocument/2006/relationships/image" Target="../media/image24.svg"/><Relationship Id="rId7" Type="http://schemas.openxmlformats.org/officeDocument/2006/relationships/image" Target="../media/image28.svg"/><Relationship Id="rId12" Type="http://schemas.openxmlformats.org/officeDocument/2006/relationships/image" Target="../media/image33.png"/><Relationship Id="rId17" Type="http://schemas.openxmlformats.org/officeDocument/2006/relationships/image" Target="../media/image38.svg"/><Relationship Id="rId2" Type="http://schemas.openxmlformats.org/officeDocument/2006/relationships/image" Target="../media/image23.png"/><Relationship Id="rId16" Type="http://schemas.openxmlformats.org/officeDocument/2006/relationships/image" Target="../media/image37.png"/><Relationship Id="rId1" Type="http://schemas.openxmlformats.org/officeDocument/2006/relationships/slideLayout" Target="../slideLayouts/slideLayout1.xml"/><Relationship Id="rId6" Type="http://schemas.openxmlformats.org/officeDocument/2006/relationships/image" Target="../media/image27.png"/><Relationship Id="rId11" Type="http://schemas.openxmlformats.org/officeDocument/2006/relationships/image" Target="../media/image32.svg"/><Relationship Id="rId5" Type="http://schemas.openxmlformats.org/officeDocument/2006/relationships/image" Target="../media/image26.svg"/><Relationship Id="rId15" Type="http://schemas.openxmlformats.org/officeDocument/2006/relationships/image" Target="../media/image36.svg"/><Relationship Id="rId10" Type="http://schemas.openxmlformats.org/officeDocument/2006/relationships/image" Target="../media/image31.png"/><Relationship Id="rId19" Type="http://schemas.openxmlformats.org/officeDocument/2006/relationships/image" Target="../media/image40.svg"/><Relationship Id="rId4" Type="http://schemas.openxmlformats.org/officeDocument/2006/relationships/image" Target="../media/image25.png"/><Relationship Id="rId9" Type="http://schemas.openxmlformats.org/officeDocument/2006/relationships/image" Target="../media/image30.svg"/><Relationship Id="rId14" Type="http://schemas.openxmlformats.org/officeDocument/2006/relationships/image" Target="../media/image35.png"/></Relationships>
</file>

<file path=ppt/slides/_rels/slide9.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image" Target="../media/image41.png"/><Relationship Id="rId1" Type="http://schemas.openxmlformats.org/officeDocument/2006/relationships/slideLayout" Target="../slideLayouts/slideLayout1.xml"/><Relationship Id="rId6" Type="http://schemas.openxmlformats.org/officeDocument/2006/relationships/image" Target="../media/image45.svg"/><Relationship Id="rId5" Type="http://schemas.openxmlformats.org/officeDocument/2006/relationships/image" Target="../media/image44.png"/><Relationship Id="rId4" Type="http://schemas.openxmlformats.org/officeDocument/2006/relationships/image" Target="../media/image4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1571DCB-ECCD-5255-9CF8-39737E5FD90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059C829C-41D6-1410-D4AD-4579EC19C654}"/>
              </a:ext>
            </a:extLst>
          </p:cNvPr>
          <p:cNvSpPr txBox="1"/>
          <p:nvPr/>
        </p:nvSpPr>
        <p:spPr>
          <a:xfrm>
            <a:off x="3420000" y="6696000"/>
            <a:ext cx="11448000" cy="1800000"/>
          </a:xfrm>
          <a:prstGeom prst="rect">
            <a:avLst/>
          </a:prstGeom>
          <a:noFill/>
        </p:spPr>
        <p:txBody>
          <a:bodyPr wrap="square">
            <a:spAutoFit/>
          </a:bodyPr>
          <a:lstStyle/>
          <a:p>
            <a:pPr marL="0" marR="0" lvl="0" indent="0" algn="ctr" rtl="0">
              <a:lnSpc>
                <a:spcPct val="100000"/>
              </a:lnSpc>
              <a:spcBef>
                <a:spcPts val="0"/>
              </a:spcBef>
              <a:spcAft>
                <a:spcPts val="0"/>
              </a:spcAft>
              <a:buClr>
                <a:srgbClr val="4D94B7"/>
              </a:buClr>
              <a:buSzPts val="3600"/>
              <a:buFont typeface="Helvetica Neue"/>
              <a:buNone/>
            </a:pPr>
            <a:r>
              <a:rPr lang="en-US" sz="3600" b="1" dirty="0">
                <a:solidFill>
                  <a:srgbClr val="4D94B7"/>
                </a:solidFill>
                <a:latin typeface="Helvetica Neue" panose="020B0604020202020204" charset="0"/>
                <a:ea typeface="Helvetica Neue"/>
                <a:cs typeface="Helvetica Neue"/>
                <a:sym typeface="Helvetica Neue"/>
              </a:rPr>
              <a:t>Intra-organizational </a:t>
            </a:r>
            <a:br>
              <a:rPr lang="en-US" sz="3600" b="1" dirty="0">
                <a:solidFill>
                  <a:srgbClr val="4D94B7"/>
                </a:solidFill>
                <a:latin typeface="Helvetica Neue" panose="020B0604020202020204" charset="0"/>
                <a:ea typeface="Helvetica Neue"/>
                <a:cs typeface="Helvetica Neue"/>
                <a:sym typeface="Helvetica Neue"/>
              </a:rPr>
            </a:br>
            <a:r>
              <a:rPr lang="en-US" sz="3600" b="1" dirty="0">
                <a:solidFill>
                  <a:srgbClr val="4D94B7"/>
                </a:solidFill>
                <a:latin typeface="Helvetica Neue" panose="020B0604020202020204" charset="0"/>
                <a:ea typeface="Helvetica Neue"/>
                <a:cs typeface="Helvetica Neue"/>
                <a:sym typeface="Helvetica Neue"/>
              </a:rPr>
              <a:t>communication and team management</a:t>
            </a:r>
            <a:endParaRPr lang="en-US" sz="3600" b="1" i="0" u="none" strike="noStrike" cap="none" dirty="0">
              <a:solidFill>
                <a:srgbClr val="4D94B7"/>
              </a:solidFill>
              <a:latin typeface="Helvetica Neue" panose="020B0604020202020204" charset="0"/>
              <a:ea typeface="Helvetica Neue"/>
              <a:cs typeface="Helvetica Neue"/>
              <a:sym typeface="Helvetica Neue"/>
            </a:endParaRPr>
          </a:p>
        </p:txBody>
      </p:sp>
      <p:sp>
        <p:nvSpPr>
          <p:cNvPr id="4" name="CuadroTexto 3">
            <a:extLst>
              <a:ext uri="{FF2B5EF4-FFF2-40B4-BE49-F238E27FC236}">
                <a16:creationId xmlns:a16="http://schemas.microsoft.com/office/drawing/2014/main" id="{8C8C2EF2-9C0D-41B2-79FF-9F829C18D350}"/>
              </a:ext>
            </a:extLst>
          </p:cNvPr>
          <p:cNvSpPr txBox="1"/>
          <p:nvPr/>
        </p:nvSpPr>
        <p:spPr>
          <a:xfrm>
            <a:off x="5900400" y="5630400"/>
            <a:ext cx="6483600" cy="471600"/>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214679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18</a:t>
            </a:r>
          </a:p>
        </p:txBody>
      </p:sp>
      <p:sp>
        <p:nvSpPr>
          <p:cNvPr id="8" name="CuadroTexto 2">
            <a:extLst>
              <a:ext uri="{FF2B5EF4-FFF2-40B4-BE49-F238E27FC236}">
                <a16:creationId xmlns:a16="http://schemas.microsoft.com/office/drawing/2014/main" id="{7A359F2B-CB85-4FBC-9AD4-0BA0F04FCE40}"/>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Frequent exchange</a:t>
            </a:r>
          </a:p>
        </p:txBody>
      </p:sp>
      <p:sp>
        <p:nvSpPr>
          <p:cNvPr id="21" name="Ellipse 4">
            <a:extLst>
              <a:ext uri="{FF2B5EF4-FFF2-40B4-BE49-F238E27FC236}">
                <a16:creationId xmlns:a16="http://schemas.microsoft.com/office/drawing/2014/main" id="{6E68BC06-3391-7782-AE70-58DD4814A3EB}"/>
              </a:ext>
            </a:extLst>
          </p:cNvPr>
          <p:cNvSpPr txBox="1"/>
          <p:nvPr/>
        </p:nvSpPr>
        <p:spPr>
          <a:xfrm>
            <a:off x="1296000" y="4031999"/>
            <a:ext cx="15840000" cy="1080000"/>
          </a:xfrm>
          <a:prstGeom prst="roundRect">
            <a:avLst/>
          </a:prstGeom>
          <a:solidFill>
            <a:srgbClr val="4D94B7">
              <a:alpha val="78000"/>
            </a:srgbClr>
          </a:solidFill>
        </p:spPr>
        <p:style>
          <a:lnRef idx="0">
            <a:scrgbClr r="0" g="0" b="0"/>
          </a:lnRef>
          <a:fillRef idx="0">
            <a:scrgbClr r="0" g="0" b="0"/>
          </a:fillRef>
          <a:effectRef idx="0">
            <a:scrgbClr r="0" g="0" b="0"/>
          </a:effectRef>
          <a:fontRef idx="minor">
            <a:schemeClr val="tx1"/>
          </a:fontRef>
        </p:style>
        <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en-US" sz="3500" b="1" kern="1200" dirty="0">
                <a:solidFill>
                  <a:schemeClr val="tx1"/>
                </a:solidFill>
                <a:latin typeface="Helvetica Neue" panose="020B0604020202020204" charset="0"/>
              </a:rPr>
              <a:t>Frequent exchange</a:t>
            </a:r>
          </a:p>
        </p:txBody>
      </p:sp>
      <p:sp>
        <p:nvSpPr>
          <p:cNvPr id="19" name="Ellipse 6">
            <a:extLst>
              <a:ext uri="{FF2B5EF4-FFF2-40B4-BE49-F238E27FC236}">
                <a16:creationId xmlns:a16="http://schemas.microsoft.com/office/drawing/2014/main" id="{3EA26ADE-2B1C-39BC-E17C-F5E180B56A7E}"/>
              </a:ext>
            </a:extLst>
          </p:cNvPr>
          <p:cNvSpPr txBox="1"/>
          <p:nvPr/>
        </p:nvSpPr>
        <p:spPr>
          <a:xfrm>
            <a:off x="147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400" kern="1200" dirty="0">
                <a:solidFill>
                  <a:schemeClr val="tx1"/>
                </a:solidFill>
              </a:rPr>
              <a:t>Which channel for frequent exchange?</a:t>
            </a:r>
          </a:p>
        </p:txBody>
      </p:sp>
      <p:sp>
        <p:nvSpPr>
          <p:cNvPr id="17" name="Ellipse 8">
            <a:extLst>
              <a:ext uri="{FF2B5EF4-FFF2-40B4-BE49-F238E27FC236}">
                <a16:creationId xmlns:a16="http://schemas.microsoft.com/office/drawing/2014/main" id="{1AE21252-CF62-0492-A070-DF75F63D68FF}"/>
              </a:ext>
            </a:extLst>
          </p:cNvPr>
          <p:cNvSpPr txBox="1"/>
          <p:nvPr/>
        </p:nvSpPr>
        <p:spPr>
          <a:xfrm>
            <a:off x="9396000" y="691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400" kern="1200" dirty="0">
                <a:solidFill>
                  <a:schemeClr val="tx1"/>
                </a:solidFill>
              </a:rPr>
              <a:t>Who should be informed?</a:t>
            </a:r>
          </a:p>
        </p:txBody>
      </p:sp>
      <p:sp>
        <p:nvSpPr>
          <p:cNvPr id="15" name="Ellipse 10">
            <a:extLst>
              <a:ext uri="{FF2B5EF4-FFF2-40B4-BE49-F238E27FC236}">
                <a16:creationId xmlns:a16="http://schemas.microsoft.com/office/drawing/2014/main" id="{A4AA12F3-FCD3-384A-B73A-42D1366BB4CE}"/>
              </a:ext>
            </a:extLst>
          </p:cNvPr>
          <p:cNvSpPr txBox="1"/>
          <p:nvPr/>
        </p:nvSpPr>
        <p:spPr>
          <a:xfrm>
            <a:off x="939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400" kern="1200" dirty="0">
                <a:solidFill>
                  <a:schemeClr val="tx1"/>
                </a:solidFill>
              </a:rPr>
              <a:t>How often and when should be informed?</a:t>
            </a:r>
          </a:p>
        </p:txBody>
      </p:sp>
      <p:sp>
        <p:nvSpPr>
          <p:cNvPr id="13" name="Ellipse 12">
            <a:extLst>
              <a:ext uri="{FF2B5EF4-FFF2-40B4-BE49-F238E27FC236}">
                <a16:creationId xmlns:a16="http://schemas.microsoft.com/office/drawing/2014/main" id="{FA783F3D-050B-D324-6789-6CBE6DBF498A}"/>
              </a:ext>
            </a:extLst>
          </p:cNvPr>
          <p:cNvSpPr txBox="1"/>
          <p:nvPr/>
        </p:nvSpPr>
        <p:spPr>
          <a:xfrm>
            <a:off x="1476000" y="5472000"/>
            <a:ext cx="7200000" cy="1080000"/>
          </a:xfrm>
          <a:prstGeom prst="rect">
            <a:avLst/>
          </a:prstGeom>
          <a:solidFill>
            <a:srgbClr val="AED633">
              <a:alpha val="50000"/>
            </a:srgbClr>
          </a:solidFill>
        </p:spPr>
        <p:style>
          <a:lnRef idx="0">
            <a:scrgbClr r="0" g="0" b="0"/>
          </a:lnRef>
          <a:fillRef idx="0">
            <a:scrgbClr r="0" g="0" b="0"/>
          </a:fillRef>
          <a:effectRef idx="0">
            <a:scrgbClr r="0" g="0" b="0"/>
          </a:effectRef>
          <a:fontRef idx="minor">
            <a:schemeClr val="tx1"/>
          </a:fontRef>
        </p:style>
        <p:txBody>
          <a:bodyPr spcFirstLastPara="0" vert="horz" wrap="square" lIns="36830" tIns="36830" rIns="36830" bIns="36830" numCol="1" spcCol="1270" anchor="ctr" anchorCtr="0">
            <a:noAutofit/>
          </a:bodyPr>
          <a:lstStyle/>
          <a:p>
            <a:pPr marL="0" lvl="0" indent="0" algn="ctr" defTabSz="1289050">
              <a:lnSpc>
                <a:spcPct val="90000"/>
              </a:lnSpc>
              <a:spcBef>
                <a:spcPct val="0"/>
              </a:spcBef>
              <a:spcAft>
                <a:spcPct val="35000"/>
              </a:spcAft>
              <a:buNone/>
            </a:pPr>
            <a:r>
              <a:rPr lang="en-US" sz="2400" kern="1200" dirty="0">
                <a:solidFill>
                  <a:schemeClr val="tx1"/>
                </a:solidFill>
              </a:rPr>
              <a:t>What should be exchanged?</a:t>
            </a:r>
          </a:p>
        </p:txBody>
      </p:sp>
      <p:sp>
        <p:nvSpPr>
          <p:cNvPr id="2" name="CuadroTexto 1">
            <a:extLst>
              <a:ext uri="{FF2B5EF4-FFF2-40B4-BE49-F238E27FC236}">
                <a16:creationId xmlns:a16="http://schemas.microsoft.com/office/drawing/2014/main" id="{40D56F4D-95D7-5357-39B1-BC78D73F347D}"/>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Tree>
    <p:extLst>
      <p:ext uri="{BB962C8B-B14F-4D97-AF65-F5344CB8AC3E}">
        <p14:creationId xmlns:p14="http://schemas.microsoft.com/office/powerpoint/2010/main" val="2212241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Vertical)">
                                      <p:cBhvr>
                                        <p:cTn id="7" dur="25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1)">
                                      <p:cBhvr>
                                        <p:cTn id="12" dur="1000"/>
                                        <p:tgtEl>
                                          <p:spTgt spid="13"/>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heel(1)">
                                      <p:cBhvr>
                                        <p:cTn id="15" dur="1000"/>
                                        <p:tgtEl>
                                          <p:spTgt spid="15"/>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heel(1)">
                                      <p:cBhvr>
                                        <p:cTn id="18" dur="1000"/>
                                        <p:tgtEl>
                                          <p:spTgt spid="19"/>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heel(1)">
                                      <p:cBhvr>
                                        <p:cTn id="2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9" grpId="0" animBg="1"/>
      <p:bldP spid="17" grpId="0" animBg="1"/>
      <p:bldP spid="15"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5">
            <a:extLst>
              <a:ext uri="{FF2B5EF4-FFF2-40B4-BE49-F238E27FC236}">
                <a16:creationId xmlns:a16="http://schemas.microsoft.com/office/drawing/2014/main" id="{03FD6C1B-430C-BCD5-4170-1BB8BC2F646B}"/>
              </a:ext>
            </a:extLst>
          </p:cNvPr>
          <p:cNvGraphicFramePr>
            <a:graphicFrameLocks noGrp="1"/>
          </p:cNvGraphicFramePr>
          <p:nvPr>
            <p:extLst>
              <p:ext uri="{D42A27DB-BD31-4B8C-83A1-F6EECF244321}">
                <p14:modId xmlns:p14="http://schemas.microsoft.com/office/powerpoint/2010/main" val="1812526654"/>
              </p:ext>
            </p:extLst>
          </p:nvPr>
        </p:nvGraphicFramePr>
        <p:xfrm>
          <a:off x="1296000" y="3888000"/>
          <a:ext cx="15444000" cy="4752000"/>
        </p:xfrm>
        <a:graphic>
          <a:graphicData uri="http://schemas.openxmlformats.org/drawingml/2006/table">
            <a:tbl>
              <a:tblPr firstRow="1" bandRow="1">
                <a:tableStyleId>{5C22544A-7EE6-4342-B048-85BDC9FD1C3A}</a:tableStyleId>
              </a:tblPr>
              <a:tblGrid>
                <a:gridCol w="2520000">
                  <a:extLst>
                    <a:ext uri="{9D8B030D-6E8A-4147-A177-3AD203B41FA5}">
                      <a16:colId xmlns:a16="http://schemas.microsoft.com/office/drawing/2014/main" val="3683025704"/>
                    </a:ext>
                  </a:extLst>
                </a:gridCol>
                <a:gridCol w="3492000">
                  <a:extLst>
                    <a:ext uri="{9D8B030D-6E8A-4147-A177-3AD203B41FA5}">
                      <a16:colId xmlns:a16="http://schemas.microsoft.com/office/drawing/2014/main" val="3986238989"/>
                    </a:ext>
                  </a:extLst>
                </a:gridCol>
                <a:gridCol w="3492000">
                  <a:extLst>
                    <a:ext uri="{9D8B030D-6E8A-4147-A177-3AD203B41FA5}">
                      <a16:colId xmlns:a16="http://schemas.microsoft.com/office/drawing/2014/main" val="2714194712"/>
                    </a:ext>
                  </a:extLst>
                </a:gridCol>
                <a:gridCol w="3492000">
                  <a:extLst>
                    <a:ext uri="{9D8B030D-6E8A-4147-A177-3AD203B41FA5}">
                      <a16:colId xmlns:a16="http://schemas.microsoft.com/office/drawing/2014/main" val="2641654393"/>
                    </a:ext>
                  </a:extLst>
                </a:gridCol>
                <a:gridCol w="2448000">
                  <a:extLst>
                    <a:ext uri="{9D8B030D-6E8A-4147-A177-3AD203B41FA5}">
                      <a16:colId xmlns:a16="http://schemas.microsoft.com/office/drawing/2014/main" val="1521823603"/>
                    </a:ext>
                  </a:extLst>
                </a:gridCol>
              </a:tblGrid>
              <a:tr h="576000">
                <a:tc>
                  <a:txBody>
                    <a:bodyPr/>
                    <a:lstStyle/>
                    <a:p>
                      <a:pPr algn="ctr"/>
                      <a:r>
                        <a:rPr lang="en-US" sz="2400" noProof="0" dirty="0">
                          <a:latin typeface="Helvetica Neue" panose="020B0604020202020204" charset="0"/>
                        </a:rPr>
                        <a:t>Action</a:t>
                      </a:r>
                    </a:p>
                  </a:txBody>
                  <a:tcPr anchor="ctr">
                    <a:solidFill>
                      <a:srgbClr val="4D94B7"/>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b="1" noProof="0" dirty="0">
                          <a:solidFill>
                            <a:schemeClr val="bg1"/>
                          </a:solidFill>
                          <a:latin typeface="Helvetica Neue" panose="020B0604020202020204" charset="0"/>
                        </a:rPr>
                        <a:t>What</a:t>
                      </a:r>
                    </a:p>
                  </a:txBody>
                  <a:tcPr anchor="ctr">
                    <a:solidFill>
                      <a:srgbClr val="4D94B7"/>
                    </a:solidFill>
                  </a:tcPr>
                </a:tc>
                <a:tc>
                  <a:txBody>
                    <a:bodyPr/>
                    <a:lstStyle/>
                    <a:p>
                      <a:pPr algn="ctr"/>
                      <a:r>
                        <a:rPr lang="en-US" sz="2400" noProof="0" dirty="0">
                          <a:latin typeface="Helvetica Neue" panose="020B0604020202020204" charset="0"/>
                        </a:rPr>
                        <a:t>How</a:t>
                      </a:r>
                    </a:p>
                  </a:txBody>
                  <a:tcPr anchor="ctr">
                    <a:solidFill>
                      <a:srgbClr val="4D94B7"/>
                    </a:solidFill>
                  </a:tcPr>
                </a:tc>
                <a:tc>
                  <a:txBody>
                    <a:bodyPr/>
                    <a:lstStyle/>
                    <a:p>
                      <a:pPr algn="ctr"/>
                      <a:r>
                        <a:rPr lang="en-US" sz="2400" noProof="0" dirty="0">
                          <a:latin typeface="Helvetica Neue" panose="020B0604020202020204" charset="0"/>
                        </a:rPr>
                        <a:t>Which</a:t>
                      </a:r>
                    </a:p>
                  </a:txBody>
                  <a:tcPr anchor="ctr">
                    <a:solidFill>
                      <a:srgbClr val="4D94B7"/>
                    </a:solidFill>
                  </a:tcPr>
                </a:tc>
                <a:tc>
                  <a:txBody>
                    <a:bodyPr/>
                    <a:lstStyle/>
                    <a:p>
                      <a:pPr algn="ctr"/>
                      <a:r>
                        <a:rPr lang="en-US" sz="2400" noProof="0" dirty="0">
                          <a:latin typeface="Helvetica Neue" panose="020B0604020202020204" charset="0"/>
                        </a:rPr>
                        <a:t>When</a:t>
                      </a:r>
                    </a:p>
                  </a:txBody>
                  <a:tcPr anchor="ctr">
                    <a:solidFill>
                      <a:srgbClr val="4D94B7"/>
                    </a:solidFill>
                  </a:tcPr>
                </a:tc>
                <a:extLst>
                  <a:ext uri="{0D108BD9-81ED-4DB2-BD59-A6C34878D82A}">
                    <a16:rowId xmlns:a16="http://schemas.microsoft.com/office/drawing/2014/main" val="2605942199"/>
                  </a:ext>
                </a:extLst>
              </a:tr>
              <a:tr h="1044000">
                <a:tc>
                  <a:txBody>
                    <a:bodyPr/>
                    <a:lstStyle/>
                    <a:p>
                      <a:pPr algn="ctr"/>
                      <a:r>
                        <a:rPr lang="en-US" sz="2400" b="1" noProof="0" dirty="0">
                          <a:solidFill>
                            <a:schemeClr val="tx1"/>
                          </a:solidFill>
                          <a:latin typeface="Helvetica Neue" panose="020B0604020202020204" charset="0"/>
                        </a:rPr>
                        <a:t>Action 1</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Project plan</a:t>
                      </a:r>
                    </a:p>
                  </a:txBody>
                  <a:tcPr>
                    <a:solidFill>
                      <a:srgbClr val="4D94B7">
                        <a:alpha val="70000"/>
                      </a:srgbClr>
                    </a:solidFill>
                  </a:tcPr>
                </a:tc>
                <a:tc>
                  <a:txBody>
                    <a:bodyPr/>
                    <a:lstStyle/>
                    <a:p>
                      <a:pPr marL="0" indent="0">
                        <a:buFont typeface="Arial" panose="020B0604020202020204" pitchFamily="34" charset="0"/>
                        <a:buNone/>
                      </a:pPr>
                      <a:r>
                        <a:rPr lang="en-US" sz="2400" noProof="0" dirty="0">
                          <a:latin typeface="Helvetica Neue" panose="020B0604020202020204" charset="0"/>
                        </a:rPr>
                        <a:t>Via mail</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To all team members</a:t>
                      </a:r>
                    </a:p>
                  </a:txBody>
                  <a:tcPr>
                    <a:solidFill>
                      <a:srgbClr val="4D94B7">
                        <a:alpha val="70000"/>
                      </a:srgbClr>
                    </a:solidFill>
                  </a:tcPr>
                </a:tc>
                <a:tc>
                  <a:txBody>
                    <a:bodyPr/>
                    <a:lstStyle/>
                    <a:p>
                      <a:pPr marL="22225" indent="0">
                        <a:buFont typeface="Arial" panose="020B0604020202020204" pitchFamily="34" charset="0"/>
                        <a:buNone/>
                      </a:pPr>
                      <a:r>
                        <a:rPr lang="en-US" sz="2400" noProof="0" dirty="0">
                          <a:latin typeface="Helvetica Neue" panose="020B0604020202020204" charset="0"/>
                        </a:rPr>
                        <a:t>Date</a:t>
                      </a:r>
                    </a:p>
                  </a:txBody>
                  <a:tcPr>
                    <a:solidFill>
                      <a:srgbClr val="4D94B7">
                        <a:alpha val="70000"/>
                      </a:srgbClr>
                    </a:solidFill>
                  </a:tcPr>
                </a:tc>
                <a:extLst>
                  <a:ext uri="{0D108BD9-81ED-4DB2-BD59-A6C34878D82A}">
                    <a16:rowId xmlns:a16="http://schemas.microsoft.com/office/drawing/2014/main" val="4274438900"/>
                  </a:ext>
                </a:extLst>
              </a:tr>
              <a:tr h="1044000">
                <a:tc>
                  <a:txBody>
                    <a:bodyPr/>
                    <a:lstStyle/>
                    <a:p>
                      <a:pPr algn="ctr"/>
                      <a:r>
                        <a:rPr lang="en-US" sz="2400" b="1" noProof="0" dirty="0">
                          <a:solidFill>
                            <a:schemeClr val="tx1"/>
                          </a:solidFill>
                          <a:latin typeface="Helvetica Neue" panose="020B0604020202020204" charset="0"/>
                        </a:rPr>
                        <a:t>Action 2</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tc>
                  <a:txBody>
                    <a:bodyPr/>
                    <a:lstStyle/>
                    <a:p>
                      <a:r>
                        <a:rPr lang="en-US" sz="2400" noProof="0" dirty="0">
                          <a:latin typeface="Helvetica Neue" panose="020B0604020202020204" charset="0"/>
                        </a:rPr>
                        <a:t>…</a:t>
                      </a:r>
                    </a:p>
                  </a:txBody>
                  <a:tcPr>
                    <a:solidFill>
                      <a:srgbClr val="4D94B7">
                        <a:alpha val="50000"/>
                      </a:srgbClr>
                    </a:solidFill>
                  </a:tcPr>
                </a:tc>
                <a:extLst>
                  <a:ext uri="{0D108BD9-81ED-4DB2-BD59-A6C34878D82A}">
                    <a16:rowId xmlns:a16="http://schemas.microsoft.com/office/drawing/2014/main" val="1895898091"/>
                  </a:ext>
                </a:extLst>
              </a:tr>
              <a:tr h="1044000">
                <a:tc>
                  <a:txBody>
                    <a:bodyPr/>
                    <a:lstStyle/>
                    <a:p>
                      <a:pPr algn="ctr"/>
                      <a:r>
                        <a:rPr lang="en-US" sz="2400" b="1" noProof="0" dirty="0">
                          <a:solidFill>
                            <a:schemeClr val="tx1"/>
                          </a:solidFill>
                          <a:latin typeface="Helvetica Neue" panose="020B0604020202020204" charset="0"/>
                        </a:rPr>
                        <a:t>Action 3</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r>
                        <a:rPr lang="en-US" sz="2400" noProof="0" dirty="0">
                          <a:latin typeface="Helvetica Neue" panose="020B0604020202020204" charset="0"/>
                        </a:rPr>
                        <a:t>…</a:t>
                      </a: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tc>
                  <a:txBody>
                    <a:bodyPr/>
                    <a:lstStyle/>
                    <a:p>
                      <a:endParaRPr lang="en-US" sz="2400" noProof="0" dirty="0">
                        <a:latin typeface="Helvetica Neue" panose="020B0604020202020204" charset="0"/>
                      </a:endParaRPr>
                    </a:p>
                  </a:txBody>
                  <a:tcPr>
                    <a:solidFill>
                      <a:srgbClr val="4D94B7">
                        <a:alpha val="30000"/>
                      </a:srgbClr>
                    </a:solidFill>
                  </a:tcPr>
                </a:tc>
                <a:extLst>
                  <a:ext uri="{0D108BD9-81ED-4DB2-BD59-A6C34878D82A}">
                    <a16:rowId xmlns:a16="http://schemas.microsoft.com/office/drawing/2014/main" val="2674430247"/>
                  </a:ext>
                </a:extLst>
              </a:tr>
              <a:tr h="1044000">
                <a:tc>
                  <a:txBody>
                    <a:bodyPr/>
                    <a:lstStyle/>
                    <a:p>
                      <a:pPr algn="ctr"/>
                      <a:r>
                        <a:rPr lang="en-US" sz="2400" b="1" noProof="0" dirty="0">
                          <a:solidFill>
                            <a:schemeClr val="tx1"/>
                          </a:solidFill>
                          <a:latin typeface="Helvetica Neue" panose="020B0604020202020204" charset="0"/>
                        </a:rPr>
                        <a:t>Action 4</a:t>
                      </a:r>
                    </a:p>
                  </a:txBody>
                  <a:tcPr>
                    <a:solidFill>
                      <a:srgbClr val="4D94B7">
                        <a:alpha val="10000"/>
                      </a:srgbClr>
                    </a:solidFill>
                  </a:tcPr>
                </a:tc>
                <a:tc>
                  <a:txBody>
                    <a:bodyPr/>
                    <a:lstStyle/>
                    <a:p>
                      <a:r>
                        <a:rPr lang="en-US" sz="2400" noProof="0" dirty="0">
                          <a:latin typeface="Helvetica Neue" panose="020B0604020202020204" charset="0"/>
                        </a:rPr>
                        <a:t>…</a:t>
                      </a: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tc>
                  <a:txBody>
                    <a:bodyPr/>
                    <a:lstStyle/>
                    <a:p>
                      <a:endParaRPr lang="en-US" sz="2400" noProof="0" dirty="0">
                        <a:latin typeface="Helvetica Neue" panose="020B0604020202020204" charset="0"/>
                      </a:endParaRPr>
                    </a:p>
                  </a:txBody>
                  <a:tcPr>
                    <a:solidFill>
                      <a:srgbClr val="4D94B7">
                        <a:alpha val="10000"/>
                      </a:srgbClr>
                    </a:solidFill>
                  </a:tcPr>
                </a:tc>
                <a:extLst>
                  <a:ext uri="{0D108BD9-81ED-4DB2-BD59-A6C34878D82A}">
                    <a16:rowId xmlns:a16="http://schemas.microsoft.com/office/drawing/2014/main" val="1117714004"/>
                  </a:ext>
                </a:extLst>
              </a:tr>
            </a:tbl>
          </a:graphicData>
        </a:graphic>
      </p:graphicFrame>
      <p:sp>
        <p:nvSpPr>
          <p:cNvPr id="6" name="Textfeld 5">
            <a:extLst>
              <a:ext uri="{FF2B5EF4-FFF2-40B4-BE49-F238E27FC236}">
                <a16:creationId xmlns:a16="http://schemas.microsoft.com/office/drawing/2014/main" id="{DDA94EB4-0A2A-664D-2E06-99A5C02DA55E}"/>
              </a:ext>
            </a:extLst>
          </p:cNvPr>
          <p:cNvSpPr txBox="1"/>
          <p:nvPr/>
        </p:nvSpPr>
        <p:spPr>
          <a:xfrm>
            <a:off x="1296000" y="3384000"/>
            <a:ext cx="4648200" cy="461665"/>
          </a:xfrm>
          <a:prstGeom prst="rect">
            <a:avLst/>
          </a:prstGeom>
          <a:noFill/>
        </p:spPr>
        <p:txBody>
          <a:bodyPr wrap="square">
            <a:spAutoFit/>
          </a:bodyPr>
          <a:lstStyle/>
          <a:p>
            <a:pPr marR="0" lvl="0">
              <a:spcBef>
                <a:spcPts val="0"/>
              </a:spcBef>
              <a:spcAft>
                <a:spcPts val="0"/>
              </a:spcAft>
              <a:buClr>
                <a:schemeClr val="dk1"/>
              </a:buClr>
              <a:buSzPts val="2500"/>
            </a:pPr>
            <a:r>
              <a:rPr lang="en-US" sz="2400" b="1" dirty="0">
                <a:latin typeface="Helvetica Neue" panose="020B0604020202020204" charset="0"/>
                <a:ea typeface="Microsoft Sans Serif" panose="020B0604020202020204" pitchFamily="34" charset="0"/>
                <a:cs typeface="Microsoft Sans Serif" panose="020B0604020202020204" pitchFamily="34" charset="0"/>
              </a:rPr>
              <a:t>Conclusion: Masterplan</a:t>
            </a:r>
          </a:p>
        </p:txBody>
      </p:sp>
      <p:sp>
        <p:nvSpPr>
          <p:cNvPr id="2" name="CuadroTexto 1">
            <a:extLst>
              <a:ext uri="{FF2B5EF4-FFF2-40B4-BE49-F238E27FC236}">
                <a16:creationId xmlns:a16="http://schemas.microsoft.com/office/drawing/2014/main" id="{C221892A-70ED-7EC4-FC57-C61260B2B380}"/>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3" name="CuadroTexto 2">
            <a:extLst>
              <a:ext uri="{FF2B5EF4-FFF2-40B4-BE49-F238E27FC236}">
                <a16:creationId xmlns:a16="http://schemas.microsoft.com/office/drawing/2014/main" id="{E7BF8178-1BCF-19A7-CFDB-5A7C7DE82276}"/>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Frequent exchange</a:t>
            </a:r>
          </a:p>
        </p:txBody>
      </p:sp>
    </p:spTree>
    <p:extLst>
      <p:ext uri="{BB962C8B-B14F-4D97-AF65-F5344CB8AC3E}">
        <p14:creationId xmlns:p14="http://schemas.microsoft.com/office/powerpoint/2010/main" val="159164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s-ES" sz="1200">
                <a:latin typeface="Helvetica Neue" panose="020B0604020202020204" charset="0"/>
                <a:ea typeface="Microsoft Sans Serif" panose="020B0604020202020204" pitchFamily="34" charset="0"/>
                <a:cs typeface="Microsoft Sans Serif" panose="020B0604020202020204" pitchFamily="34" charset="0"/>
              </a:rPr>
              <a:t>Source no</a:t>
            </a:r>
            <a:r>
              <a:rPr lang="es-ES" sz="1200" dirty="0">
                <a:latin typeface="Helvetica Neue" panose="020B0604020202020204" charset="0"/>
                <a:ea typeface="Microsoft Sans Serif" panose="020B0604020202020204" pitchFamily="34" charset="0"/>
                <a:cs typeface="Microsoft Sans Serif" panose="020B0604020202020204" pitchFamily="34" charset="0"/>
              </a:rPr>
              <a:t>.: </a:t>
            </a:r>
            <a:r>
              <a:rPr lang="es-ES" sz="1200">
                <a:latin typeface="Helvetica Neue" panose="020B0604020202020204" charset="0"/>
                <a:ea typeface="Microsoft Sans Serif" panose="020B0604020202020204" pitchFamily="34" charset="0"/>
                <a:cs typeface="Microsoft Sans Serif" panose="020B0604020202020204" pitchFamily="34" charset="0"/>
              </a:rPr>
              <a:t>22</a:t>
            </a:r>
            <a:endParaRPr lang="es-ES" sz="12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Textfeld 3">
            <a:extLst>
              <a:ext uri="{FF2B5EF4-FFF2-40B4-BE49-F238E27FC236}">
                <a16:creationId xmlns:a16="http://schemas.microsoft.com/office/drawing/2014/main" id="{B5F5B0E1-EF13-76F8-0A11-F5167AA8AF89}"/>
              </a:ext>
            </a:extLst>
          </p:cNvPr>
          <p:cNvSpPr txBox="1"/>
          <p:nvPr/>
        </p:nvSpPr>
        <p:spPr>
          <a:xfrm>
            <a:off x="1296000" y="4104000"/>
            <a:ext cx="15732000" cy="3852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Textfeld 2">
            <a:extLst>
              <a:ext uri="{FF2B5EF4-FFF2-40B4-BE49-F238E27FC236}">
                <a16:creationId xmlns:a16="http://schemas.microsoft.com/office/drawing/2014/main" id="{89069819-638E-FBF7-5FA8-2D7CD1F7604B}"/>
              </a:ext>
            </a:extLst>
          </p:cNvPr>
          <p:cNvSpPr txBox="1"/>
          <p:nvPr/>
        </p:nvSpPr>
        <p:spPr>
          <a:xfrm>
            <a:off x="1296000" y="3384000"/>
            <a:ext cx="4648200" cy="461665"/>
          </a:xfrm>
          <a:prstGeom prst="rect">
            <a:avLst/>
          </a:prstGeom>
          <a:noFill/>
        </p:spPr>
        <p:txBody>
          <a:bodyPr wrap="square">
            <a:spAutoFit/>
          </a:bodyPr>
          <a:lstStyle/>
          <a:p>
            <a:pPr marR="0" lvl="0">
              <a:spcBef>
                <a:spcPts val="0"/>
              </a:spcBef>
              <a:spcAft>
                <a:spcPts val="0"/>
              </a:spcAft>
              <a:buClr>
                <a:schemeClr val="dk1"/>
              </a:buClr>
              <a:buSzPts val="2500"/>
            </a:pPr>
            <a:r>
              <a:rPr lang="en-US" sz="2400" b="1" dirty="0">
                <a:latin typeface="Helvetica Neue" panose="020B0604020202020204" charset="0"/>
                <a:ea typeface="Microsoft Sans Serif" panose="020B0604020202020204" pitchFamily="34" charset="0"/>
                <a:cs typeface="Microsoft Sans Serif" panose="020B0604020202020204" pitchFamily="34" charset="0"/>
              </a:rPr>
              <a:t>Criteria for frequent exchange:</a:t>
            </a:r>
          </a:p>
        </p:txBody>
      </p:sp>
      <p:graphicFrame>
        <p:nvGraphicFramePr>
          <p:cNvPr id="10" name="Tabelle 9">
            <a:extLst>
              <a:ext uri="{FF2B5EF4-FFF2-40B4-BE49-F238E27FC236}">
                <a16:creationId xmlns:a16="http://schemas.microsoft.com/office/drawing/2014/main" id="{1AC4926C-6E52-B07A-9EFF-A0B6176B2D8E}"/>
              </a:ext>
            </a:extLst>
          </p:cNvPr>
          <p:cNvGraphicFramePr>
            <a:graphicFrameLocks noGrp="1"/>
          </p:cNvGraphicFramePr>
          <p:nvPr>
            <p:extLst>
              <p:ext uri="{D42A27DB-BD31-4B8C-83A1-F6EECF244321}">
                <p14:modId xmlns:p14="http://schemas.microsoft.com/office/powerpoint/2010/main" val="2277706132"/>
              </p:ext>
            </p:extLst>
          </p:nvPr>
        </p:nvGraphicFramePr>
        <p:xfrm>
          <a:off x="1404000" y="4824000"/>
          <a:ext cx="7524000" cy="265704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648000">
                <a:tc>
                  <a:txBody>
                    <a:bodyPr/>
                    <a:lstStyle/>
                    <a:p>
                      <a:r>
                        <a:rPr lang="de-DE" sz="2400" dirty="0">
                          <a:solidFill>
                            <a:srgbClr val="AED633"/>
                          </a:solidFill>
                          <a:latin typeface="Helvetica Neue" panose="020B0604020202020204" charset="0"/>
                        </a:rPr>
                        <a:t>1.</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All-inclusive exchange of information</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r>
                        <a:rPr lang="de-DE" sz="2400" dirty="0">
                          <a:solidFill>
                            <a:srgbClr val="AED633"/>
                          </a:solidFill>
                          <a:latin typeface="Helvetica Neue" panose="020B0604020202020204" charset="0"/>
                        </a:rPr>
                        <a:t>2.</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No withholding of information</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r>
                        <a:rPr lang="de-DE" sz="2400" dirty="0">
                          <a:solidFill>
                            <a:srgbClr val="AED633"/>
                          </a:solidFill>
                          <a:latin typeface="Helvetica Neue" panose="020B0604020202020204" charset="0"/>
                        </a:rPr>
                        <a:t>3.</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Exchange of information across all boundaries of departments, divisions, positions and hierarchical levels (no hiding of information)</a:t>
                      </a:r>
                      <a:endPar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bl>
          </a:graphicData>
        </a:graphic>
      </p:graphicFrame>
      <p:graphicFrame>
        <p:nvGraphicFramePr>
          <p:cNvPr id="6" name="Tabelle 5">
            <a:extLst>
              <a:ext uri="{FF2B5EF4-FFF2-40B4-BE49-F238E27FC236}">
                <a16:creationId xmlns:a16="http://schemas.microsoft.com/office/drawing/2014/main" id="{63761ACE-B337-B623-0FE3-6ADDDCD3DC61}"/>
              </a:ext>
            </a:extLst>
          </p:cNvPr>
          <p:cNvGraphicFramePr>
            <a:graphicFrameLocks noGrp="1"/>
          </p:cNvGraphicFramePr>
          <p:nvPr>
            <p:extLst>
              <p:ext uri="{D42A27DB-BD31-4B8C-83A1-F6EECF244321}">
                <p14:modId xmlns:p14="http://schemas.microsoft.com/office/powerpoint/2010/main" val="2897732240"/>
              </p:ext>
            </p:extLst>
          </p:nvPr>
        </p:nvGraphicFramePr>
        <p:xfrm>
          <a:off x="9396000" y="4176000"/>
          <a:ext cx="7524000" cy="3730680"/>
        </p:xfrm>
        <a:graphic>
          <a:graphicData uri="http://schemas.openxmlformats.org/drawingml/2006/table">
            <a:tbl>
              <a:tblPr firstRow="1" bandRow="1">
                <a:tableStyleId>{5940675A-B579-460E-94D1-54222C63F5DA}</a:tableStyleId>
              </a:tblPr>
              <a:tblGrid>
                <a:gridCol w="468000">
                  <a:extLst>
                    <a:ext uri="{9D8B030D-6E8A-4147-A177-3AD203B41FA5}">
                      <a16:colId xmlns:a16="http://schemas.microsoft.com/office/drawing/2014/main" val="3278673024"/>
                    </a:ext>
                  </a:extLst>
                </a:gridCol>
                <a:gridCol w="6480000">
                  <a:extLst>
                    <a:ext uri="{9D8B030D-6E8A-4147-A177-3AD203B41FA5}">
                      <a16:colId xmlns:a16="http://schemas.microsoft.com/office/drawing/2014/main" val="2999859746"/>
                    </a:ext>
                  </a:extLst>
                </a:gridCol>
                <a:gridCol w="576000">
                  <a:extLst>
                    <a:ext uri="{9D8B030D-6E8A-4147-A177-3AD203B41FA5}">
                      <a16:colId xmlns:a16="http://schemas.microsoft.com/office/drawing/2014/main" val="1624694228"/>
                    </a:ext>
                  </a:extLst>
                </a:gridCol>
              </a:tblGrid>
              <a:tr h="562500">
                <a:tc>
                  <a:txBody>
                    <a:bodyPr/>
                    <a:lstStyle/>
                    <a:p>
                      <a:r>
                        <a:rPr lang="de-DE" sz="2400" dirty="0">
                          <a:solidFill>
                            <a:srgbClr val="AED633"/>
                          </a:solidFill>
                          <a:latin typeface="Helvetica Neue" panose="020B0604020202020204" charset="0"/>
                        </a:rPr>
                        <a:t>4.</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Where is all information published? </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26760613"/>
                  </a:ext>
                </a:extLst>
              </a:tr>
              <a:tr h="562500">
                <a:tc>
                  <a:txBody>
                    <a:bodyPr/>
                    <a:lstStyle/>
                    <a:p>
                      <a:r>
                        <a:rPr lang="de-DE" sz="2400" dirty="0">
                          <a:solidFill>
                            <a:srgbClr val="AED633"/>
                          </a:solidFill>
                          <a:latin typeface="Helvetica Neue" panose="020B0604020202020204" charset="0"/>
                        </a:rPr>
                        <a:t>5.</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Direct and timely communication</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0392912"/>
                  </a:ext>
                </a:extLst>
              </a:tr>
              <a:tr h="562500">
                <a:tc>
                  <a:txBody>
                    <a:bodyPr/>
                    <a:lstStyle/>
                    <a:p>
                      <a:r>
                        <a:rPr lang="de-DE" sz="2400" dirty="0">
                          <a:solidFill>
                            <a:srgbClr val="AED633"/>
                          </a:solidFill>
                          <a:latin typeface="Helvetica Neue" panose="020B0604020202020204" charset="0"/>
                        </a:rPr>
                        <a:t>6.</a:t>
                      </a: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Provision of information</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40726784"/>
                  </a:ext>
                </a:extLst>
              </a:tr>
              <a:tr h="562500">
                <a:tc>
                  <a:txBody>
                    <a:bodyPr/>
                    <a:lstStyle/>
                    <a:p>
                      <a:r>
                        <a:rPr lang="de-DE" sz="2400" dirty="0">
                          <a:solidFill>
                            <a:srgbClr val="AED633"/>
                          </a:solidFill>
                          <a:latin typeface="Helvetica Neue" panose="020B0604020202020204" charset="0"/>
                        </a:rPr>
                        <a:t>7.</a:t>
                      </a:r>
                    </a:p>
                  </a:txBody>
                  <a:tcPr marL="90000" marR="90000" marT="72000" marB="72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Font typeface="+mj-lt"/>
                        <a:buNone/>
                      </a:pPr>
                      <a:r>
                        <a:rPr lang="en-US" sz="24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Networks, whether virtual or real, promote the exchange and sharing of knowledge and information. They promote the sharing of resources and can therefore mitigate risks.</a:t>
                      </a:r>
                      <a:endParaRPr lang="en-US" sz="2400" dirty="0">
                        <a:solidFill>
                          <a:schemeClr val="bg1"/>
                        </a:solidFill>
                        <a:latin typeface="Helvetica Neue" panose="020B0604020202020204" charset="0"/>
                        <a:ea typeface="Calibri"/>
                        <a:cs typeface="Calibri"/>
                        <a:sym typeface="Calibri"/>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solidFill>
                            <a:srgbClr val="AED633"/>
                          </a:solidFill>
                          <a:latin typeface="Helvetica Neue" panose="020B0604020202020204" charset="0"/>
                          <a:sym typeface="Wingdings" panose="05000000000000000000" pitchFamily="2" charset="2"/>
                        </a:rPr>
                        <a:t></a:t>
                      </a:r>
                      <a:endParaRPr lang="de-DE" sz="37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2386401"/>
                  </a:ext>
                </a:extLst>
              </a:tr>
            </a:tbl>
          </a:graphicData>
        </a:graphic>
      </p:graphicFrame>
      <p:grpSp>
        <p:nvGrpSpPr>
          <p:cNvPr id="9" name="Gruppieren 8">
            <a:extLst>
              <a:ext uri="{FF2B5EF4-FFF2-40B4-BE49-F238E27FC236}">
                <a16:creationId xmlns:a16="http://schemas.microsoft.com/office/drawing/2014/main" id="{592EB533-BF64-27FB-A6B0-1A49495089E5}"/>
              </a:ext>
            </a:extLst>
          </p:cNvPr>
          <p:cNvGrpSpPr/>
          <p:nvPr/>
        </p:nvGrpSpPr>
        <p:grpSpPr>
          <a:xfrm>
            <a:off x="8316000" y="3780000"/>
            <a:ext cx="1248959" cy="1072825"/>
            <a:chOff x="8214478" y="4509797"/>
            <a:chExt cx="1248959" cy="1072825"/>
          </a:xfrm>
        </p:grpSpPr>
        <p:sp>
          <p:nvSpPr>
            <p:cNvPr id="11" name="Textfeld 10">
              <a:extLst>
                <a:ext uri="{FF2B5EF4-FFF2-40B4-BE49-F238E27FC236}">
                  <a16:creationId xmlns:a16="http://schemas.microsoft.com/office/drawing/2014/main" id="{2C4E6894-0C5A-8150-1578-EC44C05A3B9C}"/>
                </a:ext>
              </a:extLst>
            </p:cNvPr>
            <p:cNvSpPr txBox="1"/>
            <p:nvPr/>
          </p:nvSpPr>
          <p:spPr>
            <a:xfrm>
              <a:off x="8214478" y="4874736"/>
              <a:ext cx="641522" cy="707886"/>
            </a:xfrm>
            <a:prstGeom prst="rect">
              <a:avLst/>
            </a:prstGeom>
            <a:noFill/>
          </p:spPr>
          <p:txBody>
            <a:bodyPr wrap="square" rtlCol="0">
              <a:spAutoFit/>
            </a:bodyPr>
            <a:lstStyle/>
            <a:p>
              <a:r>
                <a:rPr lang="de-DE" sz="4000" dirty="0">
                  <a:solidFill>
                    <a:schemeClr val="bg1"/>
                  </a:solidFill>
                  <a:latin typeface="Helvetica Neue" panose="020B0604020202020204" charset="0"/>
                  <a:sym typeface="Wingdings 2" panose="05020102010507070707" pitchFamily="18" charset="2"/>
                </a:rPr>
                <a:t></a:t>
              </a:r>
              <a:endParaRPr lang="de-DE" sz="4000" dirty="0">
                <a:solidFill>
                  <a:schemeClr val="bg1"/>
                </a:solidFill>
                <a:latin typeface="Helvetica Neue" panose="020B0604020202020204" charset="0"/>
              </a:endParaRPr>
            </a:p>
          </p:txBody>
        </p:sp>
        <p:pic>
          <p:nvPicPr>
            <p:cNvPr id="12" name="Grafik 11" descr="Bleistift mit einfarbiger Füllung">
              <a:extLst>
                <a:ext uri="{FF2B5EF4-FFF2-40B4-BE49-F238E27FC236}">
                  <a16:creationId xmlns:a16="http://schemas.microsoft.com/office/drawing/2014/main" id="{6CC30E2C-933E-9BC5-C7BD-FD6713A0F0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9037" y="4509797"/>
              <a:ext cx="914400" cy="914400"/>
            </a:xfrm>
            <a:prstGeom prst="rect">
              <a:avLst/>
            </a:prstGeom>
          </p:spPr>
        </p:pic>
      </p:grpSp>
      <p:sp>
        <p:nvSpPr>
          <p:cNvPr id="7" name="CuadroTexto 1">
            <a:extLst>
              <a:ext uri="{FF2B5EF4-FFF2-40B4-BE49-F238E27FC236}">
                <a16:creationId xmlns:a16="http://schemas.microsoft.com/office/drawing/2014/main" id="{CAEF2042-8972-1B4D-DD13-28F2ACF29964}"/>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13" name="CuadroTexto 2">
            <a:extLst>
              <a:ext uri="{FF2B5EF4-FFF2-40B4-BE49-F238E27FC236}">
                <a16:creationId xmlns:a16="http://schemas.microsoft.com/office/drawing/2014/main" id="{2687AEF8-0A4E-6217-19F0-6714AB3C5BED}"/>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Frequent exchange</a:t>
            </a:r>
          </a:p>
        </p:txBody>
      </p:sp>
    </p:spTree>
    <p:extLst>
      <p:ext uri="{BB962C8B-B14F-4D97-AF65-F5344CB8AC3E}">
        <p14:creationId xmlns:p14="http://schemas.microsoft.com/office/powerpoint/2010/main" val="318431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9E29BF22-794D-D96C-95AD-4E0CFB83F4E3}"/>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3" name="Grafik 2" descr="Wolken-Gedankenblase">
            <a:extLst>
              <a:ext uri="{FF2B5EF4-FFF2-40B4-BE49-F238E27FC236}">
                <a16:creationId xmlns:a16="http://schemas.microsoft.com/office/drawing/2014/main" id="{A129B3FF-19C3-6D8B-1843-97392E28821F}"/>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5" name="Grafik 4" descr="Unterschrift Silhouette">
            <a:extLst>
              <a:ext uri="{FF2B5EF4-FFF2-40B4-BE49-F238E27FC236}">
                <a16:creationId xmlns:a16="http://schemas.microsoft.com/office/drawing/2014/main" id="{7D28062C-6BC9-7E75-1E02-3061D444FA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683B804A-7D7E-2243-2C65-FB43244F3D1B}"/>
              </a:ext>
            </a:extLst>
          </p:cNvPr>
          <p:cNvSpPr txBox="1"/>
          <p:nvPr/>
        </p:nvSpPr>
        <p:spPr>
          <a:xfrm>
            <a:off x="5867400" y="5285273"/>
            <a:ext cx="8458200" cy="2144225"/>
          </a:xfrm>
          <a:prstGeom prst="rect">
            <a:avLst/>
          </a:prstGeom>
          <a:noFill/>
          <a:ln>
            <a:noFill/>
          </a:ln>
        </p:spPr>
        <p:txBody>
          <a:bodyPr spcFirstLastPara="1" wrap="square" lIns="91425" tIns="45700" rIns="91425" bIns="45700" anchor="t" anchorCtr="0">
            <a:noAutofit/>
          </a:bodyPr>
          <a:lstStyle/>
          <a:p>
            <a:pPr lvl="0" algn="ctr"/>
            <a:r>
              <a:rPr lang="en-US" sz="2400" dirty="0">
                <a:latin typeface="Helvetica Neue" panose="020B0604020202020204" charset="0"/>
                <a:ea typeface="Helvetica Neue"/>
                <a:cs typeface="Helvetica Neue"/>
                <a:sym typeface="Helvetica Neue"/>
              </a:rPr>
              <a:t>Which</a:t>
            </a:r>
            <a:r>
              <a:rPr lang="en-US" sz="2400" dirty="0">
                <a:solidFill>
                  <a:schemeClr val="tx1"/>
                </a:solidFill>
                <a:latin typeface="Helvetica Neue" panose="020B0604020202020204" charset="0"/>
                <a:ea typeface="Helvetica Neue"/>
                <a:cs typeface="Helvetica Neue"/>
                <a:sym typeface="Helvetica Neue"/>
              </a:rPr>
              <a:t> other ideas do you have or how is the frequent exchange managed in your company?</a:t>
            </a:r>
          </a:p>
          <a:p>
            <a:pPr lvl="0" algn="ctr"/>
            <a:r>
              <a:rPr lang="en-US" sz="2400" dirty="0">
                <a:solidFill>
                  <a:schemeClr val="tx1"/>
                </a:solidFill>
                <a:latin typeface="Helvetica Neue" panose="020B0604020202020204" charset="0"/>
                <a:ea typeface="Helvetica Neue"/>
                <a:cs typeface="Helvetica Neue"/>
                <a:sym typeface="Helvetica Neue"/>
              </a:rPr>
              <a:t> </a:t>
            </a:r>
            <a:br>
              <a:rPr lang="en-US" sz="2400" dirty="0">
                <a:solidFill>
                  <a:schemeClr val="tx1"/>
                </a:solidFill>
                <a:latin typeface="Helvetica Neue" panose="020B0604020202020204" charset="0"/>
                <a:ea typeface="Helvetica Neue"/>
                <a:cs typeface="Helvetica Neue"/>
                <a:sym typeface="Helvetica Neue"/>
              </a:rPr>
            </a:br>
            <a:r>
              <a:rPr lang="en-US" sz="2400" dirty="0">
                <a:solidFill>
                  <a:schemeClr val="tx1"/>
                </a:solidFill>
                <a:latin typeface="Helvetica Neue" panose="020B0604020202020204" charset="0"/>
                <a:ea typeface="Helvetica Neue"/>
                <a:cs typeface="Helvetica Neue"/>
                <a:sym typeface="Helvetica Neue"/>
              </a:rPr>
              <a:t>Collect these ideas.</a:t>
            </a: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12" name="Google Shape;185;p23">
            <a:extLst>
              <a:ext uri="{FF2B5EF4-FFF2-40B4-BE49-F238E27FC236}">
                <a16:creationId xmlns:a16="http://schemas.microsoft.com/office/drawing/2014/main" id="{7659A82D-7948-32C7-1AAD-F2798F43ED1D}"/>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4" name="CuadroTexto 1">
            <a:extLst>
              <a:ext uri="{FF2B5EF4-FFF2-40B4-BE49-F238E27FC236}">
                <a16:creationId xmlns:a16="http://schemas.microsoft.com/office/drawing/2014/main" id="{79451D6A-F5D8-21F2-D836-F8421B52D2FD}"/>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7" name="CuadroTexto 2">
            <a:extLst>
              <a:ext uri="{FF2B5EF4-FFF2-40B4-BE49-F238E27FC236}">
                <a16:creationId xmlns:a16="http://schemas.microsoft.com/office/drawing/2014/main" id="{682AE983-FFBF-704B-4AFB-4C8411F3D05E}"/>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1.2 Frequent exchange</a:t>
            </a:r>
          </a:p>
        </p:txBody>
      </p:sp>
    </p:spTree>
    <p:extLst>
      <p:ext uri="{BB962C8B-B14F-4D97-AF65-F5344CB8AC3E}">
        <p14:creationId xmlns:p14="http://schemas.microsoft.com/office/powerpoint/2010/main" val="1126430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Textfeld 47">
            <a:extLst>
              <a:ext uri="{FF2B5EF4-FFF2-40B4-BE49-F238E27FC236}">
                <a16:creationId xmlns:a16="http://schemas.microsoft.com/office/drawing/2014/main" id="{08838399-2241-58F5-B6C4-A85069B963B9}"/>
              </a:ext>
            </a:extLst>
          </p:cNvPr>
          <p:cNvSpPr txBox="1"/>
          <p:nvPr/>
        </p:nvSpPr>
        <p:spPr>
          <a:xfrm>
            <a:off x="3132000" y="5004000"/>
            <a:ext cx="6624000" cy="828000"/>
          </a:xfrm>
          <a:prstGeom prst="rect">
            <a:avLst/>
          </a:prstGeom>
          <a:solidFill>
            <a:schemeClr val="bg1"/>
          </a:solidFill>
          <a:ln w="38100">
            <a:solidFill>
              <a:srgbClr val="71A9C5"/>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en-US" sz="20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With feedback, the supervisor tries to improve the employee's personal development process</a:t>
            </a:r>
            <a:endParaRPr lang="en-US"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9" name="Textfeld 48">
            <a:extLst>
              <a:ext uri="{FF2B5EF4-FFF2-40B4-BE49-F238E27FC236}">
                <a16:creationId xmlns:a16="http://schemas.microsoft.com/office/drawing/2014/main" id="{C5FECC9D-6787-C630-3D56-B6C374C70C36}"/>
              </a:ext>
            </a:extLst>
          </p:cNvPr>
          <p:cNvSpPr txBox="1"/>
          <p:nvPr/>
        </p:nvSpPr>
        <p:spPr>
          <a:xfrm>
            <a:off x="3132000" y="5904000"/>
            <a:ext cx="6624000" cy="828000"/>
          </a:xfrm>
          <a:prstGeom prst="rect">
            <a:avLst/>
          </a:prstGeom>
          <a:solidFill>
            <a:schemeClr val="bg1"/>
          </a:solidFill>
          <a:ln w="38100">
            <a:solidFill>
              <a:srgbClr val="94BFD4"/>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en-US" sz="20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in feedback sessions, the strengths and weaknesses of the action in a concrete situation are discussed</a:t>
            </a:r>
            <a:endParaRPr lang="en-US" sz="20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1" name="Textfeld 50">
            <a:extLst>
              <a:ext uri="{FF2B5EF4-FFF2-40B4-BE49-F238E27FC236}">
                <a16:creationId xmlns:a16="http://schemas.microsoft.com/office/drawing/2014/main" id="{07E1696D-51F7-A3D4-BA66-9B3146F34EE3}"/>
              </a:ext>
            </a:extLst>
          </p:cNvPr>
          <p:cNvSpPr txBox="1"/>
          <p:nvPr/>
        </p:nvSpPr>
        <p:spPr>
          <a:xfrm>
            <a:off x="3132000" y="6804000"/>
            <a:ext cx="6624000" cy="1152000"/>
          </a:xfrm>
          <a:prstGeom prst="rect">
            <a:avLst/>
          </a:prstGeom>
          <a:solidFill>
            <a:schemeClr val="bg1"/>
          </a:solidFill>
          <a:ln w="38100">
            <a:solidFill>
              <a:srgbClr val="B8D4E2"/>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en-US" sz="2000" dirty="0">
                <a:latin typeface="Helvetica Neue" panose="020B0604020202020204" charset="0"/>
                <a:ea typeface="Microsoft Sans Serif" panose="020B0604020202020204" pitchFamily="34" charset="0"/>
                <a:cs typeface="Microsoft Sans Serif" panose="020B0604020202020204" pitchFamily="34" charset="0"/>
              </a:rPr>
              <a:t>identifying the behavioral patterns that will be necessary and helpful in similar situations in the future in order to cope successfully with the demands of the job</a:t>
            </a:r>
            <a:endParaRPr lang="en-US" sz="2000" dirty="0">
              <a:latin typeface="Helvetica Neue" panose="020B0604020202020204" charset="0"/>
            </a:endParaRPr>
          </a:p>
        </p:txBody>
      </p:sp>
      <p:sp>
        <p:nvSpPr>
          <p:cNvPr id="53" name="Textfeld 52">
            <a:extLst>
              <a:ext uri="{FF2B5EF4-FFF2-40B4-BE49-F238E27FC236}">
                <a16:creationId xmlns:a16="http://schemas.microsoft.com/office/drawing/2014/main" id="{99120C86-4F9C-A1FB-F8B1-4A51544BB269}"/>
              </a:ext>
            </a:extLst>
          </p:cNvPr>
          <p:cNvSpPr txBox="1"/>
          <p:nvPr/>
        </p:nvSpPr>
        <p:spPr>
          <a:xfrm>
            <a:off x="3132000" y="7992000"/>
            <a:ext cx="6624000" cy="828000"/>
          </a:xfrm>
          <a:prstGeom prst="rect">
            <a:avLst/>
          </a:prstGeom>
          <a:solidFill>
            <a:schemeClr val="bg1"/>
          </a:solidFill>
          <a:ln w="38100">
            <a:solidFill>
              <a:srgbClr val="DBEAF1"/>
            </a:solidFill>
          </a:ln>
        </p:spPr>
        <p:style>
          <a:lnRef idx="2">
            <a:schemeClr val="accent6"/>
          </a:lnRef>
          <a:fillRef idx="1">
            <a:schemeClr val="lt1"/>
          </a:fillRef>
          <a:effectRef idx="0">
            <a:schemeClr val="accent6"/>
          </a:effectRef>
          <a:fontRef idx="minor">
            <a:schemeClr val="dk1"/>
          </a:fontRef>
        </p:style>
        <p:txBody>
          <a:bodyPr wrap="square" lIns="216000" tIns="46800" rIns="90000" bIns="46800">
            <a:noAutofit/>
          </a:bodyPr>
          <a:lstStyle/>
          <a:p>
            <a:r>
              <a:rPr lang="en-US" sz="2000" dirty="0">
                <a:latin typeface="Helvetica Neue" panose="020B0604020202020204" charset="0"/>
                <a:ea typeface="Microsoft Sans Serif" panose="020B0604020202020204" pitchFamily="34" charset="0"/>
                <a:cs typeface="Microsoft Sans Serif" panose="020B0604020202020204" pitchFamily="34" charset="0"/>
              </a:rPr>
              <a:t>it is just concentrating on the past, the focus on the future actions and behavior is necessary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 19 </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6248400" cy="461665"/>
          </a:xfrm>
          <a:prstGeom prst="rect">
            <a:avLst/>
          </a:prstGeom>
          <a:noFill/>
        </p:spPr>
        <p:txBody>
          <a:bodyPr wrap="square">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Goal of feedback</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6" name="Rechteck: abgerundete Ecken 45">
            <a:extLst>
              <a:ext uri="{FF2B5EF4-FFF2-40B4-BE49-F238E27FC236}">
                <a16:creationId xmlns:a16="http://schemas.microsoft.com/office/drawing/2014/main" id="{E27C76BB-1638-85DC-21CF-3EBCE69897BF}"/>
              </a:ext>
            </a:extLst>
          </p:cNvPr>
          <p:cNvSpPr/>
          <p:nvPr/>
        </p:nvSpPr>
        <p:spPr>
          <a:xfrm>
            <a:off x="1296000" y="5004000"/>
            <a:ext cx="1944000" cy="828000"/>
          </a:xfrm>
          <a:prstGeom prst="roundRect">
            <a:avLst/>
          </a:prstGeom>
          <a:solidFill>
            <a:srgbClr val="71A9C5"/>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a:t>
            </a:r>
            <a:r>
              <a:rPr lang="en-US" sz="2200" b="1"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eedback</a:t>
            </a:r>
          </a:p>
        </p:txBody>
      </p:sp>
      <p:sp>
        <p:nvSpPr>
          <p:cNvPr id="38" name="Rechteck: abgerundete Ecken 37">
            <a:extLst>
              <a:ext uri="{FF2B5EF4-FFF2-40B4-BE49-F238E27FC236}">
                <a16:creationId xmlns:a16="http://schemas.microsoft.com/office/drawing/2014/main" id="{432E9581-B378-9E02-D068-10EA0C9CAECF}"/>
              </a:ext>
            </a:extLst>
          </p:cNvPr>
          <p:cNvSpPr/>
          <p:nvPr/>
        </p:nvSpPr>
        <p:spPr>
          <a:xfrm>
            <a:off x="1296000" y="5904000"/>
            <a:ext cx="1944000" cy="828000"/>
          </a:xfrm>
          <a:prstGeom prst="roundRect">
            <a:avLst/>
          </a:prstGeom>
          <a:solidFill>
            <a:srgbClr val="94BFD4"/>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Feedback sessions</a:t>
            </a:r>
          </a:p>
        </p:txBody>
      </p:sp>
      <p:sp>
        <p:nvSpPr>
          <p:cNvPr id="43" name="Rechteck: abgerundete Ecken 42">
            <a:extLst>
              <a:ext uri="{FF2B5EF4-FFF2-40B4-BE49-F238E27FC236}">
                <a16:creationId xmlns:a16="http://schemas.microsoft.com/office/drawing/2014/main" id="{E65035D1-6AFA-7932-FAD3-D659336865EC}"/>
              </a:ext>
            </a:extLst>
          </p:cNvPr>
          <p:cNvSpPr/>
          <p:nvPr/>
        </p:nvSpPr>
        <p:spPr>
          <a:xfrm>
            <a:off x="1296000" y="6804000"/>
            <a:ext cx="1944000" cy="1152000"/>
          </a:xfrm>
          <a:prstGeom prst="roundRect">
            <a:avLst/>
          </a:prstGeom>
          <a:solidFill>
            <a:srgbClr val="B8D4E2"/>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Identifying behavioral patterns</a:t>
            </a:r>
          </a:p>
        </p:txBody>
      </p:sp>
      <p:sp>
        <p:nvSpPr>
          <p:cNvPr id="44" name="Rechteck: abgerundete Ecken 43">
            <a:extLst>
              <a:ext uri="{FF2B5EF4-FFF2-40B4-BE49-F238E27FC236}">
                <a16:creationId xmlns:a16="http://schemas.microsoft.com/office/drawing/2014/main" id="{053D99A8-5D99-182C-31D3-D74BC11DB7A0}"/>
              </a:ext>
            </a:extLst>
          </p:cNvPr>
          <p:cNvSpPr/>
          <p:nvPr/>
        </p:nvSpPr>
        <p:spPr>
          <a:xfrm>
            <a:off x="1296000" y="7992000"/>
            <a:ext cx="1944000" cy="828000"/>
          </a:xfrm>
          <a:prstGeom prst="roundRect">
            <a:avLst/>
          </a:prstGeom>
          <a:solidFill>
            <a:srgbClr val="DBEAF1"/>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2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Restriction of feedback</a:t>
            </a:r>
          </a:p>
        </p:txBody>
      </p:sp>
      <p:sp>
        <p:nvSpPr>
          <p:cNvPr id="13" name="CuadroTexto 2">
            <a:extLst>
              <a:ext uri="{FF2B5EF4-FFF2-40B4-BE49-F238E27FC236}">
                <a16:creationId xmlns:a16="http://schemas.microsoft.com/office/drawing/2014/main" id="{84C725F2-A8CB-EB76-A5AB-B7FFC8947082}"/>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Culture of feedback</a:t>
            </a:r>
          </a:p>
        </p:txBody>
      </p:sp>
      <p:sp>
        <p:nvSpPr>
          <p:cNvPr id="16" name="Rechteck: abgerundete Ecken 15">
            <a:extLst>
              <a:ext uri="{FF2B5EF4-FFF2-40B4-BE49-F238E27FC236}">
                <a16:creationId xmlns:a16="http://schemas.microsoft.com/office/drawing/2014/main" id="{FE2E1112-559C-E64B-30E7-C75B463FFEC6}"/>
              </a:ext>
            </a:extLst>
          </p:cNvPr>
          <p:cNvSpPr/>
          <p:nvPr/>
        </p:nvSpPr>
        <p:spPr>
          <a:xfrm>
            <a:off x="12240000" y="4464000"/>
            <a:ext cx="4896000" cy="4032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nchor="ctr">
            <a:noAutofit/>
          </a:bodyPr>
          <a:lstStyle/>
          <a:p>
            <a:pPr marL="342900" indent="-342900">
              <a:buFont typeface="Wingdings" panose="05000000000000000000" pitchFamily="2" charset="2"/>
              <a:buChar char="Ø"/>
            </a:pPr>
            <a:r>
              <a:rPr lang="en-US" sz="2400" dirty="0">
                <a:solidFill>
                  <a:schemeClr val="tx1"/>
                </a:solidFill>
                <a:latin typeface="Helvetica Neue" panose="020B0604020202020204" charset="0"/>
              </a:rPr>
              <a:t>Suggestion for further education</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Recognition</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Strengthening the willingness to take responsibility</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Focus: refocus employees to perform appropriately</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Increase employees´ engagement</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Mutual commitment</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Value propositions</a:t>
            </a:r>
          </a:p>
        </p:txBody>
      </p:sp>
      <p:sp>
        <p:nvSpPr>
          <p:cNvPr id="19" name="Pfeil: nach rechts 18">
            <a:extLst>
              <a:ext uri="{FF2B5EF4-FFF2-40B4-BE49-F238E27FC236}">
                <a16:creationId xmlns:a16="http://schemas.microsoft.com/office/drawing/2014/main" id="{4FDC6E47-4A83-F8E9-EB4D-6226CB17D384}"/>
              </a:ext>
            </a:extLst>
          </p:cNvPr>
          <p:cNvSpPr/>
          <p:nvPr/>
        </p:nvSpPr>
        <p:spPr>
          <a:xfrm>
            <a:off x="9828000" y="4104000"/>
            <a:ext cx="2414371" cy="4752000"/>
          </a:xfrm>
          <a:prstGeom prst="rightArrow">
            <a:avLst>
              <a:gd name="adj1" fmla="val 60000"/>
              <a:gd name="adj2" fmla="val 50000"/>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en-US" sz="2400" dirty="0">
                <a:latin typeface="Helvetica Neue" panose="020B0604020202020204" charset="0"/>
              </a:rPr>
              <a:t>“good” </a:t>
            </a:r>
          </a:p>
          <a:p>
            <a:pPr algn="ctr"/>
            <a:r>
              <a:rPr lang="en-US" sz="2400" dirty="0">
                <a:latin typeface="Helvetica Neue" panose="020B0604020202020204" charset="0"/>
              </a:rPr>
              <a:t>feedback</a:t>
            </a:r>
          </a:p>
          <a:p>
            <a:pPr algn="ctr"/>
            <a:r>
              <a:rPr lang="en-US" sz="2400" dirty="0">
                <a:latin typeface="Helvetica Neue" panose="020B0604020202020204" charset="0"/>
              </a:rPr>
              <a:t>leads to</a:t>
            </a:r>
          </a:p>
        </p:txBody>
      </p:sp>
      <p:sp>
        <p:nvSpPr>
          <p:cNvPr id="10" name="object 3">
            <a:extLst>
              <a:ext uri="{FF2B5EF4-FFF2-40B4-BE49-F238E27FC236}">
                <a16:creationId xmlns:a16="http://schemas.microsoft.com/office/drawing/2014/main" id="{038786E0-C4E9-70C5-DE0F-E738B35EAA6A}"/>
              </a:ext>
            </a:extLst>
          </p:cNvPr>
          <p:cNvSpPr/>
          <p:nvPr/>
        </p:nvSpPr>
        <p:spPr>
          <a:xfrm>
            <a:off x="1295997" y="4104000"/>
            <a:ext cx="8496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How can the cooperation between supervisors and employees be continuously improved? </a:t>
            </a:r>
          </a:p>
        </p:txBody>
      </p:sp>
      <p:sp>
        <p:nvSpPr>
          <p:cNvPr id="2" name="CuadroTexto 1">
            <a:extLst>
              <a:ext uri="{FF2B5EF4-FFF2-40B4-BE49-F238E27FC236}">
                <a16:creationId xmlns:a16="http://schemas.microsoft.com/office/drawing/2014/main" id="{68AA5671-DFEF-B18D-78C0-37BA93703738}"/>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Tree>
    <p:extLst>
      <p:ext uri="{BB962C8B-B14F-4D97-AF65-F5344CB8AC3E}">
        <p14:creationId xmlns:p14="http://schemas.microsoft.com/office/powerpoint/2010/main" val="15383871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p:cTn id="17" dur="500" fill="hold"/>
                                        <p:tgtEl>
                                          <p:spTgt spid="48"/>
                                        </p:tgtEl>
                                        <p:attrNameLst>
                                          <p:attrName>ppt_w</p:attrName>
                                        </p:attrNameLst>
                                      </p:cBhvr>
                                      <p:tavLst>
                                        <p:tav tm="0">
                                          <p:val>
                                            <p:fltVal val="0"/>
                                          </p:val>
                                        </p:tav>
                                        <p:tav tm="100000">
                                          <p:val>
                                            <p:strVal val="#ppt_w"/>
                                          </p:val>
                                        </p:tav>
                                      </p:tavLst>
                                    </p:anim>
                                    <p:anim calcmode="lin" valueType="num">
                                      <p:cBhvr>
                                        <p:cTn id="18" dur="500" fill="hold"/>
                                        <p:tgtEl>
                                          <p:spTgt spid="48"/>
                                        </p:tgtEl>
                                        <p:attrNameLst>
                                          <p:attrName>ppt_h</p:attrName>
                                        </p:attrNameLst>
                                      </p:cBhvr>
                                      <p:tavLst>
                                        <p:tav tm="0">
                                          <p:val>
                                            <p:fltVal val="0"/>
                                          </p:val>
                                        </p:tav>
                                        <p:tav tm="100000">
                                          <p:val>
                                            <p:strVal val="#ppt_h"/>
                                          </p:val>
                                        </p:tav>
                                      </p:tavLst>
                                    </p:anim>
                                    <p:animEffect transition="in" filter="fade">
                                      <p:cBhvr>
                                        <p:cTn id="19" dur="500"/>
                                        <p:tgtEl>
                                          <p:spTgt spid="48"/>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 calcmode="lin" valueType="num">
                                      <p:cBhvr>
                                        <p:cTn id="24" dur="500" fill="hold"/>
                                        <p:tgtEl>
                                          <p:spTgt spid="38"/>
                                        </p:tgtEl>
                                        <p:attrNameLst>
                                          <p:attrName>ppt_w</p:attrName>
                                        </p:attrNameLst>
                                      </p:cBhvr>
                                      <p:tavLst>
                                        <p:tav tm="0">
                                          <p:val>
                                            <p:fltVal val="0"/>
                                          </p:val>
                                        </p:tav>
                                        <p:tav tm="100000">
                                          <p:val>
                                            <p:strVal val="#ppt_w"/>
                                          </p:val>
                                        </p:tav>
                                      </p:tavLst>
                                    </p:anim>
                                    <p:anim calcmode="lin" valueType="num">
                                      <p:cBhvr>
                                        <p:cTn id="25" dur="500" fill="hold"/>
                                        <p:tgtEl>
                                          <p:spTgt spid="38"/>
                                        </p:tgtEl>
                                        <p:attrNameLst>
                                          <p:attrName>ppt_h</p:attrName>
                                        </p:attrNameLst>
                                      </p:cBhvr>
                                      <p:tavLst>
                                        <p:tav tm="0">
                                          <p:val>
                                            <p:fltVal val="0"/>
                                          </p:val>
                                        </p:tav>
                                        <p:tav tm="100000">
                                          <p:val>
                                            <p:strVal val="#ppt_h"/>
                                          </p:val>
                                        </p:tav>
                                      </p:tavLst>
                                    </p:anim>
                                    <p:animEffect transition="in" filter="fade">
                                      <p:cBhvr>
                                        <p:cTn id="26" dur="500"/>
                                        <p:tgtEl>
                                          <p:spTgt spid="3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3"/>
                                        </p:tgtEl>
                                        <p:attrNameLst>
                                          <p:attrName>style.visibility</p:attrName>
                                        </p:attrNameLst>
                                      </p:cBhvr>
                                      <p:to>
                                        <p:strVal val="visible"/>
                                      </p:to>
                                    </p:set>
                                    <p:anim calcmode="lin" valueType="num">
                                      <p:cBhvr>
                                        <p:cTn id="36" dur="500" fill="hold"/>
                                        <p:tgtEl>
                                          <p:spTgt spid="43"/>
                                        </p:tgtEl>
                                        <p:attrNameLst>
                                          <p:attrName>ppt_w</p:attrName>
                                        </p:attrNameLst>
                                      </p:cBhvr>
                                      <p:tavLst>
                                        <p:tav tm="0">
                                          <p:val>
                                            <p:fltVal val="0"/>
                                          </p:val>
                                        </p:tav>
                                        <p:tav tm="100000">
                                          <p:val>
                                            <p:strVal val="#ppt_w"/>
                                          </p:val>
                                        </p:tav>
                                      </p:tavLst>
                                    </p:anim>
                                    <p:anim calcmode="lin" valueType="num">
                                      <p:cBhvr>
                                        <p:cTn id="37" dur="500" fill="hold"/>
                                        <p:tgtEl>
                                          <p:spTgt spid="43"/>
                                        </p:tgtEl>
                                        <p:attrNameLst>
                                          <p:attrName>ppt_h</p:attrName>
                                        </p:attrNameLst>
                                      </p:cBhvr>
                                      <p:tavLst>
                                        <p:tav tm="0">
                                          <p:val>
                                            <p:fltVal val="0"/>
                                          </p:val>
                                        </p:tav>
                                        <p:tav tm="100000">
                                          <p:val>
                                            <p:strVal val="#ppt_h"/>
                                          </p:val>
                                        </p:tav>
                                      </p:tavLst>
                                    </p:anim>
                                    <p:animEffect transition="in" filter="fade">
                                      <p:cBhvr>
                                        <p:cTn id="38" dur="500"/>
                                        <p:tgtEl>
                                          <p:spTgt spid="43"/>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ppt_w</p:attrName>
                                        </p:attrNameLst>
                                      </p:cBhvr>
                                      <p:tavLst>
                                        <p:tav tm="0">
                                          <p:val>
                                            <p:fltVal val="0"/>
                                          </p:val>
                                        </p:tav>
                                        <p:tav tm="100000">
                                          <p:val>
                                            <p:strVal val="#ppt_w"/>
                                          </p:val>
                                        </p:tav>
                                      </p:tavLst>
                                    </p:anim>
                                    <p:anim calcmode="lin" valueType="num">
                                      <p:cBhvr>
                                        <p:cTn id="42" dur="500" fill="hold"/>
                                        <p:tgtEl>
                                          <p:spTgt spid="51"/>
                                        </p:tgtEl>
                                        <p:attrNameLst>
                                          <p:attrName>ppt_h</p:attrName>
                                        </p:attrNameLst>
                                      </p:cBhvr>
                                      <p:tavLst>
                                        <p:tav tm="0">
                                          <p:val>
                                            <p:fltVal val="0"/>
                                          </p:val>
                                        </p:tav>
                                        <p:tav tm="100000">
                                          <p:val>
                                            <p:strVal val="#ppt_h"/>
                                          </p:val>
                                        </p:tav>
                                      </p:tavLst>
                                    </p:anim>
                                    <p:animEffect transition="in" filter="fade">
                                      <p:cBhvr>
                                        <p:cTn id="43" dur="500"/>
                                        <p:tgtEl>
                                          <p:spTgt spid="51"/>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4"/>
                                        </p:tgtEl>
                                        <p:attrNameLst>
                                          <p:attrName>style.visibility</p:attrName>
                                        </p:attrNameLst>
                                      </p:cBhvr>
                                      <p:to>
                                        <p:strVal val="visible"/>
                                      </p:to>
                                    </p:set>
                                    <p:anim calcmode="lin" valueType="num">
                                      <p:cBhvr>
                                        <p:cTn id="48" dur="500" fill="hold"/>
                                        <p:tgtEl>
                                          <p:spTgt spid="44"/>
                                        </p:tgtEl>
                                        <p:attrNameLst>
                                          <p:attrName>ppt_w</p:attrName>
                                        </p:attrNameLst>
                                      </p:cBhvr>
                                      <p:tavLst>
                                        <p:tav tm="0">
                                          <p:val>
                                            <p:fltVal val="0"/>
                                          </p:val>
                                        </p:tav>
                                        <p:tav tm="100000">
                                          <p:val>
                                            <p:strVal val="#ppt_w"/>
                                          </p:val>
                                        </p:tav>
                                      </p:tavLst>
                                    </p:anim>
                                    <p:anim calcmode="lin" valueType="num">
                                      <p:cBhvr>
                                        <p:cTn id="49" dur="500" fill="hold"/>
                                        <p:tgtEl>
                                          <p:spTgt spid="44"/>
                                        </p:tgtEl>
                                        <p:attrNameLst>
                                          <p:attrName>ppt_h</p:attrName>
                                        </p:attrNameLst>
                                      </p:cBhvr>
                                      <p:tavLst>
                                        <p:tav tm="0">
                                          <p:val>
                                            <p:fltVal val="0"/>
                                          </p:val>
                                        </p:tav>
                                        <p:tav tm="100000">
                                          <p:val>
                                            <p:strVal val="#ppt_h"/>
                                          </p:val>
                                        </p:tav>
                                      </p:tavLst>
                                    </p:anim>
                                    <p:animEffect transition="in" filter="fade">
                                      <p:cBhvr>
                                        <p:cTn id="50" dur="500"/>
                                        <p:tgtEl>
                                          <p:spTgt spid="44"/>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53"/>
                                        </p:tgtEl>
                                        <p:attrNameLst>
                                          <p:attrName>style.visibility</p:attrName>
                                        </p:attrNameLst>
                                      </p:cBhvr>
                                      <p:to>
                                        <p:strVal val="visible"/>
                                      </p:to>
                                    </p:set>
                                    <p:anim calcmode="lin" valueType="num">
                                      <p:cBhvr>
                                        <p:cTn id="53" dur="500" fill="hold"/>
                                        <p:tgtEl>
                                          <p:spTgt spid="53"/>
                                        </p:tgtEl>
                                        <p:attrNameLst>
                                          <p:attrName>ppt_w</p:attrName>
                                        </p:attrNameLst>
                                      </p:cBhvr>
                                      <p:tavLst>
                                        <p:tav tm="0">
                                          <p:val>
                                            <p:fltVal val="0"/>
                                          </p:val>
                                        </p:tav>
                                        <p:tav tm="100000">
                                          <p:val>
                                            <p:strVal val="#ppt_w"/>
                                          </p:val>
                                        </p:tav>
                                      </p:tavLst>
                                    </p:anim>
                                    <p:anim calcmode="lin" valueType="num">
                                      <p:cBhvr>
                                        <p:cTn id="54" dur="500" fill="hold"/>
                                        <p:tgtEl>
                                          <p:spTgt spid="53"/>
                                        </p:tgtEl>
                                        <p:attrNameLst>
                                          <p:attrName>ppt_h</p:attrName>
                                        </p:attrNameLst>
                                      </p:cBhvr>
                                      <p:tavLst>
                                        <p:tav tm="0">
                                          <p:val>
                                            <p:fltVal val="0"/>
                                          </p:val>
                                        </p:tav>
                                        <p:tav tm="100000">
                                          <p:val>
                                            <p:strVal val="#ppt_h"/>
                                          </p:val>
                                        </p:tav>
                                      </p:tavLst>
                                    </p:anim>
                                    <p:animEffect transition="in" filter="fade">
                                      <p:cBhvr>
                                        <p:cTn id="55" dur="500"/>
                                        <p:tgtEl>
                                          <p:spTgt spid="53"/>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ipe(left)">
                                      <p:cBhvr>
                                        <p:cTn id="60" dur="5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16" presetClass="entr" presetSubtype="26"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barn(inHorizontal)">
                                      <p:cBhvr>
                                        <p:cTn id="6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1" grpId="0" animBg="1"/>
      <p:bldP spid="53" grpId="0" animBg="1"/>
      <p:bldP spid="46" grpId="0" animBg="1"/>
      <p:bldP spid="38" grpId="0" animBg="1"/>
      <p:bldP spid="43" grpId="0" animBg="1"/>
      <p:bldP spid="44" grpId="0" animBg="1"/>
      <p:bldP spid="16" grpId="0" animBg="1"/>
      <p:bldP spid="1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feld 26">
            <a:extLst>
              <a:ext uri="{FF2B5EF4-FFF2-40B4-BE49-F238E27FC236}">
                <a16:creationId xmlns:a16="http://schemas.microsoft.com/office/drawing/2014/main" id="{8AD88581-48D4-949D-73EB-B6C63A5EE981}"/>
              </a:ext>
            </a:extLst>
          </p:cNvPr>
          <p:cNvSpPr txBox="1"/>
          <p:nvPr/>
        </p:nvSpPr>
        <p:spPr>
          <a:xfrm>
            <a:off x="1368000" y="4860000"/>
            <a:ext cx="313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Principle: learning by doing</a:t>
            </a:r>
          </a:p>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Transfer of learning can be observed directly by the instructor</a:t>
            </a:r>
          </a:p>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Immediate corrective or confirmatory effect on the learner</a:t>
            </a:r>
          </a:p>
        </p:txBody>
      </p:sp>
      <p:sp>
        <p:nvSpPr>
          <p:cNvPr id="30" name="Textfeld 29">
            <a:extLst>
              <a:ext uri="{FF2B5EF4-FFF2-40B4-BE49-F238E27FC236}">
                <a16:creationId xmlns:a16="http://schemas.microsoft.com/office/drawing/2014/main" id="{15A21C08-ACD2-54CF-85E1-8D00A56FD05F}"/>
              </a:ext>
            </a:extLst>
          </p:cNvPr>
          <p:cNvSpPr txBox="1"/>
          <p:nvPr/>
        </p:nvSpPr>
        <p:spPr>
          <a:xfrm>
            <a:off x="4680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Feedback given at personal level</a:t>
            </a:r>
          </a:p>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Always positive</a:t>
            </a:r>
          </a:p>
        </p:txBody>
      </p:sp>
      <p:sp>
        <p:nvSpPr>
          <p:cNvPr id="31" name="Textfeld 30">
            <a:extLst>
              <a:ext uri="{FF2B5EF4-FFF2-40B4-BE49-F238E27FC236}">
                <a16:creationId xmlns:a16="http://schemas.microsoft.com/office/drawing/2014/main" id="{F0170EB3-48FE-90B1-424D-59B257D0D96A}"/>
              </a:ext>
            </a:extLst>
          </p:cNvPr>
          <p:cNvSpPr txBox="1"/>
          <p:nvPr/>
        </p:nvSpPr>
        <p:spPr>
          <a:xfrm>
            <a:off x="7848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Recommendation for action or thinking</a:t>
            </a:r>
          </a:p>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Strongly subjectively influenced</a:t>
            </a:r>
          </a:p>
        </p:txBody>
      </p:sp>
      <p:sp>
        <p:nvSpPr>
          <p:cNvPr id="32" name="Textfeld 31">
            <a:extLst>
              <a:ext uri="{FF2B5EF4-FFF2-40B4-BE49-F238E27FC236}">
                <a16:creationId xmlns:a16="http://schemas.microsoft.com/office/drawing/2014/main" id="{A8BAF8A0-9E37-6DB8-9A6A-171A89A1B7BC}"/>
              </a:ext>
            </a:extLst>
          </p:cNvPr>
          <p:cNvSpPr txBox="1"/>
          <p:nvPr/>
        </p:nvSpPr>
        <p:spPr>
          <a:xfrm>
            <a:off x="11016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Offers a feedback, where you develop your own suitable solution for yourself via questions and structure</a:t>
            </a:r>
          </a:p>
        </p:txBody>
      </p:sp>
      <p:sp>
        <p:nvSpPr>
          <p:cNvPr id="33" name="Textfeld 32">
            <a:extLst>
              <a:ext uri="{FF2B5EF4-FFF2-40B4-BE49-F238E27FC236}">
                <a16:creationId xmlns:a16="http://schemas.microsoft.com/office/drawing/2014/main" id="{FC807C67-F61F-F36E-DE56-7A4020624DCC}"/>
              </a:ext>
            </a:extLst>
          </p:cNvPr>
          <p:cNvSpPr txBox="1"/>
          <p:nvPr/>
        </p:nvSpPr>
        <p:spPr>
          <a:xfrm>
            <a:off x="14184000" y="4860000"/>
            <a:ext cx="2952000" cy="3600000"/>
          </a:xfrm>
          <a:prstGeom prst="rect">
            <a:avLst/>
          </a:prstGeom>
          <a:noFill/>
          <a:ln>
            <a:solidFill>
              <a:srgbClr val="4D94B7"/>
            </a:solidFill>
          </a:ln>
        </p:spPr>
        <p:txBody>
          <a:bodyPr wrap="square" tIns="288000">
            <a:noAutofit/>
          </a:bodyPr>
          <a:lstStyle/>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More related to the working level</a:t>
            </a:r>
          </a:p>
          <a:p>
            <a:pPr marL="342900" indent="-342900">
              <a:spcAft>
                <a:spcPts val="600"/>
              </a:spcAft>
              <a:buFont typeface="Wingdings" panose="05000000000000000000" pitchFamily="2" charset="2"/>
              <a:buChar char="Ø"/>
            </a:pPr>
            <a:r>
              <a:rPr lang="en-US" sz="2200" dirty="0">
                <a:latin typeface="Helvetica Neue" panose="020B0604020202020204" charset="0"/>
                <a:ea typeface="Microsoft Sans Serif" panose="020B0604020202020204" pitchFamily="34" charset="0"/>
                <a:cs typeface="Microsoft Sans Serif" panose="020B0604020202020204" pitchFamily="34" charset="0"/>
              </a:rPr>
              <a:t>Checking the work result: have the intended goals been achieved or not? </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5</a:t>
            </a:r>
          </a:p>
        </p:txBody>
      </p:sp>
      <p:sp>
        <p:nvSpPr>
          <p:cNvPr id="9" name="Textfeld 8">
            <a:extLst>
              <a:ext uri="{FF2B5EF4-FFF2-40B4-BE49-F238E27FC236}">
                <a16:creationId xmlns:a16="http://schemas.microsoft.com/office/drawing/2014/main" id="{BF7C47D6-6F4A-2EE7-5515-01993D4A4A33}"/>
              </a:ext>
            </a:extLst>
          </p:cNvPr>
          <p:cNvSpPr txBox="1"/>
          <p:nvPr/>
        </p:nvSpPr>
        <p:spPr>
          <a:xfrm>
            <a:off x="1296000" y="3384000"/>
            <a:ext cx="6248400" cy="461665"/>
          </a:xfrm>
          <a:prstGeom prst="rect">
            <a:avLst/>
          </a:prstGeom>
          <a:noFill/>
        </p:spPr>
        <p:txBody>
          <a:bodyPr wrap="square">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Types of feedback which are useful</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Rechteck: abgerundete Ecken 6">
            <a:extLst>
              <a:ext uri="{FF2B5EF4-FFF2-40B4-BE49-F238E27FC236}">
                <a16:creationId xmlns:a16="http://schemas.microsoft.com/office/drawing/2014/main" id="{5CE01968-81ED-84D7-36D2-6A9AE094D06B}"/>
              </a:ext>
            </a:extLst>
          </p:cNvPr>
          <p:cNvSpPr/>
          <p:nvPr/>
        </p:nvSpPr>
        <p:spPr>
          <a:xfrm>
            <a:off x="1332000" y="4104000"/>
            <a:ext cx="320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Training on the job</a:t>
            </a:r>
          </a:p>
        </p:txBody>
      </p:sp>
      <p:sp>
        <p:nvSpPr>
          <p:cNvPr id="17" name="Rechteck: abgerundete Ecken 16">
            <a:extLst>
              <a:ext uri="{FF2B5EF4-FFF2-40B4-BE49-F238E27FC236}">
                <a16:creationId xmlns:a16="http://schemas.microsoft.com/office/drawing/2014/main" id="{8029396A-39C9-A437-11F0-8DF7914917FD}"/>
              </a:ext>
            </a:extLst>
          </p:cNvPr>
          <p:cNvSpPr/>
          <p:nvPr/>
        </p:nvSpPr>
        <p:spPr>
          <a:xfrm>
            <a:off x="4644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Appreciation feedback</a:t>
            </a:r>
          </a:p>
        </p:txBody>
      </p:sp>
      <p:sp>
        <p:nvSpPr>
          <p:cNvPr id="22" name="Rechteck: abgerundete Ecken 21">
            <a:extLst>
              <a:ext uri="{FF2B5EF4-FFF2-40B4-BE49-F238E27FC236}">
                <a16:creationId xmlns:a16="http://schemas.microsoft.com/office/drawing/2014/main" id="{0975102C-1DEA-3054-A39F-2D03285CC678}"/>
              </a:ext>
            </a:extLst>
          </p:cNvPr>
          <p:cNvSpPr/>
          <p:nvPr/>
        </p:nvSpPr>
        <p:spPr>
          <a:xfrm>
            <a:off x="7812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rPr>
              <a:t>Advice</a:t>
            </a:r>
          </a:p>
        </p:txBody>
      </p:sp>
      <p:sp>
        <p:nvSpPr>
          <p:cNvPr id="23" name="Rechteck: abgerundete Ecken 22">
            <a:extLst>
              <a:ext uri="{FF2B5EF4-FFF2-40B4-BE49-F238E27FC236}">
                <a16:creationId xmlns:a16="http://schemas.microsoft.com/office/drawing/2014/main" id="{4CBEBC28-5138-1A37-5C0C-44B73C8B1A32}"/>
              </a:ext>
            </a:extLst>
          </p:cNvPr>
          <p:cNvSpPr/>
          <p:nvPr/>
        </p:nvSpPr>
        <p:spPr>
          <a:xfrm>
            <a:off x="10980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Feedback as coaching</a:t>
            </a:r>
          </a:p>
        </p:txBody>
      </p:sp>
      <p:sp>
        <p:nvSpPr>
          <p:cNvPr id="24" name="Rechteck: abgerundete Ecken 23">
            <a:extLst>
              <a:ext uri="{FF2B5EF4-FFF2-40B4-BE49-F238E27FC236}">
                <a16:creationId xmlns:a16="http://schemas.microsoft.com/office/drawing/2014/main" id="{3651EFD2-977E-7EBC-3FCA-6F6C870582BB}"/>
              </a:ext>
            </a:extLst>
          </p:cNvPr>
          <p:cNvSpPr/>
          <p:nvPr/>
        </p:nvSpPr>
        <p:spPr>
          <a:xfrm>
            <a:off x="14148000" y="4104000"/>
            <a:ext cx="3024000" cy="9000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0" tIns="101600" rIns="177800" bIns="101600" numCol="1" spcCol="1270" anchor="ctr" anchorCtr="0">
            <a:noAutofit/>
          </a:bodyPr>
          <a:lstStyle/>
          <a:p>
            <a:pPr lvl="0" indent="0" algn="ctr" defTabSz="1111250">
              <a:lnSpc>
                <a:spcPct val="90000"/>
              </a:lnSpc>
              <a:spcBef>
                <a:spcPct val="0"/>
              </a:spcBef>
              <a:spcAft>
                <a:spcPct val="3500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rPr>
              <a:t>Evaluation</a:t>
            </a:r>
          </a:p>
        </p:txBody>
      </p:sp>
      <p:sp>
        <p:nvSpPr>
          <p:cNvPr id="2" name="CuadroTexto 1">
            <a:extLst>
              <a:ext uri="{FF2B5EF4-FFF2-40B4-BE49-F238E27FC236}">
                <a16:creationId xmlns:a16="http://schemas.microsoft.com/office/drawing/2014/main" id="{FACDAF6D-3847-8225-76AF-F38226BAF021}"/>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3" name="CuadroTexto 2">
            <a:extLst>
              <a:ext uri="{FF2B5EF4-FFF2-40B4-BE49-F238E27FC236}">
                <a16:creationId xmlns:a16="http://schemas.microsoft.com/office/drawing/2014/main" id="{44804669-476E-3151-A878-BEE93FC97C6B}"/>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Culture of feedback</a:t>
            </a:r>
          </a:p>
        </p:txBody>
      </p:sp>
    </p:spTree>
    <p:extLst>
      <p:ext uri="{BB962C8B-B14F-4D97-AF65-F5344CB8AC3E}">
        <p14:creationId xmlns:p14="http://schemas.microsoft.com/office/powerpoint/2010/main" val="142528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250"/>
                                        <p:tgtEl>
                                          <p:spTgt spid="27"/>
                                        </p:tgtEl>
                                      </p:cBhvr>
                                    </p:animEffect>
                                    <p:anim calcmode="lin" valueType="num">
                                      <p:cBhvr>
                                        <p:cTn id="12" dur="250" fill="hold"/>
                                        <p:tgtEl>
                                          <p:spTgt spid="27"/>
                                        </p:tgtEl>
                                        <p:attrNameLst>
                                          <p:attrName>ppt_x</p:attrName>
                                        </p:attrNameLst>
                                      </p:cBhvr>
                                      <p:tavLst>
                                        <p:tav tm="0">
                                          <p:val>
                                            <p:strVal val="#ppt_x"/>
                                          </p:val>
                                        </p:tav>
                                        <p:tav tm="100000">
                                          <p:val>
                                            <p:strVal val="#ppt_x"/>
                                          </p:val>
                                        </p:tav>
                                      </p:tavLst>
                                    </p:anim>
                                    <p:anim calcmode="lin" valueType="num">
                                      <p:cBhvr>
                                        <p:cTn id="13" dur="25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checkerboard(across)">
                                      <p:cBhvr>
                                        <p:cTn id="18" dur="500"/>
                                        <p:tgtEl>
                                          <p:spTgt spid="17"/>
                                        </p:tgtEl>
                                      </p:cBhvr>
                                    </p:animEffect>
                                  </p:childTnLst>
                                </p:cTn>
                              </p:par>
                            </p:childTnLst>
                          </p:cTn>
                        </p:par>
                        <p:par>
                          <p:cTn id="19" fill="hold">
                            <p:stCondLst>
                              <p:cond delay="500"/>
                            </p:stCondLst>
                            <p:childTnLst>
                              <p:par>
                                <p:cTn id="20" presetID="47" presetClass="entr" presetSubtype="0" fill="hold" grpId="0" nodeType="after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250"/>
                                        <p:tgtEl>
                                          <p:spTgt spid="30"/>
                                        </p:tgtEl>
                                      </p:cBhvr>
                                    </p:animEffect>
                                    <p:anim calcmode="lin" valueType="num">
                                      <p:cBhvr>
                                        <p:cTn id="23" dur="250" fill="hold"/>
                                        <p:tgtEl>
                                          <p:spTgt spid="30"/>
                                        </p:tgtEl>
                                        <p:attrNameLst>
                                          <p:attrName>ppt_x</p:attrName>
                                        </p:attrNameLst>
                                      </p:cBhvr>
                                      <p:tavLst>
                                        <p:tav tm="0">
                                          <p:val>
                                            <p:strVal val="#ppt_x"/>
                                          </p:val>
                                        </p:tav>
                                        <p:tav tm="100000">
                                          <p:val>
                                            <p:strVal val="#ppt_x"/>
                                          </p:val>
                                        </p:tav>
                                      </p:tavLst>
                                    </p:anim>
                                    <p:anim calcmode="lin" valueType="num">
                                      <p:cBhvr>
                                        <p:cTn id="24" dur="25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500"/>
                                        <p:tgtEl>
                                          <p:spTgt spid="22"/>
                                        </p:tgtEl>
                                      </p:cBhvr>
                                    </p:animEffect>
                                  </p:childTnLst>
                                </p:cTn>
                              </p:par>
                            </p:childTnLst>
                          </p:cTn>
                        </p:par>
                        <p:par>
                          <p:cTn id="30" fill="hold">
                            <p:stCondLst>
                              <p:cond delay="500"/>
                            </p:stCondLst>
                            <p:childTnLst>
                              <p:par>
                                <p:cTn id="31" presetID="4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250"/>
                                        <p:tgtEl>
                                          <p:spTgt spid="31"/>
                                        </p:tgtEl>
                                      </p:cBhvr>
                                    </p:animEffect>
                                    <p:anim calcmode="lin" valueType="num">
                                      <p:cBhvr>
                                        <p:cTn id="34" dur="250" fill="hold"/>
                                        <p:tgtEl>
                                          <p:spTgt spid="31"/>
                                        </p:tgtEl>
                                        <p:attrNameLst>
                                          <p:attrName>ppt_x</p:attrName>
                                        </p:attrNameLst>
                                      </p:cBhvr>
                                      <p:tavLst>
                                        <p:tav tm="0">
                                          <p:val>
                                            <p:strVal val="#ppt_x"/>
                                          </p:val>
                                        </p:tav>
                                        <p:tav tm="100000">
                                          <p:val>
                                            <p:strVal val="#ppt_x"/>
                                          </p:val>
                                        </p:tav>
                                      </p:tavLst>
                                    </p:anim>
                                    <p:anim calcmode="lin" valueType="num">
                                      <p:cBhvr>
                                        <p:cTn id="35" dur="25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checkerboard(across)">
                                      <p:cBhvr>
                                        <p:cTn id="40" dur="500"/>
                                        <p:tgtEl>
                                          <p:spTgt spid="23"/>
                                        </p:tgtEl>
                                      </p:cBhvr>
                                    </p:animEffect>
                                  </p:childTnLst>
                                </p:cTn>
                              </p:par>
                            </p:childTnLst>
                          </p:cTn>
                        </p:par>
                        <p:par>
                          <p:cTn id="41" fill="hold">
                            <p:stCondLst>
                              <p:cond delay="500"/>
                            </p:stCondLst>
                            <p:childTnLst>
                              <p:par>
                                <p:cTn id="42" presetID="47" presetClass="entr" presetSubtype="0"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250"/>
                                        <p:tgtEl>
                                          <p:spTgt spid="32"/>
                                        </p:tgtEl>
                                      </p:cBhvr>
                                    </p:animEffect>
                                    <p:anim calcmode="lin" valueType="num">
                                      <p:cBhvr>
                                        <p:cTn id="45" dur="250" fill="hold"/>
                                        <p:tgtEl>
                                          <p:spTgt spid="32"/>
                                        </p:tgtEl>
                                        <p:attrNameLst>
                                          <p:attrName>ppt_x</p:attrName>
                                        </p:attrNameLst>
                                      </p:cBhvr>
                                      <p:tavLst>
                                        <p:tav tm="0">
                                          <p:val>
                                            <p:strVal val="#ppt_x"/>
                                          </p:val>
                                        </p:tav>
                                        <p:tav tm="100000">
                                          <p:val>
                                            <p:strVal val="#ppt_x"/>
                                          </p:val>
                                        </p:tav>
                                      </p:tavLst>
                                    </p:anim>
                                    <p:anim calcmode="lin" valueType="num">
                                      <p:cBhvr>
                                        <p:cTn id="46" dur="25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checkerboard(across)">
                                      <p:cBhvr>
                                        <p:cTn id="51" dur="500"/>
                                        <p:tgtEl>
                                          <p:spTgt spid="24"/>
                                        </p:tgtEl>
                                      </p:cBhvr>
                                    </p:animEffect>
                                  </p:childTnLst>
                                </p:cTn>
                              </p:par>
                            </p:childTnLst>
                          </p:cTn>
                        </p:par>
                        <p:par>
                          <p:cTn id="52" fill="hold">
                            <p:stCondLst>
                              <p:cond delay="500"/>
                            </p:stCondLst>
                            <p:childTnLst>
                              <p:par>
                                <p:cTn id="53" presetID="47" presetClass="entr" presetSubtype="0" fill="hold" grpId="0"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250"/>
                                        <p:tgtEl>
                                          <p:spTgt spid="33"/>
                                        </p:tgtEl>
                                      </p:cBhvr>
                                    </p:animEffect>
                                    <p:anim calcmode="lin" valueType="num">
                                      <p:cBhvr>
                                        <p:cTn id="56" dur="250" fill="hold"/>
                                        <p:tgtEl>
                                          <p:spTgt spid="33"/>
                                        </p:tgtEl>
                                        <p:attrNameLst>
                                          <p:attrName>ppt_x</p:attrName>
                                        </p:attrNameLst>
                                      </p:cBhvr>
                                      <p:tavLst>
                                        <p:tav tm="0">
                                          <p:val>
                                            <p:strVal val="#ppt_x"/>
                                          </p:val>
                                        </p:tav>
                                        <p:tav tm="100000">
                                          <p:val>
                                            <p:strVal val="#ppt_x"/>
                                          </p:val>
                                        </p:tav>
                                      </p:tavLst>
                                    </p:anim>
                                    <p:anim calcmode="lin" valueType="num">
                                      <p:cBhvr>
                                        <p:cTn id="57" dur="25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0" grpId="0" animBg="1"/>
      <p:bldP spid="31" grpId="0" animBg="1"/>
      <p:bldP spid="32" grpId="0" animBg="1"/>
      <p:bldP spid="33" grpId="0" animBg="1"/>
      <p:bldP spid="7" grpId="0" animBg="1"/>
      <p:bldP spid="17" grpId="0" animBg="1"/>
      <p:bldP spid="22" grpId="0" animBg="1"/>
      <p:bldP spid="23"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5400" y="8915280"/>
            <a:ext cx="1676400" cy="276999"/>
          </a:xfrm>
          <a:prstGeom prst="rect">
            <a:avLst/>
          </a:prstGeom>
          <a:noFill/>
        </p:spPr>
        <p:txBody>
          <a:bodyPr wrap="square" rtlCol="0">
            <a:spAutoFit/>
          </a:bodyPr>
          <a:lstStyle/>
          <a:p>
            <a:r>
              <a:rPr lang="es-ES" sz="1200" dirty="0">
                <a:latin typeface="Helvetica Neue" panose="020B0604020202020204" charset="0"/>
                <a:ea typeface="Microsoft Sans Serif" panose="020B0604020202020204" pitchFamily="34" charset="0"/>
                <a:cs typeface="Microsoft Sans Serif" panose="020B0604020202020204" pitchFamily="34" charset="0"/>
              </a:rPr>
              <a:t>Source no.: 19</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7236000" cy="504000"/>
          </a:xfrm>
          <a:prstGeom prst="rect">
            <a:avLst/>
          </a:prstGeom>
          <a:noFill/>
        </p:spPr>
        <p:txBody>
          <a:bodyPr wrap="square">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The “golden rules” for feedback – a checklist</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Textfeld 1">
            <a:extLst>
              <a:ext uri="{FF2B5EF4-FFF2-40B4-BE49-F238E27FC236}">
                <a16:creationId xmlns:a16="http://schemas.microsoft.com/office/drawing/2014/main" id="{04859A7C-CCD7-3DF0-9442-CD0AE9365E79}"/>
              </a:ext>
            </a:extLst>
          </p:cNvPr>
          <p:cNvSpPr txBox="1"/>
          <p:nvPr/>
        </p:nvSpPr>
        <p:spPr>
          <a:xfrm>
            <a:off x="1296000" y="4104000"/>
            <a:ext cx="15840000" cy="4500000"/>
          </a:xfrm>
          <a:prstGeom prst="flowChartProcess">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R="0" lvl="0">
              <a:spcBef>
                <a:spcPts val="0"/>
              </a:spcBef>
              <a:spcAft>
                <a:spcPts val="0"/>
              </a:spcAft>
              <a:buClr>
                <a:schemeClr val="dk1"/>
              </a:buClr>
              <a:buSzPts val="2500"/>
            </a:pPr>
            <a:endParaRPr lang="en-US" sz="6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graphicFrame>
        <p:nvGraphicFramePr>
          <p:cNvPr id="3" name="Tabelle 2">
            <a:extLst>
              <a:ext uri="{FF2B5EF4-FFF2-40B4-BE49-F238E27FC236}">
                <a16:creationId xmlns:a16="http://schemas.microsoft.com/office/drawing/2014/main" id="{7A44C606-AA00-A4EF-9230-40EA6830C0A3}"/>
              </a:ext>
            </a:extLst>
          </p:cNvPr>
          <p:cNvGraphicFramePr>
            <a:graphicFrameLocks noGrp="1"/>
          </p:cNvGraphicFramePr>
          <p:nvPr>
            <p:extLst>
              <p:ext uri="{D42A27DB-BD31-4B8C-83A1-F6EECF244321}">
                <p14:modId xmlns:p14="http://schemas.microsoft.com/office/powerpoint/2010/main" val="2977087420"/>
              </p:ext>
            </p:extLst>
          </p:nvPr>
        </p:nvGraphicFramePr>
        <p:xfrm>
          <a:off x="1368000" y="4248000"/>
          <a:ext cx="7740000" cy="435504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6480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Give feedback when the other can hear it. </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950069"/>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be as detailed and specific as possible.</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0428396"/>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Share your perceptions as perceptions, your assumptions as assumptions, and your feelings as feelings.</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3669649"/>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not analyze the other person.</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56128810"/>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include positive feelings and perceptions. </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95494031"/>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be reversible.</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0444664"/>
                  </a:ext>
                </a:extLst>
              </a:tr>
            </a:tbl>
          </a:graphicData>
        </a:graphic>
      </p:graphicFrame>
      <p:graphicFrame>
        <p:nvGraphicFramePr>
          <p:cNvPr id="8" name="Tabelle 7">
            <a:extLst>
              <a:ext uri="{FF2B5EF4-FFF2-40B4-BE49-F238E27FC236}">
                <a16:creationId xmlns:a16="http://schemas.microsoft.com/office/drawing/2014/main" id="{6E575F25-65FD-205E-B33E-5AEAC835FF9B}"/>
              </a:ext>
            </a:extLst>
          </p:cNvPr>
          <p:cNvGraphicFramePr>
            <a:graphicFrameLocks noGrp="1"/>
          </p:cNvGraphicFramePr>
          <p:nvPr>
            <p:extLst>
              <p:ext uri="{D42A27DB-BD31-4B8C-83A1-F6EECF244321}">
                <p14:modId xmlns:p14="http://schemas.microsoft.com/office/powerpoint/2010/main" val="3483361882"/>
              </p:ext>
            </p:extLst>
          </p:nvPr>
        </p:nvGraphicFramePr>
        <p:xfrm>
          <a:off x="9288000" y="4248000"/>
          <a:ext cx="7740000" cy="3889920"/>
        </p:xfrm>
        <a:graphic>
          <a:graphicData uri="http://schemas.openxmlformats.org/drawingml/2006/table">
            <a:tbl>
              <a:tblPr firstRow="1" bandRow="1">
                <a:tableStyleId>{5940675A-B579-460E-94D1-54222C63F5DA}</a:tableStyleId>
              </a:tblPr>
              <a:tblGrid>
                <a:gridCol w="7344000">
                  <a:extLst>
                    <a:ext uri="{9D8B030D-6E8A-4147-A177-3AD203B41FA5}">
                      <a16:colId xmlns:a16="http://schemas.microsoft.com/office/drawing/2014/main" val="2999859746"/>
                    </a:ext>
                  </a:extLst>
                </a:gridCol>
                <a:gridCol w="396000">
                  <a:extLst>
                    <a:ext uri="{9D8B030D-6E8A-4147-A177-3AD203B41FA5}">
                      <a16:colId xmlns:a16="http://schemas.microsoft.com/office/drawing/2014/main" val="1624694228"/>
                    </a:ext>
                  </a:extLst>
                </a:gridCol>
              </a:tblGrid>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consider the other person's information capacity. </a:t>
                      </a:r>
                      <a:endParaRPr lang="de-DE"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0077336"/>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refer to limited and concrete behavior.</a:t>
                      </a:r>
                      <a:endParaRPr lang="en-US"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388665"/>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Your feedback should be as immediate as possible.</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5569694"/>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You should only accept feedback when you are ready and able to do so.</a:t>
                      </a:r>
                      <a:endParaRPr lang="en-US" sz="2200" dirty="0">
                        <a:solidFill>
                          <a:schemeClr val="bg1"/>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solidFill>
                        <a:srgbClr val="AED63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4644671"/>
                  </a:ext>
                </a:extLst>
              </a:tr>
              <a:tr h="562500">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200" dirty="0">
                          <a:solidFill>
                            <a:schemeClr val="bg1"/>
                          </a:solidFill>
                          <a:latin typeface="Helvetica Neue" panose="020B0604020202020204" charset="0"/>
                          <a:ea typeface="Calibri"/>
                          <a:cs typeface="Calibri"/>
                          <a:sym typeface="Calibri"/>
                        </a:rPr>
                        <a:t>Giving feedback means conveying information, not changing the other person.</a:t>
                      </a:r>
                      <a:endParaRPr lang="en-US" sz="2200"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200" dirty="0">
                          <a:solidFill>
                            <a:srgbClr val="AED633"/>
                          </a:solidFill>
                          <a:latin typeface="Helvetica Neue" panose="020B0604020202020204" charset="0"/>
                          <a:sym typeface="Wingdings" panose="05000000000000000000" pitchFamily="2" charset="2"/>
                        </a:rPr>
                        <a:t></a:t>
                      </a:r>
                      <a:endParaRPr lang="de-DE" sz="3200" dirty="0">
                        <a:solidFill>
                          <a:srgbClr val="AED633"/>
                        </a:solidFill>
                        <a:latin typeface="Helvetica Neue" panose="020B0604020202020204" charset="0"/>
                      </a:endParaRPr>
                    </a:p>
                  </a:txBody>
                  <a:tcPr marL="90000" marR="90000" marT="72000" marB="720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AED63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26094907"/>
                  </a:ext>
                </a:extLst>
              </a:tr>
            </a:tbl>
          </a:graphicData>
        </a:graphic>
      </p:graphicFrame>
      <p:sp>
        <p:nvSpPr>
          <p:cNvPr id="6" name="CuadroTexto 1">
            <a:extLst>
              <a:ext uri="{FF2B5EF4-FFF2-40B4-BE49-F238E27FC236}">
                <a16:creationId xmlns:a16="http://schemas.microsoft.com/office/drawing/2014/main" id="{AD0E3A9A-C85F-41C5-BEAF-2D7A819478C3}"/>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7" name="CuadroTexto 2">
            <a:extLst>
              <a:ext uri="{FF2B5EF4-FFF2-40B4-BE49-F238E27FC236}">
                <a16:creationId xmlns:a16="http://schemas.microsoft.com/office/drawing/2014/main" id="{DFFDAA5B-C572-63D6-8BDC-BF6A85E65A0F}"/>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1.3 Culture of feedback</a:t>
            </a:r>
          </a:p>
        </p:txBody>
      </p:sp>
    </p:spTree>
    <p:extLst>
      <p:ext uri="{BB962C8B-B14F-4D97-AF65-F5344CB8AC3E}">
        <p14:creationId xmlns:p14="http://schemas.microsoft.com/office/powerpoint/2010/main" val="384548856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feld 11">
            <a:extLst>
              <a:ext uri="{FF2B5EF4-FFF2-40B4-BE49-F238E27FC236}">
                <a16:creationId xmlns:a16="http://schemas.microsoft.com/office/drawing/2014/main" id="{EF6CD1AA-0532-1173-E76D-45693EE1D168}"/>
              </a:ext>
            </a:extLst>
          </p:cNvPr>
          <p:cNvSpPr txBox="1"/>
          <p:nvPr/>
        </p:nvSpPr>
        <p:spPr>
          <a:xfrm>
            <a:off x="5184000" y="4068000"/>
            <a:ext cx="10152000" cy="1188000"/>
          </a:xfrm>
          <a:prstGeom prst="rect">
            <a:avLst/>
          </a:prstGeom>
          <a:ln>
            <a:solidFill>
              <a:srgbClr val="FFFF00"/>
            </a:solidFill>
          </a:ln>
        </p:spPr>
        <p:style>
          <a:lnRef idx="2">
            <a:schemeClr val="accent2"/>
          </a:lnRef>
          <a:fillRef idx="1">
            <a:schemeClr val="lt1"/>
          </a:fillRef>
          <a:effectRef idx="0">
            <a:schemeClr val="accent2"/>
          </a:effectRef>
          <a:fontRef idx="minor">
            <a:schemeClr val="dk1"/>
          </a:fontRef>
        </p:style>
        <p:txBody>
          <a:bodyPr wrap="square" lIns="3744000" rtlCol="0" anchor="ctr">
            <a:noAutofit/>
          </a:bodyPr>
          <a:lstStyle/>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something that you must do or something you need.</a:t>
            </a:r>
            <a:endParaRPr lang="en-US" sz="2000" dirty="0">
              <a:latin typeface="Helvetica Neue" panose="020B0604020202020204" charset="0"/>
            </a:endParaRPr>
          </a:p>
        </p:txBody>
      </p:sp>
      <p:sp>
        <p:nvSpPr>
          <p:cNvPr id="11" name="Textfeld 10">
            <a:extLst>
              <a:ext uri="{FF2B5EF4-FFF2-40B4-BE49-F238E27FC236}">
                <a16:creationId xmlns:a16="http://schemas.microsoft.com/office/drawing/2014/main" id="{E258E9B8-12B1-59BC-8234-C2AB96CF9D92}"/>
              </a:ext>
            </a:extLst>
          </p:cNvPr>
          <p:cNvSpPr txBox="1"/>
          <p:nvPr/>
        </p:nvSpPr>
        <p:spPr>
          <a:xfrm>
            <a:off x="5184000" y="5292000"/>
            <a:ext cx="10152000" cy="1188000"/>
          </a:xfrm>
          <a:prstGeom prst="rect">
            <a:avLst/>
          </a:prstGeom>
          <a:ln>
            <a:solidFill>
              <a:srgbClr val="AED633"/>
            </a:solidFill>
          </a:ln>
        </p:spPr>
        <p:style>
          <a:lnRef idx="2">
            <a:schemeClr val="accent3"/>
          </a:lnRef>
          <a:fillRef idx="1">
            <a:schemeClr val="lt1"/>
          </a:fillRef>
          <a:effectRef idx="0">
            <a:schemeClr val="accent3"/>
          </a:effectRef>
          <a:fontRef idx="minor">
            <a:schemeClr val="dk1"/>
          </a:fontRef>
        </p:style>
        <p:txBody>
          <a:bodyPr wrap="square" lIns="3744000" rtlCol="0" anchor="ctr">
            <a:noAutofit/>
          </a:bodyPr>
          <a:lstStyle/>
          <a:p>
            <a:pPr marL="365125" indent="-342900">
              <a:buFont typeface="Wingdings" panose="05000000000000000000" pitchFamily="2" charset="2"/>
              <a:buChar char="Ø"/>
            </a:pPr>
            <a:r>
              <a:rPr lang="en-US" sz="2000" dirty="0">
                <a:latin typeface="Helvetica Neue" panose="020B0604020202020204" charset="0"/>
              </a:rPr>
              <a:t>the act of stating clearly what you want to achieve </a:t>
            </a:r>
          </a:p>
          <a:p>
            <a:pPr marL="365125" indent="-342900">
              <a:buFont typeface="Wingdings" panose="05000000000000000000" pitchFamily="2" charset="2"/>
              <a:buChar char="Ø"/>
            </a:pPr>
            <a:r>
              <a:rPr lang="en-US" sz="2000" dirty="0">
                <a:latin typeface="Helvetica Neue" panose="020B0604020202020204" charset="0"/>
              </a:rPr>
              <a:t>or what you want someone important for success and  efficiency.</a:t>
            </a:r>
          </a:p>
        </p:txBody>
      </p:sp>
      <p:sp>
        <p:nvSpPr>
          <p:cNvPr id="51" name="Textfeld 50">
            <a:extLst>
              <a:ext uri="{FF2B5EF4-FFF2-40B4-BE49-F238E27FC236}">
                <a16:creationId xmlns:a16="http://schemas.microsoft.com/office/drawing/2014/main" id="{ADAE98FC-4FEA-2447-102D-B0A2923E2F64}"/>
              </a:ext>
            </a:extLst>
          </p:cNvPr>
          <p:cNvSpPr txBox="1"/>
          <p:nvPr/>
        </p:nvSpPr>
        <p:spPr>
          <a:xfrm>
            <a:off x="5184000" y="6516000"/>
            <a:ext cx="10152000" cy="2340000"/>
          </a:xfrm>
          <a:prstGeom prst="rect">
            <a:avLst/>
          </a:prstGeom>
          <a:ln>
            <a:solidFill>
              <a:srgbClr val="4D94B7"/>
            </a:solidFill>
          </a:ln>
        </p:spPr>
        <p:style>
          <a:lnRef idx="2">
            <a:schemeClr val="accent4"/>
          </a:lnRef>
          <a:fillRef idx="1">
            <a:schemeClr val="lt1"/>
          </a:fillRef>
          <a:effectRef idx="0">
            <a:schemeClr val="accent4"/>
          </a:effectRef>
          <a:fontRef idx="minor">
            <a:schemeClr val="dk1"/>
          </a:fontRef>
        </p:style>
        <p:txBody>
          <a:bodyPr wrap="square" lIns="3744000" rtlCol="0" anchor="ctr">
            <a:noAutofit/>
          </a:bodyPr>
          <a:lstStyle/>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inspiring</a:t>
            </a:r>
          </a:p>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(aspirating) motivating</a:t>
            </a:r>
          </a:p>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transcending logic</a:t>
            </a:r>
          </a:p>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contractual leadership</a:t>
            </a:r>
          </a:p>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gives a sense of meaning and purpose a continuous process fosters a long-term orientation</a:t>
            </a:r>
          </a:p>
          <a:p>
            <a:pPr marL="342900" marR="0" lvl="0" indent="-342900" algn="l" rtl="0">
              <a:spcBef>
                <a:spcPts val="0"/>
              </a:spcBef>
              <a:spcAft>
                <a:spcPts val="0"/>
              </a:spcAft>
              <a:buFont typeface="Wingdings" panose="05000000000000000000" pitchFamily="2" charset="2"/>
              <a:buChar char="Ø"/>
            </a:pPr>
            <a:r>
              <a:rPr lang="en-US" sz="2000" dirty="0">
                <a:solidFill>
                  <a:schemeClr val="dk1"/>
                </a:solidFill>
                <a:latin typeface="Helvetica Neue" panose="020B0604020202020204" charset="0"/>
                <a:ea typeface="Calibri"/>
                <a:cs typeface="Calibri"/>
                <a:sym typeface="Calibri"/>
              </a:rPr>
              <a:t>an imperative for learning</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6, 13</a:t>
            </a:r>
          </a:p>
        </p:txBody>
      </p:sp>
      <p:sp>
        <p:nvSpPr>
          <p:cNvPr id="35" name="Freihandform: Form 34">
            <a:extLst>
              <a:ext uri="{FF2B5EF4-FFF2-40B4-BE49-F238E27FC236}">
                <a16:creationId xmlns:a16="http://schemas.microsoft.com/office/drawing/2014/main" id="{DFB3210A-B9E9-B5D9-8C39-327AF579B27F}"/>
              </a:ext>
            </a:extLst>
          </p:cNvPr>
          <p:cNvSpPr/>
          <p:nvPr/>
        </p:nvSpPr>
        <p:spPr>
          <a:xfrm>
            <a:off x="3039200" y="7291265"/>
            <a:ext cx="3423627" cy="3001010"/>
          </a:xfrm>
          <a:custGeom>
            <a:avLst/>
            <a:gdLst>
              <a:gd name="connsiteX0" fmla="*/ 0 w 3423627"/>
              <a:gd name="connsiteY0" fmla="*/ 0 h 3001010"/>
              <a:gd name="connsiteX1" fmla="*/ 3423627 w 3423627"/>
              <a:gd name="connsiteY1" fmla="*/ 0 h 3001010"/>
              <a:gd name="connsiteX2" fmla="*/ 3423627 w 3423627"/>
              <a:gd name="connsiteY2" fmla="*/ 3001010 h 3001010"/>
              <a:gd name="connsiteX3" fmla="*/ 0 w 3423627"/>
              <a:gd name="connsiteY3" fmla="*/ 3001010 h 3001010"/>
              <a:gd name="connsiteX4" fmla="*/ 0 w 3423627"/>
              <a:gd name="connsiteY4" fmla="*/ 0 h 30010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3627" h="3001010">
                <a:moveTo>
                  <a:pt x="0" y="0"/>
                </a:moveTo>
                <a:lnTo>
                  <a:pt x="3423627" y="0"/>
                </a:lnTo>
                <a:lnTo>
                  <a:pt x="3423627" y="3001010"/>
                </a:lnTo>
                <a:lnTo>
                  <a:pt x="0" y="300101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endParaRPr lang="en-US" sz="6500" kern="1200" dirty="0">
              <a:latin typeface="Helvetica Neue" panose="020B0604020202020204" charset="0"/>
            </a:endParaRPr>
          </a:p>
        </p:txBody>
      </p:sp>
      <p:sp>
        <p:nvSpPr>
          <p:cNvPr id="53" name="Pfeil: nach rechts 52">
            <a:extLst>
              <a:ext uri="{FF2B5EF4-FFF2-40B4-BE49-F238E27FC236}">
                <a16:creationId xmlns:a16="http://schemas.microsoft.com/office/drawing/2014/main" id="{BC7DFF9F-2D01-6243-98FC-D0EADC069822}"/>
              </a:ext>
            </a:extLst>
          </p:cNvPr>
          <p:cNvSpPr/>
          <p:nvPr/>
        </p:nvSpPr>
        <p:spPr>
          <a:xfrm rot="18540000">
            <a:off x="308959" y="6228984"/>
            <a:ext cx="5076000" cy="576000"/>
          </a:xfrm>
          <a:prstGeom prst="rightArrow">
            <a:avLst/>
          </a:prstGeom>
          <a:solidFill>
            <a:srgbClr val="4D94B7"/>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Helvetica Neue" panose="020B0604020202020204" charset="0"/>
              </a:rPr>
              <a:t>more specific </a:t>
            </a:r>
          </a:p>
        </p:txBody>
      </p:sp>
      <p:sp>
        <p:nvSpPr>
          <p:cNvPr id="10" name="CuadroTexto 2">
            <a:extLst>
              <a:ext uri="{FF2B5EF4-FFF2-40B4-BE49-F238E27FC236}">
                <a16:creationId xmlns:a16="http://schemas.microsoft.com/office/drawing/2014/main" id="{2B74E0BB-5517-B4B6-B99F-279B3EEF5C9A}"/>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Transparency of visions, goals and requirements</a:t>
            </a:r>
          </a:p>
        </p:txBody>
      </p:sp>
      <p:graphicFrame>
        <p:nvGraphicFramePr>
          <p:cNvPr id="13" name="Diagramm 12">
            <a:extLst>
              <a:ext uri="{FF2B5EF4-FFF2-40B4-BE49-F238E27FC236}">
                <a16:creationId xmlns:a16="http://schemas.microsoft.com/office/drawing/2014/main" id="{78FC8C84-78BA-36DC-BE65-C58B92B54641}"/>
              </a:ext>
            </a:extLst>
          </p:cNvPr>
          <p:cNvGraphicFramePr/>
          <p:nvPr>
            <p:extLst>
              <p:ext uri="{D42A27DB-BD31-4B8C-83A1-F6EECF244321}">
                <p14:modId xmlns:p14="http://schemas.microsoft.com/office/powerpoint/2010/main" val="1349321164"/>
              </p:ext>
            </p:extLst>
          </p:nvPr>
        </p:nvGraphicFramePr>
        <p:xfrm>
          <a:off x="1296000" y="4104000"/>
          <a:ext cx="7668000" cy="475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Google Shape;156;p21">
            <a:extLst>
              <a:ext uri="{FF2B5EF4-FFF2-40B4-BE49-F238E27FC236}">
                <a16:creationId xmlns:a16="http://schemas.microsoft.com/office/drawing/2014/main" id="{BDC657A4-DC02-CEAD-E3A0-6A7572CFF460}"/>
              </a:ext>
            </a:extLst>
          </p:cNvPr>
          <p:cNvSpPr txBox="1"/>
          <p:nvPr/>
        </p:nvSpPr>
        <p:spPr>
          <a:xfrm>
            <a:off x="1296000" y="3384000"/>
            <a:ext cx="15624000" cy="4616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latin typeface="Helvetica Neue" panose="020B0604020202020204" charset="0"/>
                <a:ea typeface="Helvetica Neue"/>
                <a:cs typeface="Helvetica Neue"/>
                <a:sym typeface="Helvetica Neue"/>
              </a:rPr>
              <a:t>Action, requires, a vision and goals</a:t>
            </a:r>
          </a:p>
        </p:txBody>
      </p:sp>
      <p:sp>
        <p:nvSpPr>
          <p:cNvPr id="2" name="CuadroTexto 1">
            <a:extLst>
              <a:ext uri="{FF2B5EF4-FFF2-40B4-BE49-F238E27FC236}">
                <a16:creationId xmlns:a16="http://schemas.microsoft.com/office/drawing/2014/main" id="{DD42669F-E870-DA1B-51CA-09141B2BE8B8}"/>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Tree>
    <p:extLst>
      <p:ext uri="{BB962C8B-B14F-4D97-AF65-F5344CB8AC3E}">
        <p14:creationId xmlns:p14="http://schemas.microsoft.com/office/powerpoint/2010/main" val="14670440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graphicEl>
                                              <a:dgm id="{9499699F-39A8-4425-87B8-490F827FA59C}"/>
                                            </p:graphicEl>
                                          </p:spTgt>
                                        </p:tgtEl>
                                        <p:attrNameLst>
                                          <p:attrName>style.visibility</p:attrName>
                                        </p:attrNameLst>
                                      </p:cBhvr>
                                      <p:to>
                                        <p:strVal val="visible"/>
                                      </p:to>
                                    </p:set>
                                    <p:animEffect transition="in" filter="wipe(down)">
                                      <p:cBhvr>
                                        <p:cTn id="7" dur="500"/>
                                        <p:tgtEl>
                                          <p:spTgt spid="13">
                                            <p:graphicEl>
                                              <a:dgm id="{9499699F-39A8-4425-87B8-490F827FA59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left)">
                                      <p:cBhvr>
                                        <p:cTn id="11" dur="500"/>
                                        <p:tgtEl>
                                          <p:spTgt spid="5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13">
                                            <p:graphicEl>
                                              <a:dgm id="{23783254-B353-43B9-8021-313562B9B57F}"/>
                                            </p:graphicEl>
                                          </p:spTgt>
                                        </p:tgtEl>
                                        <p:attrNameLst>
                                          <p:attrName>style.visibility</p:attrName>
                                        </p:attrNameLst>
                                      </p:cBhvr>
                                      <p:to>
                                        <p:strVal val="visible"/>
                                      </p:to>
                                    </p:set>
                                    <p:animEffect transition="in" filter="wipe(down)">
                                      <p:cBhvr>
                                        <p:cTn id="16" dur="500"/>
                                        <p:tgtEl>
                                          <p:spTgt spid="13">
                                            <p:graphicEl>
                                              <a:dgm id="{23783254-B353-43B9-8021-313562B9B57F}"/>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3">
                                            <p:graphicEl>
                                              <a:dgm id="{70874D6A-478A-4516-9E49-0BF4F2D65671}"/>
                                            </p:graphicEl>
                                          </p:spTgt>
                                        </p:tgtEl>
                                        <p:attrNameLst>
                                          <p:attrName>style.visibility</p:attrName>
                                        </p:attrNameLst>
                                      </p:cBhvr>
                                      <p:to>
                                        <p:strVal val="visible"/>
                                      </p:to>
                                    </p:set>
                                    <p:animEffect transition="in" filter="wipe(down)">
                                      <p:cBhvr>
                                        <p:cTn id="25" dur="500"/>
                                        <p:tgtEl>
                                          <p:spTgt spid="13">
                                            <p:graphicEl>
                                              <a:dgm id="{70874D6A-478A-4516-9E49-0BF4F2D65671}"/>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par>
                          <p:cTn id="30" fill="hold">
                            <p:stCondLst>
                              <p:cond delay="1000"/>
                            </p:stCondLst>
                            <p:childTnLst>
                              <p:par>
                                <p:cTn id="31" presetID="22" presetClass="entr" presetSubtype="4" fill="hold" grpId="0"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wipe(down)">
                                      <p:cBhvr>
                                        <p:cTn id="3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51" grpId="0" animBg="1"/>
      <p:bldP spid="53" grpId="0" animBg="1"/>
      <p:bldGraphic spid="13" grpId="0" uiExpand="1">
        <p:bldSub>
          <a:bldDgm bld="lvlOne" rev="1"/>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 7</a:t>
            </a:r>
          </a:p>
        </p:txBody>
      </p:sp>
      <p:sp>
        <p:nvSpPr>
          <p:cNvPr id="4" name="Textfeld 3">
            <a:extLst>
              <a:ext uri="{FF2B5EF4-FFF2-40B4-BE49-F238E27FC236}">
                <a16:creationId xmlns:a16="http://schemas.microsoft.com/office/drawing/2014/main" id="{94EDE3E6-47FF-2C93-C2D0-3497C8ACE0A4}"/>
              </a:ext>
            </a:extLst>
          </p:cNvPr>
          <p:cNvSpPr txBox="1"/>
          <p:nvPr/>
        </p:nvSpPr>
        <p:spPr>
          <a:xfrm>
            <a:off x="1296000" y="3384000"/>
            <a:ext cx="10574140" cy="461665"/>
          </a:xfrm>
          <a:prstGeom prst="rect">
            <a:avLst/>
          </a:prstGeom>
          <a:noFill/>
        </p:spPr>
        <p:txBody>
          <a:bodyPr wrap="square">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9 principles for encouraging intrapreneurial behavior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7" name="Google Shape;391;p35">
            <a:extLst>
              <a:ext uri="{FF2B5EF4-FFF2-40B4-BE49-F238E27FC236}">
                <a16:creationId xmlns:a16="http://schemas.microsoft.com/office/drawing/2014/main" id="{EA3A98A9-A986-2594-8244-F62BA96B32B1}"/>
              </a:ext>
            </a:extLst>
          </p:cNvPr>
          <p:cNvSpPr txBox="1"/>
          <p:nvPr/>
        </p:nvSpPr>
        <p:spPr>
          <a:xfrm>
            <a:off x="1584000" y="463219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Use metaphors, analogies and example: engage the imagination</a:t>
            </a:r>
          </a:p>
        </p:txBody>
      </p:sp>
      <p:sp>
        <p:nvSpPr>
          <p:cNvPr id="48" name="Google Shape;391;p35">
            <a:extLst>
              <a:ext uri="{FF2B5EF4-FFF2-40B4-BE49-F238E27FC236}">
                <a16:creationId xmlns:a16="http://schemas.microsoft.com/office/drawing/2014/main" id="{EEA2D8D9-6E3A-8E35-54E5-564009D10DFB}"/>
              </a:ext>
            </a:extLst>
          </p:cNvPr>
          <p:cNvSpPr txBox="1"/>
          <p:nvPr/>
        </p:nvSpPr>
        <p:spPr>
          <a:xfrm>
            <a:off x="1584000" y="516038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Use many different forums: the same message should come from as many different directions as possible</a:t>
            </a:r>
          </a:p>
        </p:txBody>
      </p:sp>
      <p:sp>
        <p:nvSpPr>
          <p:cNvPr id="49" name="Google Shape;391;p35">
            <a:extLst>
              <a:ext uri="{FF2B5EF4-FFF2-40B4-BE49-F238E27FC236}">
                <a16:creationId xmlns:a16="http://schemas.microsoft.com/office/drawing/2014/main" id="{E7446FD6-5E69-6ABC-F8B4-59669FEB6F51}"/>
              </a:ext>
            </a:extLst>
          </p:cNvPr>
          <p:cNvSpPr txBox="1"/>
          <p:nvPr/>
        </p:nvSpPr>
        <p:spPr>
          <a:xfrm>
            <a:off x="1584000" y="568857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Repeat the message: the same message should be repeated again, and again, and again</a:t>
            </a:r>
          </a:p>
        </p:txBody>
      </p:sp>
      <p:sp>
        <p:nvSpPr>
          <p:cNvPr id="50" name="Google Shape;391;p35">
            <a:extLst>
              <a:ext uri="{FF2B5EF4-FFF2-40B4-BE49-F238E27FC236}">
                <a16:creationId xmlns:a16="http://schemas.microsoft.com/office/drawing/2014/main" id="{AD9F402D-57ED-1C46-0360-ABB91C5CC750}"/>
              </a:ext>
            </a:extLst>
          </p:cNvPr>
          <p:cNvSpPr txBox="1"/>
          <p:nvPr/>
        </p:nvSpPr>
        <p:spPr>
          <a:xfrm>
            <a:off x="1584000" y="6216768"/>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Lead by example: walk the talk</a:t>
            </a:r>
          </a:p>
        </p:txBody>
      </p:sp>
      <p:sp>
        <p:nvSpPr>
          <p:cNvPr id="51" name="Google Shape;391;p35">
            <a:extLst>
              <a:ext uri="{FF2B5EF4-FFF2-40B4-BE49-F238E27FC236}">
                <a16:creationId xmlns:a16="http://schemas.microsoft.com/office/drawing/2014/main" id="{BAA1CB12-3BB1-45B1-5815-FAC87E007B48}"/>
              </a:ext>
            </a:extLst>
          </p:cNvPr>
          <p:cNvSpPr txBox="1"/>
          <p:nvPr/>
        </p:nvSpPr>
        <p:spPr>
          <a:xfrm>
            <a:off x="1584000" y="674496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Address small inconsistencies: small changes can have big effects if their symbolism is important than staff</a:t>
            </a:r>
          </a:p>
        </p:txBody>
      </p:sp>
      <p:sp>
        <p:nvSpPr>
          <p:cNvPr id="52" name="Google Shape;391;p35">
            <a:extLst>
              <a:ext uri="{FF2B5EF4-FFF2-40B4-BE49-F238E27FC236}">
                <a16:creationId xmlns:a16="http://schemas.microsoft.com/office/drawing/2014/main" id="{9E8EB276-2B81-8C20-69D8-C97A9124DFB1}"/>
              </a:ext>
            </a:extLst>
          </p:cNvPr>
          <p:cNvSpPr txBox="1"/>
          <p:nvPr/>
        </p:nvSpPr>
        <p:spPr>
          <a:xfrm>
            <a:off x="1584000" y="7273152"/>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Listen and be listened to: work hard to listen, it pays dividends</a:t>
            </a:r>
          </a:p>
        </p:txBody>
      </p:sp>
      <p:sp>
        <p:nvSpPr>
          <p:cNvPr id="53" name="Google Shape;391;p35">
            <a:extLst>
              <a:ext uri="{FF2B5EF4-FFF2-40B4-BE49-F238E27FC236}">
                <a16:creationId xmlns:a16="http://schemas.microsoft.com/office/drawing/2014/main" id="{42EA3900-215B-E5EC-9ABA-1DF1C34709AC}"/>
              </a:ext>
            </a:extLst>
          </p:cNvPr>
          <p:cNvSpPr txBox="1"/>
          <p:nvPr/>
        </p:nvSpPr>
        <p:spPr>
          <a:xfrm>
            <a:off x="1584000" y="7801344"/>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Continually checking with staff to ensure that the vision has a resonance with them</a:t>
            </a:r>
          </a:p>
        </p:txBody>
      </p:sp>
      <p:sp>
        <p:nvSpPr>
          <p:cNvPr id="54" name="Google Shape;391;p35">
            <a:extLst>
              <a:ext uri="{FF2B5EF4-FFF2-40B4-BE49-F238E27FC236}">
                <a16:creationId xmlns:a16="http://schemas.microsoft.com/office/drawing/2014/main" id="{D96059C2-D2F9-8A03-64DC-049A529722EB}"/>
              </a:ext>
            </a:extLst>
          </p:cNvPr>
          <p:cNvSpPr txBox="1"/>
          <p:nvPr/>
        </p:nvSpPr>
        <p:spPr>
          <a:xfrm>
            <a:off x="1584000" y="8329536"/>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Clear visions, goals, values and action plans, rewarding attitude and environment </a:t>
            </a:r>
          </a:p>
        </p:txBody>
      </p:sp>
      <p:sp>
        <p:nvSpPr>
          <p:cNvPr id="13" name="Google Shape;391;p35">
            <a:extLst>
              <a:ext uri="{FF2B5EF4-FFF2-40B4-BE49-F238E27FC236}">
                <a16:creationId xmlns:a16="http://schemas.microsoft.com/office/drawing/2014/main" id="{E12C5B03-15B1-8A21-EE62-4E8455D9E01A}"/>
              </a:ext>
            </a:extLst>
          </p:cNvPr>
          <p:cNvSpPr txBox="1"/>
          <p:nvPr/>
        </p:nvSpPr>
        <p:spPr>
          <a:xfrm>
            <a:off x="1584000" y="4104000"/>
            <a:ext cx="14976000" cy="490464"/>
          </a:xfrm>
          <a:prstGeom prst="roundRect">
            <a:avLst/>
          </a:prstGeom>
          <a:solidFill>
            <a:srgbClr val="AED633">
              <a:alpha val="50000"/>
            </a:srgbClr>
          </a:solidFill>
          <a:ln>
            <a:solidFill>
              <a:schemeClr val="bg1"/>
            </a:solidFill>
          </a:ln>
        </p:spPr>
        <p:style>
          <a:lnRef idx="2">
            <a:schemeClr val="accent1"/>
          </a:lnRef>
          <a:fillRef idx="1">
            <a:schemeClr val="lt1"/>
          </a:fillRef>
          <a:effectRef idx="0">
            <a:schemeClr val="accent1"/>
          </a:effectRef>
          <a:fontRef idx="minor">
            <a:schemeClr val="dk1"/>
          </a:fontRef>
        </p:style>
        <p:txBody>
          <a:bodyPr spcFirstLastPara="1" wrap="square" lIns="396000" tIns="45700" rIns="91425" bIns="45700" anchor="ctr" anchorCtr="0">
            <a:noAutofit/>
          </a:bodyPr>
          <a:lstStyle/>
          <a:p>
            <a:pPr marR="0" lvl="0" algn="l" rtl="0">
              <a:lnSpc>
                <a:spcPct val="100000"/>
              </a:lnSpc>
              <a:spcBef>
                <a:spcPts val="0"/>
              </a:spcBef>
              <a:spcAft>
                <a:spcPts val="0"/>
              </a:spcAft>
              <a:buClr>
                <a:srgbClr val="000000"/>
              </a:buClr>
              <a:buSzPts val="2500"/>
            </a:pPr>
            <a:r>
              <a:rPr lang="en-US" sz="2200" b="0" i="0" u="none" strike="noStrike" cap="none" dirty="0">
                <a:solidFill>
                  <a:srgbClr val="000000"/>
                </a:solidFill>
                <a:latin typeface="Helvetica Neue" panose="020B0604020202020204" charset="0"/>
                <a:ea typeface="Helvetica Neue"/>
                <a:cs typeface="Helvetica Neue"/>
                <a:sym typeface="Helvetica Neue"/>
              </a:rPr>
              <a:t>Keep it simple: focused and jargon-free</a:t>
            </a:r>
          </a:p>
        </p:txBody>
      </p:sp>
      <p:sp>
        <p:nvSpPr>
          <p:cNvPr id="14" name="Rechteck: abgerundete Ecken 13">
            <a:extLst>
              <a:ext uri="{FF2B5EF4-FFF2-40B4-BE49-F238E27FC236}">
                <a16:creationId xmlns:a16="http://schemas.microsoft.com/office/drawing/2014/main" id="{7141398D-B4D6-94A5-D275-0E9D1DB10FBC}"/>
              </a:ext>
            </a:extLst>
          </p:cNvPr>
          <p:cNvSpPr>
            <a:spLocks noChangeAspect="1"/>
          </p:cNvSpPr>
          <p:nvPr/>
        </p:nvSpPr>
        <p:spPr>
          <a:xfrm>
            <a:off x="1296000" y="410400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1.</a:t>
            </a:r>
          </a:p>
        </p:txBody>
      </p:sp>
      <p:sp>
        <p:nvSpPr>
          <p:cNvPr id="39" name="Rechteck: abgerundete Ecken 38">
            <a:extLst>
              <a:ext uri="{FF2B5EF4-FFF2-40B4-BE49-F238E27FC236}">
                <a16:creationId xmlns:a16="http://schemas.microsoft.com/office/drawing/2014/main" id="{397BFBA2-49D0-1F4A-917A-C71A620993A1}"/>
              </a:ext>
            </a:extLst>
          </p:cNvPr>
          <p:cNvSpPr>
            <a:spLocks noChangeAspect="1"/>
          </p:cNvSpPr>
          <p:nvPr/>
        </p:nvSpPr>
        <p:spPr>
          <a:xfrm>
            <a:off x="1296000" y="463219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2.</a:t>
            </a:r>
          </a:p>
        </p:txBody>
      </p:sp>
      <p:sp>
        <p:nvSpPr>
          <p:cNvPr id="40" name="Rechteck: abgerundete Ecken 39">
            <a:extLst>
              <a:ext uri="{FF2B5EF4-FFF2-40B4-BE49-F238E27FC236}">
                <a16:creationId xmlns:a16="http://schemas.microsoft.com/office/drawing/2014/main" id="{F4427024-01C1-89B5-55BA-0C97A8ECDD2A}"/>
              </a:ext>
            </a:extLst>
          </p:cNvPr>
          <p:cNvSpPr>
            <a:spLocks noChangeAspect="1"/>
          </p:cNvSpPr>
          <p:nvPr/>
        </p:nvSpPr>
        <p:spPr>
          <a:xfrm>
            <a:off x="1296000" y="516038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3.</a:t>
            </a:r>
          </a:p>
        </p:txBody>
      </p:sp>
      <p:sp>
        <p:nvSpPr>
          <p:cNvPr id="41" name="Rechteck: abgerundete Ecken 40">
            <a:extLst>
              <a:ext uri="{FF2B5EF4-FFF2-40B4-BE49-F238E27FC236}">
                <a16:creationId xmlns:a16="http://schemas.microsoft.com/office/drawing/2014/main" id="{E04E0AE2-693E-ECFA-FE8C-FCBCC9825E6B}"/>
              </a:ext>
            </a:extLst>
          </p:cNvPr>
          <p:cNvSpPr>
            <a:spLocks noChangeAspect="1"/>
          </p:cNvSpPr>
          <p:nvPr/>
        </p:nvSpPr>
        <p:spPr>
          <a:xfrm>
            <a:off x="1296000" y="568857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4.</a:t>
            </a:r>
          </a:p>
        </p:txBody>
      </p:sp>
      <p:sp>
        <p:nvSpPr>
          <p:cNvPr id="42" name="Rechteck: abgerundete Ecken 41">
            <a:extLst>
              <a:ext uri="{FF2B5EF4-FFF2-40B4-BE49-F238E27FC236}">
                <a16:creationId xmlns:a16="http://schemas.microsoft.com/office/drawing/2014/main" id="{40EA38FA-62A7-5D4A-D332-77802D69D2EF}"/>
              </a:ext>
            </a:extLst>
          </p:cNvPr>
          <p:cNvSpPr>
            <a:spLocks noChangeAspect="1"/>
          </p:cNvSpPr>
          <p:nvPr/>
        </p:nvSpPr>
        <p:spPr>
          <a:xfrm>
            <a:off x="1296000" y="6216768"/>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5.</a:t>
            </a:r>
          </a:p>
        </p:txBody>
      </p:sp>
      <p:sp>
        <p:nvSpPr>
          <p:cNvPr id="43" name="Rechteck: abgerundete Ecken 42">
            <a:extLst>
              <a:ext uri="{FF2B5EF4-FFF2-40B4-BE49-F238E27FC236}">
                <a16:creationId xmlns:a16="http://schemas.microsoft.com/office/drawing/2014/main" id="{55B2E9D1-9BD1-6271-B71C-B764B0E0AD5B}"/>
              </a:ext>
            </a:extLst>
          </p:cNvPr>
          <p:cNvSpPr>
            <a:spLocks noChangeAspect="1"/>
          </p:cNvSpPr>
          <p:nvPr/>
        </p:nvSpPr>
        <p:spPr>
          <a:xfrm>
            <a:off x="1296000" y="6744960"/>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6.</a:t>
            </a:r>
          </a:p>
        </p:txBody>
      </p:sp>
      <p:sp>
        <p:nvSpPr>
          <p:cNvPr id="44" name="Rechteck: abgerundete Ecken 43">
            <a:extLst>
              <a:ext uri="{FF2B5EF4-FFF2-40B4-BE49-F238E27FC236}">
                <a16:creationId xmlns:a16="http://schemas.microsoft.com/office/drawing/2014/main" id="{13061F0C-87B6-D571-EC3E-8AA1AE9B71E8}"/>
              </a:ext>
            </a:extLst>
          </p:cNvPr>
          <p:cNvSpPr>
            <a:spLocks noChangeAspect="1"/>
          </p:cNvSpPr>
          <p:nvPr/>
        </p:nvSpPr>
        <p:spPr>
          <a:xfrm>
            <a:off x="1296000" y="7273152"/>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7.</a:t>
            </a:r>
          </a:p>
        </p:txBody>
      </p:sp>
      <p:sp>
        <p:nvSpPr>
          <p:cNvPr id="45" name="Rechteck: abgerundete Ecken 44">
            <a:extLst>
              <a:ext uri="{FF2B5EF4-FFF2-40B4-BE49-F238E27FC236}">
                <a16:creationId xmlns:a16="http://schemas.microsoft.com/office/drawing/2014/main" id="{079B1E19-67A2-DC9D-7351-B567CCFF0956}"/>
              </a:ext>
            </a:extLst>
          </p:cNvPr>
          <p:cNvSpPr>
            <a:spLocks noChangeAspect="1"/>
          </p:cNvSpPr>
          <p:nvPr/>
        </p:nvSpPr>
        <p:spPr>
          <a:xfrm>
            <a:off x="1296000" y="7801344"/>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8.</a:t>
            </a:r>
          </a:p>
        </p:txBody>
      </p:sp>
      <p:sp>
        <p:nvSpPr>
          <p:cNvPr id="46" name="Rechteck: abgerundete Ecken 45">
            <a:extLst>
              <a:ext uri="{FF2B5EF4-FFF2-40B4-BE49-F238E27FC236}">
                <a16:creationId xmlns:a16="http://schemas.microsoft.com/office/drawing/2014/main" id="{291F407C-137F-D6E5-9316-4FC39EE3DCD2}"/>
              </a:ext>
            </a:extLst>
          </p:cNvPr>
          <p:cNvSpPr>
            <a:spLocks noChangeAspect="1"/>
          </p:cNvSpPr>
          <p:nvPr/>
        </p:nvSpPr>
        <p:spPr>
          <a:xfrm>
            <a:off x="1296000" y="8329536"/>
            <a:ext cx="468000" cy="490464"/>
          </a:xfrm>
          <a:prstGeom prst="round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b="1" dirty="0">
                <a:latin typeface="Helvetica Neue" panose="020B0604020202020204" charset="0"/>
              </a:rPr>
              <a:t>9.</a:t>
            </a:r>
          </a:p>
        </p:txBody>
      </p:sp>
      <p:sp>
        <p:nvSpPr>
          <p:cNvPr id="2" name="CuadroTexto 1">
            <a:extLst>
              <a:ext uri="{FF2B5EF4-FFF2-40B4-BE49-F238E27FC236}">
                <a16:creationId xmlns:a16="http://schemas.microsoft.com/office/drawing/2014/main" id="{92ECFDF8-D254-DD5F-C4F2-71CFCE657F17}"/>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3" name="CuadroTexto 2">
            <a:extLst>
              <a:ext uri="{FF2B5EF4-FFF2-40B4-BE49-F238E27FC236}">
                <a16:creationId xmlns:a16="http://schemas.microsoft.com/office/drawing/2014/main" id="{76E547B7-784B-1ADD-A2E3-15322AC92E47}"/>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1.4 Transparency of visions, goals and requirements</a:t>
            </a:r>
          </a:p>
        </p:txBody>
      </p:sp>
    </p:spTree>
    <p:extLst>
      <p:ext uri="{BB962C8B-B14F-4D97-AF65-F5344CB8AC3E}">
        <p14:creationId xmlns:p14="http://schemas.microsoft.com/office/powerpoint/2010/main" val="1573797162"/>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2">
            <a:extLst>
              <a:ext uri="{FF2B5EF4-FFF2-40B4-BE49-F238E27FC236}">
                <a16:creationId xmlns:a16="http://schemas.microsoft.com/office/drawing/2014/main" id="{C6FC72A8-3C70-160D-B8F7-2777587A490A}"/>
              </a:ext>
            </a:extLst>
          </p:cNvPr>
          <p:cNvSpPr txBox="1"/>
          <p:nvPr/>
        </p:nvSpPr>
        <p:spPr>
          <a:xfrm>
            <a:off x="1295400" y="2304000"/>
            <a:ext cx="11658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1.5 Benefits of fostering intrapreneurship for your company</a:t>
            </a:r>
          </a:p>
        </p:txBody>
      </p:sp>
      <p:sp>
        <p:nvSpPr>
          <p:cNvPr id="9" name="Rechteck: abgerundete Ecken 8">
            <a:extLst>
              <a:ext uri="{FF2B5EF4-FFF2-40B4-BE49-F238E27FC236}">
                <a16:creationId xmlns:a16="http://schemas.microsoft.com/office/drawing/2014/main" id="{27C2CADB-8258-B855-9FA8-028E2E5DF9A7}"/>
              </a:ext>
            </a:extLst>
          </p:cNvPr>
          <p:cNvSpPr/>
          <p:nvPr/>
        </p:nvSpPr>
        <p:spPr>
          <a:xfrm>
            <a:off x="9180000" y="4140000"/>
            <a:ext cx="7812000" cy="4212000"/>
          </a:xfrm>
          <a:prstGeom prst="roundRect">
            <a:avLst>
              <a:gd name="adj" fmla="val 0"/>
            </a:avLst>
          </a:prstGeom>
          <a:solidFill>
            <a:srgbClr val="AED633">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en-US" sz="2400" dirty="0">
                <a:solidFill>
                  <a:schemeClr val="tx1"/>
                </a:solidFill>
                <a:latin typeface="Helvetica Neue" panose="020B0604020202020204" charset="0"/>
              </a:rPr>
              <a:t>Risk minimization to lose employees to competitors</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Motivation to perform better and feel more comfortable</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Enhancing creativity</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Increasing productivity and creative thinking</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Lead to internal promotions rather than external recruits</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Promoting better teamwork and long-term professional partnerships</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Enhancing innovation and company´s overall success</a:t>
            </a:r>
          </a:p>
        </p:txBody>
      </p:sp>
      <p:sp>
        <p:nvSpPr>
          <p:cNvPr id="14" name="Rechteck: abgerundete Ecken 13">
            <a:extLst>
              <a:ext uri="{FF2B5EF4-FFF2-40B4-BE49-F238E27FC236}">
                <a16:creationId xmlns:a16="http://schemas.microsoft.com/office/drawing/2014/main" id="{FD72DA51-A818-F1FE-7747-30AB20C7D6A5}"/>
              </a:ext>
            </a:extLst>
          </p:cNvPr>
          <p:cNvSpPr/>
          <p:nvPr/>
        </p:nvSpPr>
        <p:spPr>
          <a:xfrm>
            <a:off x="1296000" y="4140000"/>
            <a:ext cx="6228000" cy="4212000"/>
          </a:xfrm>
          <a:prstGeom prst="roundRect">
            <a:avLst>
              <a:gd name="adj" fmla="val 0"/>
            </a:avLst>
          </a:prstGeom>
          <a:solidFill>
            <a:srgbClr val="4D94B7">
              <a:alpha val="50000"/>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tIns="360000">
            <a:noAutofit/>
          </a:bodyPr>
          <a:lstStyle/>
          <a:p>
            <a:pPr marL="342900" indent="-342900">
              <a:buFont typeface="Wingdings" panose="05000000000000000000" pitchFamily="2" charset="2"/>
              <a:buChar char="Ø"/>
            </a:pPr>
            <a:r>
              <a:rPr lang="en-US" sz="2400" dirty="0">
                <a:solidFill>
                  <a:schemeClr val="tx1"/>
                </a:solidFill>
                <a:latin typeface="Helvetica Neue" panose="020B0604020202020204" charset="0"/>
              </a:rPr>
              <a:t>Frequent exchange</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Culture of feedback</a:t>
            </a:r>
          </a:p>
          <a:p>
            <a:pPr marL="342900" indent="-342900">
              <a:buFont typeface="Wingdings" panose="05000000000000000000" pitchFamily="2" charset="2"/>
              <a:buChar char="Ø"/>
            </a:pPr>
            <a:r>
              <a:rPr lang="en-US" sz="2400" dirty="0">
                <a:solidFill>
                  <a:schemeClr val="tx1"/>
                </a:solidFill>
                <a:latin typeface="Helvetica Neue" panose="020B0604020202020204" charset="0"/>
              </a:rPr>
              <a:t>Transparency of vision, goals and requirements</a:t>
            </a:r>
          </a:p>
        </p:txBody>
      </p:sp>
      <p:sp>
        <p:nvSpPr>
          <p:cNvPr id="10" name="Pfeil: nach rechts 9">
            <a:extLst>
              <a:ext uri="{FF2B5EF4-FFF2-40B4-BE49-F238E27FC236}">
                <a16:creationId xmlns:a16="http://schemas.microsoft.com/office/drawing/2014/main" id="{1CA11B9B-C97F-F927-87BA-DC4884EBCF53}"/>
              </a:ext>
            </a:extLst>
          </p:cNvPr>
          <p:cNvSpPr/>
          <p:nvPr/>
        </p:nvSpPr>
        <p:spPr>
          <a:xfrm>
            <a:off x="7632000" y="3384000"/>
            <a:ext cx="1440000" cy="4896000"/>
          </a:xfrm>
          <a:prstGeom prst="rightArrow">
            <a:avLst>
              <a:gd name="adj1" fmla="val 60000"/>
              <a:gd name="adj2" fmla="val 50000"/>
            </a:avLst>
          </a:prstGeom>
          <a:solidFill>
            <a:schemeClr val="bg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anchor="ctr">
            <a:noAutofit/>
          </a:bodyPr>
          <a:lstStyle/>
          <a:p>
            <a:pPr algn="ctr"/>
            <a:r>
              <a:rPr lang="en-US" sz="2400" dirty="0">
                <a:latin typeface="Helvetica Neue" panose="020B0604020202020204" charset="0"/>
              </a:rPr>
              <a:t>leads to</a:t>
            </a:r>
          </a:p>
        </p:txBody>
      </p:sp>
      <p:sp>
        <p:nvSpPr>
          <p:cNvPr id="11" name="object 3">
            <a:extLst>
              <a:ext uri="{FF2B5EF4-FFF2-40B4-BE49-F238E27FC236}">
                <a16:creationId xmlns:a16="http://schemas.microsoft.com/office/drawing/2014/main" id="{C5000B34-6382-D439-FE50-53BE18E1D425}"/>
              </a:ext>
            </a:extLst>
          </p:cNvPr>
          <p:cNvSpPr/>
          <p:nvPr/>
        </p:nvSpPr>
        <p:spPr>
          <a:xfrm>
            <a:off x="1295398" y="3384000"/>
            <a:ext cx="62280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4D94B7"/>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Improvement of communication via</a:t>
            </a:r>
          </a:p>
        </p:txBody>
      </p:sp>
      <p:sp>
        <p:nvSpPr>
          <p:cNvPr id="12" name="object 3">
            <a:extLst>
              <a:ext uri="{FF2B5EF4-FFF2-40B4-BE49-F238E27FC236}">
                <a16:creationId xmlns:a16="http://schemas.microsoft.com/office/drawing/2014/main" id="{E09A3944-95D2-3392-B5D6-21B743D9EE81}"/>
              </a:ext>
            </a:extLst>
          </p:cNvPr>
          <p:cNvSpPr/>
          <p:nvPr/>
        </p:nvSpPr>
        <p:spPr>
          <a:xfrm>
            <a:off x="9180000" y="3384000"/>
            <a:ext cx="7848600" cy="9000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solidFill>
          <a:ln w="22225">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wrap="square" lIns="0" tIns="0" rIns="0" bIns="0" rtlCol="0" anchor="ctr"/>
          <a:lstStyle/>
          <a:p>
            <a:pPr algn="ct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rPr>
              <a:t>Benefits of fostering intrapreneurship companies</a:t>
            </a:r>
          </a:p>
        </p:txBody>
      </p:sp>
      <p:sp>
        <p:nvSpPr>
          <p:cNvPr id="15" name="CuadroTexto 1">
            <a:extLst>
              <a:ext uri="{FF2B5EF4-FFF2-40B4-BE49-F238E27FC236}">
                <a16:creationId xmlns:a16="http://schemas.microsoft.com/office/drawing/2014/main" id="{8FE7453E-DB82-055A-B042-CB126B99D782}"/>
              </a:ext>
            </a:extLst>
          </p:cNvPr>
          <p:cNvSpPr txBox="1"/>
          <p:nvPr/>
        </p:nvSpPr>
        <p:spPr>
          <a:xfrm>
            <a:off x="1296000" y="8928000"/>
            <a:ext cx="1676400" cy="276999"/>
          </a:xfrm>
          <a:prstGeom prst="rect">
            <a:avLst/>
          </a:prstGeom>
          <a:noFill/>
        </p:spPr>
        <p:txBody>
          <a:bodyPr wrap="square" rtlCol="0">
            <a:spAutoFit/>
          </a:bodyPr>
          <a:lstStyle/>
          <a:p>
            <a:r>
              <a:rPr lang="en-US" sz="1200" dirty="0">
                <a:latin typeface="Microsoft Sans Serif" panose="020B0604020202020204" pitchFamily="34" charset="0"/>
                <a:ea typeface="Microsoft Sans Serif" panose="020B0604020202020204" pitchFamily="34" charset="0"/>
                <a:cs typeface="Microsoft Sans Serif" panose="020B0604020202020204" pitchFamily="34" charset="0"/>
              </a:rPr>
              <a:t>Source no.: 14</a:t>
            </a:r>
          </a:p>
        </p:txBody>
      </p:sp>
      <p:sp>
        <p:nvSpPr>
          <p:cNvPr id="2" name="CuadroTexto 1">
            <a:extLst>
              <a:ext uri="{FF2B5EF4-FFF2-40B4-BE49-F238E27FC236}">
                <a16:creationId xmlns:a16="http://schemas.microsoft.com/office/drawing/2014/main" id="{376EE70A-561C-53BA-802F-3711A432CABD}"/>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Tree>
    <p:extLst>
      <p:ext uri="{BB962C8B-B14F-4D97-AF65-F5344CB8AC3E}">
        <p14:creationId xmlns:p14="http://schemas.microsoft.com/office/powerpoint/2010/main" val="78417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
          <p:cNvSpPr txBox="1"/>
          <p:nvPr/>
        </p:nvSpPr>
        <p:spPr>
          <a:xfrm>
            <a:off x="1296000" y="1548000"/>
            <a:ext cx="3361031" cy="83099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Index</a:t>
            </a:r>
            <a:endParaRPr lang="en-US" sz="1400" b="0" i="0" u="none" strike="noStrike" cap="none" dirty="0">
              <a:solidFill>
                <a:srgbClr val="000000"/>
              </a:solidFill>
              <a:latin typeface="Helvetica Neue"/>
              <a:ea typeface="Helvetica Neue"/>
              <a:cs typeface="Helvetica Neue"/>
              <a:sym typeface="Helvetica Neue"/>
            </a:endParaRPr>
          </a:p>
        </p:txBody>
      </p:sp>
      <p:sp>
        <p:nvSpPr>
          <p:cNvPr id="78" name="Google Shape;78;p2"/>
          <p:cNvSpPr txBox="1"/>
          <p:nvPr/>
        </p:nvSpPr>
        <p:spPr>
          <a:xfrm>
            <a:off x="1296000" y="3383999"/>
            <a:ext cx="72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1</a:t>
            </a:r>
            <a:endParaRPr lang="en-US" sz="1400" b="0" i="0" u="none" strike="noStrike" cap="none" dirty="0">
              <a:solidFill>
                <a:srgbClr val="000000"/>
              </a:solidFill>
              <a:latin typeface="Helvetica Neue"/>
              <a:ea typeface="Helvetica Neue"/>
              <a:cs typeface="Helvetica Neue"/>
              <a:sym typeface="Helvetica Neue"/>
            </a:endParaRPr>
          </a:p>
        </p:txBody>
      </p:sp>
      <p:sp>
        <p:nvSpPr>
          <p:cNvPr id="79" name="Google Shape;79;p2"/>
          <p:cNvSpPr txBox="1"/>
          <p:nvPr/>
        </p:nvSpPr>
        <p:spPr>
          <a:xfrm>
            <a:off x="1296000" y="7776000"/>
            <a:ext cx="72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78B17A"/>
                </a:solidFill>
                <a:latin typeface="Helvetica Neue"/>
                <a:ea typeface="Helvetica Neue"/>
                <a:cs typeface="Helvetica Neue"/>
                <a:sym typeface="Helvetica Neue"/>
              </a:rPr>
              <a:t>3</a:t>
            </a:r>
            <a:endParaRPr lang="en-US" sz="1400" b="0" i="0" u="none" strike="noStrike" cap="none" dirty="0">
              <a:solidFill>
                <a:srgbClr val="000000"/>
              </a:solidFill>
              <a:latin typeface="Helvetica Neue"/>
              <a:ea typeface="Helvetica Neue"/>
              <a:cs typeface="Helvetica Neue"/>
              <a:sym typeface="Helvetica Neue"/>
            </a:endParaRPr>
          </a:p>
        </p:txBody>
      </p:sp>
      <p:sp>
        <p:nvSpPr>
          <p:cNvPr id="80" name="Google Shape;80;p2"/>
          <p:cNvSpPr txBox="1"/>
          <p:nvPr/>
        </p:nvSpPr>
        <p:spPr>
          <a:xfrm>
            <a:off x="1296000" y="5832000"/>
            <a:ext cx="72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AED633"/>
                </a:solidFill>
                <a:latin typeface="Helvetica Neue"/>
                <a:ea typeface="Helvetica Neue"/>
                <a:cs typeface="Helvetica Neue"/>
                <a:sym typeface="Helvetica Neue"/>
              </a:rPr>
              <a:t>2</a:t>
            </a:r>
            <a:endParaRPr lang="en-US" sz="1400" b="0" i="0" u="none" strike="noStrike" cap="none" dirty="0">
              <a:solidFill>
                <a:srgbClr val="000000"/>
              </a:solidFill>
              <a:latin typeface="Helvetica Neue"/>
              <a:ea typeface="Helvetica Neue"/>
              <a:cs typeface="Helvetica Neue"/>
              <a:sym typeface="Helvetica Neue"/>
            </a:endParaRPr>
          </a:p>
        </p:txBody>
      </p:sp>
      <p:sp>
        <p:nvSpPr>
          <p:cNvPr id="81" name="Google Shape;81;p2"/>
          <p:cNvSpPr txBox="1"/>
          <p:nvPr/>
        </p:nvSpPr>
        <p:spPr>
          <a:xfrm>
            <a:off x="1944000" y="3384000"/>
            <a:ext cx="5580000" cy="2088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solidFill>
                  <a:schemeClr val="dk1"/>
                </a:solidFill>
                <a:latin typeface="Helvetica Neue"/>
                <a:ea typeface="Helvetica Neue"/>
                <a:cs typeface="Helvetica Neue"/>
                <a:sym typeface="Helvetica Neue"/>
              </a:rPr>
              <a:t>Improving intraorganizational communication to strengthen the intrapreneurial culture</a:t>
            </a:r>
            <a:endParaRPr lang="en-US" sz="1400" b="1" i="0" u="none" strike="noStrike" cap="none" dirty="0">
              <a:solidFill>
                <a:srgbClr val="000000"/>
              </a:solidFill>
              <a:latin typeface="Helvetica Neue"/>
              <a:ea typeface="Helvetica Neue"/>
              <a:cs typeface="Helvetica Neue"/>
              <a:sym typeface="Helvetica Neue"/>
            </a:endParaRPr>
          </a:p>
        </p:txBody>
      </p:sp>
      <p:sp>
        <p:nvSpPr>
          <p:cNvPr id="82" name="Google Shape;82;p2"/>
          <p:cNvSpPr txBox="1"/>
          <p:nvPr/>
        </p:nvSpPr>
        <p:spPr>
          <a:xfrm>
            <a:off x="1944000" y="7776000"/>
            <a:ext cx="5580000" cy="1332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solidFill>
                  <a:schemeClr val="dk1"/>
                </a:solidFill>
                <a:latin typeface="Helvetica Neue"/>
                <a:ea typeface="Helvetica Neue"/>
                <a:cs typeface="Helvetica Neue"/>
                <a:sym typeface="Helvetica Neue"/>
              </a:rPr>
              <a:t>The PDCA cycle as a tool for implementation good communication and team management </a:t>
            </a:r>
          </a:p>
        </p:txBody>
      </p:sp>
      <p:sp>
        <p:nvSpPr>
          <p:cNvPr id="83" name="Google Shape;83;p2"/>
          <p:cNvSpPr txBox="1"/>
          <p:nvPr/>
        </p:nvSpPr>
        <p:spPr>
          <a:xfrm>
            <a:off x="1944000" y="5832000"/>
            <a:ext cx="5580000" cy="15840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r>
              <a:rPr lang="en-US" sz="2400" b="1" i="0" u="none" strike="noStrike" cap="none" dirty="0">
                <a:solidFill>
                  <a:schemeClr val="dk1"/>
                </a:solidFill>
                <a:latin typeface="Helvetica Neue"/>
                <a:ea typeface="Helvetica Neue"/>
                <a:cs typeface="Helvetica Neue"/>
                <a:sym typeface="Helvetica Neue"/>
              </a:rPr>
              <a:t>Improving team management as a precondition for intrapreneurial behavior</a:t>
            </a:r>
          </a:p>
        </p:txBody>
      </p:sp>
      <p:sp>
        <p:nvSpPr>
          <p:cNvPr id="87" name="Google Shape;87;p2"/>
          <p:cNvSpPr txBox="1"/>
          <p:nvPr/>
        </p:nvSpPr>
        <p:spPr>
          <a:xfrm>
            <a:off x="8028000" y="3383999"/>
            <a:ext cx="8640000" cy="2088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None/>
            </a:pPr>
            <a:r>
              <a:rPr lang="en-US" sz="2400" b="0" i="0" u="none" strike="noStrike" cap="none" dirty="0">
                <a:solidFill>
                  <a:srgbClr val="000000"/>
                </a:solidFill>
                <a:latin typeface="Helvetica Neue"/>
                <a:ea typeface="Helvetica Neue"/>
                <a:cs typeface="Helvetica Neue"/>
                <a:sym typeface="Helvetica Neue"/>
              </a:rPr>
              <a:t>1.1 Definition &amp; techniques</a:t>
            </a:r>
          </a:p>
          <a:p>
            <a:pPr marL="0" marR="0" lvl="0" indent="0" algn="l" rtl="0">
              <a:lnSpc>
                <a:spcPct val="125000"/>
              </a:lnSpc>
              <a:spcBef>
                <a:spcPts val="0"/>
              </a:spcBef>
              <a:spcAft>
                <a:spcPts val="0"/>
              </a:spcAft>
              <a:buNone/>
            </a:pPr>
            <a:r>
              <a:rPr lang="en-US" sz="2400" b="0" i="0" u="none" strike="noStrike" cap="none" dirty="0">
                <a:solidFill>
                  <a:srgbClr val="000000"/>
                </a:solidFill>
                <a:latin typeface="Helvetica Neue"/>
                <a:ea typeface="Helvetica Neue"/>
                <a:cs typeface="Helvetica Neue"/>
                <a:sym typeface="Helvetica Neue"/>
              </a:rPr>
              <a:t>1.2 Frequent exchange</a:t>
            </a:r>
          </a:p>
          <a:p>
            <a:pPr marL="0" marR="0" lvl="0" indent="0" algn="l" rtl="0">
              <a:lnSpc>
                <a:spcPct val="125000"/>
              </a:lnSpc>
              <a:spcBef>
                <a:spcPts val="0"/>
              </a:spcBef>
              <a:spcAft>
                <a:spcPts val="0"/>
              </a:spcAft>
              <a:buNone/>
            </a:pPr>
            <a:r>
              <a:rPr lang="en-US" sz="2400" b="0" i="0" u="none" strike="noStrike" cap="none" dirty="0">
                <a:solidFill>
                  <a:srgbClr val="000000"/>
                </a:solidFill>
                <a:latin typeface="Helvetica Neue"/>
                <a:ea typeface="Helvetica Neue"/>
                <a:cs typeface="Helvetica Neue"/>
                <a:sym typeface="Helvetica Neue"/>
              </a:rPr>
              <a:t>1.3 Culture of feedback</a:t>
            </a:r>
          </a:p>
          <a:p>
            <a:pPr marL="0" marR="0" lvl="0" indent="0" algn="l" rtl="0">
              <a:lnSpc>
                <a:spcPct val="125000"/>
              </a:lnSpc>
              <a:spcBef>
                <a:spcPts val="0"/>
              </a:spcBef>
              <a:spcAft>
                <a:spcPts val="0"/>
              </a:spcAft>
              <a:buNone/>
            </a:pPr>
            <a:r>
              <a:rPr lang="en-US" sz="2400" b="0" i="0" u="none" strike="noStrike" cap="none" dirty="0">
                <a:solidFill>
                  <a:srgbClr val="000000"/>
                </a:solidFill>
                <a:latin typeface="Helvetica Neue"/>
                <a:ea typeface="Helvetica Neue"/>
                <a:cs typeface="Helvetica Neue"/>
                <a:sym typeface="Helvetica Neue"/>
              </a:rPr>
              <a:t>1.4 Transparency of visions, goals and requirements</a:t>
            </a:r>
          </a:p>
          <a:p>
            <a:pPr marL="0" marR="0" lvl="0" indent="0" algn="l" rtl="0">
              <a:lnSpc>
                <a:spcPct val="125000"/>
              </a:lnSpc>
              <a:spcBef>
                <a:spcPts val="0"/>
              </a:spcBef>
              <a:spcAft>
                <a:spcPts val="0"/>
              </a:spcAft>
              <a:buNone/>
            </a:pPr>
            <a:r>
              <a:rPr lang="en-US" sz="2400" b="0" i="0" u="none" strike="noStrike" cap="none" dirty="0">
                <a:solidFill>
                  <a:srgbClr val="000000"/>
                </a:solidFill>
                <a:latin typeface="Helvetica Neue"/>
                <a:ea typeface="Helvetica Neue"/>
                <a:cs typeface="Helvetica Neue"/>
                <a:sym typeface="Helvetica Neue"/>
              </a:rPr>
              <a:t>1.5 Benefits of fostering intrapreneurship for your company</a:t>
            </a:r>
          </a:p>
        </p:txBody>
      </p:sp>
      <p:sp>
        <p:nvSpPr>
          <p:cNvPr id="88" name="Google Shape;88;p2"/>
          <p:cNvSpPr/>
          <p:nvPr/>
        </p:nvSpPr>
        <p:spPr>
          <a:xfrm>
            <a:off x="7668000" y="3384000"/>
            <a:ext cx="180000" cy="2088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89" name="Google Shape;89;p2"/>
          <p:cNvSpPr/>
          <p:nvPr/>
        </p:nvSpPr>
        <p:spPr>
          <a:xfrm>
            <a:off x="7668000" y="5832000"/>
            <a:ext cx="180000" cy="1584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panose="020B0604020202020204" charset="0"/>
              <a:ea typeface="Calibri"/>
              <a:cs typeface="Calibri"/>
              <a:sym typeface="Calibri"/>
            </a:endParaRPr>
          </a:p>
        </p:txBody>
      </p:sp>
      <p:sp>
        <p:nvSpPr>
          <p:cNvPr id="90" name="Google Shape;90;p2"/>
          <p:cNvSpPr/>
          <p:nvPr/>
        </p:nvSpPr>
        <p:spPr>
          <a:xfrm>
            <a:off x="7668000" y="7776000"/>
            <a:ext cx="180000" cy="1332000"/>
          </a:xfrm>
          <a:prstGeom prst="leftBrace">
            <a:avLst>
              <a:gd name="adj1" fmla="val 8333"/>
              <a:gd name="adj2" fmla="val 50000"/>
            </a:avLst>
          </a:prstGeom>
          <a:noFill/>
          <a:ln w="9525" cap="flat" cmpd="sng">
            <a:solidFill>
              <a:srgbClr val="4A7DB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lang="en-US" sz="1800" b="0" i="0" u="none" strike="noStrike" cap="none" dirty="0">
              <a:solidFill>
                <a:schemeClr val="dk1"/>
              </a:solidFill>
              <a:latin typeface="Helvetica Neue"/>
              <a:ea typeface="Helvetica Neue"/>
              <a:cs typeface="Helvetica Neue"/>
              <a:sym typeface="Helvetica Neue"/>
            </a:endParaRPr>
          </a:p>
        </p:txBody>
      </p:sp>
      <p:sp>
        <p:nvSpPr>
          <p:cNvPr id="91" name="Google Shape;91;p2"/>
          <p:cNvSpPr txBox="1"/>
          <p:nvPr/>
        </p:nvSpPr>
        <p:spPr>
          <a:xfrm>
            <a:off x="8028000" y="7776000"/>
            <a:ext cx="8640000" cy="1332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3.1 PDCA cycle and its phases</a:t>
            </a:r>
          </a:p>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3.2 Example for using </a:t>
            </a:r>
          </a:p>
        </p:txBody>
      </p:sp>
      <p:sp>
        <p:nvSpPr>
          <p:cNvPr id="92" name="Google Shape;92;p2"/>
          <p:cNvSpPr txBox="1"/>
          <p:nvPr/>
        </p:nvSpPr>
        <p:spPr>
          <a:xfrm>
            <a:off x="8028000" y="5832000"/>
            <a:ext cx="8640000" cy="1584000"/>
          </a:xfrm>
          <a:prstGeom prst="rect">
            <a:avLst/>
          </a:prstGeom>
          <a:noFill/>
          <a:ln>
            <a:noFill/>
          </a:ln>
        </p:spPr>
        <p:txBody>
          <a:bodyPr spcFirstLastPara="1" wrap="square" lIns="91425" tIns="0" rIns="91425" bIns="0" anchor="ctr" anchorCtr="0">
            <a:noAutofit/>
          </a:bodyPr>
          <a:lstStyle/>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2.1 Leadership style</a:t>
            </a:r>
          </a:p>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2.2 Organizational development</a:t>
            </a:r>
          </a:p>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2.3 Appreciation</a:t>
            </a:r>
          </a:p>
          <a:p>
            <a:pPr marL="0" marR="0" lvl="0" indent="0" algn="l" rtl="0">
              <a:lnSpc>
                <a:spcPct val="125000"/>
              </a:lnSpc>
              <a:spcBef>
                <a:spcPts val="0"/>
              </a:spcBef>
              <a:spcAft>
                <a:spcPts val="0"/>
              </a:spcAft>
              <a:buClr>
                <a:srgbClr val="000000"/>
              </a:buClr>
              <a:buSzPts val="2400"/>
              <a:buFont typeface="Arial"/>
              <a:buNone/>
            </a:pPr>
            <a:r>
              <a:rPr lang="en-US" sz="2400" b="0" i="0" u="none" strike="noStrike" cap="none" dirty="0">
                <a:solidFill>
                  <a:schemeClr val="dk1"/>
                </a:solidFill>
                <a:latin typeface="Helvetica Neue"/>
                <a:ea typeface="Helvetica Neue"/>
                <a:cs typeface="Helvetica Neue"/>
                <a:sym typeface="Helvetica Neue"/>
              </a:rPr>
              <a:t>2.4 Different generations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2308324"/>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Improving team management as a precondition for intrapreneurial behavior</a:t>
            </a: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20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2</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29680E5A-16AB-9402-9DBE-D9C561C7F4B7}"/>
              </a:ext>
            </a:extLst>
          </p:cNvPr>
          <p:cNvSpPr txBox="1"/>
          <p:nvPr/>
        </p:nvSpPr>
        <p:spPr>
          <a:xfrm>
            <a:off x="1296000" y="6084000"/>
            <a:ext cx="10980000" cy="267761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2.1 Leadership style</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2.2 Organizational development</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2.3 Appreciation</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2.4 Different generations</a:t>
            </a:r>
          </a:p>
        </p:txBody>
      </p:sp>
      <p:pic>
        <p:nvPicPr>
          <p:cNvPr id="7" name="Picture 2">
            <a:extLst>
              <a:ext uri="{FF2B5EF4-FFF2-40B4-BE49-F238E27FC236}">
                <a16:creationId xmlns:a16="http://schemas.microsoft.com/office/drawing/2014/main" id="{06D44F81-E1DB-A630-334F-BA3DF3615C4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65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42DA6BB0-5999-276F-5E60-7DEE4EE04A9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
        <p:nvSpPr>
          <p:cNvPr id="3" name="CuadroTexto 2">
            <a:extLst>
              <a:ext uri="{FF2B5EF4-FFF2-40B4-BE49-F238E27FC236}">
                <a16:creationId xmlns:a16="http://schemas.microsoft.com/office/drawing/2014/main" id="{2DF56C97-DFD6-FCBF-D490-25382918CF4E}"/>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Leadership style</a:t>
            </a:r>
          </a:p>
        </p:txBody>
      </p:sp>
      <p:pic>
        <p:nvPicPr>
          <p:cNvPr id="5" name="Grafik 4">
            <a:extLst>
              <a:ext uri="{FF2B5EF4-FFF2-40B4-BE49-F238E27FC236}">
                <a16:creationId xmlns:a16="http://schemas.microsoft.com/office/drawing/2014/main" id="{FAC49BA4-D61D-18D2-E2B5-C08C8BE2BBD7}"/>
              </a:ext>
            </a:extLst>
          </p:cNvPr>
          <p:cNvPicPr>
            <a:picLocks noChangeAspect="1"/>
          </p:cNvPicPr>
          <p:nvPr/>
        </p:nvPicPr>
        <p:blipFill>
          <a:blip r:embed="rId2"/>
          <a:stretch>
            <a:fillRect/>
          </a:stretch>
        </p:blipFill>
        <p:spPr>
          <a:xfrm>
            <a:off x="3260019" y="6667500"/>
            <a:ext cx="2433562" cy="1881540"/>
          </a:xfrm>
          <a:prstGeom prst="rect">
            <a:avLst/>
          </a:prstGeom>
        </p:spPr>
      </p:pic>
      <p:pic>
        <p:nvPicPr>
          <p:cNvPr id="6" name="Grafik 5" descr="Wolken-Gedankenblase">
            <a:extLst>
              <a:ext uri="{FF2B5EF4-FFF2-40B4-BE49-F238E27FC236}">
                <a16:creationId xmlns:a16="http://schemas.microsoft.com/office/drawing/2014/main" id="{3A86C838-89A5-0787-0B86-E2FE2945AE1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5142414" y="3706144"/>
            <a:ext cx="9985644" cy="4092250"/>
          </a:xfrm>
          <a:prstGeom prst="rect">
            <a:avLst/>
          </a:prstGeom>
        </p:spPr>
      </p:pic>
      <p:pic>
        <p:nvPicPr>
          <p:cNvPr id="8" name="Grafik 7" descr="Unterschrift Silhouette">
            <a:extLst>
              <a:ext uri="{FF2B5EF4-FFF2-40B4-BE49-F238E27FC236}">
                <a16:creationId xmlns:a16="http://schemas.microsoft.com/office/drawing/2014/main" id="{41FBA082-1BE5-887C-E9E4-DFF8780BECF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039371" y="4043741"/>
            <a:ext cx="1073861" cy="1050900"/>
          </a:xfrm>
          <a:prstGeom prst="rect">
            <a:avLst/>
          </a:prstGeom>
        </p:spPr>
      </p:pic>
      <p:sp>
        <p:nvSpPr>
          <p:cNvPr id="10" name="Google Shape;185;p23">
            <a:extLst>
              <a:ext uri="{FF2B5EF4-FFF2-40B4-BE49-F238E27FC236}">
                <a16:creationId xmlns:a16="http://schemas.microsoft.com/office/drawing/2014/main" id="{D83F3D99-4573-713F-16A8-863386816AF4}"/>
              </a:ext>
            </a:extLst>
          </p:cNvPr>
          <p:cNvSpPr txBox="1"/>
          <p:nvPr/>
        </p:nvSpPr>
        <p:spPr>
          <a:xfrm>
            <a:off x="5666015" y="5285273"/>
            <a:ext cx="8735785" cy="2144225"/>
          </a:xfrm>
          <a:prstGeom prst="rect">
            <a:avLst/>
          </a:prstGeom>
          <a:noFill/>
          <a:ln>
            <a:noFill/>
          </a:ln>
        </p:spPr>
        <p:txBody>
          <a:bodyPr spcFirstLastPara="1" wrap="square" lIns="91425" tIns="45700" rIns="91425" bIns="45700" anchor="t" anchorCtr="0">
            <a:noAutofit/>
          </a:bodyPr>
          <a:lstStyle/>
          <a:p>
            <a:pPr lvl="0" algn="ctr"/>
            <a:r>
              <a:rPr lang="en-US" sz="2400" dirty="0">
                <a:solidFill>
                  <a:schemeClr val="tx1"/>
                </a:solidFill>
                <a:latin typeface="Helvetica Neue" panose="020B0604020202020204" charset="0"/>
                <a:ea typeface="Helvetica Neue"/>
                <a:cs typeface="Helvetica Neue"/>
                <a:sym typeface="Helvetica Neue"/>
              </a:rPr>
              <a:t>Which vision and goals does your company have?</a:t>
            </a:r>
          </a:p>
          <a:p>
            <a:pPr lvl="0" algn="ctr"/>
            <a:endParaRPr lang="en-US" sz="2400" dirty="0">
              <a:solidFill>
                <a:schemeClr val="tx1"/>
              </a:solidFill>
              <a:latin typeface="Helvetica Neue" panose="020B0604020202020204" charset="0"/>
              <a:ea typeface="Helvetica Neue"/>
              <a:cs typeface="Helvetica Neue"/>
              <a:sym typeface="Helvetica Neue"/>
            </a:endParaRPr>
          </a:p>
          <a:p>
            <a:pPr lvl="0" algn="ctr"/>
            <a:r>
              <a:rPr lang="en-US" sz="2400" dirty="0">
                <a:solidFill>
                  <a:schemeClr val="tx1"/>
                </a:solidFill>
                <a:latin typeface="Helvetica Neue" panose="020B0604020202020204" charset="0"/>
                <a:ea typeface="Helvetica Neue"/>
                <a:cs typeface="Helvetica Neue"/>
                <a:sym typeface="Helvetica Neue"/>
              </a:rPr>
              <a:t>Which vision and </a:t>
            </a:r>
            <a:r>
              <a:rPr lang="en-US" sz="2400">
                <a:solidFill>
                  <a:schemeClr val="tx1"/>
                </a:solidFill>
                <a:latin typeface="Helvetica Neue" panose="020B0604020202020204" charset="0"/>
                <a:ea typeface="Helvetica Neue"/>
                <a:cs typeface="Helvetica Neue"/>
                <a:sym typeface="Helvetica Neue"/>
              </a:rPr>
              <a:t>goals would </a:t>
            </a:r>
            <a:r>
              <a:rPr lang="en-US" sz="2400">
                <a:latin typeface="Helvetica Neue" panose="020B0604020202020204" charset="0"/>
                <a:ea typeface="Helvetica Neue"/>
                <a:cs typeface="Helvetica Neue"/>
                <a:sym typeface="Helvetica Neue"/>
              </a:rPr>
              <a:t> </a:t>
            </a:r>
            <a:r>
              <a:rPr lang="en-US" sz="2400" dirty="0">
                <a:latin typeface="Helvetica Neue" panose="020B0604020202020204" charset="0"/>
                <a:ea typeface="Helvetica Neue"/>
                <a:cs typeface="Helvetica Neue"/>
                <a:sym typeface="Helvetica Neue"/>
              </a:rPr>
              <a:t>you </a:t>
            </a:r>
            <a:r>
              <a:rPr lang="en-US" sz="2400">
                <a:latin typeface="Helvetica Neue" panose="020B0604020202020204" charset="0"/>
                <a:ea typeface="Helvetica Neue"/>
                <a:cs typeface="Helvetica Neue"/>
                <a:sym typeface="Helvetica Neue"/>
              </a:rPr>
              <a:t>develop </a:t>
            </a:r>
            <a:r>
              <a:rPr lang="en-US" sz="2400">
                <a:solidFill>
                  <a:schemeClr val="tx1"/>
                </a:solidFill>
                <a:latin typeface="Helvetica Neue" panose="020B0604020202020204" charset="0"/>
                <a:ea typeface="Helvetica Neue"/>
                <a:cs typeface="Helvetica Neue"/>
                <a:sym typeface="Helvetica Neue"/>
              </a:rPr>
              <a:t>for </a:t>
            </a:r>
            <a:endParaRPr lang="en-US" sz="2400" dirty="0">
              <a:solidFill>
                <a:schemeClr val="tx1"/>
              </a:solidFill>
              <a:latin typeface="Helvetica Neue" panose="020B0604020202020204" charset="0"/>
              <a:ea typeface="Helvetica Neue"/>
              <a:cs typeface="Helvetica Neue"/>
              <a:sym typeface="Helvetica Neue"/>
            </a:endParaRPr>
          </a:p>
          <a:p>
            <a:pPr lvl="0" algn="ctr"/>
            <a:r>
              <a:rPr lang="en-US" sz="2400" dirty="0">
                <a:solidFill>
                  <a:schemeClr val="tx1"/>
                </a:solidFill>
                <a:latin typeface="Helvetica Neue" panose="020B0604020202020204" charset="0"/>
                <a:ea typeface="Helvetica Neue"/>
                <a:cs typeface="Helvetica Neue"/>
                <a:sym typeface="Helvetica Neue"/>
              </a:rPr>
              <a:t>your company and your team?</a:t>
            </a: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
        <p:nvSpPr>
          <p:cNvPr id="11" name="Google Shape;185;p23">
            <a:extLst>
              <a:ext uri="{FF2B5EF4-FFF2-40B4-BE49-F238E27FC236}">
                <a16:creationId xmlns:a16="http://schemas.microsoft.com/office/drawing/2014/main" id="{A97A66F1-2CC8-F2A0-813F-09A56384C138}"/>
              </a:ext>
            </a:extLst>
          </p:cNvPr>
          <p:cNvSpPr txBox="1"/>
          <p:nvPr/>
        </p:nvSpPr>
        <p:spPr>
          <a:xfrm>
            <a:off x="8048120" y="4373483"/>
            <a:ext cx="2696080" cy="628244"/>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229781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1E2D339-E702-D386-1EB6-0CD6F5317270}"/>
              </a:ext>
            </a:extLst>
          </p:cNvPr>
          <p:cNvSpPr txBox="1"/>
          <p:nvPr/>
        </p:nvSpPr>
        <p:spPr>
          <a:xfrm>
            <a:off x="1295999" y="3384000"/>
            <a:ext cx="3492000" cy="504000"/>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Goals of leadership</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14</a:t>
            </a:r>
          </a:p>
        </p:txBody>
      </p:sp>
      <p:sp>
        <p:nvSpPr>
          <p:cNvPr id="39" name="Pfeil: Fünfeck 38">
            <a:extLst>
              <a:ext uri="{FF2B5EF4-FFF2-40B4-BE49-F238E27FC236}">
                <a16:creationId xmlns:a16="http://schemas.microsoft.com/office/drawing/2014/main" id="{5C7F16C4-15DA-C6FE-DA04-41D16A05B6D5}"/>
              </a:ext>
            </a:extLst>
          </p:cNvPr>
          <p:cNvSpPr/>
          <p:nvPr/>
        </p:nvSpPr>
        <p:spPr>
          <a:xfrm rot="5400000">
            <a:off x="7560000" y="-2160000"/>
            <a:ext cx="3024000" cy="15516000"/>
          </a:xfrm>
          <a:prstGeom prst="homePlate">
            <a:avLst>
              <a:gd name="adj" fmla="val 22456"/>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Google Shape;477;p17">
            <a:extLst>
              <a:ext uri="{FF2B5EF4-FFF2-40B4-BE49-F238E27FC236}">
                <a16:creationId xmlns:a16="http://schemas.microsoft.com/office/drawing/2014/main" id="{CAC90539-BDD8-6325-4647-2816A2436272}"/>
              </a:ext>
            </a:extLst>
          </p:cNvPr>
          <p:cNvSpPr/>
          <p:nvPr/>
        </p:nvSpPr>
        <p:spPr>
          <a:xfrm>
            <a:off x="1440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Encourage proactive thinking</a:t>
            </a:r>
          </a:p>
        </p:txBody>
      </p:sp>
      <p:sp>
        <p:nvSpPr>
          <p:cNvPr id="20" name="Google Shape;477;p17">
            <a:extLst>
              <a:ext uri="{FF2B5EF4-FFF2-40B4-BE49-F238E27FC236}">
                <a16:creationId xmlns:a16="http://schemas.microsoft.com/office/drawing/2014/main" id="{E7973589-5EC1-C2FA-9710-606F212C883D}"/>
              </a:ext>
            </a:extLst>
          </p:cNvPr>
          <p:cNvSpPr/>
          <p:nvPr/>
        </p:nvSpPr>
        <p:spPr>
          <a:xfrm>
            <a:off x="6552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Support employee´s development of trans-functional skills</a:t>
            </a:r>
          </a:p>
        </p:txBody>
      </p:sp>
      <p:sp>
        <p:nvSpPr>
          <p:cNvPr id="21" name="Google Shape;477;p17">
            <a:extLst>
              <a:ext uri="{FF2B5EF4-FFF2-40B4-BE49-F238E27FC236}">
                <a16:creationId xmlns:a16="http://schemas.microsoft.com/office/drawing/2014/main" id="{EF77FDF3-30F0-4627-9497-D73ADED2428B}"/>
              </a:ext>
            </a:extLst>
          </p:cNvPr>
          <p:cNvSpPr/>
          <p:nvPr/>
        </p:nvSpPr>
        <p:spPr>
          <a:xfrm>
            <a:off x="7992000" y="5364000"/>
            <a:ext cx="7272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R="0" lvl="0" algn="ctr" rtl="0">
              <a:spcBef>
                <a:spcPts val="0"/>
              </a:spcBef>
              <a:spcAft>
                <a:spcPts val="0"/>
              </a:spcAft>
              <a:buClr>
                <a:schemeClr val="dk1"/>
              </a:buClr>
              <a:buSzPts val="2500"/>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Fostering a business environment that gives the chance to create productive and effective business relationships</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2" name="Google Shape;477;p17">
            <a:extLst>
              <a:ext uri="{FF2B5EF4-FFF2-40B4-BE49-F238E27FC236}">
                <a16:creationId xmlns:a16="http://schemas.microsoft.com/office/drawing/2014/main" id="{55DAE506-58A9-BDD2-EE04-4A8F3D9A7154}"/>
              </a:ext>
            </a:extLst>
          </p:cNvPr>
          <p:cNvSpPr/>
          <p:nvPr/>
        </p:nvSpPr>
        <p:spPr>
          <a:xfrm>
            <a:off x="11664000" y="4212000"/>
            <a:ext cx="5040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Allow dissenting opinions to be expressed and disclosed</a:t>
            </a:r>
          </a:p>
        </p:txBody>
      </p:sp>
      <p:sp>
        <p:nvSpPr>
          <p:cNvPr id="23" name="Google Shape;477;p17">
            <a:extLst>
              <a:ext uri="{FF2B5EF4-FFF2-40B4-BE49-F238E27FC236}">
                <a16:creationId xmlns:a16="http://schemas.microsoft.com/office/drawing/2014/main" id="{05113EFE-15B0-DEB4-E522-A373D54619B0}"/>
              </a:ext>
            </a:extLst>
          </p:cNvPr>
          <p:cNvSpPr/>
          <p:nvPr/>
        </p:nvSpPr>
        <p:spPr>
          <a:xfrm>
            <a:off x="3276000" y="5364000"/>
            <a:ext cx="4644000" cy="1080000"/>
          </a:xfrm>
          <a:prstGeom prst="rect">
            <a:avLst/>
          </a:prstGeom>
          <a:solidFill>
            <a:schemeClr val="bg1"/>
          </a:solidFill>
          <a:ln w="22225" cap="flat" cmpd="sng">
            <a:solidFill>
              <a:srgbClr val="4D94B7"/>
            </a:solidFill>
            <a:prstDash val="solid"/>
            <a:round/>
            <a:headEnd type="none" w="sm" len="sm"/>
            <a:tailEnd type="none" w="sm" len="sm"/>
          </a:ln>
        </p:spPr>
        <p:txBody>
          <a:bodyPr spcFirstLastPara="1" wrap="square" lIns="90000" tIns="46800" rIns="90000" bIns="46800" anchor="ctr" anchorCtr="0">
            <a:noAutofit/>
          </a:bodyPr>
          <a:lstStyle/>
          <a:p>
            <a:pPr marL="0" marR="0" lvl="0" indent="0" algn="ctr" rtl="0">
              <a:spcBef>
                <a:spcPts val="0"/>
              </a:spcBef>
              <a:spcAft>
                <a:spcPts val="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sym typeface="Calibri"/>
              </a:rPr>
              <a:t>Establish cross-functional and cross-hierarchal feedback systems</a:t>
            </a:r>
          </a:p>
        </p:txBody>
      </p:sp>
      <p:sp>
        <p:nvSpPr>
          <p:cNvPr id="8" name="Google Shape;480;p17">
            <a:extLst>
              <a:ext uri="{FF2B5EF4-FFF2-40B4-BE49-F238E27FC236}">
                <a16:creationId xmlns:a16="http://schemas.microsoft.com/office/drawing/2014/main" id="{E7464EBC-D9AD-0589-1BA3-DB4B849784C7}"/>
              </a:ext>
            </a:extLst>
          </p:cNvPr>
          <p:cNvSpPr/>
          <p:nvPr/>
        </p:nvSpPr>
        <p:spPr>
          <a:xfrm>
            <a:off x="1332000" y="7200000"/>
            <a:ext cx="15264000" cy="1512000"/>
          </a:xfrm>
          <a:custGeom>
            <a:avLst/>
            <a:gdLst/>
            <a:ahLst/>
            <a:cxnLst/>
            <a:rect l="l" t="t" r="r" b="b"/>
            <a:pathLst>
              <a:path w="6622415" h="3861434" extrusionOk="0">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rgbClr val="AED633">
              <a:alpha val="49803"/>
            </a:srgbClr>
          </a:solidFill>
          <a:ln w="22225" cap="flat" cmpd="sng">
            <a:solidFill>
              <a:srgbClr val="AED633"/>
            </a:solidFill>
            <a:prstDash val="solid"/>
            <a:round/>
            <a:headEnd type="none" w="sm" len="sm"/>
            <a:tailEnd type="none" w="sm" len="sm"/>
          </a:ln>
        </p:spPr>
        <p:txBody>
          <a:bodyPr spcFirstLastPara="1" wrap="square" lIns="0" tIns="0" rIns="0" bIns="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dirty="0">
                <a:ln>
                  <a:noFill/>
                </a:ln>
                <a:solidFill>
                  <a:prstClr val="black"/>
                </a:solidFill>
                <a:effectLst/>
                <a:uLnTx/>
                <a:uFillTx/>
                <a:latin typeface="Helvetica Neue" panose="020B0604020202020204" charset="0"/>
                <a:ea typeface="+mn-ea"/>
                <a:cs typeface="+mn-cs"/>
              </a:rPr>
              <a:t>Transformational leaders</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br>
              <a:rPr kumimoji="0" lang="en-US" sz="2400" b="0" i="0" u="none" strike="noStrike" kern="1200" cap="none" spc="0" normalizeH="0" baseline="0" dirty="0">
                <a:ln>
                  <a:noFill/>
                </a:ln>
                <a:solidFill>
                  <a:prstClr val="black"/>
                </a:solidFill>
                <a:effectLst/>
                <a:uLnTx/>
                <a:uFillTx/>
                <a:latin typeface="Helvetica Neue" panose="020B0604020202020204" charset="0"/>
                <a:ea typeface="+mn-ea"/>
                <a:cs typeface="+mn-cs"/>
              </a:rPr>
            </a:br>
            <a:r>
              <a:rPr kumimoji="0" lang="en-US" sz="2400" b="0" i="0" u="none" strike="noStrike" kern="1200" cap="none" spc="0" normalizeH="0" baseline="0" dirty="0">
                <a:ln>
                  <a:noFill/>
                </a:ln>
                <a:solidFill>
                  <a:prstClr val="black"/>
                </a:solidFill>
                <a:effectLst/>
                <a:uLnTx/>
                <a:uFillTx/>
                <a:latin typeface="Helvetica Neue" panose="020B0604020202020204" charset="0"/>
                <a:ea typeface="+mn-ea"/>
                <a:cs typeface="+mn-cs"/>
              </a:rPr>
              <a:t>focus less on making decisions or establishing strategic plans, and more on facilitating organizational collaboration that can help drive a vision forward.</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CuadroTexto 1">
            <a:extLst>
              <a:ext uri="{FF2B5EF4-FFF2-40B4-BE49-F238E27FC236}">
                <a16:creationId xmlns:a16="http://schemas.microsoft.com/office/drawing/2014/main" id="{D8F19C6F-E839-251E-DD84-1BBCA3D7FB6A}"/>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
        <p:nvSpPr>
          <p:cNvPr id="7" name="CuadroTexto 2">
            <a:extLst>
              <a:ext uri="{FF2B5EF4-FFF2-40B4-BE49-F238E27FC236}">
                <a16:creationId xmlns:a16="http://schemas.microsoft.com/office/drawing/2014/main" id="{22DBDF0E-D14D-0915-A860-BE45AC05F209}"/>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Leadership style</a:t>
            </a:r>
          </a:p>
        </p:txBody>
      </p:sp>
    </p:spTree>
    <p:extLst>
      <p:ext uri="{BB962C8B-B14F-4D97-AF65-F5344CB8AC3E}">
        <p14:creationId xmlns:p14="http://schemas.microsoft.com/office/powerpoint/2010/main" val="17186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3" name="Würfel 22">
            <a:extLst>
              <a:ext uri="{FF2B5EF4-FFF2-40B4-BE49-F238E27FC236}">
                <a16:creationId xmlns:a16="http://schemas.microsoft.com/office/drawing/2014/main" id="{AF34D344-CD4C-3350-61CA-1D7E715403F5}"/>
              </a:ext>
            </a:extLst>
          </p:cNvPr>
          <p:cNvSpPr/>
          <p:nvPr/>
        </p:nvSpPr>
        <p:spPr>
          <a:xfrm>
            <a:off x="1296000" y="6264000"/>
            <a:ext cx="15516000" cy="1692000"/>
          </a:xfrm>
          <a:prstGeom prst="cube">
            <a:avLst>
              <a:gd name="adj" fmla="val 43305"/>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dirty="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4 dimensions of transformational leadership</a:t>
            </a:r>
            <a:endParaRPr kumimoji="0" lang="en-US" sz="1800" b="1" i="0" u="none" strike="noStrike" kern="1200" cap="none" spc="0" normalizeH="0" baseline="0" dirty="0">
              <a:ln>
                <a:noFill/>
              </a:ln>
              <a:solidFill>
                <a:schemeClr val="bg1"/>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462;p17">
            <a:extLst>
              <a:ext uri="{FF2B5EF4-FFF2-40B4-BE49-F238E27FC236}">
                <a16:creationId xmlns:a16="http://schemas.microsoft.com/office/drawing/2014/main" id="{C1F08028-FAFA-038D-1FE0-FCC8028E6361}"/>
              </a:ext>
            </a:extLst>
          </p:cNvPr>
          <p:cNvSpPr/>
          <p:nvPr/>
        </p:nvSpPr>
        <p:spPr>
          <a:xfrm>
            <a:off x="1728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with a vision</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creating  excitement by their enthusiasm</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0" name="Google Shape;481;p17">
            <a:extLst>
              <a:ext uri="{FF2B5EF4-FFF2-40B4-BE49-F238E27FC236}">
                <a16:creationId xmlns:a16="http://schemas.microsoft.com/office/drawing/2014/main" id="{99EF911B-348B-65E9-9953-C2993A0AC928}"/>
              </a:ext>
            </a:extLst>
          </p:cNvPr>
          <p:cNvSpPr/>
          <p:nvPr/>
        </p:nvSpPr>
        <p:spPr>
          <a:xfrm>
            <a:off x="9072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ability to listen, empathize and communicate with those they lead</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socials skills to building effective relationships</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6" name="Google Shape;480;p17">
            <a:extLst>
              <a:ext uri="{FF2B5EF4-FFF2-40B4-BE49-F238E27FC236}">
                <a16:creationId xmlns:a16="http://schemas.microsoft.com/office/drawing/2014/main" id="{60CCF1E0-FA26-7FAF-6257-4B55E25DE214}"/>
              </a:ext>
            </a:extLst>
          </p:cNvPr>
          <p:cNvSpPr/>
          <p:nvPr/>
        </p:nvSpPr>
        <p:spPr>
          <a:xfrm>
            <a:off x="12744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get people to question the tried-and-tested way of doings things</a:t>
            </a:r>
          </a:p>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`reframe´ the future</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Google Shape;477;p17">
            <a:extLst>
              <a:ext uri="{FF2B5EF4-FFF2-40B4-BE49-F238E27FC236}">
                <a16:creationId xmlns:a16="http://schemas.microsoft.com/office/drawing/2014/main" id="{10BB9B0F-FA6B-3009-F476-4D218293A868}"/>
              </a:ext>
            </a:extLst>
          </p:cNvPr>
          <p:cNvSpPr/>
          <p:nvPr/>
        </p:nvSpPr>
        <p:spPr>
          <a:xfrm>
            <a:off x="5400000" y="4320000"/>
            <a:ext cx="3600000" cy="2664000"/>
          </a:xfrm>
          <a:prstGeom prst="can">
            <a:avLst/>
          </a:prstGeom>
          <a:solidFill>
            <a:schemeClr val="bg1"/>
          </a:solidFill>
          <a:ln w="22225" cap="flat" cmpd="sng">
            <a:solidFill>
              <a:srgbClr val="AED633"/>
            </a:solidFill>
            <a:prstDash val="solid"/>
            <a:round/>
            <a:headEnd type="none" w="sm" len="sm"/>
            <a:tailEnd type="none" w="sm" len="sm"/>
          </a:ln>
        </p:spPr>
        <p:txBody>
          <a:bodyPr spcFirstLastPara="1" wrap="square" lIns="90000" tIns="46800" rIns="90000" bIns="46800" anchor="t" anchorCtr="0">
            <a:noAutofit/>
          </a:bodyPr>
          <a:lstStyle/>
          <a:p>
            <a:pPr marL="285750" marR="0" lvl="0" indent="-285750" algn="l" defTabSz="914400" rtl="0" eaLnBrk="1" fontAlgn="auto" latinLnBrk="0" hangingPunct="1">
              <a:lnSpc>
                <a:spcPct val="100000"/>
              </a:lnSpc>
              <a:spcBef>
                <a:spcPts val="0"/>
              </a:spcBef>
              <a:spcAft>
                <a:spcPts val="1200"/>
              </a:spcAft>
              <a:buClrTx/>
              <a:buSzTx/>
              <a:buFont typeface="Wingdings" panose="05000000000000000000" pitchFamily="2" charset="2"/>
              <a:buChar char="Ø"/>
              <a:tabLst/>
              <a:defRPr/>
            </a:pPr>
            <a:r>
              <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Creating an environment where every employee has the chance to collaborate, innovate, and excel.</a:t>
            </a:r>
            <a:endParaRPr kumimoji="0" lang="en-US" sz="215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Google Shape;477;p17">
            <a:extLst>
              <a:ext uri="{FF2B5EF4-FFF2-40B4-BE49-F238E27FC236}">
                <a16:creationId xmlns:a16="http://schemas.microsoft.com/office/drawing/2014/main" id="{D4DC0740-BC2F-47C6-7554-DE188664949F}"/>
              </a:ext>
            </a:extLst>
          </p:cNvPr>
          <p:cNvSpPr/>
          <p:nvPr/>
        </p:nvSpPr>
        <p:spPr>
          <a:xfrm>
            <a:off x="6048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40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Idealized influence</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462;p17">
            <a:extLst>
              <a:ext uri="{FF2B5EF4-FFF2-40B4-BE49-F238E27FC236}">
                <a16:creationId xmlns:a16="http://schemas.microsoft.com/office/drawing/2014/main" id="{0127AF99-5860-8EDB-E36F-30B198E4A43C}"/>
              </a:ext>
            </a:extLst>
          </p:cNvPr>
          <p:cNvSpPr/>
          <p:nvPr/>
        </p:nvSpPr>
        <p:spPr>
          <a:xfrm>
            <a:off x="2376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40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Inspirational motivation</a:t>
            </a:r>
          </a:p>
        </p:txBody>
      </p:sp>
      <p:sp>
        <p:nvSpPr>
          <p:cNvPr id="9" name="Google Shape;481;p17">
            <a:extLst>
              <a:ext uri="{FF2B5EF4-FFF2-40B4-BE49-F238E27FC236}">
                <a16:creationId xmlns:a16="http://schemas.microsoft.com/office/drawing/2014/main" id="{06C194D5-AA3D-966E-8989-417D729BB54C}"/>
              </a:ext>
            </a:extLst>
          </p:cNvPr>
          <p:cNvSpPr/>
          <p:nvPr/>
        </p:nvSpPr>
        <p:spPr>
          <a:xfrm>
            <a:off x="9720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40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Individualized consideration</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1" name="Google Shape;480;p17">
            <a:extLst>
              <a:ext uri="{FF2B5EF4-FFF2-40B4-BE49-F238E27FC236}">
                <a16:creationId xmlns:a16="http://schemas.microsoft.com/office/drawing/2014/main" id="{E5BD6970-1CB8-84E2-DF82-FE26F61D9F2C}"/>
              </a:ext>
            </a:extLst>
          </p:cNvPr>
          <p:cNvSpPr/>
          <p:nvPr/>
        </p:nvSpPr>
        <p:spPr>
          <a:xfrm>
            <a:off x="13392000" y="3780000"/>
            <a:ext cx="2304000" cy="936000"/>
          </a:xfrm>
          <a:prstGeom prst="roundRect">
            <a:avLst/>
          </a:prstGeom>
          <a:solidFill>
            <a:srgbClr val="AED633"/>
          </a:solidFill>
          <a:ln w="22225" cap="flat" cmpd="sng">
            <a:noFill/>
            <a:prstDash val="solid"/>
            <a:round/>
            <a:headEnd type="none" w="sm" len="sm"/>
            <a:tailEnd type="none" w="sm" len="sm"/>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spcFirstLastPara="1" wrap="square" lIns="90000" tIns="46800" rIns="90000" bIns="46800" anchor="t" anchorCtr="0">
            <a:noAutofit/>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kumimoji="0" lang="en-US" sz="240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Helvetica Neue"/>
              </a:rPr>
              <a:t>Intellectual stimulation</a:t>
            </a:r>
            <a:endParaRPr kumimoji="0" lang="en-US" sz="2150" b="1" i="0"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CuadroTexto 1">
            <a:extLst>
              <a:ext uri="{FF2B5EF4-FFF2-40B4-BE49-F238E27FC236}">
                <a16:creationId xmlns:a16="http://schemas.microsoft.com/office/drawing/2014/main" id="{05A377AF-1B35-35D9-7706-CE4755D9EADC}"/>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
        <p:nvSpPr>
          <p:cNvPr id="4" name="CuadroTexto 2">
            <a:extLst>
              <a:ext uri="{FF2B5EF4-FFF2-40B4-BE49-F238E27FC236}">
                <a16:creationId xmlns:a16="http://schemas.microsoft.com/office/drawing/2014/main" id="{C9D9EDE0-DF7C-28D8-D046-69968E9F862D}"/>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2.1 Leadership style</a:t>
            </a:r>
          </a:p>
        </p:txBody>
      </p:sp>
    </p:spTree>
    <p:extLst>
      <p:ext uri="{BB962C8B-B14F-4D97-AF65-F5344CB8AC3E}">
        <p14:creationId xmlns:p14="http://schemas.microsoft.com/office/powerpoint/2010/main" val="2272759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6" grpId="0" animBg="1"/>
      <p:bldP spid="8" grpId="0" animBg="1"/>
      <p:bldP spid="7" grpId="0" animBg="1"/>
      <p:bldP spid="3" grpId="0" animBg="1"/>
      <p:bldP spid="9"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461665"/>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Definition of organizational development</a:t>
            </a:r>
          </a:p>
        </p:txBody>
      </p:sp>
      <p:sp>
        <p:nvSpPr>
          <p:cNvPr id="8" name="CuadroTexto 2">
            <a:extLst>
              <a:ext uri="{FF2B5EF4-FFF2-40B4-BE49-F238E27FC236}">
                <a16:creationId xmlns:a16="http://schemas.microsoft.com/office/drawing/2014/main" id="{A8E1BF9B-D788-54F5-79AB-D4C337023C57}"/>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Organizational development</a:t>
            </a:r>
          </a:p>
        </p:txBody>
      </p:sp>
      <p:sp>
        <p:nvSpPr>
          <p:cNvPr id="2" name="CuadroTexto 3">
            <a:extLst>
              <a:ext uri="{FF2B5EF4-FFF2-40B4-BE49-F238E27FC236}">
                <a16:creationId xmlns:a16="http://schemas.microsoft.com/office/drawing/2014/main" id="{439FC758-0DD3-8CD8-D537-83B4F3BB688D}"/>
              </a:ext>
            </a:extLst>
          </p:cNvPr>
          <p:cNvSpPr txBox="1"/>
          <p:nvPr/>
        </p:nvSpPr>
        <p:spPr>
          <a:xfrm rot="720265">
            <a:off x="7602233" y="4514854"/>
            <a:ext cx="6840000" cy="3564000"/>
          </a:xfrm>
          <a:prstGeom prst="foldedCorner">
            <a:avLst/>
          </a:prstGeom>
          <a:solidFill>
            <a:schemeClr val="bg1">
              <a:lumMod val="85000"/>
            </a:schemeClr>
          </a:solidFill>
          <a:ln>
            <a:solidFill>
              <a:schemeClr val="bg1"/>
            </a:solidFill>
          </a:ln>
        </p:spPr>
        <p:txBody>
          <a:bodyPr wrap="square" tIns="540000" rtlCol="0">
            <a:noAutofit/>
          </a:bodyPr>
          <a:lstStyle/>
          <a:p>
            <a:pPr lvl="0" algn="ctr">
              <a:lnSpc>
                <a:spcPct val="150000"/>
              </a:lnSpc>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Strategy of planned and systematic change achieved by influencing organizational structure, corporate culture and individual behavior, with the highest possible involvement of the concerned employees.</a:t>
            </a:r>
          </a:p>
        </p:txBody>
      </p:sp>
      <p:pic>
        <p:nvPicPr>
          <p:cNvPr id="3" name="Google Shape;195;p24" descr="Anheften mit einfarbiger Füllung">
            <a:extLst>
              <a:ext uri="{FF2B5EF4-FFF2-40B4-BE49-F238E27FC236}">
                <a16:creationId xmlns:a16="http://schemas.microsoft.com/office/drawing/2014/main" id="{BF0910EC-97EC-7B89-740F-29E8C8ABA3DB}"/>
              </a:ext>
            </a:extLst>
          </p:cNvPr>
          <p:cNvPicPr preferRelativeResize="0"/>
          <p:nvPr/>
        </p:nvPicPr>
        <p:blipFill rotWithShape="1">
          <a:blip r:embed="rId2">
            <a:alphaModFix/>
          </a:blip>
          <a:srcRect/>
          <a:stretch/>
        </p:blipFill>
        <p:spPr>
          <a:xfrm rot="5207497">
            <a:off x="11378672" y="4120653"/>
            <a:ext cx="914400" cy="914400"/>
          </a:xfrm>
          <a:prstGeom prst="rect">
            <a:avLst/>
          </a:prstGeom>
          <a:noFill/>
          <a:ln>
            <a:noFill/>
          </a:ln>
          <a:effectLst>
            <a:outerShdw blurRad="149987" dist="250190" dir="8460000" algn="ctr">
              <a:srgbClr val="000000">
                <a:alpha val="27843"/>
              </a:srgbClr>
            </a:outerShdw>
          </a:effectLst>
        </p:spPr>
      </p:pic>
      <p:sp>
        <p:nvSpPr>
          <p:cNvPr id="4" name="CuadroTexto 1">
            <a:extLst>
              <a:ext uri="{FF2B5EF4-FFF2-40B4-BE49-F238E27FC236}">
                <a16:creationId xmlns:a16="http://schemas.microsoft.com/office/drawing/2014/main" id="{447F3D9F-E1FE-E84E-16F7-87A6AC9FDFCB}"/>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Tree>
    <p:extLst>
      <p:ext uri="{BB962C8B-B14F-4D97-AF65-F5344CB8AC3E}">
        <p14:creationId xmlns:p14="http://schemas.microsoft.com/office/powerpoint/2010/main" val="144355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3</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6001" y="3384000"/>
            <a:ext cx="5333400" cy="2677656"/>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Module of leading chance</a:t>
            </a: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r>
              <a:rPr lang="en-US" sz="2400" dirty="0">
                <a:latin typeface="Helvetica Neue" panose="020B0604020202020204" charset="0"/>
                <a:ea typeface="Microsoft Sans Serif" panose="020B0604020202020204" pitchFamily="34" charset="0"/>
                <a:cs typeface="Microsoft Sans Serif" panose="020B0604020202020204" pitchFamily="34" charset="0"/>
              </a:rPr>
              <a:t>Leading Change</a:t>
            </a:r>
            <a:br>
              <a:rPr lang="en-US" sz="2400" dirty="0">
                <a:latin typeface="Helvetica Neue" panose="020B0604020202020204" charset="0"/>
                <a:ea typeface="Microsoft Sans Serif" panose="020B0604020202020204" pitchFamily="34" charset="0"/>
                <a:cs typeface="Microsoft Sans Serif" panose="020B0604020202020204" pitchFamily="34" charset="0"/>
              </a:rPr>
            </a:br>
            <a:r>
              <a:rPr lang="en-US" sz="2400" dirty="0">
                <a:latin typeface="Helvetica Neue" panose="020B0604020202020204" charset="0"/>
                <a:ea typeface="Microsoft Sans Serif" panose="020B0604020202020204" pitchFamily="34" charset="0"/>
                <a:cs typeface="Microsoft Sans Serif" panose="020B0604020202020204" pitchFamily="34" charset="0"/>
              </a:rPr>
              <a:t>by John P. Kotter</a:t>
            </a: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8" name="CuadroTexto 3">
            <a:extLst>
              <a:ext uri="{FF2B5EF4-FFF2-40B4-BE49-F238E27FC236}">
                <a16:creationId xmlns:a16="http://schemas.microsoft.com/office/drawing/2014/main" id="{A438F38D-6675-75BA-9ED4-6469D20DBF50}"/>
              </a:ext>
            </a:extLst>
          </p:cNvPr>
          <p:cNvSpPr txBox="1"/>
          <p:nvPr/>
        </p:nvSpPr>
        <p:spPr>
          <a:xfrm rot="18240000">
            <a:off x="4802962" y="5843199"/>
            <a:ext cx="4687132" cy="830997"/>
          </a:xfrm>
          <a:prstGeom prst="rect">
            <a:avLst/>
          </a:prstGeom>
          <a:noFill/>
        </p:spPr>
        <p:txBody>
          <a:bodyPr wrap="square" rtlCol="0">
            <a:spAutoFit/>
          </a:bodyPr>
          <a:lstStyle/>
          <a:p>
            <a:pPr algn="ctr"/>
            <a:r>
              <a:rPr lang="en-US" sz="2400" dirty="0">
                <a:latin typeface="Helvetica Neue" panose="020B0604020202020204" charset="0"/>
                <a:ea typeface="Microsoft Sans Serif" panose="020B0604020202020204" pitchFamily="34" charset="0"/>
                <a:cs typeface="Microsoft Sans Serif" panose="020B0604020202020204" pitchFamily="34" charset="0"/>
              </a:rPr>
              <a:t>Successful change</a:t>
            </a:r>
          </a:p>
          <a:p>
            <a:pPr algn="ct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7" name="Würfel 16">
            <a:extLst>
              <a:ext uri="{FF2B5EF4-FFF2-40B4-BE49-F238E27FC236}">
                <a16:creationId xmlns:a16="http://schemas.microsoft.com/office/drawing/2014/main" id="{A5ABC480-67CC-813E-8D50-B8A470A37647}"/>
              </a:ext>
            </a:extLst>
          </p:cNvPr>
          <p:cNvSpPr/>
          <p:nvPr/>
        </p:nvSpPr>
        <p:spPr>
          <a:xfrm>
            <a:off x="6629401" y="81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1</a:t>
            </a:r>
          </a:p>
        </p:txBody>
      </p:sp>
      <p:sp>
        <p:nvSpPr>
          <p:cNvPr id="6" name="Würfel 5">
            <a:extLst>
              <a:ext uri="{FF2B5EF4-FFF2-40B4-BE49-F238E27FC236}">
                <a16:creationId xmlns:a16="http://schemas.microsoft.com/office/drawing/2014/main" id="{16DD7F9A-D1F3-7991-C705-6C1A07967745}"/>
              </a:ext>
            </a:extLst>
          </p:cNvPr>
          <p:cNvSpPr/>
          <p:nvPr/>
        </p:nvSpPr>
        <p:spPr>
          <a:xfrm>
            <a:off x="7169401" y="8166023"/>
            <a:ext cx="75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Create a sense of urgency</a:t>
            </a:r>
          </a:p>
        </p:txBody>
      </p:sp>
      <p:sp>
        <p:nvSpPr>
          <p:cNvPr id="19" name="Würfel 18">
            <a:extLst>
              <a:ext uri="{FF2B5EF4-FFF2-40B4-BE49-F238E27FC236}">
                <a16:creationId xmlns:a16="http://schemas.microsoft.com/office/drawing/2014/main" id="{54077393-F8B6-1DD5-6E04-159AD62D08BF}"/>
              </a:ext>
            </a:extLst>
          </p:cNvPr>
          <p:cNvSpPr/>
          <p:nvPr/>
        </p:nvSpPr>
        <p:spPr>
          <a:xfrm>
            <a:off x="6989401" y="76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2</a:t>
            </a:r>
          </a:p>
        </p:txBody>
      </p:sp>
      <p:sp>
        <p:nvSpPr>
          <p:cNvPr id="10" name="Würfel 9">
            <a:extLst>
              <a:ext uri="{FF2B5EF4-FFF2-40B4-BE49-F238E27FC236}">
                <a16:creationId xmlns:a16="http://schemas.microsoft.com/office/drawing/2014/main" id="{27C232B7-C2C9-5CC0-9F5E-75375E9BE03B}"/>
              </a:ext>
            </a:extLst>
          </p:cNvPr>
          <p:cNvSpPr/>
          <p:nvPr/>
        </p:nvSpPr>
        <p:spPr>
          <a:xfrm>
            <a:off x="7529401" y="7626023"/>
            <a:ext cx="72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Create a</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powerful</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coalition</a:t>
            </a:r>
          </a:p>
        </p:txBody>
      </p:sp>
      <p:sp>
        <p:nvSpPr>
          <p:cNvPr id="20" name="Würfel 19">
            <a:extLst>
              <a:ext uri="{FF2B5EF4-FFF2-40B4-BE49-F238E27FC236}">
                <a16:creationId xmlns:a16="http://schemas.microsoft.com/office/drawing/2014/main" id="{00FDC34C-9211-BA8F-53BA-95A69E789A3B}"/>
              </a:ext>
            </a:extLst>
          </p:cNvPr>
          <p:cNvSpPr/>
          <p:nvPr/>
        </p:nvSpPr>
        <p:spPr>
          <a:xfrm>
            <a:off x="7349401" y="70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3</a:t>
            </a:r>
          </a:p>
        </p:txBody>
      </p:sp>
      <p:sp>
        <p:nvSpPr>
          <p:cNvPr id="11" name="Würfel 10">
            <a:extLst>
              <a:ext uri="{FF2B5EF4-FFF2-40B4-BE49-F238E27FC236}">
                <a16:creationId xmlns:a16="http://schemas.microsoft.com/office/drawing/2014/main" id="{8D9C1BA4-5448-FCCF-238B-DED1804A9E01}"/>
              </a:ext>
            </a:extLst>
          </p:cNvPr>
          <p:cNvSpPr/>
          <p:nvPr/>
        </p:nvSpPr>
        <p:spPr>
          <a:xfrm>
            <a:off x="7889401" y="7086023"/>
            <a:ext cx="68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Form a</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strategic</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vision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and</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initiatives</a:t>
            </a:r>
          </a:p>
        </p:txBody>
      </p:sp>
      <p:sp>
        <p:nvSpPr>
          <p:cNvPr id="21" name="Würfel 20">
            <a:extLst>
              <a:ext uri="{FF2B5EF4-FFF2-40B4-BE49-F238E27FC236}">
                <a16:creationId xmlns:a16="http://schemas.microsoft.com/office/drawing/2014/main" id="{0074D77F-4DB9-9B3F-278E-28849BC4E1F3}"/>
              </a:ext>
            </a:extLst>
          </p:cNvPr>
          <p:cNvSpPr/>
          <p:nvPr/>
        </p:nvSpPr>
        <p:spPr>
          <a:xfrm>
            <a:off x="7709401" y="654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4</a:t>
            </a:r>
          </a:p>
        </p:txBody>
      </p:sp>
      <p:sp>
        <p:nvSpPr>
          <p:cNvPr id="12" name="Würfel 11">
            <a:extLst>
              <a:ext uri="{FF2B5EF4-FFF2-40B4-BE49-F238E27FC236}">
                <a16:creationId xmlns:a16="http://schemas.microsoft.com/office/drawing/2014/main" id="{7181ECEE-7327-4C08-2DF3-3FFB76F532F2}"/>
              </a:ext>
            </a:extLst>
          </p:cNvPr>
          <p:cNvSpPr/>
          <p:nvPr/>
        </p:nvSpPr>
        <p:spPr>
          <a:xfrm>
            <a:off x="8249401" y="6546023"/>
            <a:ext cx="648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Enlist a</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voluntary</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army</a:t>
            </a:r>
          </a:p>
        </p:txBody>
      </p:sp>
      <p:sp>
        <p:nvSpPr>
          <p:cNvPr id="22" name="Würfel 21">
            <a:extLst>
              <a:ext uri="{FF2B5EF4-FFF2-40B4-BE49-F238E27FC236}">
                <a16:creationId xmlns:a16="http://schemas.microsoft.com/office/drawing/2014/main" id="{4D8523B8-F304-60E9-1E5A-4649EDE049FA}"/>
              </a:ext>
            </a:extLst>
          </p:cNvPr>
          <p:cNvSpPr/>
          <p:nvPr/>
        </p:nvSpPr>
        <p:spPr>
          <a:xfrm>
            <a:off x="8069401" y="600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5</a:t>
            </a:r>
          </a:p>
        </p:txBody>
      </p:sp>
      <p:sp>
        <p:nvSpPr>
          <p:cNvPr id="13" name="Würfel 12">
            <a:extLst>
              <a:ext uri="{FF2B5EF4-FFF2-40B4-BE49-F238E27FC236}">
                <a16:creationId xmlns:a16="http://schemas.microsoft.com/office/drawing/2014/main" id="{2AE636B0-BA27-7AC2-2C29-8F0AA8275DF1}"/>
              </a:ext>
            </a:extLst>
          </p:cNvPr>
          <p:cNvSpPr/>
          <p:nvPr/>
        </p:nvSpPr>
        <p:spPr>
          <a:xfrm>
            <a:off x="8609401" y="6006023"/>
            <a:ext cx="612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Enable</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action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by</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removing</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barriers</a:t>
            </a:r>
          </a:p>
        </p:txBody>
      </p:sp>
      <p:sp>
        <p:nvSpPr>
          <p:cNvPr id="23" name="Würfel 22">
            <a:extLst>
              <a:ext uri="{FF2B5EF4-FFF2-40B4-BE49-F238E27FC236}">
                <a16:creationId xmlns:a16="http://schemas.microsoft.com/office/drawing/2014/main" id="{B7205086-C69D-8AD5-DF01-76E80F047808}"/>
              </a:ext>
            </a:extLst>
          </p:cNvPr>
          <p:cNvSpPr/>
          <p:nvPr/>
        </p:nvSpPr>
        <p:spPr>
          <a:xfrm>
            <a:off x="8429401" y="546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6</a:t>
            </a:r>
          </a:p>
        </p:txBody>
      </p:sp>
      <p:sp>
        <p:nvSpPr>
          <p:cNvPr id="14" name="Würfel 13">
            <a:extLst>
              <a:ext uri="{FF2B5EF4-FFF2-40B4-BE49-F238E27FC236}">
                <a16:creationId xmlns:a16="http://schemas.microsoft.com/office/drawing/2014/main" id="{F13ADF88-FFC1-0502-AC1B-F116C3FB9F19}"/>
              </a:ext>
            </a:extLst>
          </p:cNvPr>
          <p:cNvSpPr/>
          <p:nvPr/>
        </p:nvSpPr>
        <p:spPr>
          <a:xfrm>
            <a:off x="8969401" y="5466023"/>
            <a:ext cx="576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Generate</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short-term</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wins</a:t>
            </a:r>
          </a:p>
        </p:txBody>
      </p:sp>
      <p:sp>
        <p:nvSpPr>
          <p:cNvPr id="25" name="Würfel 24">
            <a:extLst>
              <a:ext uri="{FF2B5EF4-FFF2-40B4-BE49-F238E27FC236}">
                <a16:creationId xmlns:a16="http://schemas.microsoft.com/office/drawing/2014/main" id="{9CDEC304-8898-7A98-857A-1A7C0DC3CF6A}"/>
              </a:ext>
            </a:extLst>
          </p:cNvPr>
          <p:cNvSpPr/>
          <p:nvPr/>
        </p:nvSpPr>
        <p:spPr>
          <a:xfrm>
            <a:off x="8789401" y="492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7</a:t>
            </a:r>
          </a:p>
        </p:txBody>
      </p:sp>
      <p:sp>
        <p:nvSpPr>
          <p:cNvPr id="15" name="Würfel 14">
            <a:extLst>
              <a:ext uri="{FF2B5EF4-FFF2-40B4-BE49-F238E27FC236}">
                <a16:creationId xmlns:a16="http://schemas.microsoft.com/office/drawing/2014/main" id="{50B243F7-E7FD-415A-CA79-E82B996CE082}"/>
              </a:ext>
            </a:extLst>
          </p:cNvPr>
          <p:cNvSpPr/>
          <p:nvPr/>
        </p:nvSpPr>
        <p:spPr>
          <a:xfrm>
            <a:off x="9329401" y="4926023"/>
            <a:ext cx="540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Sustain</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acceleration</a:t>
            </a:r>
          </a:p>
        </p:txBody>
      </p:sp>
      <p:sp>
        <p:nvSpPr>
          <p:cNvPr id="26" name="Würfel 25">
            <a:extLst>
              <a:ext uri="{FF2B5EF4-FFF2-40B4-BE49-F238E27FC236}">
                <a16:creationId xmlns:a16="http://schemas.microsoft.com/office/drawing/2014/main" id="{3D0DA920-B836-26DA-81A0-CA32A8F43BDC}"/>
              </a:ext>
            </a:extLst>
          </p:cNvPr>
          <p:cNvSpPr/>
          <p:nvPr/>
        </p:nvSpPr>
        <p:spPr>
          <a:xfrm>
            <a:off x="9149401" y="4386023"/>
            <a:ext cx="720000" cy="720000"/>
          </a:xfrm>
          <a:prstGeom prst="cube">
            <a:avLst/>
          </a:prstGeom>
          <a:solidFill>
            <a:srgbClr val="4D94B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8</a:t>
            </a:r>
          </a:p>
        </p:txBody>
      </p:sp>
      <p:sp>
        <p:nvSpPr>
          <p:cNvPr id="16" name="Würfel 15">
            <a:extLst>
              <a:ext uri="{FF2B5EF4-FFF2-40B4-BE49-F238E27FC236}">
                <a16:creationId xmlns:a16="http://schemas.microsoft.com/office/drawing/2014/main" id="{91757DFE-BA13-10F8-ED18-2E13CEAA11FC}"/>
              </a:ext>
            </a:extLst>
          </p:cNvPr>
          <p:cNvSpPr/>
          <p:nvPr/>
        </p:nvSpPr>
        <p:spPr>
          <a:xfrm>
            <a:off x="9689401" y="4386023"/>
            <a:ext cx="5040000" cy="720000"/>
          </a:xfrm>
          <a:prstGeom prst="cube">
            <a:avLst/>
          </a:prstGeom>
          <a:solidFill>
            <a:srgbClr val="AED63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Institute</a:t>
            </a:r>
            <a:r>
              <a:rPr lang="en-US" sz="2400" dirty="0">
                <a:latin typeface="Helvetica Neue" panose="020B0604020202020204" charset="0"/>
                <a:ea typeface="Microsoft Sans Serif" panose="020B0604020202020204" pitchFamily="34" charset="0"/>
                <a:cs typeface="Microsoft Sans Serif" panose="020B0604020202020204" pitchFamily="34" charset="0"/>
              </a:rPr>
              <a:t> </a:t>
            </a:r>
            <a:r>
              <a:rPr lang="en-US" sz="24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rPr>
              <a:t>change</a:t>
            </a:r>
          </a:p>
        </p:txBody>
      </p:sp>
      <p:sp>
        <p:nvSpPr>
          <p:cNvPr id="33" name="Rechteck 32">
            <a:extLst>
              <a:ext uri="{FF2B5EF4-FFF2-40B4-BE49-F238E27FC236}">
                <a16:creationId xmlns:a16="http://schemas.microsoft.com/office/drawing/2014/main" id="{F5142102-73D9-ABF1-4900-C2DACE2D84E0}"/>
              </a:ext>
            </a:extLst>
          </p:cNvPr>
          <p:cNvSpPr/>
          <p:nvPr/>
        </p:nvSpPr>
        <p:spPr>
          <a:xfrm>
            <a:off x="14544000" y="4386023"/>
            <a:ext cx="252000" cy="4464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Helvetica Neue" panose="020B0604020202020204" charset="0"/>
            </a:endParaRPr>
          </a:p>
        </p:txBody>
      </p:sp>
      <p:sp>
        <p:nvSpPr>
          <p:cNvPr id="36" name="Pfeil: nach rechts 35">
            <a:extLst>
              <a:ext uri="{FF2B5EF4-FFF2-40B4-BE49-F238E27FC236}">
                <a16:creationId xmlns:a16="http://schemas.microsoft.com/office/drawing/2014/main" id="{A674FB97-07B8-C35C-BAF1-9D0020EA5B6D}"/>
              </a:ext>
            </a:extLst>
          </p:cNvPr>
          <p:cNvSpPr/>
          <p:nvPr/>
        </p:nvSpPr>
        <p:spPr>
          <a:xfrm rot="18240000">
            <a:off x="4964715" y="6050902"/>
            <a:ext cx="4625373" cy="484632"/>
          </a:xfrm>
          <a:prstGeom prst="rightArrow">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CuadroTexto 1">
            <a:extLst>
              <a:ext uri="{FF2B5EF4-FFF2-40B4-BE49-F238E27FC236}">
                <a16:creationId xmlns:a16="http://schemas.microsoft.com/office/drawing/2014/main" id="{4FDEB3C2-FC3A-1A26-57FA-1CEA911D114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
        <p:nvSpPr>
          <p:cNvPr id="3" name="CuadroTexto 2">
            <a:extLst>
              <a:ext uri="{FF2B5EF4-FFF2-40B4-BE49-F238E27FC236}">
                <a16:creationId xmlns:a16="http://schemas.microsoft.com/office/drawing/2014/main" id="{8262C3DA-8E79-DE71-490F-400896101829}"/>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Organizational development</a:t>
            </a:r>
          </a:p>
        </p:txBody>
      </p:sp>
    </p:spTree>
    <p:extLst>
      <p:ext uri="{BB962C8B-B14F-4D97-AF65-F5344CB8AC3E}">
        <p14:creationId xmlns:p14="http://schemas.microsoft.com/office/powerpoint/2010/main" val="346730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00"/>
                                        <p:tgtEl>
                                          <p:spTgt spid="2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wipe(down)">
                                      <p:cBhvr>
                                        <p:cTn id="31" dur="500"/>
                                        <p:tgtEl>
                                          <p:spTgt spid="2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down)">
                                      <p:cBhvr>
                                        <p:cTn id="47" dur="500"/>
                                        <p:tgtEl>
                                          <p:spTgt spid="23"/>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wipe(down)">
                                      <p:cBhvr>
                                        <p:cTn id="55" dur="500"/>
                                        <p:tgtEl>
                                          <p:spTgt spid="25"/>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wipe(down)">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500"/>
                                        <p:tgtEl>
                                          <p:spTgt spid="26"/>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down)">
                                      <p:cBhvr>
                                        <p:cTn id="71" dur="500"/>
                                        <p:tgtEl>
                                          <p:spTgt spid="36"/>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wipe(down)">
                                      <p:cBhvr>
                                        <p:cTn id="7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7" grpId="0" animBg="1"/>
      <p:bldP spid="6" grpId="0" animBg="1"/>
      <p:bldP spid="19" grpId="0" animBg="1"/>
      <p:bldP spid="10" grpId="0" animBg="1"/>
      <p:bldP spid="20" grpId="0" animBg="1"/>
      <p:bldP spid="11" grpId="0" animBg="1"/>
      <p:bldP spid="21" grpId="0" animBg="1"/>
      <p:bldP spid="12" grpId="0" animBg="1"/>
      <p:bldP spid="22" grpId="0" animBg="1"/>
      <p:bldP spid="13" grpId="0" animBg="1"/>
      <p:bldP spid="23" grpId="0" animBg="1"/>
      <p:bldP spid="14" grpId="0" animBg="1"/>
      <p:bldP spid="25" grpId="0" animBg="1"/>
      <p:bldP spid="15" grpId="0" animBg="1"/>
      <p:bldP spid="26" grpId="0" animBg="1"/>
      <p:bldP spid="16" grpId="0" animBg="1"/>
      <p:bldP spid="3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3616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0" y="3384000"/>
            <a:ext cx="13986163" cy="461665"/>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Change management needs intrapreneurial behavior</a:t>
            </a:r>
          </a:p>
        </p:txBody>
      </p:sp>
      <p:grpSp>
        <p:nvGrpSpPr>
          <p:cNvPr id="10" name="Gruppieren 9">
            <a:extLst>
              <a:ext uri="{FF2B5EF4-FFF2-40B4-BE49-F238E27FC236}">
                <a16:creationId xmlns:a16="http://schemas.microsoft.com/office/drawing/2014/main" id="{8F448A47-C581-B990-76CA-52553BB46B05}"/>
              </a:ext>
            </a:extLst>
          </p:cNvPr>
          <p:cNvGrpSpPr/>
          <p:nvPr/>
        </p:nvGrpSpPr>
        <p:grpSpPr>
          <a:xfrm>
            <a:off x="2878437" y="7524004"/>
            <a:ext cx="13609663" cy="954000"/>
            <a:chOff x="2878437" y="7740000"/>
            <a:chExt cx="13609663" cy="954000"/>
          </a:xfrm>
        </p:grpSpPr>
        <p:sp>
          <p:nvSpPr>
            <p:cNvPr id="44" name="Rechteck: diagonal liegende Ecken abgerundet 43">
              <a:extLst>
                <a:ext uri="{FF2B5EF4-FFF2-40B4-BE49-F238E27FC236}">
                  <a16:creationId xmlns:a16="http://schemas.microsoft.com/office/drawing/2014/main" id="{46619764-B3DC-9A76-234E-CB3041BDE534}"/>
                </a:ext>
              </a:extLst>
            </p:cNvPr>
            <p:cNvSpPr/>
            <p:nvPr/>
          </p:nvSpPr>
          <p:spPr>
            <a:xfrm rot="21000000">
              <a:off x="2878437" y="7992000"/>
              <a:ext cx="2718720" cy="70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Google Shape;119;p6">
              <a:extLst>
                <a:ext uri="{FF2B5EF4-FFF2-40B4-BE49-F238E27FC236}">
                  <a16:creationId xmlns:a16="http://schemas.microsoft.com/office/drawing/2014/main" id="{F92CE2B3-4EF4-4681-EBFD-83F1C5F76D4C}"/>
                </a:ext>
              </a:extLst>
            </p:cNvPr>
            <p:cNvSpPr/>
            <p:nvPr/>
          </p:nvSpPr>
          <p:spPr>
            <a:xfrm>
              <a:off x="5472000" y="7740000"/>
              <a:ext cx="11016100" cy="72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tabLst>
                  <a:tab pos="365125" algn="l"/>
                </a:tabLst>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have a broad and interdisciplinary network inside and outside the company,</a:t>
              </a:r>
              <a:br>
                <a:rPr lang="en-US" sz="2400" b="0" i="0" u="none" strike="noStrike" cap="none" dirty="0">
                  <a:solidFill>
                    <a:schemeClr val="bg1"/>
                  </a:solidFill>
                  <a:latin typeface="Helvetica Neue" panose="020B0604020202020204" charset="0"/>
                  <a:ea typeface="Helvetica Neue"/>
                  <a:cs typeface="Helvetica Neue"/>
                  <a:sym typeface="Helvetica Neue"/>
                </a:rPr>
              </a:br>
              <a:r>
                <a:rPr lang="en-US" sz="2400" b="0" i="0" u="none" strike="noStrike" cap="none" dirty="0">
                  <a:solidFill>
                    <a:schemeClr val="bg1"/>
                  </a:solidFill>
                  <a:latin typeface="Helvetica Neue" panose="020B0604020202020204" charset="0"/>
                  <a:ea typeface="Helvetica Neue"/>
                  <a:cs typeface="Helvetica Neue"/>
                  <a:sym typeface="Helvetica Neue"/>
                </a:rPr>
                <a:t>  	which facilitates changes</a:t>
              </a:r>
            </a:p>
          </p:txBody>
        </p:sp>
      </p:grpSp>
      <p:grpSp>
        <p:nvGrpSpPr>
          <p:cNvPr id="9" name="Gruppieren 8">
            <a:extLst>
              <a:ext uri="{FF2B5EF4-FFF2-40B4-BE49-F238E27FC236}">
                <a16:creationId xmlns:a16="http://schemas.microsoft.com/office/drawing/2014/main" id="{6423D63B-FEB1-0B3F-70C0-794E310EA1B9}"/>
              </a:ext>
            </a:extLst>
          </p:cNvPr>
          <p:cNvGrpSpPr/>
          <p:nvPr/>
        </p:nvGrpSpPr>
        <p:grpSpPr>
          <a:xfrm>
            <a:off x="2878437" y="6876004"/>
            <a:ext cx="13609070" cy="774000"/>
            <a:chOff x="2878437" y="7092000"/>
            <a:chExt cx="13609070" cy="774000"/>
          </a:xfrm>
        </p:grpSpPr>
        <p:sp>
          <p:nvSpPr>
            <p:cNvPr id="41" name="Rechteck: diagonal liegende Ecken abgerundet 40">
              <a:extLst>
                <a:ext uri="{FF2B5EF4-FFF2-40B4-BE49-F238E27FC236}">
                  <a16:creationId xmlns:a16="http://schemas.microsoft.com/office/drawing/2014/main" id="{BF1EDD45-5677-4E6F-EE27-006147CA73D2}"/>
                </a:ext>
              </a:extLst>
            </p:cNvPr>
            <p:cNvSpPr/>
            <p:nvPr/>
          </p:nvSpPr>
          <p:spPr>
            <a:xfrm rot="21000000">
              <a:off x="2878437" y="7344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42" name="Google Shape;119;p6">
              <a:extLst>
                <a:ext uri="{FF2B5EF4-FFF2-40B4-BE49-F238E27FC236}">
                  <a16:creationId xmlns:a16="http://schemas.microsoft.com/office/drawing/2014/main" id="{F61C551F-3B5D-675B-1687-9B88C8036926}"/>
                </a:ext>
              </a:extLst>
            </p:cNvPr>
            <p:cNvSpPr/>
            <p:nvPr/>
          </p:nvSpPr>
          <p:spPr>
            <a:xfrm>
              <a:off x="5471407" y="7092000"/>
              <a:ext cx="110161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are more engaged for realizing vision and goals through change processes</a:t>
              </a:r>
            </a:p>
          </p:txBody>
        </p:sp>
      </p:grpSp>
      <p:grpSp>
        <p:nvGrpSpPr>
          <p:cNvPr id="8" name="Gruppieren 7">
            <a:extLst>
              <a:ext uri="{FF2B5EF4-FFF2-40B4-BE49-F238E27FC236}">
                <a16:creationId xmlns:a16="http://schemas.microsoft.com/office/drawing/2014/main" id="{DA915E18-5251-58C5-1CEF-7CCD634AA402}"/>
              </a:ext>
            </a:extLst>
          </p:cNvPr>
          <p:cNvGrpSpPr/>
          <p:nvPr/>
        </p:nvGrpSpPr>
        <p:grpSpPr>
          <a:xfrm>
            <a:off x="2878437" y="6228004"/>
            <a:ext cx="13609663" cy="774000"/>
            <a:chOff x="2878437" y="6444000"/>
            <a:chExt cx="13609663" cy="774000"/>
          </a:xfrm>
        </p:grpSpPr>
        <p:sp>
          <p:nvSpPr>
            <p:cNvPr id="23" name="Rechteck: diagonal liegende Ecken abgerundet 22">
              <a:extLst>
                <a:ext uri="{FF2B5EF4-FFF2-40B4-BE49-F238E27FC236}">
                  <a16:creationId xmlns:a16="http://schemas.microsoft.com/office/drawing/2014/main" id="{8D46AF12-C506-2FAF-4C70-D040750DBC8C}"/>
                </a:ext>
              </a:extLst>
            </p:cNvPr>
            <p:cNvSpPr/>
            <p:nvPr/>
          </p:nvSpPr>
          <p:spPr>
            <a:xfrm rot="21000000">
              <a:off x="2878437" y="6696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5" name="Google Shape;119;p6">
              <a:extLst>
                <a:ext uri="{FF2B5EF4-FFF2-40B4-BE49-F238E27FC236}">
                  <a16:creationId xmlns:a16="http://schemas.microsoft.com/office/drawing/2014/main" id="{A9765071-61A7-F293-6B17-D3ADA31A9C3E}"/>
                </a:ext>
              </a:extLst>
            </p:cNvPr>
            <p:cNvSpPr/>
            <p:nvPr/>
          </p:nvSpPr>
          <p:spPr>
            <a:xfrm>
              <a:off x="5472000" y="6444000"/>
              <a:ext cx="11016100"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are open-minded to improvements and changes</a:t>
              </a:r>
            </a:p>
          </p:txBody>
        </p:sp>
      </p:grpSp>
      <p:grpSp>
        <p:nvGrpSpPr>
          <p:cNvPr id="4" name="Gruppieren 3">
            <a:extLst>
              <a:ext uri="{FF2B5EF4-FFF2-40B4-BE49-F238E27FC236}">
                <a16:creationId xmlns:a16="http://schemas.microsoft.com/office/drawing/2014/main" id="{9EF9589C-AD3E-44D8-28BD-20027D35F6B1}"/>
              </a:ext>
            </a:extLst>
          </p:cNvPr>
          <p:cNvGrpSpPr/>
          <p:nvPr/>
        </p:nvGrpSpPr>
        <p:grpSpPr>
          <a:xfrm>
            <a:off x="2878437" y="5580004"/>
            <a:ext cx="13609664" cy="774000"/>
            <a:chOff x="2878437" y="5796000"/>
            <a:chExt cx="13609664" cy="774000"/>
          </a:xfrm>
        </p:grpSpPr>
        <p:sp>
          <p:nvSpPr>
            <p:cNvPr id="27" name="Rechteck: diagonal liegende Ecken abgerundet 26">
              <a:extLst>
                <a:ext uri="{FF2B5EF4-FFF2-40B4-BE49-F238E27FC236}">
                  <a16:creationId xmlns:a16="http://schemas.microsoft.com/office/drawing/2014/main" id="{795E2BEC-6290-542D-ED5F-608F5E2010C9}"/>
                </a:ext>
              </a:extLst>
            </p:cNvPr>
            <p:cNvSpPr/>
            <p:nvPr/>
          </p:nvSpPr>
          <p:spPr>
            <a:xfrm rot="21000000">
              <a:off x="2878437" y="6048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8" name="Google Shape;120;p6">
              <a:extLst>
                <a:ext uri="{FF2B5EF4-FFF2-40B4-BE49-F238E27FC236}">
                  <a16:creationId xmlns:a16="http://schemas.microsoft.com/office/drawing/2014/main" id="{6B1B713D-F6BF-5B9D-0DC1-C4AF440AEDFF}"/>
                </a:ext>
              </a:extLst>
            </p:cNvPr>
            <p:cNvSpPr/>
            <p:nvPr/>
          </p:nvSpPr>
          <p:spPr>
            <a:xfrm>
              <a:off x="5472000" y="5796000"/>
              <a:ext cx="11016101"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are more satisfied and more committed to the organization</a:t>
              </a:r>
            </a:p>
          </p:txBody>
        </p:sp>
      </p:grpSp>
      <p:grpSp>
        <p:nvGrpSpPr>
          <p:cNvPr id="3" name="Gruppieren 2">
            <a:extLst>
              <a:ext uri="{FF2B5EF4-FFF2-40B4-BE49-F238E27FC236}">
                <a16:creationId xmlns:a16="http://schemas.microsoft.com/office/drawing/2014/main" id="{AE8DD386-E469-1150-2793-B1E87F98AA1E}"/>
              </a:ext>
            </a:extLst>
          </p:cNvPr>
          <p:cNvGrpSpPr/>
          <p:nvPr/>
        </p:nvGrpSpPr>
        <p:grpSpPr>
          <a:xfrm>
            <a:off x="2842437" y="4932004"/>
            <a:ext cx="13645665" cy="774000"/>
            <a:chOff x="2842437" y="5148000"/>
            <a:chExt cx="13645665" cy="774000"/>
          </a:xfrm>
        </p:grpSpPr>
        <p:sp>
          <p:nvSpPr>
            <p:cNvPr id="30" name="Rechteck: diagonal liegende Ecken abgerundet 29">
              <a:extLst>
                <a:ext uri="{FF2B5EF4-FFF2-40B4-BE49-F238E27FC236}">
                  <a16:creationId xmlns:a16="http://schemas.microsoft.com/office/drawing/2014/main" id="{6853332A-F48E-118D-2D16-722A760C1516}"/>
                </a:ext>
              </a:extLst>
            </p:cNvPr>
            <p:cNvSpPr/>
            <p:nvPr/>
          </p:nvSpPr>
          <p:spPr>
            <a:xfrm rot="21000000">
              <a:off x="2842437" y="5400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1" name="Google Shape;121;p6">
              <a:extLst>
                <a:ext uri="{FF2B5EF4-FFF2-40B4-BE49-F238E27FC236}">
                  <a16:creationId xmlns:a16="http://schemas.microsoft.com/office/drawing/2014/main" id="{F19AE6A0-091C-06DE-6AB6-EE3898DA5208}"/>
                </a:ext>
              </a:extLst>
            </p:cNvPr>
            <p:cNvSpPr/>
            <p:nvPr/>
          </p:nvSpPr>
          <p:spPr>
            <a:xfrm>
              <a:off x="5472000" y="5148000"/>
              <a:ext cx="11016102"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guarantee successful change processes</a:t>
              </a:r>
            </a:p>
          </p:txBody>
        </p:sp>
      </p:grpSp>
      <p:grpSp>
        <p:nvGrpSpPr>
          <p:cNvPr id="2" name="Gruppieren 1">
            <a:extLst>
              <a:ext uri="{FF2B5EF4-FFF2-40B4-BE49-F238E27FC236}">
                <a16:creationId xmlns:a16="http://schemas.microsoft.com/office/drawing/2014/main" id="{DBA12959-48B8-5761-03A4-330FE551C10C}"/>
              </a:ext>
            </a:extLst>
          </p:cNvPr>
          <p:cNvGrpSpPr/>
          <p:nvPr/>
        </p:nvGrpSpPr>
        <p:grpSpPr>
          <a:xfrm>
            <a:off x="2878437" y="4284000"/>
            <a:ext cx="13609666" cy="774004"/>
            <a:chOff x="2878437" y="4499996"/>
            <a:chExt cx="13609666" cy="774004"/>
          </a:xfrm>
        </p:grpSpPr>
        <p:sp>
          <p:nvSpPr>
            <p:cNvPr id="33" name="Rechteck: diagonal liegende Ecken abgerundet 32">
              <a:extLst>
                <a:ext uri="{FF2B5EF4-FFF2-40B4-BE49-F238E27FC236}">
                  <a16:creationId xmlns:a16="http://schemas.microsoft.com/office/drawing/2014/main" id="{0E7C6F23-224D-5576-55F4-3AFD6246000E}"/>
                </a:ext>
              </a:extLst>
            </p:cNvPr>
            <p:cNvSpPr/>
            <p:nvPr/>
          </p:nvSpPr>
          <p:spPr>
            <a:xfrm rot="21000000">
              <a:off x="2878437" y="4752000"/>
              <a:ext cx="2718720" cy="522000"/>
            </a:xfrm>
            <a:prstGeom prst="round2DiagRect">
              <a:avLst/>
            </a:prstGeom>
            <a:solidFill>
              <a:srgbClr val="4D94B7"/>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4" name="Google Shape;127;p6">
              <a:extLst>
                <a:ext uri="{FF2B5EF4-FFF2-40B4-BE49-F238E27FC236}">
                  <a16:creationId xmlns:a16="http://schemas.microsoft.com/office/drawing/2014/main" id="{704D2289-6263-52C9-D43B-DBE4E7A06CF2}"/>
                </a:ext>
              </a:extLst>
            </p:cNvPr>
            <p:cNvSpPr/>
            <p:nvPr/>
          </p:nvSpPr>
          <p:spPr>
            <a:xfrm>
              <a:off x="5472000" y="4499996"/>
              <a:ext cx="11016103" cy="540000"/>
            </a:xfrm>
            <a:prstGeom prst="rect">
              <a:avLst/>
            </a:prstGeom>
            <a:solidFill>
              <a:srgbClr val="4D94B7"/>
            </a:solidFill>
            <a:ln w="25400" cap="flat" cmpd="sng">
              <a:noFill/>
              <a:prstDash val="solid"/>
              <a:round/>
              <a:headEnd type="none" w="sm" len="sm"/>
              <a:tailEnd type="none" w="sm" len="sm"/>
            </a:ln>
            <a:effectLst>
              <a:outerShdw blurRad="50800" dist="38100" dir="2700000" algn="tl" rotWithShape="0">
                <a:prstClr val="black">
                  <a:alpha val="40000"/>
                </a:prst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rtl="0">
                <a:lnSpc>
                  <a:spcPct val="100000"/>
                </a:lnSpc>
                <a:spcBef>
                  <a:spcPts val="0"/>
                </a:spcBef>
                <a:spcAft>
                  <a:spcPts val="0"/>
                </a:spcAft>
                <a:buNone/>
              </a:pPr>
              <a:r>
                <a:rPr lang="en-US" sz="2400" dirty="0">
                  <a:solidFill>
                    <a:schemeClr val="bg1"/>
                  </a:solidFill>
                  <a:latin typeface="Helvetica Neue" panose="020B0604020202020204" charset="0"/>
                  <a:ea typeface="Helvetica Neue"/>
                  <a:cs typeface="Helvetica Neue"/>
                  <a:sym typeface="Helvetica Neue"/>
                </a:rPr>
                <a:t>… </a:t>
              </a:r>
              <a:r>
                <a:rPr lang="en-US" sz="2400" b="0" i="0" u="none" strike="noStrike" cap="none" dirty="0">
                  <a:solidFill>
                    <a:schemeClr val="bg1"/>
                  </a:solidFill>
                  <a:latin typeface="Helvetica Neue" panose="020B0604020202020204" charset="0"/>
                  <a:ea typeface="Helvetica Neue"/>
                  <a:cs typeface="Helvetica Neue"/>
                  <a:sym typeface="Helvetica Neue"/>
                </a:rPr>
                <a:t>recognize the urgency of change earlier</a:t>
              </a:r>
            </a:p>
          </p:txBody>
        </p:sp>
      </p:grpSp>
      <p:sp>
        <p:nvSpPr>
          <p:cNvPr id="35" name="Rechteck: abgerundete Ecken 34">
            <a:extLst>
              <a:ext uri="{FF2B5EF4-FFF2-40B4-BE49-F238E27FC236}">
                <a16:creationId xmlns:a16="http://schemas.microsoft.com/office/drawing/2014/main" id="{C860832F-9CE2-A615-5051-D17A4494871E}"/>
              </a:ext>
            </a:extLst>
          </p:cNvPr>
          <p:cNvSpPr/>
          <p:nvPr/>
        </p:nvSpPr>
        <p:spPr>
          <a:xfrm>
            <a:off x="1296000" y="4284004"/>
            <a:ext cx="2520000" cy="4441535"/>
          </a:xfrm>
          <a:prstGeom prst="roundRect">
            <a:avLst/>
          </a:prstGeom>
          <a:solidFill>
            <a:srgbClr val="4D94B7"/>
          </a:solidFill>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latin typeface="Helvetica Neue" panose="020B0604020202020204" charset="0"/>
              </a:rPr>
              <a:t>Intrapreneurs …</a:t>
            </a: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a:p>
            <a:pPr algn="ctr"/>
            <a:endParaRPr lang="en-US" sz="2400" b="1" dirty="0">
              <a:latin typeface="Helvetica Neue" panose="020B0604020202020204" charset="0"/>
            </a:endParaRPr>
          </a:p>
        </p:txBody>
      </p:sp>
      <p:pic>
        <p:nvPicPr>
          <p:cNvPr id="36" name="Picture 4" descr="Image">
            <a:extLst>
              <a:ext uri="{FF2B5EF4-FFF2-40B4-BE49-F238E27FC236}">
                <a16:creationId xmlns:a16="http://schemas.microsoft.com/office/drawing/2014/main" id="{8BB788CD-BFE8-A715-1C0E-547C83FA028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512000" y="6912004"/>
            <a:ext cx="2088000" cy="130500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
            <a:extLst>
              <a:ext uri="{FF2B5EF4-FFF2-40B4-BE49-F238E27FC236}">
                <a16:creationId xmlns:a16="http://schemas.microsoft.com/office/drawing/2014/main" id="{5ED09B44-6D3C-3924-037D-C8333541FED8}"/>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
        <p:nvSpPr>
          <p:cNvPr id="12" name="CuadroTexto 2">
            <a:extLst>
              <a:ext uri="{FF2B5EF4-FFF2-40B4-BE49-F238E27FC236}">
                <a16:creationId xmlns:a16="http://schemas.microsoft.com/office/drawing/2014/main" id="{2C19196B-2F04-7DBE-533B-BA42DEBE9A20}"/>
              </a:ext>
            </a:extLst>
          </p:cNvPr>
          <p:cNvSpPr txBox="1"/>
          <p:nvPr/>
        </p:nvSpPr>
        <p:spPr>
          <a:xfrm>
            <a:off x="1296000" y="2304000"/>
            <a:ext cx="6552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2.2 Organizational development</a:t>
            </a:r>
          </a:p>
        </p:txBody>
      </p:sp>
    </p:spTree>
    <p:extLst>
      <p:ext uri="{BB962C8B-B14F-4D97-AF65-F5344CB8AC3E}">
        <p14:creationId xmlns:p14="http://schemas.microsoft.com/office/powerpoint/2010/main" val="25835035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2769998"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2</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4038600" cy="3123932"/>
          </a:xfrm>
          <a:prstGeom prst="rect">
            <a:avLst/>
          </a:prstGeom>
          <a:noFill/>
        </p:spPr>
        <p:txBody>
          <a:bodyPr wrap="square" rtlCol="0">
            <a:spAutoFit/>
          </a:bodyPr>
          <a:lstStyle/>
          <a:p>
            <a:r>
              <a:rPr lang="en-US" sz="2400" dirty="0">
                <a:latin typeface="Helvetica Neue" panose="020B0604020202020204" charset="0"/>
                <a:ea typeface="Microsoft Sans Serif" panose="020B0604020202020204" pitchFamily="34" charset="0"/>
                <a:cs typeface="Microsoft Sans Serif" panose="020B0604020202020204" pitchFamily="34" charset="0"/>
              </a:rPr>
              <a:t>Precondition for intrapreneurial behavior</a:t>
            </a:r>
          </a:p>
          <a:p>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p>
            <a:pPr marL="342900" indent="-342900">
              <a:spcAft>
                <a:spcPts val="600"/>
              </a:spcAft>
              <a:buFont typeface="Wingdings" panose="05000000000000000000" pitchFamily="2" charset="2"/>
              <a:buChar char="Ø"/>
            </a:pPr>
            <a:r>
              <a:rPr lang="en-US" sz="2400" dirty="0">
                <a:latin typeface="Helvetica Neue" panose="020B0604020202020204" charset="0"/>
                <a:ea typeface="Microsoft Sans Serif" panose="020B0604020202020204" pitchFamily="34" charset="0"/>
                <a:cs typeface="Microsoft Sans Serif" panose="020B0604020202020204" pitchFamily="34" charset="0"/>
              </a:rPr>
              <a:t>Recognizable incentives are provided on an ongoing basis</a:t>
            </a:r>
          </a:p>
          <a:p>
            <a:pPr marL="342900" indent="-342900">
              <a:spcAft>
                <a:spcPts val="600"/>
              </a:spcAft>
              <a:buFont typeface="Wingdings" panose="05000000000000000000" pitchFamily="2" charset="2"/>
              <a:buChar char="Ø"/>
            </a:pPr>
            <a:r>
              <a:rPr lang="en-US" sz="2400" dirty="0">
                <a:latin typeface="Helvetica Neue" panose="020B0604020202020204" charset="0"/>
                <a:ea typeface="Microsoft Sans Serif" panose="020B0604020202020204" pitchFamily="34" charset="0"/>
                <a:cs typeface="Microsoft Sans Serif" panose="020B0604020202020204" pitchFamily="34" charset="0"/>
              </a:rPr>
              <a:t>Raises the willingness to take the initiative</a:t>
            </a:r>
          </a:p>
        </p:txBody>
      </p:sp>
      <p:sp>
        <p:nvSpPr>
          <p:cNvPr id="18" name="CuadroTexto 2">
            <a:extLst>
              <a:ext uri="{FF2B5EF4-FFF2-40B4-BE49-F238E27FC236}">
                <a16:creationId xmlns:a16="http://schemas.microsoft.com/office/drawing/2014/main" id="{28342E0F-0C6D-D4E7-39D7-186135E2D4D2}"/>
              </a:ext>
            </a:extLst>
          </p:cNvPr>
          <p:cNvSpPr txBox="1"/>
          <p:nvPr/>
        </p:nvSpPr>
        <p:spPr>
          <a:xfrm>
            <a:off x="1296000" y="2304000"/>
            <a:ext cx="5688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2.3 Appreciation</a:t>
            </a:r>
          </a:p>
        </p:txBody>
      </p:sp>
      <p:pic>
        <p:nvPicPr>
          <p:cNvPr id="2" name="Grafik 1">
            <a:extLst>
              <a:ext uri="{FF2B5EF4-FFF2-40B4-BE49-F238E27FC236}">
                <a16:creationId xmlns:a16="http://schemas.microsoft.com/office/drawing/2014/main" id="{99A9F6BB-DE42-F356-4689-DD7BF9EC10B0}"/>
              </a:ext>
            </a:extLst>
          </p:cNvPr>
          <p:cNvPicPr>
            <a:picLocks noChangeAspect="1"/>
          </p:cNvPicPr>
          <p:nvPr/>
        </p:nvPicPr>
        <p:blipFill>
          <a:blip r:embed="rId2"/>
          <a:stretch>
            <a:fillRect/>
          </a:stretch>
        </p:blipFill>
        <p:spPr>
          <a:xfrm>
            <a:off x="10730921" y="1366762"/>
            <a:ext cx="2433562" cy="1881540"/>
          </a:xfrm>
          <a:prstGeom prst="rect">
            <a:avLst/>
          </a:prstGeom>
        </p:spPr>
      </p:pic>
      <p:grpSp>
        <p:nvGrpSpPr>
          <p:cNvPr id="3" name="Gruppieren 2">
            <a:extLst>
              <a:ext uri="{FF2B5EF4-FFF2-40B4-BE49-F238E27FC236}">
                <a16:creationId xmlns:a16="http://schemas.microsoft.com/office/drawing/2014/main" id="{DD49F4CB-EEF3-1CE0-98C7-6E6A480006FC}"/>
              </a:ext>
            </a:extLst>
          </p:cNvPr>
          <p:cNvGrpSpPr/>
          <p:nvPr/>
        </p:nvGrpSpPr>
        <p:grpSpPr>
          <a:xfrm>
            <a:off x="12537116" y="60266"/>
            <a:ext cx="5040000" cy="2890769"/>
            <a:chOff x="12537116" y="60266"/>
            <a:chExt cx="5040000" cy="2890769"/>
          </a:xfrm>
        </p:grpSpPr>
        <p:pic>
          <p:nvPicPr>
            <p:cNvPr id="21" name="Grafik 20" descr="Wolken-Gedankenblase">
              <a:extLst>
                <a:ext uri="{FF2B5EF4-FFF2-40B4-BE49-F238E27FC236}">
                  <a16:creationId xmlns:a16="http://schemas.microsoft.com/office/drawing/2014/main" id="{14B585FB-DCFC-962C-7EBA-EF761A5ED05C}"/>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2537116" y="60266"/>
              <a:ext cx="5040000" cy="2890769"/>
            </a:xfrm>
            <a:prstGeom prst="rect">
              <a:avLst/>
            </a:prstGeom>
          </p:spPr>
        </p:pic>
        <p:pic>
          <p:nvPicPr>
            <p:cNvPr id="22" name="Grafik 21" descr="Unterschrift Silhouette">
              <a:extLst>
                <a:ext uri="{FF2B5EF4-FFF2-40B4-BE49-F238E27FC236}">
                  <a16:creationId xmlns:a16="http://schemas.microsoft.com/office/drawing/2014/main" id="{9E0A1E20-3D72-6F3D-F2FB-07EBFAC483A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387704" y="468761"/>
              <a:ext cx="914400" cy="914400"/>
            </a:xfrm>
            <a:prstGeom prst="rect">
              <a:avLst/>
            </a:prstGeom>
          </p:spPr>
        </p:pic>
        <p:sp>
          <p:nvSpPr>
            <p:cNvPr id="23" name="Google Shape;185;p23">
              <a:extLst>
                <a:ext uri="{FF2B5EF4-FFF2-40B4-BE49-F238E27FC236}">
                  <a16:creationId xmlns:a16="http://schemas.microsoft.com/office/drawing/2014/main" id="{77528D30-BF9C-C4BC-64B1-D2EFC6A13319}"/>
                </a:ext>
              </a:extLst>
            </p:cNvPr>
            <p:cNvSpPr txBox="1"/>
            <p:nvPr/>
          </p:nvSpPr>
          <p:spPr>
            <a:xfrm>
              <a:off x="12847674" y="1138235"/>
              <a:ext cx="4288326" cy="1551422"/>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r>
                <a:rPr lang="en-US" sz="2400" b="1" dirty="0">
                  <a:solidFill>
                    <a:schemeClr val="tx1"/>
                  </a:solidFill>
                  <a:latin typeface="Helvetica Neue" panose="020B0604020202020204" charset="0"/>
                  <a:ea typeface="Helvetica Neue"/>
                  <a:cs typeface="Helvetica Neue"/>
                  <a:sym typeface="Helvetica Neue"/>
                </a:rPr>
                <a:t>Which kind of incentives are offered by your company?</a:t>
              </a:r>
            </a:p>
          </p:txBody>
        </p:sp>
      </p:grpSp>
      <p:sp>
        <p:nvSpPr>
          <p:cNvPr id="10" name="Freihandform: Form 9">
            <a:extLst>
              <a:ext uri="{FF2B5EF4-FFF2-40B4-BE49-F238E27FC236}">
                <a16:creationId xmlns:a16="http://schemas.microsoft.com/office/drawing/2014/main" id="{40149CC0-A1B1-2FFD-7C8F-93AF4C122382}"/>
              </a:ext>
            </a:extLst>
          </p:cNvPr>
          <p:cNvSpPr/>
          <p:nvPr/>
        </p:nvSpPr>
        <p:spPr>
          <a:xfrm>
            <a:off x="12816000" y="680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lvl="1" indent="0" defTabSz="977900">
              <a:spcBef>
                <a:spcPct val="0"/>
              </a:spcBef>
              <a:spcAft>
                <a:spcPts val="600"/>
              </a:spcAft>
              <a:buFontTx/>
              <a:buNone/>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Like </a:t>
            </a:r>
          </a:p>
          <a:p>
            <a:pPr marL="342900" lvl="1" indent="-342900" defTabSz="977900">
              <a:spcBef>
                <a:spcPct val="0"/>
              </a:spcBef>
              <a:spcAft>
                <a:spcPts val="600"/>
              </a:spcAft>
              <a:buFont typeface="Wingdings" panose="05000000000000000000" pitchFamily="2" charset="2"/>
              <a:buChar char="§"/>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free (or more) working time </a:t>
            </a:r>
          </a:p>
          <a:p>
            <a:pPr marL="342900" lvl="1" indent="-342900" defTabSz="977900">
              <a:spcBef>
                <a:spcPct val="0"/>
              </a:spcBef>
              <a:spcAft>
                <a:spcPts val="600"/>
              </a:spcAft>
              <a:buFont typeface="Wingdings" panose="05000000000000000000" pitchFamily="2" charset="2"/>
              <a:buChar char="§"/>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scope for developing and implementing ideas</a:t>
            </a:r>
          </a:p>
        </p:txBody>
      </p:sp>
      <p:sp>
        <p:nvSpPr>
          <p:cNvPr id="9" name="Freihandform: Form 8">
            <a:extLst>
              <a:ext uri="{FF2B5EF4-FFF2-40B4-BE49-F238E27FC236}">
                <a16:creationId xmlns:a16="http://schemas.microsoft.com/office/drawing/2014/main" id="{50EF13EC-4A04-A2A2-4287-728D6D322E1F}"/>
              </a:ext>
            </a:extLst>
          </p:cNvPr>
          <p:cNvSpPr/>
          <p:nvPr/>
        </p:nvSpPr>
        <p:spPr>
          <a:xfrm>
            <a:off x="5976000" y="680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lvl="1" indent="0" algn="l" defTabSz="977900">
              <a:spcBef>
                <a:spcPct val="0"/>
              </a:spcBef>
              <a:spcAft>
                <a:spcPts val="600"/>
              </a:spcAft>
              <a:buFontTx/>
              <a:buNone/>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Like</a:t>
            </a:r>
          </a:p>
          <a:p>
            <a:pPr marL="342900" lvl="1" indent="-342900" algn="l" defTabSz="977900">
              <a:spcBef>
                <a:spcPct val="0"/>
              </a:spcBef>
              <a:spcAft>
                <a:spcPts val="600"/>
              </a:spcAft>
              <a:buFont typeface="Wingdings" panose="05000000000000000000" pitchFamily="2" charset="2"/>
              <a:buChar char="§"/>
              <a:tabLst>
                <a:tab pos="95250" algn="l"/>
              </a:tabLst>
            </a:pP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further training measures</a:t>
            </a:r>
          </a:p>
          <a:p>
            <a:pPr marL="342900" lvl="1" indent="-342900" algn="l" defTabSz="977900">
              <a:spcBef>
                <a:spcPct val="0"/>
              </a:spcBef>
              <a:spcAft>
                <a:spcPts val="600"/>
              </a:spcAft>
              <a:buFont typeface="Wingdings" panose="05000000000000000000" pitchFamily="2" charset="2"/>
              <a:buChar char="§"/>
              <a:tabLst>
                <a:tab pos="95250" algn="l"/>
              </a:tabLst>
            </a:pPr>
            <a:r>
              <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trade fair visi</a:t>
            </a:r>
            <a:r>
              <a:rPr lang="en-US" sz="2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rPr>
              <a:t>ts</a:t>
            </a:r>
            <a:endParaRPr lang="en-US" sz="2200" kern="1200" dirty="0">
              <a:solidFill>
                <a:prstClr val="black">
                  <a:hueOff val="0"/>
                  <a:satOff val="0"/>
                  <a:lumOff val="0"/>
                  <a:alphaOff val="0"/>
                </a:prstClr>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8" name="Freihandform: Form 7">
            <a:extLst>
              <a:ext uri="{FF2B5EF4-FFF2-40B4-BE49-F238E27FC236}">
                <a16:creationId xmlns:a16="http://schemas.microsoft.com/office/drawing/2014/main" id="{14E7CB6F-1903-564C-426C-31C106754985}"/>
              </a:ext>
            </a:extLst>
          </p:cNvPr>
          <p:cNvSpPr/>
          <p:nvPr/>
        </p:nvSpPr>
        <p:spPr>
          <a:xfrm>
            <a:off x="12816000" y="4820916"/>
            <a:ext cx="378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80000" tIns="46800" rIns="90000" bIns="46800" numCol="1" spcCol="1270" anchor="t" anchorCtr="0">
            <a:noAutofit/>
          </a:bodyPr>
          <a:lstStyle/>
          <a:p>
            <a:pPr marL="0" marR="0" lvl="1" indent="0" defTabSz="977900" rtl="0" eaLnBrk="1" fontAlgn="auto" latinLnBrk="0" hangingPunct="1">
              <a:spcBef>
                <a:spcPct val="0"/>
              </a:spcBef>
              <a:spcAft>
                <a:spcPts val="600"/>
              </a:spcAft>
              <a:buClrTx/>
              <a:buSzTx/>
              <a:buFontTx/>
              <a:buNone/>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Like</a:t>
            </a:r>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recognition</a:t>
            </a:r>
          </a:p>
          <a:p>
            <a:pPr marL="342900" marR="0" lvl="1" indent="-342900"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horizontal or vertical expansion of tasks</a:t>
            </a:r>
          </a:p>
        </p:txBody>
      </p:sp>
      <p:sp>
        <p:nvSpPr>
          <p:cNvPr id="16" name="Freihandform: Form 15">
            <a:extLst>
              <a:ext uri="{FF2B5EF4-FFF2-40B4-BE49-F238E27FC236}">
                <a16:creationId xmlns:a16="http://schemas.microsoft.com/office/drawing/2014/main" id="{4713329C-9CF5-4330-3735-9CD1B9F18838}"/>
              </a:ext>
            </a:extLst>
          </p:cNvPr>
          <p:cNvSpPr/>
          <p:nvPr/>
        </p:nvSpPr>
        <p:spPr>
          <a:xfrm>
            <a:off x="5976000" y="4820916"/>
            <a:ext cx="2520000" cy="1980000"/>
          </a:xfrm>
          <a:custGeom>
            <a:avLst/>
            <a:gdLst>
              <a:gd name="connsiteX0" fmla="*/ 0 w 3447752"/>
              <a:gd name="connsiteY0" fmla="*/ 0 h 3051582"/>
              <a:gd name="connsiteX1" fmla="*/ 3447752 w 3447752"/>
              <a:gd name="connsiteY1" fmla="*/ 0 h 3051582"/>
              <a:gd name="connsiteX2" fmla="*/ 3447752 w 3447752"/>
              <a:gd name="connsiteY2" fmla="*/ 3051582 h 3051582"/>
              <a:gd name="connsiteX3" fmla="*/ 0 w 3447752"/>
              <a:gd name="connsiteY3" fmla="*/ 3051582 h 3051582"/>
              <a:gd name="connsiteX4" fmla="*/ 0 w 3447752"/>
              <a:gd name="connsiteY4" fmla="*/ 0 h 30515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3051582">
                <a:moveTo>
                  <a:pt x="0" y="0"/>
                </a:moveTo>
                <a:lnTo>
                  <a:pt x="3447752" y="0"/>
                </a:lnTo>
                <a:lnTo>
                  <a:pt x="3447752" y="3051582"/>
                </a:lnTo>
                <a:lnTo>
                  <a:pt x="0" y="3051582"/>
                </a:lnTo>
                <a:lnTo>
                  <a:pt x="0" y="0"/>
                </a:lnTo>
                <a:close/>
              </a:path>
            </a:pathLst>
          </a:custGeom>
          <a:solidFill>
            <a:srgbClr val="4D94B7">
              <a:alpha val="15000"/>
            </a:srgbClr>
          </a:solidFill>
          <a:ln>
            <a:solidFill>
              <a:schemeClr val="bg1">
                <a:alpha val="90000"/>
              </a:schemeClr>
            </a:solidFill>
          </a:ln>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anchor="t" anchorCtr="0">
            <a:noAutofit/>
          </a:bodyPr>
          <a:lstStyle/>
          <a:p>
            <a:pPr marL="0" marR="0" lvl="1" indent="0" algn="l" defTabSz="977900" rtl="0" eaLnBrk="1" fontAlgn="auto" latinLnBrk="0" hangingPunct="1">
              <a:spcBef>
                <a:spcPct val="0"/>
              </a:spcBef>
              <a:spcAft>
                <a:spcPts val="600"/>
              </a:spcAft>
              <a:buClrTx/>
              <a:buSzTx/>
              <a:buFontTx/>
              <a:buNone/>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Like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cash payments</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gifts </a:t>
            </a:r>
          </a:p>
          <a:p>
            <a:pPr marL="342900" marR="0" lvl="1" indent="-342900" algn="l" defTabSz="977900" rtl="0" eaLnBrk="1" fontAlgn="auto" latinLnBrk="0" hangingPunct="1">
              <a:spcBef>
                <a:spcPct val="0"/>
              </a:spcBef>
              <a:spcAft>
                <a:spcPts val="6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special leaves</a:t>
            </a:r>
          </a:p>
        </p:txBody>
      </p:sp>
      <p:sp>
        <p:nvSpPr>
          <p:cNvPr id="17" name="Textfeld 16">
            <a:extLst>
              <a:ext uri="{FF2B5EF4-FFF2-40B4-BE49-F238E27FC236}">
                <a16:creationId xmlns:a16="http://schemas.microsoft.com/office/drawing/2014/main" id="{1AA4AB64-7554-EA1A-B0C5-70BB34E9B63A}"/>
              </a:ext>
            </a:extLst>
          </p:cNvPr>
          <p:cNvSpPr txBox="1"/>
          <p:nvPr/>
        </p:nvSpPr>
        <p:spPr>
          <a:xfrm>
            <a:off x="8496001" y="4104000"/>
            <a:ext cx="4320000" cy="461665"/>
          </a:xfrm>
          <a:prstGeom prst="rect">
            <a:avLst/>
          </a:prstGeom>
          <a:noFill/>
        </p:spPr>
        <p:txBody>
          <a:bodyPr wrap="square">
            <a:spAutoFit/>
          </a:bodyPr>
          <a:lstStyle/>
          <a:p>
            <a:pPr algn="ct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Types of appreciations</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7" name="Freihandform: Form 6">
            <a:extLst>
              <a:ext uri="{FF2B5EF4-FFF2-40B4-BE49-F238E27FC236}">
                <a16:creationId xmlns:a16="http://schemas.microsoft.com/office/drawing/2014/main" id="{18E21E3D-CB1D-E726-E4BB-A0D8FB04173A}"/>
              </a:ext>
            </a:extLst>
          </p:cNvPr>
          <p:cNvSpPr/>
          <p:nvPr/>
        </p:nvSpPr>
        <p:spPr>
          <a:xfrm>
            <a:off x="1065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Social status</a:t>
            </a:r>
          </a:p>
        </p:txBody>
      </p:sp>
      <p:sp>
        <p:nvSpPr>
          <p:cNvPr id="13" name="Freihandform: Form 12">
            <a:extLst>
              <a:ext uri="{FF2B5EF4-FFF2-40B4-BE49-F238E27FC236}">
                <a16:creationId xmlns:a16="http://schemas.microsoft.com/office/drawing/2014/main" id="{653A9182-ED6C-439F-4FBD-A984C2C3749E}"/>
              </a:ext>
            </a:extLst>
          </p:cNvPr>
          <p:cNvSpPr/>
          <p:nvPr/>
        </p:nvSpPr>
        <p:spPr>
          <a:xfrm>
            <a:off x="1065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algn="ctr" defTabSz="1111250">
              <a:lnSpc>
                <a:spcPct val="90000"/>
              </a:lnSpc>
              <a:spcBef>
                <a:spcPct val="0"/>
              </a:spcBef>
              <a:spcAft>
                <a:spcPct val="35000"/>
              </a:spcAft>
            </a:pPr>
            <a:r>
              <a:rPr lang="en-US" sz="2400" dirty="0">
                <a:latin typeface="Helvetica Neue" panose="020B0604020202020204" charset="0"/>
                <a:ea typeface="Microsoft Sans Serif" panose="020B0604020202020204" pitchFamily="34" charset="0"/>
                <a:cs typeface="Microsoft Sans Serif" panose="020B0604020202020204" pitchFamily="34" charset="0"/>
              </a:rPr>
              <a:t>Flexibility related</a:t>
            </a:r>
          </a:p>
        </p:txBody>
      </p:sp>
      <p:sp>
        <p:nvSpPr>
          <p:cNvPr id="15" name="Freihandform: Form 14">
            <a:extLst>
              <a:ext uri="{FF2B5EF4-FFF2-40B4-BE49-F238E27FC236}">
                <a16:creationId xmlns:a16="http://schemas.microsoft.com/office/drawing/2014/main" id="{2B20C2C3-1776-473B-C94A-BA708465AAFA}"/>
              </a:ext>
            </a:extLst>
          </p:cNvPr>
          <p:cNvSpPr/>
          <p:nvPr/>
        </p:nvSpPr>
        <p:spPr>
          <a:xfrm>
            <a:off x="8496000" y="482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marL="0" lvl="0" indent="0" algn="ctr" defTabSz="111125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Monetary </a:t>
            </a:r>
          </a:p>
        </p:txBody>
      </p:sp>
      <p:sp>
        <p:nvSpPr>
          <p:cNvPr id="12" name="Freihandform: Form 11">
            <a:extLst>
              <a:ext uri="{FF2B5EF4-FFF2-40B4-BE49-F238E27FC236}">
                <a16:creationId xmlns:a16="http://schemas.microsoft.com/office/drawing/2014/main" id="{9CBE9D2F-EB6B-4508-B42B-3E6379618898}"/>
              </a:ext>
            </a:extLst>
          </p:cNvPr>
          <p:cNvSpPr/>
          <p:nvPr/>
        </p:nvSpPr>
        <p:spPr>
          <a:xfrm>
            <a:off x="8496000" y="6800916"/>
            <a:ext cx="2160000" cy="1980000"/>
          </a:xfrm>
          <a:custGeom>
            <a:avLst/>
            <a:gdLst>
              <a:gd name="connsiteX0" fmla="*/ 0 w 3447752"/>
              <a:gd name="connsiteY0" fmla="*/ 0 h 1267200"/>
              <a:gd name="connsiteX1" fmla="*/ 3447752 w 3447752"/>
              <a:gd name="connsiteY1" fmla="*/ 0 h 1267200"/>
              <a:gd name="connsiteX2" fmla="*/ 3447752 w 3447752"/>
              <a:gd name="connsiteY2" fmla="*/ 1267200 h 1267200"/>
              <a:gd name="connsiteX3" fmla="*/ 0 w 3447752"/>
              <a:gd name="connsiteY3" fmla="*/ 1267200 h 1267200"/>
              <a:gd name="connsiteX4" fmla="*/ 0 w 3447752"/>
              <a:gd name="connsiteY4" fmla="*/ 0 h 1267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7752" h="1267200">
                <a:moveTo>
                  <a:pt x="0" y="0"/>
                </a:moveTo>
                <a:lnTo>
                  <a:pt x="3447752" y="0"/>
                </a:lnTo>
                <a:lnTo>
                  <a:pt x="3447752" y="1267200"/>
                </a:lnTo>
                <a:lnTo>
                  <a:pt x="0" y="1267200"/>
                </a:lnTo>
                <a:lnTo>
                  <a:pt x="0" y="0"/>
                </a:lnTo>
                <a:close/>
              </a:path>
            </a:pathLst>
          </a:custGeom>
          <a:solidFill>
            <a:srgbClr val="4D94B7"/>
          </a:solidFill>
          <a:ln>
            <a:solidFill>
              <a:schemeClr val="bg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0000" tIns="46800" rIns="90000" bIns="46800" numCol="1" spcCol="1270" anchor="ctr" anchorCtr="0">
            <a:noAutofit/>
          </a:bodyPr>
          <a:lstStyle/>
          <a:p>
            <a:pPr lvl="0" indent="0" algn="ctr" defTabSz="1111250">
              <a:lnSpc>
                <a:spcPct val="90000"/>
              </a:lnSpc>
              <a:spcBef>
                <a:spcPct val="0"/>
              </a:spcBef>
              <a:spcAft>
                <a:spcPct val="35000"/>
              </a:spcAft>
              <a:buNone/>
            </a:pPr>
            <a:r>
              <a:rPr lang="en-US" sz="2400" dirty="0">
                <a:latin typeface="Helvetica Neue" panose="020B0604020202020204" charset="0"/>
                <a:ea typeface="Microsoft Sans Serif" panose="020B0604020202020204" pitchFamily="34" charset="0"/>
                <a:cs typeface="Microsoft Sans Serif" panose="020B0604020202020204" pitchFamily="34" charset="0"/>
              </a:rPr>
              <a:t>Personal development</a:t>
            </a:r>
          </a:p>
        </p:txBody>
      </p:sp>
      <p:sp>
        <p:nvSpPr>
          <p:cNvPr id="4" name="CuadroTexto 1">
            <a:extLst>
              <a:ext uri="{FF2B5EF4-FFF2-40B4-BE49-F238E27FC236}">
                <a16:creationId xmlns:a16="http://schemas.microsoft.com/office/drawing/2014/main" id="{4A5099C3-2297-0C19-85D3-A28A6CFA6D54}"/>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Tree>
    <p:extLst>
      <p:ext uri="{BB962C8B-B14F-4D97-AF65-F5344CB8AC3E}">
        <p14:creationId xmlns:p14="http://schemas.microsoft.com/office/powerpoint/2010/main" val="329102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2039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2.4 Different generations – different expectations</a:t>
            </a:r>
          </a:p>
        </p:txBody>
      </p:sp>
      <p:sp>
        <p:nvSpPr>
          <p:cNvPr id="4" name="CuadroTexto 1">
            <a:extLst>
              <a:ext uri="{FF2B5EF4-FFF2-40B4-BE49-F238E27FC236}">
                <a16:creationId xmlns:a16="http://schemas.microsoft.com/office/drawing/2014/main" id="{6710027D-35A9-31D2-02D0-9E2AAABEE46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4, 17</a:t>
            </a:r>
          </a:p>
        </p:txBody>
      </p:sp>
      <p:sp>
        <p:nvSpPr>
          <p:cNvPr id="5" name="Google Shape;585;p22">
            <a:extLst>
              <a:ext uri="{FF2B5EF4-FFF2-40B4-BE49-F238E27FC236}">
                <a16:creationId xmlns:a16="http://schemas.microsoft.com/office/drawing/2014/main" id="{71A13318-A936-FAAA-1A0B-ABD0DDC1C835}"/>
              </a:ext>
            </a:extLst>
          </p:cNvPr>
          <p:cNvSpPr/>
          <p:nvPr/>
        </p:nvSpPr>
        <p:spPr>
          <a:xfrm>
            <a:off x="1296000" y="3384000"/>
            <a:ext cx="4284000" cy="1620000"/>
          </a:xfrm>
          <a:prstGeom prst="hexagon">
            <a:avLst>
              <a:gd name="adj" fmla="val 25000"/>
              <a:gd name="vf" fmla="val 115470"/>
            </a:avLst>
          </a:prstGeom>
          <a:solidFill>
            <a:srgbClr val="AED63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Baby boomers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1956 - 1965</a:t>
            </a:r>
            <a:endParaRPr lang="en-US" sz="2400" b="0" dirty="0">
              <a:solidFill>
                <a:schemeClr val="dk1"/>
              </a:solidFill>
              <a:latin typeface="Helvetica Neue" panose="020B0604020202020204" charset="0"/>
              <a:ea typeface="Calibri"/>
              <a:cs typeface="Calibri"/>
              <a:sym typeface="Calibri"/>
            </a:endParaRPr>
          </a:p>
        </p:txBody>
      </p:sp>
      <p:grpSp>
        <p:nvGrpSpPr>
          <p:cNvPr id="2" name="Gruppieren 1">
            <a:extLst>
              <a:ext uri="{FF2B5EF4-FFF2-40B4-BE49-F238E27FC236}">
                <a16:creationId xmlns:a16="http://schemas.microsoft.com/office/drawing/2014/main" id="{24266244-21FB-D96E-1D2F-DFCA62954F82}"/>
              </a:ext>
            </a:extLst>
          </p:cNvPr>
          <p:cNvGrpSpPr/>
          <p:nvPr/>
        </p:nvGrpSpPr>
        <p:grpSpPr>
          <a:xfrm>
            <a:off x="1296000" y="5004000"/>
            <a:ext cx="4284000" cy="3600000"/>
            <a:chOff x="1296000" y="5616000"/>
            <a:chExt cx="4284000" cy="3240000"/>
          </a:xfrm>
        </p:grpSpPr>
        <p:sp>
          <p:nvSpPr>
            <p:cNvPr id="6" name="Google Shape;586;p22">
              <a:extLst>
                <a:ext uri="{FF2B5EF4-FFF2-40B4-BE49-F238E27FC236}">
                  <a16:creationId xmlns:a16="http://schemas.microsoft.com/office/drawing/2014/main" id="{9F3B0D6D-308D-AFBE-AB23-2915836650FD}"/>
                </a:ext>
              </a:extLst>
            </p:cNvPr>
            <p:cNvSpPr txBox="1"/>
            <p:nvPr/>
          </p:nvSpPr>
          <p:spPr>
            <a:xfrm>
              <a:off x="1296000" y="5976000"/>
              <a:ext cx="4284000" cy="2880000"/>
            </a:xfrm>
            <a:prstGeom prst="rect">
              <a:avLst/>
            </a:prstGeom>
            <a:noFill/>
            <a:ln w="57150" cap="flat" cmpd="sng">
              <a:solidFill>
                <a:srgbClr val="AED63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Performance-oriented</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en-US" sz="2200" b="0" i="0" u="none" strike="noStrike" dirty="0">
                  <a:solidFill>
                    <a:schemeClr val="dk1"/>
                  </a:solidFill>
                  <a:latin typeface="Helvetica Neue" panose="020B0604020202020204" charset="0"/>
                  <a:ea typeface="Verdana"/>
                  <a:cs typeface="Verdana"/>
                  <a:sym typeface="Verdana"/>
                </a:rPr>
                <a:t>Leadership in the</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sense of participation</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en-US" sz="2200" dirty="0">
                  <a:solidFill>
                    <a:schemeClr val="dk1"/>
                  </a:solidFill>
                  <a:latin typeface="Helvetica Neue" panose="020B0604020202020204" charset="0"/>
                  <a:ea typeface="Verdana"/>
                  <a:sym typeface="Verdana"/>
                </a:rPr>
                <a:t>Decision for family </a:t>
              </a:r>
              <a:r>
                <a:rPr lang="en-US" sz="2200" i="1" dirty="0">
                  <a:solidFill>
                    <a:schemeClr val="dk1"/>
                  </a:solidFill>
                  <a:latin typeface="Helvetica Neue" panose="020B0604020202020204" charset="0"/>
                  <a:ea typeface="Verdana"/>
                  <a:sym typeface="Verdana"/>
                </a:rPr>
                <a:t>or </a:t>
              </a:r>
              <a:r>
                <a:rPr lang="en-US" sz="2200" dirty="0">
                  <a:solidFill>
                    <a:schemeClr val="dk1"/>
                  </a:solidFill>
                  <a:latin typeface="Helvetica Neue" panose="020B0604020202020204" charset="0"/>
                  <a:ea typeface="Verdana"/>
                  <a:sym typeface="Verdana"/>
                </a:rPr>
                <a:t>career</a:t>
              </a:r>
              <a:endParaRPr lang="en-US" sz="2200" dirty="0">
                <a:solidFill>
                  <a:schemeClr val="dk1"/>
                </a:solidFill>
                <a:latin typeface="Helvetica Neue" panose="020B0604020202020204" charset="0"/>
                <a:ea typeface="Verdana"/>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Need for security</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Solidarity in the</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team </a:t>
              </a:r>
              <a:endParaRPr lang="en-US" sz="2200" b="0" i="0" u="none" strike="noStrike" dirty="0">
                <a:solidFill>
                  <a:srgbClr val="595A5C"/>
                </a:solidFill>
                <a:latin typeface="Helvetica Neue" panose="020B0604020202020204" charset="0"/>
                <a:ea typeface="Arial"/>
                <a:cs typeface="Arial"/>
                <a:sym typeface="Arial"/>
              </a:endParaRPr>
            </a:p>
          </p:txBody>
        </p:sp>
        <p:cxnSp>
          <p:nvCxnSpPr>
            <p:cNvPr id="7" name="Google Shape;587;p22">
              <a:extLst>
                <a:ext uri="{FF2B5EF4-FFF2-40B4-BE49-F238E27FC236}">
                  <a16:creationId xmlns:a16="http://schemas.microsoft.com/office/drawing/2014/main" id="{F7949327-4EE8-45EF-8CE1-B3CF2FF490CD}"/>
                </a:ext>
              </a:extLst>
            </p:cNvPr>
            <p:cNvCxnSpPr/>
            <p:nvPr/>
          </p:nvCxnSpPr>
          <p:spPr>
            <a:xfrm>
              <a:off x="3438000" y="5616000"/>
              <a:ext cx="297" cy="360000"/>
            </a:xfrm>
            <a:prstGeom prst="straightConnector1">
              <a:avLst/>
            </a:prstGeom>
            <a:noFill/>
            <a:ln w="57150" cap="flat" cmpd="sng">
              <a:solidFill>
                <a:srgbClr val="AED633"/>
              </a:solidFill>
              <a:prstDash val="solid"/>
              <a:round/>
              <a:headEnd type="none" w="sm" len="sm"/>
              <a:tailEnd type="none" w="sm" len="sm"/>
            </a:ln>
          </p:spPr>
        </p:cxnSp>
      </p:grpSp>
      <p:sp>
        <p:nvSpPr>
          <p:cNvPr id="8" name="Google Shape;588;p22">
            <a:extLst>
              <a:ext uri="{FF2B5EF4-FFF2-40B4-BE49-F238E27FC236}">
                <a16:creationId xmlns:a16="http://schemas.microsoft.com/office/drawing/2014/main" id="{763E3BCB-86D6-A2F0-750A-EDEC59FC43DB}"/>
              </a:ext>
            </a:extLst>
          </p:cNvPr>
          <p:cNvSpPr/>
          <p:nvPr/>
        </p:nvSpPr>
        <p:spPr>
          <a:xfrm>
            <a:off x="5688000" y="3384000"/>
            <a:ext cx="3492000" cy="1620000"/>
          </a:xfrm>
          <a:prstGeom prst="hexagon">
            <a:avLst>
              <a:gd name="adj" fmla="val 25000"/>
              <a:gd name="vf" fmla="val 115470"/>
            </a:avLst>
          </a:prstGeom>
          <a:solidFill>
            <a:srgbClr val="CDE58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X</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1966 - 1980</a:t>
            </a:r>
            <a:endParaRPr lang="en-US" sz="2400" b="0" dirty="0">
              <a:solidFill>
                <a:schemeClr val="dk1"/>
              </a:solidFill>
              <a:latin typeface="Helvetica Neue" panose="020B0604020202020204" charset="0"/>
              <a:ea typeface="Calibri"/>
              <a:cs typeface="Calibri"/>
              <a:sym typeface="Calibri"/>
            </a:endParaRPr>
          </a:p>
        </p:txBody>
      </p:sp>
      <p:grpSp>
        <p:nvGrpSpPr>
          <p:cNvPr id="11" name="Gruppieren 10">
            <a:extLst>
              <a:ext uri="{FF2B5EF4-FFF2-40B4-BE49-F238E27FC236}">
                <a16:creationId xmlns:a16="http://schemas.microsoft.com/office/drawing/2014/main" id="{116FA385-B84B-219F-D9DF-3A4B8FB9BF3F}"/>
              </a:ext>
            </a:extLst>
          </p:cNvPr>
          <p:cNvGrpSpPr/>
          <p:nvPr/>
        </p:nvGrpSpPr>
        <p:grpSpPr>
          <a:xfrm>
            <a:off x="5688000" y="5004000"/>
            <a:ext cx="3492000" cy="3600000"/>
            <a:chOff x="5688000" y="5616000"/>
            <a:chExt cx="3492000" cy="3240000"/>
          </a:xfrm>
        </p:grpSpPr>
        <p:sp>
          <p:nvSpPr>
            <p:cNvPr id="9" name="Google Shape;589;p22">
              <a:extLst>
                <a:ext uri="{FF2B5EF4-FFF2-40B4-BE49-F238E27FC236}">
                  <a16:creationId xmlns:a16="http://schemas.microsoft.com/office/drawing/2014/main" id="{52ADC1BC-17EE-516B-3F1A-AF2E099D0026}"/>
                </a:ext>
              </a:extLst>
            </p:cNvPr>
            <p:cNvSpPr txBox="1"/>
            <p:nvPr/>
          </p:nvSpPr>
          <p:spPr>
            <a:xfrm>
              <a:off x="5688000" y="5976000"/>
              <a:ext cx="3492000" cy="2880000"/>
            </a:xfrm>
            <a:prstGeom prst="rect">
              <a:avLst/>
            </a:prstGeom>
            <a:noFill/>
            <a:ln w="57150" cap="flat" cmpd="sng">
              <a:solidFill>
                <a:srgbClr val="CDE583"/>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tabLst>
                  <a:tab pos="182563" algn="l"/>
                </a:tabLst>
              </a:pPr>
              <a:r>
                <a:rPr lang="en-US" sz="2200" b="0" i="0" u="none" strike="noStrike" dirty="0">
                  <a:solidFill>
                    <a:schemeClr val="dk1"/>
                  </a:solidFill>
                  <a:latin typeface="Helvetica Neue" panose="020B0604020202020204" charset="0"/>
                  <a:ea typeface="Verdana"/>
                  <a:cs typeface="Verdana"/>
                  <a:sym typeface="Verdana"/>
                </a:rPr>
                <a:t>Striving for prosperity</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Career-oriented</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Security-conscious</a:t>
              </a:r>
              <a:endParaRPr lang="en-US" sz="2200" b="0" i="0" u="none" strike="noStrike" dirty="0">
                <a:solidFill>
                  <a:srgbClr val="595A5C"/>
                </a:solidFill>
                <a:latin typeface="Helvetica Neue" panose="020B0604020202020204" charset="0"/>
                <a:ea typeface="Arial"/>
                <a:cs typeface="Arial"/>
                <a:sym typeface="Arial"/>
              </a:endParaRPr>
            </a:p>
          </p:txBody>
        </p:sp>
        <p:cxnSp>
          <p:nvCxnSpPr>
            <p:cNvPr id="10" name="Google Shape;590;p22">
              <a:extLst>
                <a:ext uri="{FF2B5EF4-FFF2-40B4-BE49-F238E27FC236}">
                  <a16:creationId xmlns:a16="http://schemas.microsoft.com/office/drawing/2014/main" id="{0B3649C4-068C-7751-7D1B-1022E85E2133}"/>
                </a:ext>
              </a:extLst>
            </p:cNvPr>
            <p:cNvCxnSpPr/>
            <p:nvPr/>
          </p:nvCxnSpPr>
          <p:spPr>
            <a:xfrm>
              <a:off x="7434000" y="5616000"/>
              <a:ext cx="0" cy="360000"/>
            </a:xfrm>
            <a:prstGeom prst="straightConnector1">
              <a:avLst/>
            </a:prstGeom>
            <a:noFill/>
            <a:ln w="57150" cap="flat" cmpd="sng">
              <a:solidFill>
                <a:srgbClr val="CDE583"/>
              </a:solidFill>
              <a:prstDash val="solid"/>
              <a:round/>
              <a:headEnd type="none" w="sm" len="sm"/>
              <a:tailEnd type="none" w="sm" len="sm"/>
            </a:ln>
          </p:spPr>
        </p:cxnSp>
      </p:grpSp>
      <p:sp>
        <p:nvSpPr>
          <p:cNvPr id="12" name="Google Shape;592;p22">
            <a:extLst>
              <a:ext uri="{FF2B5EF4-FFF2-40B4-BE49-F238E27FC236}">
                <a16:creationId xmlns:a16="http://schemas.microsoft.com/office/drawing/2014/main" id="{7294DBE4-86AB-83D9-4C9B-1FE8A6CB02F0}"/>
              </a:ext>
            </a:extLst>
          </p:cNvPr>
          <p:cNvSpPr/>
          <p:nvPr/>
        </p:nvSpPr>
        <p:spPr>
          <a:xfrm>
            <a:off x="13680000" y="3384000"/>
            <a:ext cx="3492000" cy="1620000"/>
          </a:xfrm>
          <a:prstGeom prst="hexagon">
            <a:avLst>
              <a:gd name="adj" fmla="val 25000"/>
              <a:gd name="vf" fmla="val 115470"/>
            </a:avLst>
          </a:prstGeom>
          <a:solidFill>
            <a:srgbClr val="EFF7D6"/>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Z</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1996 - 2009</a:t>
            </a:r>
            <a:endParaRPr lang="en-US" sz="2400" b="0" dirty="0">
              <a:solidFill>
                <a:schemeClr val="dk1"/>
              </a:solidFill>
              <a:latin typeface="Helvetica Neue" panose="020B0604020202020204" charset="0"/>
              <a:ea typeface="Calibri"/>
              <a:cs typeface="Calibri"/>
              <a:sym typeface="Calibri"/>
            </a:endParaRPr>
          </a:p>
        </p:txBody>
      </p:sp>
      <p:sp>
        <p:nvSpPr>
          <p:cNvPr id="13" name="Google Shape;593;p22">
            <a:extLst>
              <a:ext uri="{FF2B5EF4-FFF2-40B4-BE49-F238E27FC236}">
                <a16:creationId xmlns:a16="http://schemas.microsoft.com/office/drawing/2014/main" id="{894F75F3-43FD-7D3D-748B-75C22BC740F9}"/>
              </a:ext>
            </a:extLst>
          </p:cNvPr>
          <p:cNvSpPr/>
          <p:nvPr/>
        </p:nvSpPr>
        <p:spPr>
          <a:xfrm>
            <a:off x="9288000" y="3384000"/>
            <a:ext cx="4284000" cy="1620000"/>
          </a:xfrm>
          <a:prstGeom prst="hexagon">
            <a:avLst>
              <a:gd name="adj" fmla="val 25000"/>
              <a:gd name="vf" fmla="val 115470"/>
            </a:avLst>
          </a:prstGeom>
          <a:solidFill>
            <a:srgbClr val="DFEFA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i="0" u="none" strike="noStrike" dirty="0">
                <a:solidFill>
                  <a:schemeClr val="dk1"/>
                </a:solidFill>
                <a:latin typeface="Helvetica Neue" panose="020B0604020202020204" charset="0"/>
                <a:ea typeface="Verdana "/>
                <a:cs typeface="Verdana "/>
                <a:sym typeface="Verdana "/>
              </a:rPr>
              <a:t>Generation Y or Millennials</a:t>
            </a:r>
            <a:endParaRPr lang="en-US" sz="2400" b="0" dirty="0">
              <a:solidFill>
                <a:schemeClr val="dk1"/>
              </a:solidFill>
              <a:latin typeface="Helvetica Neue" panose="020B0604020202020204" charset="0"/>
              <a:ea typeface="Calibri"/>
              <a:cs typeface="Calibri"/>
              <a:sym typeface="Calibri"/>
            </a:endParaRPr>
          </a:p>
          <a:p>
            <a:pPr marL="0" marR="0" lvl="0" indent="0" algn="ctr" rtl="0">
              <a:spcBef>
                <a:spcPts val="0"/>
              </a:spcBef>
              <a:spcAft>
                <a:spcPts val="0"/>
              </a:spcAft>
              <a:buNone/>
            </a:pPr>
            <a:br>
              <a:rPr lang="en-US" sz="2400" b="0" dirty="0">
                <a:solidFill>
                  <a:schemeClr val="dk1"/>
                </a:solidFill>
                <a:latin typeface="Helvetica Neue" panose="020B0604020202020204" charset="0"/>
                <a:ea typeface="Calibri"/>
                <a:cs typeface="Calibri"/>
                <a:sym typeface="Calibri"/>
              </a:rPr>
            </a:br>
            <a:r>
              <a:rPr lang="en-US" sz="2400" b="1" i="0" u="none" strike="noStrike" dirty="0">
                <a:solidFill>
                  <a:schemeClr val="dk1"/>
                </a:solidFill>
                <a:latin typeface="Helvetica Neue" panose="020B0604020202020204" charset="0"/>
                <a:ea typeface="Verdana "/>
                <a:cs typeface="Verdana "/>
                <a:sym typeface="Verdana "/>
              </a:rPr>
              <a:t>1981 - 1995</a:t>
            </a:r>
            <a:endParaRPr lang="en-US" sz="2400" b="0" dirty="0">
              <a:solidFill>
                <a:schemeClr val="dk1"/>
              </a:solidFill>
              <a:latin typeface="Helvetica Neue" panose="020B0604020202020204" charset="0"/>
              <a:ea typeface="Calibri"/>
              <a:cs typeface="Calibri"/>
              <a:sym typeface="Calibri"/>
            </a:endParaRPr>
          </a:p>
        </p:txBody>
      </p:sp>
      <p:grpSp>
        <p:nvGrpSpPr>
          <p:cNvPr id="20" name="Gruppieren 19">
            <a:extLst>
              <a:ext uri="{FF2B5EF4-FFF2-40B4-BE49-F238E27FC236}">
                <a16:creationId xmlns:a16="http://schemas.microsoft.com/office/drawing/2014/main" id="{30BB4ABA-41A9-17A6-F7A2-7C87D278D643}"/>
              </a:ext>
            </a:extLst>
          </p:cNvPr>
          <p:cNvGrpSpPr/>
          <p:nvPr/>
        </p:nvGrpSpPr>
        <p:grpSpPr>
          <a:xfrm>
            <a:off x="13680000" y="5004000"/>
            <a:ext cx="3492000" cy="3600000"/>
            <a:chOff x="13680000" y="5616000"/>
            <a:chExt cx="3492000" cy="3240000"/>
          </a:xfrm>
        </p:grpSpPr>
        <p:sp>
          <p:nvSpPr>
            <p:cNvPr id="14" name="Google Shape;594;p22">
              <a:extLst>
                <a:ext uri="{FF2B5EF4-FFF2-40B4-BE49-F238E27FC236}">
                  <a16:creationId xmlns:a16="http://schemas.microsoft.com/office/drawing/2014/main" id="{7D4BA94A-E366-393E-4DC0-F10B8671D073}"/>
                </a:ext>
              </a:extLst>
            </p:cNvPr>
            <p:cNvSpPr txBox="1"/>
            <p:nvPr/>
          </p:nvSpPr>
          <p:spPr>
            <a:xfrm>
              <a:off x="13680000" y="5976000"/>
              <a:ext cx="3492000" cy="2880000"/>
            </a:xfrm>
            <a:prstGeom prst="rect">
              <a:avLst/>
            </a:prstGeom>
            <a:noFill/>
            <a:ln w="57150" cap="flat" cmpd="sng">
              <a:solidFill>
                <a:srgbClr val="EFF7D6"/>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Digital natives</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Public image</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has </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priority</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Career-oriented</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Striving for</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leadership</a:t>
              </a:r>
              <a:endParaRPr lang="en-US" sz="2200" dirty="0">
                <a:solidFill>
                  <a:srgbClr val="595A5C"/>
                </a:solidFill>
                <a:latin typeface="Helvetica Neue" panose="020B0604020202020204" charset="0"/>
                <a:ea typeface="Verdana"/>
                <a:cs typeface="Verdana"/>
                <a:sym typeface="Verdana"/>
              </a:endParaRPr>
            </a:p>
          </p:txBody>
        </p:sp>
        <p:cxnSp>
          <p:nvCxnSpPr>
            <p:cNvPr id="16" name="Google Shape;596;p22">
              <a:extLst>
                <a:ext uri="{FF2B5EF4-FFF2-40B4-BE49-F238E27FC236}">
                  <a16:creationId xmlns:a16="http://schemas.microsoft.com/office/drawing/2014/main" id="{05A82CA7-7F87-B7CB-23CB-67C09A378ECA}"/>
                </a:ext>
              </a:extLst>
            </p:cNvPr>
            <p:cNvCxnSpPr>
              <a:cxnSpLocks/>
            </p:cNvCxnSpPr>
            <p:nvPr/>
          </p:nvCxnSpPr>
          <p:spPr>
            <a:xfrm>
              <a:off x="15426000" y="5616000"/>
              <a:ext cx="0" cy="360000"/>
            </a:xfrm>
            <a:prstGeom prst="straightConnector1">
              <a:avLst/>
            </a:prstGeom>
            <a:noFill/>
            <a:ln w="57150" cap="flat" cmpd="sng">
              <a:solidFill>
                <a:srgbClr val="EFF7D6"/>
              </a:solidFill>
              <a:prstDash val="solid"/>
              <a:round/>
              <a:headEnd type="none" w="sm" len="sm"/>
              <a:tailEnd type="none" w="sm" len="sm"/>
            </a:ln>
          </p:spPr>
        </p:cxnSp>
      </p:grpSp>
      <p:grpSp>
        <p:nvGrpSpPr>
          <p:cNvPr id="19" name="Gruppieren 18">
            <a:extLst>
              <a:ext uri="{FF2B5EF4-FFF2-40B4-BE49-F238E27FC236}">
                <a16:creationId xmlns:a16="http://schemas.microsoft.com/office/drawing/2014/main" id="{388DC793-906C-4BC0-4591-71674414E4F1}"/>
              </a:ext>
            </a:extLst>
          </p:cNvPr>
          <p:cNvGrpSpPr/>
          <p:nvPr/>
        </p:nvGrpSpPr>
        <p:grpSpPr>
          <a:xfrm>
            <a:off x="9288000" y="5004000"/>
            <a:ext cx="4284000" cy="3600000"/>
            <a:chOff x="9288000" y="5616000"/>
            <a:chExt cx="4284000" cy="3240000"/>
          </a:xfrm>
        </p:grpSpPr>
        <p:sp>
          <p:nvSpPr>
            <p:cNvPr id="15" name="Google Shape;595;p22">
              <a:extLst>
                <a:ext uri="{FF2B5EF4-FFF2-40B4-BE49-F238E27FC236}">
                  <a16:creationId xmlns:a16="http://schemas.microsoft.com/office/drawing/2014/main" id="{C3414389-8DF5-02C6-D08B-7655B52DCAA7}"/>
                </a:ext>
              </a:extLst>
            </p:cNvPr>
            <p:cNvSpPr txBox="1"/>
            <p:nvPr/>
          </p:nvSpPr>
          <p:spPr>
            <a:xfrm>
              <a:off x="9288000" y="5976000"/>
              <a:ext cx="4284000" cy="2880000"/>
            </a:xfrm>
            <a:prstGeom prst="rect">
              <a:avLst/>
            </a:prstGeom>
            <a:noFill/>
            <a:ln w="57150" cap="flat" cmpd="sng">
              <a:solidFill>
                <a:srgbClr val="DFEFAD"/>
              </a:solidFill>
              <a:prstDash val="solid"/>
              <a:round/>
              <a:headEnd type="none" w="sm" len="sm"/>
              <a:tailEnd type="none" w="sm" len="sm"/>
            </a:ln>
          </p:spPr>
          <p:txBody>
            <a:bodyPr spcFirstLastPara="1" wrap="square" lIns="91425" tIns="45700" rIns="91425" bIns="45700" anchor="ctr" anchorCtr="0">
              <a:noAutofit/>
            </a:bodyPr>
            <a:lstStyle/>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Performance &amp; Fun</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Leadership in the</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sense of</a:t>
              </a:r>
              <a:r>
                <a:rPr lang="en-US" sz="2200" dirty="0">
                  <a:solidFill>
                    <a:schemeClr val="dk1"/>
                  </a:solidFill>
                  <a:latin typeface="Helvetica Neue" panose="020B0604020202020204" charset="0"/>
                  <a:ea typeface="Verdana"/>
                  <a:cs typeface="Verdana"/>
                  <a:sym typeface="Verdana"/>
                </a:rPr>
                <a:t> </a:t>
              </a:r>
              <a:r>
                <a:rPr lang="en-US" sz="2200" b="0" i="0" u="none" strike="noStrike" dirty="0">
                  <a:solidFill>
                    <a:schemeClr val="dk1"/>
                  </a:solidFill>
                  <a:latin typeface="Helvetica Neue" panose="020B0604020202020204" charset="0"/>
                  <a:ea typeface="Verdana"/>
                  <a:cs typeface="Verdana"/>
                  <a:sym typeface="Verdana"/>
                </a:rPr>
                <a:t>delegation</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Compatibility of job and family</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Team as purpose</a:t>
              </a:r>
              <a:endParaRPr lang="en-US" sz="2200" dirty="0">
                <a:latin typeface="Helvetica Neue" panose="020B0604020202020204" charset="0"/>
              </a:endParaRPr>
            </a:p>
            <a:p>
              <a:pPr marL="352425" marR="0" lvl="0" indent="-352425" algn="l" rtl="0">
                <a:spcBef>
                  <a:spcPts val="0"/>
                </a:spcBef>
                <a:spcAft>
                  <a:spcPts val="1200"/>
                </a:spcAft>
                <a:buClr>
                  <a:schemeClr val="dk1"/>
                </a:buClr>
                <a:buSzPts val="1800"/>
                <a:buFont typeface="Wingdings" panose="05000000000000000000" pitchFamily="2" charset="2"/>
                <a:buChar char="§"/>
              </a:pPr>
              <a:r>
                <a:rPr lang="en-US" sz="2200" b="0" i="0" u="none" strike="noStrike" dirty="0">
                  <a:solidFill>
                    <a:schemeClr val="dk1"/>
                  </a:solidFill>
                  <a:latin typeface="Helvetica Neue" panose="020B0604020202020204" charset="0"/>
                  <a:ea typeface="Verdana"/>
                  <a:cs typeface="Verdana"/>
                  <a:sym typeface="Verdana"/>
                </a:rPr>
                <a:t>Partly safety-oriented</a:t>
              </a:r>
              <a:endParaRPr lang="en-US" sz="2200" b="0" i="0" u="none" strike="noStrike" dirty="0">
                <a:solidFill>
                  <a:srgbClr val="595A5C"/>
                </a:solidFill>
                <a:latin typeface="Helvetica Neue" panose="020B0604020202020204" charset="0"/>
                <a:ea typeface="Verdana"/>
                <a:cs typeface="Verdana"/>
                <a:sym typeface="Verdana"/>
              </a:endParaRPr>
            </a:p>
          </p:txBody>
        </p:sp>
        <p:cxnSp>
          <p:nvCxnSpPr>
            <p:cNvPr id="17" name="Google Shape;597;p22">
              <a:extLst>
                <a:ext uri="{FF2B5EF4-FFF2-40B4-BE49-F238E27FC236}">
                  <a16:creationId xmlns:a16="http://schemas.microsoft.com/office/drawing/2014/main" id="{6DE9FE76-C46E-F0BC-4D7B-5D090AB900E8}"/>
                </a:ext>
              </a:extLst>
            </p:cNvPr>
            <p:cNvCxnSpPr/>
            <p:nvPr/>
          </p:nvCxnSpPr>
          <p:spPr>
            <a:xfrm>
              <a:off x="11430000" y="5616000"/>
              <a:ext cx="297" cy="360000"/>
            </a:xfrm>
            <a:prstGeom prst="straightConnector1">
              <a:avLst/>
            </a:prstGeom>
            <a:noFill/>
            <a:ln w="57150" cap="flat" cmpd="sng">
              <a:solidFill>
                <a:srgbClr val="DFEFAD"/>
              </a:solidFill>
              <a:prstDash val="solid"/>
              <a:round/>
              <a:headEnd type="none" w="sm" len="sm"/>
              <a:tailEnd type="none" w="sm" len="sm"/>
            </a:ln>
          </p:spPr>
        </p:cxnSp>
      </p:grpSp>
      <p:sp>
        <p:nvSpPr>
          <p:cNvPr id="21" name="CuadroTexto 1">
            <a:extLst>
              <a:ext uri="{FF2B5EF4-FFF2-40B4-BE49-F238E27FC236}">
                <a16:creationId xmlns:a16="http://schemas.microsoft.com/office/drawing/2014/main" id="{3EF6F4BB-0DAD-1514-E016-0158A85B7E35}"/>
              </a:ext>
            </a:extLst>
          </p:cNvPr>
          <p:cNvSpPr txBox="1"/>
          <p:nvPr/>
        </p:nvSpPr>
        <p:spPr>
          <a:xfrm>
            <a:off x="1296000" y="1548000"/>
            <a:ext cx="13986164" cy="830997"/>
          </a:xfrm>
          <a:prstGeom prst="rect">
            <a:avLst/>
          </a:prstGeom>
          <a:noFill/>
        </p:spPr>
        <p:txBody>
          <a:bodyPr wrap="square" rtlCol="0">
            <a:spAutoFit/>
          </a:bodyPr>
          <a:lstStyle/>
          <a:p>
            <a:pPr>
              <a:tabLst>
                <a:tab pos="534988" algn="l"/>
              </a:tabLst>
            </a:pPr>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2. Improving team management</a:t>
            </a:r>
          </a:p>
        </p:txBody>
      </p:sp>
    </p:spTree>
    <p:extLst>
      <p:ext uri="{BB962C8B-B14F-4D97-AF65-F5344CB8AC3E}">
        <p14:creationId xmlns:p14="http://schemas.microsoft.com/office/powerpoint/2010/main" val="42480074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59C829C-41D6-1410-D4AD-4579EC19C654}"/>
              </a:ext>
            </a:extLst>
          </p:cNvPr>
          <p:cNvSpPr txBox="1"/>
          <p:nvPr/>
        </p:nvSpPr>
        <p:spPr>
          <a:xfrm>
            <a:off x="3276000" y="3888000"/>
            <a:ext cx="10584000" cy="3046988"/>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The PDCA cycle as a tool for implementation good communication and team management </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3</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B59521D1-DB25-B4EB-3DC0-7D3589D76357}"/>
              </a:ext>
            </a:extLst>
          </p:cNvPr>
          <p:cNvSpPr txBox="1"/>
          <p:nvPr/>
        </p:nvSpPr>
        <p:spPr>
          <a:xfrm>
            <a:off x="1296000" y="6084000"/>
            <a:ext cx="10980000" cy="1815841"/>
          </a:xfrm>
          <a:prstGeom prst="rect">
            <a:avLst/>
          </a:prstGeom>
          <a:noFill/>
          <a:ln>
            <a:noFill/>
          </a:ln>
        </p:spPr>
        <p:txBody>
          <a:bodyPr spcFirstLastPara="1" wrap="square" lIns="91425" tIns="45700" rIns="91425" bIns="45700" anchor="t" anchorCtr="0">
            <a:spAutoFit/>
          </a:bodyPr>
          <a:lstStyle/>
          <a:p>
            <a:pPr marL="0" marR="0" lvl="0" indent="0" algn="l" rtl="0">
              <a:lnSpc>
                <a:spcPct val="20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3.1 PDCA cycle and its phases</a:t>
            </a:r>
          </a:p>
          <a:p>
            <a:pPr marL="0" marR="0" lvl="0" indent="0" algn="l" rtl="0">
              <a:lnSpc>
                <a:spcPct val="20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3.2 Example for using </a:t>
            </a:r>
          </a:p>
        </p:txBody>
      </p:sp>
      <p:pic>
        <p:nvPicPr>
          <p:cNvPr id="4" name="Picture 2">
            <a:extLst>
              <a:ext uri="{FF2B5EF4-FFF2-40B4-BE49-F238E27FC236}">
                <a16:creationId xmlns:a16="http://schemas.microsoft.com/office/drawing/2014/main" id="{34B5D391-A590-6102-E035-936A263AD80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489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0590EAAF-5000-C379-CD06-B7F01886887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439400" y="2740507"/>
            <a:ext cx="6060593" cy="6060593"/>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188E2F6A-DBB6-A5A2-07E2-931D044CAA99}"/>
              </a:ext>
            </a:extLst>
          </p:cNvPr>
          <p:cNvSpPr txBox="1"/>
          <p:nvPr/>
        </p:nvSpPr>
        <p:spPr>
          <a:xfrm>
            <a:off x="1296000" y="4104000"/>
            <a:ext cx="9540000" cy="461624"/>
          </a:xfrm>
          <a:prstGeom prst="rect">
            <a:avLst/>
          </a:prstGeom>
          <a:noFill/>
          <a:ln>
            <a:noFill/>
          </a:ln>
        </p:spPr>
        <p:txBody>
          <a:bodyPr spcFirstLastPara="1" wrap="square" lIns="91425" tIns="45700" rIns="91425" bIns="45700" anchor="t" anchorCtr="0">
            <a:noAutofit/>
          </a:bodyPr>
          <a:lstStyle/>
          <a:p>
            <a:pPr marL="534988" marR="0" lvl="0" indent="-534988" algn="l" rtl="0">
              <a:lnSpc>
                <a:spcPct val="100000"/>
              </a:lnSpc>
              <a:spcBef>
                <a:spcPts val="0"/>
              </a:spcBef>
              <a:spcAft>
                <a:spcPts val="1800"/>
              </a:spcAft>
              <a:buClr>
                <a:srgbClr val="000000"/>
              </a:buClr>
              <a:buSzPct val="100000"/>
              <a:buBlip>
                <a:blip r:embed="rId3"/>
              </a:buBlip>
            </a:pPr>
            <a:r>
              <a:rPr lang="en-US" sz="2400" b="0" i="0" u="none" strike="noStrike" cap="none" dirty="0">
                <a:solidFill>
                  <a:schemeClr val="dk1"/>
                </a:solidFill>
                <a:latin typeface="Helvetica Neue"/>
                <a:ea typeface="Helvetica Neue"/>
                <a:cs typeface="Helvetica Neue"/>
                <a:sym typeface="Helvetica Neue"/>
              </a:rPr>
              <a:t>know how and why to improve intraorganizational communication and team management is important</a:t>
            </a:r>
          </a:p>
          <a:p>
            <a:pPr marL="534988" marR="0" lvl="0" indent="-534988" algn="l" rtl="0">
              <a:lnSpc>
                <a:spcPct val="100000"/>
              </a:lnSpc>
              <a:spcBef>
                <a:spcPts val="0"/>
              </a:spcBef>
              <a:spcAft>
                <a:spcPts val="1800"/>
              </a:spcAft>
              <a:buClr>
                <a:srgbClr val="000000"/>
              </a:buClr>
              <a:buSzPct val="100000"/>
              <a:buBlip>
                <a:blip r:embed="rId3"/>
              </a:buBlip>
            </a:pPr>
            <a:r>
              <a:rPr lang="en-US" sz="2400" b="0" i="0" u="none" strike="noStrike" cap="none" dirty="0">
                <a:solidFill>
                  <a:schemeClr val="dk1"/>
                </a:solidFill>
                <a:latin typeface="Helvetica Neue"/>
                <a:ea typeface="Helvetica Neue"/>
                <a:cs typeface="Helvetica Neue"/>
                <a:sym typeface="Helvetica Neue"/>
              </a:rPr>
              <a:t>be aware of the role and importance of a positive feedback culture and appreciation in strengthening intrapreneurship</a:t>
            </a:r>
          </a:p>
          <a:p>
            <a:pPr marL="534988" marR="0" lvl="0" indent="-534988" algn="l" rtl="0">
              <a:lnSpc>
                <a:spcPct val="100000"/>
              </a:lnSpc>
              <a:spcBef>
                <a:spcPts val="0"/>
              </a:spcBef>
              <a:spcAft>
                <a:spcPts val="1800"/>
              </a:spcAft>
              <a:buClr>
                <a:srgbClr val="000000"/>
              </a:buClr>
              <a:buSzPct val="100000"/>
              <a:buBlip>
                <a:blip r:embed="rId3"/>
              </a:buBlip>
            </a:pPr>
            <a:r>
              <a:rPr lang="en-US" sz="2400" b="0" i="0" u="none" strike="noStrike" cap="none" dirty="0">
                <a:solidFill>
                  <a:schemeClr val="dk1"/>
                </a:solidFill>
                <a:latin typeface="Helvetica Neue"/>
                <a:ea typeface="Helvetica Neue"/>
                <a:cs typeface="Helvetica Neue"/>
                <a:sym typeface="Helvetica Neue"/>
              </a:rPr>
              <a:t>know how important shared vision, goals and requirements are and how to implement them</a:t>
            </a:r>
          </a:p>
          <a:p>
            <a:pPr marL="534988" marR="0" lvl="0" indent="-534988" algn="l" rtl="0">
              <a:lnSpc>
                <a:spcPct val="100000"/>
              </a:lnSpc>
              <a:spcBef>
                <a:spcPts val="0"/>
              </a:spcBef>
              <a:spcAft>
                <a:spcPts val="1800"/>
              </a:spcAft>
              <a:buClr>
                <a:srgbClr val="000000"/>
              </a:buClr>
              <a:buSzPct val="100000"/>
              <a:buBlip>
                <a:blip r:embed="rId3"/>
              </a:buBlip>
            </a:pPr>
            <a:r>
              <a:rPr lang="en-US" sz="2400" b="0" i="0" u="none" strike="noStrike" cap="none" dirty="0">
                <a:solidFill>
                  <a:schemeClr val="dk1"/>
                </a:solidFill>
                <a:latin typeface="Helvetica Neue"/>
                <a:ea typeface="Helvetica Neue"/>
                <a:cs typeface="Helvetica Neue"/>
                <a:sym typeface="Helvetica Neue"/>
              </a:rPr>
              <a:t>to realize that it is important to involve all employees as part of an organizational development process</a:t>
            </a:r>
          </a:p>
          <a:p>
            <a:pPr marL="534988" marR="0" lvl="0" indent="-534988" algn="l" rtl="0">
              <a:lnSpc>
                <a:spcPct val="100000"/>
              </a:lnSpc>
              <a:spcBef>
                <a:spcPts val="0"/>
              </a:spcBef>
              <a:spcAft>
                <a:spcPts val="1800"/>
              </a:spcAft>
              <a:buClr>
                <a:srgbClr val="000000"/>
              </a:buClr>
              <a:buSzPct val="100000"/>
              <a:buBlip>
                <a:blip r:embed="rId3"/>
              </a:buBlip>
            </a:pPr>
            <a:r>
              <a:rPr lang="en-US" sz="2400" b="0" i="0" u="none" strike="noStrike" cap="none" dirty="0">
                <a:solidFill>
                  <a:schemeClr val="dk1"/>
                </a:solidFill>
                <a:latin typeface="Helvetica Neue"/>
                <a:ea typeface="Helvetica Neue"/>
                <a:cs typeface="Helvetica Neue"/>
                <a:sym typeface="Helvetica Neue"/>
              </a:rPr>
              <a:t>practice and utilize successfully, based on the modules' insights, for exploiting communication and team management strategies as well as fostering intrapreneurship in daily work</a:t>
            </a:r>
          </a:p>
          <a:p>
            <a:pPr marL="808038" marR="0" lvl="0" indent="-808038" algn="l" rtl="0">
              <a:lnSpc>
                <a:spcPct val="100000"/>
              </a:lnSpc>
              <a:spcBef>
                <a:spcPts val="0"/>
              </a:spcBef>
              <a:spcAft>
                <a:spcPts val="600"/>
              </a:spcAft>
              <a:buClr>
                <a:srgbClr val="000000"/>
              </a:buClr>
              <a:buSzPct val="135000"/>
              <a:buBlip>
                <a:blip r:embed="rId3"/>
              </a:buBlip>
            </a:pPr>
            <a:endParaRPr lang="en-US" sz="2400" b="0" i="0" u="none" strike="noStrike" cap="none" dirty="0">
              <a:solidFill>
                <a:schemeClr val="dk1"/>
              </a:solidFill>
              <a:latin typeface="Helvetica Neue"/>
              <a:ea typeface="Helvetica Neue"/>
              <a:cs typeface="Helvetica Neue"/>
              <a:sym typeface="Helvetica Neue"/>
            </a:endParaRPr>
          </a:p>
        </p:txBody>
      </p:sp>
      <p:sp>
        <p:nvSpPr>
          <p:cNvPr id="3" name="Google Shape;97;p4">
            <a:extLst>
              <a:ext uri="{FF2B5EF4-FFF2-40B4-BE49-F238E27FC236}">
                <a16:creationId xmlns:a16="http://schemas.microsoft.com/office/drawing/2014/main" id="{C7A43170-06D0-4E81-E6AE-4A026E73E21E}"/>
              </a:ext>
            </a:extLst>
          </p:cNvPr>
          <p:cNvSpPr txBox="1"/>
          <p:nvPr/>
        </p:nvSpPr>
        <p:spPr>
          <a:xfrm>
            <a:off x="1295400" y="1548000"/>
            <a:ext cx="3361031"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en-US" sz="4800" b="1" i="0" u="none" strike="noStrike" cap="none" dirty="0">
                <a:solidFill>
                  <a:srgbClr val="4D94B7"/>
                </a:solidFill>
                <a:latin typeface="Helvetica Neue"/>
                <a:ea typeface="Helvetica Neue"/>
                <a:cs typeface="Helvetica Neue"/>
                <a:sym typeface="Helvetica Neue"/>
              </a:rPr>
              <a:t>Objectives</a:t>
            </a:r>
            <a:endParaRPr lang="en-US" sz="4800" b="1" i="0" u="none" strike="noStrike" cap="none" dirty="0">
              <a:solidFill>
                <a:srgbClr val="AED633"/>
              </a:solidFill>
              <a:latin typeface="Helvetica Neue"/>
              <a:ea typeface="Helvetica Neue"/>
              <a:cs typeface="Helvetica Neue"/>
              <a:sym typeface="Helvetica Neue"/>
            </a:endParaRPr>
          </a:p>
        </p:txBody>
      </p:sp>
      <p:sp>
        <p:nvSpPr>
          <p:cNvPr id="4" name="Google Shape;104;p4">
            <a:extLst>
              <a:ext uri="{FF2B5EF4-FFF2-40B4-BE49-F238E27FC236}">
                <a16:creationId xmlns:a16="http://schemas.microsoft.com/office/drawing/2014/main" id="{C217B023-B843-426C-D01A-74958CF465AE}"/>
              </a:ext>
            </a:extLst>
          </p:cNvPr>
          <p:cNvSpPr txBox="1"/>
          <p:nvPr/>
        </p:nvSpPr>
        <p:spPr>
          <a:xfrm>
            <a:off x="1296000" y="3384000"/>
            <a:ext cx="9144000" cy="461665"/>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2400"/>
              <a:buFont typeface="Arial"/>
              <a:buNone/>
            </a:pPr>
            <a:r>
              <a:rPr lang="en-US" sz="2400" b="1" i="0" u="none" strike="noStrike" cap="none" dirty="0">
                <a:solidFill>
                  <a:srgbClr val="AED633"/>
                </a:solidFill>
                <a:latin typeface="Helvetica Neue"/>
                <a:ea typeface="Helvetica Neue"/>
                <a:cs typeface="Helvetica Neue"/>
                <a:sym typeface="Helvetica Neue"/>
              </a:rPr>
              <a:t>At the end of this module you will be able to:</a:t>
            </a:r>
            <a:endParaRPr lang="en-US" sz="1400" b="1" i="0" u="none" strike="noStrike" cap="none" dirty="0">
              <a:solidFill>
                <a:srgbClr val="AED633"/>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3727939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hteck: abgerundete Ecken 12">
            <a:extLst>
              <a:ext uri="{FF2B5EF4-FFF2-40B4-BE49-F238E27FC236}">
                <a16:creationId xmlns:a16="http://schemas.microsoft.com/office/drawing/2014/main" id="{E29BD5DA-F53C-1FA5-E6F1-76CBBACD794C}"/>
              </a:ext>
            </a:extLst>
          </p:cNvPr>
          <p:cNvSpPr/>
          <p:nvPr/>
        </p:nvSpPr>
        <p:spPr>
          <a:xfrm>
            <a:off x="13536504"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Actual state analysis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Identify potentials and problems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Formulate goals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Plan the implementation</a:t>
            </a:r>
          </a:p>
        </p:txBody>
      </p:sp>
      <p:sp>
        <p:nvSpPr>
          <p:cNvPr id="17" name="Rechteck: abgerundete Ecken 16">
            <a:extLst>
              <a:ext uri="{FF2B5EF4-FFF2-40B4-BE49-F238E27FC236}">
                <a16:creationId xmlns:a16="http://schemas.microsoft.com/office/drawing/2014/main" id="{1FDCDDF1-AAA1-604B-A46F-B13C0B416D43}"/>
              </a:ext>
            </a:extLst>
          </p:cNvPr>
          <p:cNvSpPr/>
          <p:nvPr/>
        </p:nvSpPr>
        <p:spPr>
          <a:xfrm>
            <a:off x="13536504" y="637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80000" anchor="b"/>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Start and execute</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Try out</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Experiment</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Gain knowledge</a:t>
            </a:r>
          </a:p>
        </p:txBody>
      </p:sp>
      <p:sp>
        <p:nvSpPr>
          <p:cNvPr id="11" name="Rechteck: abgerundete Ecken 10">
            <a:extLst>
              <a:ext uri="{FF2B5EF4-FFF2-40B4-BE49-F238E27FC236}">
                <a16:creationId xmlns:a16="http://schemas.microsoft.com/office/drawing/2014/main" id="{E02502FE-3E70-A02B-B1E9-E002B7B58DE9}"/>
              </a:ext>
            </a:extLst>
          </p:cNvPr>
          <p:cNvSpPr/>
          <p:nvPr/>
        </p:nvSpPr>
        <p:spPr>
          <a:xfrm>
            <a:off x="7315200" y="259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Implement the improvements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Record the success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Reflect the process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Implement the solution</a:t>
            </a:r>
          </a:p>
        </p:txBody>
      </p:sp>
      <p:sp>
        <p:nvSpPr>
          <p:cNvPr id="15" name="Rechteck: abgerundete Ecken 14">
            <a:extLst>
              <a:ext uri="{FF2B5EF4-FFF2-40B4-BE49-F238E27FC236}">
                <a16:creationId xmlns:a16="http://schemas.microsoft.com/office/drawing/2014/main" id="{BB35EC6F-37CA-91D1-CFE8-F5C78030C7DF}"/>
              </a:ext>
            </a:extLst>
          </p:cNvPr>
          <p:cNvSpPr/>
          <p:nvPr/>
        </p:nvSpPr>
        <p:spPr>
          <a:xfrm>
            <a:off x="7315200" y="6372881"/>
            <a:ext cx="3420000" cy="2160000"/>
          </a:xfrm>
          <a:prstGeom prst="roundRect">
            <a:avLst>
              <a:gd name="adj" fmla="val 10000"/>
            </a:avLst>
          </a:prstGeom>
          <a:ln>
            <a:solidFill>
              <a:srgbClr val="4D94B7"/>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lIns="108000" anchor="b"/>
          <a:lstStyle/>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Check the progress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Study the experiences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Control the targets</a:t>
            </a:r>
          </a:p>
          <a:p>
            <a:pPr marL="342900" marR="0" lvl="1" indent="-342900" algn="l" defTabSz="622300" rtl="0" eaLnBrk="1" fontAlgn="auto" latinLnBrk="0" hangingPunct="1">
              <a:lnSpc>
                <a:spcPct val="90000"/>
              </a:lnSpc>
              <a:spcBef>
                <a:spcPct val="0"/>
              </a:spcBef>
              <a:spcAft>
                <a:spcPct val="15000"/>
              </a:spcAft>
              <a:buClrTx/>
              <a:buSzTx/>
              <a:buFont typeface="Wingdings" panose="05000000000000000000" pitchFamily="2" charset="2"/>
              <a:buChar char="§"/>
              <a:tabLst/>
              <a:defRPr/>
            </a:pPr>
            <a:r>
              <a:rPr kumimoji="0" lang="en-US" sz="2200" b="0" i="0" u="none" strike="noStrike" kern="1200" cap="none" spc="0" normalizeH="0" baseline="0" dirty="0">
                <a:ln>
                  <a:noFill/>
                </a:ln>
                <a:solidFill>
                  <a:prstClr val="black">
                    <a:hueOff val="0"/>
                    <a:satOff val="0"/>
                    <a:lumOff val="0"/>
                    <a:alphaOff val="0"/>
                  </a:prstClr>
                </a:solidFill>
                <a:effectLst/>
                <a:uLnTx/>
                <a:uFillTx/>
                <a:latin typeface="Helvetica Neue" panose="020B0604020202020204" charset="0"/>
                <a:ea typeface="Microsoft Sans Serif" panose="020B0604020202020204" pitchFamily="34" charset="0"/>
                <a:cs typeface="Microsoft Sans Serif" panose="020B0604020202020204" pitchFamily="34" charset="0"/>
              </a:rPr>
              <a:t>Evaluate the changes</a:t>
            </a:r>
          </a:p>
        </p:txBody>
      </p:sp>
      <p:grpSp>
        <p:nvGrpSpPr>
          <p:cNvPr id="23" name="Gruppieren 22">
            <a:extLst>
              <a:ext uri="{FF2B5EF4-FFF2-40B4-BE49-F238E27FC236}">
                <a16:creationId xmlns:a16="http://schemas.microsoft.com/office/drawing/2014/main" id="{41C7B49E-D1F0-8C2C-31F7-AAF4903CE372}"/>
              </a:ext>
            </a:extLst>
          </p:cNvPr>
          <p:cNvGrpSpPr/>
          <p:nvPr/>
        </p:nvGrpSpPr>
        <p:grpSpPr>
          <a:xfrm>
            <a:off x="9864504" y="3384881"/>
            <a:ext cx="2111242" cy="2111242"/>
            <a:chOff x="2028614" y="351764"/>
            <a:chExt cx="2672172" cy="2672172"/>
          </a:xfrm>
        </p:grpSpPr>
        <p:sp>
          <p:nvSpPr>
            <p:cNvPr id="34" name="Teilkreis 33">
              <a:extLst>
                <a:ext uri="{FF2B5EF4-FFF2-40B4-BE49-F238E27FC236}">
                  <a16:creationId xmlns:a16="http://schemas.microsoft.com/office/drawing/2014/main" id="{F9DE2A1C-875B-65DE-0D2D-3B9D11453B04}"/>
                </a:ext>
              </a:extLst>
            </p:cNvPr>
            <p:cNvSpPr/>
            <p:nvPr/>
          </p:nvSpPr>
          <p:spPr>
            <a:xfrm>
              <a:off x="2028614"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5" name="Teilkreis 4">
              <a:extLst>
                <a:ext uri="{FF2B5EF4-FFF2-40B4-BE49-F238E27FC236}">
                  <a16:creationId xmlns:a16="http://schemas.microsoft.com/office/drawing/2014/main" id="{D8D1EE9D-329E-36B7-CFAD-5A787413941F}"/>
                </a:ext>
              </a:extLst>
            </p:cNvPr>
            <p:cNvSpPr txBox="1"/>
            <p:nvPr/>
          </p:nvSpPr>
          <p:spPr>
            <a:xfrm>
              <a:off x="2811275" y="1134425"/>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Act</a:t>
              </a:r>
            </a:p>
          </p:txBody>
        </p:sp>
      </p:grpSp>
      <p:grpSp>
        <p:nvGrpSpPr>
          <p:cNvPr id="25" name="Gruppieren 24">
            <a:extLst>
              <a:ext uri="{FF2B5EF4-FFF2-40B4-BE49-F238E27FC236}">
                <a16:creationId xmlns:a16="http://schemas.microsoft.com/office/drawing/2014/main" id="{5B1B0995-955F-545E-3B11-CCE2116DF5ED}"/>
              </a:ext>
            </a:extLst>
          </p:cNvPr>
          <p:cNvGrpSpPr/>
          <p:nvPr/>
        </p:nvGrpSpPr>
        <p:grpSpPr>
          <a:xfrm>
            <a:off x="12073262" y="3384881"/>
            <a:ext cx="2111242" cy="2111242"/>
            <a:chOff x="4824212" y="351764"/>
            <a:chExt cx="2672172" cy="2672172"/>
          </a:xfrm>
        </p:grpSpPr>
        <p:sp>
          <p:nvSpPr>
            <p:cNvPr id="32" name="Teilkreis 31">
              <a:extLst>
                <a:ext uri="{FF2B5EF4-FFF2-40B4-BE49-F238E27FC236}">
                  <a16:creationId xmlns:a16="http://schemas.microsoft.com/office/drawing/2014/main" id="{6A16A0E2-22B6-095B-6C8A-2017E4E74368}"/>
                </a:ext>
              </a:extLst>
            </p:cNvPr>
            <p:cNvSpPr/>
            <p:nvPr/>
          </p:nvSpPr>
          <p:spPr>
            <a:xfrm rot="5400000">
              <a:off x="4824212" y="351764"/>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3" name="Teilkreis 6">
              <a:extLst>
                <a:ext uri="{FF2B5EF4-FFF2-40B4-BE49-F238E27FC236}">
                  <a16:creationId xmlns:a16="http://schemas.microsoft.com/office/drawing/2014/main" id="{1AD93E35-064F-9AD1-1064-B2FEE41AB877}"/>
                </a:ext>
              </a:extLst>
            </p:cNvPr>
            <p:cNvSpPr txBox="1"/>
            <p:nvPr/>
          </p:nvSpPr>
          <p:spPr>
            <a:xfrm>
              <a:off x="4824212" y="1134425"/>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Plan</a:t>
              </a:r>
            </a:p>
          </p:txBody>
        </p:sp>
      </p:grpSp>
      <p:grpSp>
        <p:nvGrpSpPr>
          <p:cNvPr id="26" name="Gruppieren 25">
            <a:extLst>
              <a:ext uri="{FF2B5EF4-FFF2-40B4-BE49-F238E27FC236}">
                <a16:creationId xmlns:a16="http://schemas.microsoft.com/office/drawing/2014/main" id="{16385E3F-2CE4-1F7A-3226-C8B95D55A29B}"/>
              </a:ext>
            </a:extLst>
          </p:cNvPr>
          <p:cNvGrpSpPr/>
          <p:nvPr/>
        </p:nvGrpSpPr>
        <p:grpSpPr>
          <a:xfrm>
            <a:off x="12073262" y="5593639"/>
            <a:ext cx="2111242" cy="2111242"/>
            <a:chOff x="4824212" y="3147362"/>
            <a:chExt cx="2672172" cy="2672172"/>
          </a:xfrm>
        </p:grpSpPr>
        <p:sp>
          <p:nvSpPr>
            <p:cNvPr id="30" name="Teilkreis 29">
              <a:extLst>
                <a:ext uri="{FF2B5EF4-FFF2-40B4-BE49-F238E27FC236}">
                  <a16:creationId xmlns:a16="http://schemas.microsoft.com/office/drawing/2014/main" id="{E943BBDB-C5D9-6BD9-6456-3CAB9BE02D16}"/>
                </a:ext>
              </a:extLst>
            </p:cNvPr>
            <p:cNvSpPr/>
            <p:nvPr/>
          </p:nvSpPr>
          <p:spPr>
            <a:xfrm rot="10800000">
              <a:off x="4824212"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31" name="Teilkreis 8">
              <a:extLst>
                <a:ext uri="{FF2B5EF4-FFF2-40B4-BE49-F238E27FC236}">
                  <a16:creationId xmlns:a16="http://schemas.microsoft.com/office/drawing/2014/main" id="{ADD41CEC-82FD-7338-3605-877A42BD6078}"/>
                </a:ext>
              </a:extLst>
            </p:cNvPr>
            <p:cNvSpPr txBox="1"/>
            <p:nvPr/>
          </p:nvSpPr>
          <p:spPr>
            <a:xfrm rot="21600000">
              <a:off x="4824212"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Do</a:t>
              </a:r>
            </a:p>
          </p:txBody>
        </p:sp>
      </p:grpSp>
      <p:grpSp>
        <p:nvGrpSpPr>
          <p:cNvPr id="27" name="Gruppieren 26">
            <a:extLst>
              <a:ext uri="{FF2B5EF4-FFF2-40B4-BE49-F238E27FC236}">
                <a16:creationId xmlns:a16="http://schemas.microsoft.com/office/drawing/2014/main" id="{298D830B-C965-C4E4-3F6F-1FF68A5D5436}"/>
              </a:ext>
            </a:extLst>
          </p:cNvPr>
          <p:cNvGrpSpPr/>
          <p:nvPr/>
        </p:nvGrpSpPr>
        <p:grpSpPr>
          <a:xfrm>
            <a:off x="9864504" y="5593639"/>
            <a:ext cx="2111242" cy="2111242"/>
            <a:chOff x="2028614" y="3147362"/>
            <a:chExt cx="2672172" cy="2672172"/>
          </a:xfrm>
        </p:grpSpPr>
        <p:sp>
          <p:nvSpPr>
            <p:cNvPr id="28" name="Teilkreis 27">
              <a:extLst>
                <a:ext uri="{FF2B5EF4-FFF2-40B4-BE49-F238E27FC236}">
                  <a16:creationId xmlns:a16="http://schemas.microsoft.com/office/drawing/2014/main" id="{7CD12392-06EA-CD0F-848B-6CA47C225ACD}"/>
                </a:ext>
              </a:extLst>
            </p:cNvPr>
            <p:cNvSpPr/>
            <p:nvPr/>
          </p:nvSpPr>
          <p:spPr>
            <a:xfrm rot="16200000">
              <a:off x="2028614" y="3147362"/>
              <a:ext cx="2672172" cy="2672172"/>
            </a:xfrm>
            <a:prstGeom prst="pieWedge">
              <a:avLst/>
            </a:prstGeom>
            <a:solidFill>
              <a:srgbClr val="4D94B7"/>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de-DE"/>
            </a:p>
          </p:txBody>
        </p:sp>
        <p:sp>
          <p:nvSpPr>
            <p:cNvPr id="29" name="Teilkreis 10">
              <a:extLst>
                <a:ext uri="{FF2B5EF4-FFF2-40B4-BE49-F238E27FC236}">
                  <a16:creationId xmlns:a16="http://schemas.microsoft.com/office/drawing/2014/main" id="{D46CF062-2746-B947-5F11-58F81A806AA2}"/>
                </a:ext>
              </a:extLst>
            </p:cNvPr>
            <p:cNvSpPr txBox="1"/>
            <p:nvPr/>
          </p:nvSpPr>
          <p:spPr>
            <a:xfrm rot="21600000">
              <a:off x="2811275" y="3147362"/>
              <a:ext cx="1889511" cy="188951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3144" tIns="263144" rIns="263144" bIns="263144" numCol="1" spcCol="1270" anchor="ctr" anchorCtr="0">
              <a:noAutofit/>
            </a:bodyPr>
            <a:lstStyle/>
            <a:p>
              <a:pPr marL="0" lvl="0" indent="0" algn="ctr" defTabSz="1644650">
                <a:lnSpc>
                  <a:spcPct val="90000"/>
                </a:lnSpc>
                <a:spcBef>
                  <a:spcPct val="0"/>
                </a:spcBef>
                <a:spcAft>
                  <a:spcPct val="35000"/>
                </a:spcAft>
                <a:buNone/>
              </a:pPr>
              <a:r>
                <a:rPr lang="en-US" sz="2400" b="1" kern="1200" dirty="0">
                  <a:latin typeface="Helvetica Neue" panose="020B0604020202020204" charset="0"/>
                  <a:ea typeface="Microsoft Sans Serif" panose="020B0604020202020204" pitchFamily="34" charset="0"/>
                  <a:cs typeface="Microsoft Sans Serif" panose="020B0604020202020204" pitchFamily="34" charset="0"/>
                </a:rPr>
                <a:t>Check</a:t>
              </a:r>
            </a:p>
          </p:txBody>
        </p:sp>
      </p:gr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67818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3.1 Phases of the PDCA Check</a:t>
            </a:r>
          </a:p>
        </p:txBody>
      </p:sp>
      <p:sp>
        <p:nvSpPr>
          <p:cNvPr id="5" name="CuadroTexto 1">
            <a:extLst>
              <a:ext uri="{FF2B5EF4-FFF2-40B4-BE49-F238E27FC236}">
                <a16:creationId xmlns:a16="http://schemas.microsoft.com/office/drawing/2014/main" id="{53A4973B-9D55-DE40-8783-A5F9688B4511}"/>
              </a:ext>
            </a:extLst>
          </p:cNvPr>
          <p:cNvSpPr txBox="1"/>
          <p:nvPr/>
        </p:nvSpPr>
        <p:spPr>
          <a:xfrm>
            <a:off x="1296000" y="8928000"/>
            <a:ext cx="167640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Source no.: 2, 8, 9</a:t>
            </a:r>
          </a:p>
        </p:txBody>
      </p:sp>
      <p:sp>
        <p:nvSpPr>
          <p:cNvPr id="24" name="CuadroTexto 3">
            <a:extLst>
              <a:ext uri="{FF2B5EF4-FFF2-40B4-BE49-F238E27FC236}">
                <a16:creationId xmlns:a16="http://schemas.microsoft.com/office/drawing/2014/main" id="{4E9FCFC9-7F92-47E3-F7D1-D143A06C73FB}"/>
              </a:ext>
            </a:extLst>
          </p:cNvPr>
          <p:cNvSpPr txBox="1"/>
          <p:nvPr/>
        </p:nvSpPr>
        <p:spPr>
          <a:xfrm>
            <a:off x="1295401" y="3384000"/>
            <a:ext cx="5562599" cy="403187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The PDCA cycle for implementing</a:t>
            </a:r>
            <a:b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b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improvements</a:t>
            </a:r>
          </a:p>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an approach based on the principle of continuous improvement</a:t>
            </a: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aims at ongoing improvement in all departments of the company</a:t>
            </a:r>
          </a:p>
          <a:p>
            <a:pPr marL="546100" marR="0" lvl="0" indent="-546100" algn="l" defTabSz="914400" rtl="0" eaLnBrk="1" fontAlgn="auto" latinLnBrk="0" hangingPunct="1">
              <a:lnSpc>
                <a:spcPct val="100000"/>
              </a:lnSpc>
              <a:spcBef>
                <a:spcPts val="0"/>
              </a:spcBef>
              <a:spcAft>
                <a:spcPts val="1200"/>
              </a:spcAft>
              <a:buClrTx/>
              <a:buSzTx/>
              <a:buFontTx/>
              <a:buBlip>
                <a:blip r:embed="rId2"/>
              </a:buBlip>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with the involvement of all employees</a:t>
            </a:r>
          </a:p>
        </p:txBody>
      </p:sp>
      <p:sp>
        <p:nvSpPr>
          <p:cNvPr id="7" name="CuadroTexto 1">
            <a:extLst>
              <a:ext uri="{FF2B5EF4-FFF2-40B4-BE49-F238E27FC236}">
                <a16:creationId xmlns:a16="http://schemas.microsoft.com/office/drawing/2014/main" id="{13083700-42B5-0E52-9F17-0CA9698B787D}"/>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PDCA cycle</a:t>
            </a:r>
          </a:p>
        </p:txBody>
      </p:sp>
      <p:grpSp>
        <p:nvGrpSpPr>
          <p:cNvPr id="22" name="Gruppieren 21">
            <a:extLst>
              <a:ext uri="{FF2B5EF4-FFF2-40B4-BE49-F238E27FC236}">
                <a16:creationId xmlns:a16="http://schemas.microsoft.com/office/drawing/2014/main" id="{41D0C232-2A75-23D5-4422-3ED59641082B}"/>
              </a:ext>
            </a:extLst>
          </p:cNvPr>
          <p:cNvGrpSpPr/>
          <p:nvPr/>
        </p:nvGrpSpPr>
        <p:grpSpPr>
          <a:xfrm>
            <a:off x="11574504" y="5004881"/>
            <a:ext cx="900000" cy="1080000"/>
            <a:chOff x="11277600" y="397617"/>
            <a:chExt cx="922609" cy="1110833"/>
          </a:xfrm>
        </p:grpSpPr>
        <p:sp>
          <p:nvSpPr>
            <p:cNvPr id="19" name="Pfeil: gebogen 18">
              <a:extLst>
                <a:ext uri="{FF2B5EF4-FFF2-40B4-BE49-F238E27FC236}">
                  <a16:creationId xmlns:a16="http://schemas.microsoft.com/office/drawing/2014/main" id="{6EE378E1-94FA-61F0-4E11-EC8C86154868}"/>
                </a:ext>
              </a:extLst>
            </p:cNvPr>
            <p:cNvSpPr/>
            <p:nvPr/>
          </p:nvSpPr>
          <p:spPr>
            <a:xfrm>
              <a:off x="11277600" y="397617"/>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sp>
          <p:nvSpPr>
            <p:cNvPr id="20" name="Pfeil: gebogen 19">
              <a:extLst>
                <a:ext uri="{FF2B5EF4-FFF2-40B4-BE49-F238E27FC236}">
                  <a16:creationId xmlns:a16="http://schemas.microsoft.com/office/drawing/2014/main" id="{7AFA7108-BA3F-5382-DAE3-BAA6AE6A0502}"/>
                </a:ext>
              </a:extLst>
            </p:cNvPr>
            <p:cNvSpPr/>
            <p:nvPr/>
          </p:nvSpPr>
          <p:spPr>
            <a:xfrm rot="10800000">
              <a:off x="11277600" y="706182"/>
              <a:ext cx="922609" cy="802268"/>
            </a:xfrm>
            <a:prstGeom prst="circularArrow">
              <a:avLst/>
            </a:prstGeom>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de-DE"/>
            </a:p>
          </p:txBody>
        </p:sp>
      </p:grpSp>
    </p:spTree>
    <p:extLst>
      <p:ext uri="{BB962C8B-B14F-4D97-AF65-F5344CB8AC3E}">
        <p14:creationId xmlns:p14="http://schemas.microsoft.com/office/powerpoint/2010/main" val="369075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heel(1)">
                                      <p:cBhvr>
                                        <p:cTn id="7" dur="750"/>
                                        <p:tgtEl>
                                          <p:spTgt spid="25"/>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nodeType="click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heel(1)">
                                      <p:cBhvr>
                                        <p:cTn id="16" dur="750"/>
                                        <p:tgtEl>
                                          <p:spTgt spid="26"/>
                                        </p:tgtEl>
                                      </p:cBhvr>
                                    </p:animEffect>
                                  </p:childTnLst>
                                </p:cTn>
                              </p:par>
                            </p:childTnLst>
                          </p:cTn>
                        </p:par>
                        <p:par>
                          <p:cTn id="17" fill="hold">
                            <p:stCondLst>
                              <p:cond delay="750"/>
                            </p:stCondLst>
                            <p:childTnLst>
                              <p:par>
                                <p:cTn id="18" presetID="22" presetClass="entr" presetSubtype="8" fill="hold" grpId="0" nodeType="after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left)">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wheel(1)">
                                      <p:cBhvr>
                                        <p:cTn id="25" dur="750"/>
                                        <p:tgtEl>
                                          <p:spTgt spid="27"/>
                                        </p:tgtEl>
                                      </p:cBhvr>
                                    </p:animEffect>
                                  </p:childTnLst>
                                </p:cTn>
                              </p:par>
                            </p:childTnLst>
                          </p:cTn>
                        </p:par>
                        <p:par>
                          <p:cTn id="26" fill="hold">
                            <p:stCondLst>
                              <p:cond delay="750"/>
                            </p:stCondLst>
                            <p:childTnLst>
                              <p:par>
                                <p:cTn id="27" presetID="22" presetClass="entr" presetSubtype="2"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right)">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wheel(1)">
                                      <p:cBhvr>
                                        <p:cTn id="34" dur="750"/>
                                        <p:tgtEl>
                                          <p:spTgt spid="23"/>
                                        </p:tgtEl>
                                      </p:cBhvr>
                                    </p:animEffect>
                                  </p:childTnLst>
                                </p:cTn>
                              </p:par>
                            </p:childTnLst>
                          </p:cTn>
                        </p:par>
                        <p:par>
                          <p:cTn id="35" fill="hold">
                            <p:stCondLst>
                              <p:cond delay="750"/>
                            </p:stCondLst>
                            <p:childTnLst>
                              <p:par>
                                <p:cTn id="36" presetID="22" presetClass="entr" presetSubtype="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right)">
                                      <p:cBhvr>
                                        <p:cTn id="38" dur="500"/>
                                        <p:tgtEl>
                                          <p:spTgt spid="11"/>
                                        </p:tgtEl>
                                      </p:cBhvr>
                                    </p:animEffect>
                                  </p:childTnLst>
                                </p:cTn>
                              </p:par>
                            </p:childTnLst>
                          </p:cTn>
                        </p:par>
                        <p:par>
                          <p:cTn id="39" fill="hold">
                            <p:stCondLst>
                              <p:cond delay="1250"/>
                            </p:stCondLst>
                            <p:childTnLst>
                              <p:par>
                                <p:cTn id="40" presetID="21" presetClass="entr" presetSubtype="1" fill="hold"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heel(1)">
                                      <p:cBhvr>
                                        <p:cTn id="42"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animBg="1"/>
      <p:bldP spid="11"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8A663DF-3B83-253B-B291-BC273B6C0410}"/>
              </a:ext>
            </a:extLst>
          </p:cNvPr>
          <p:cNvSpPr txBox="1"/>
          <p:nvPr/>
        </p:nvSpPr>
        <p:spPr>
          <a:xfrm>
            <a:off x="1295400" y="2304000"/>
            <a:ext cx="129540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Examples how to utilize the PDCA cycle for continuous improvement</a:t>
            </a:r>
          </a:p>
        </p:txBody>
      </p:sp>
      <p:graphicFrame>
        <p:nvGraphicFramePr>
          <p:cNvPr id="7" name="Tabelle 7">
            <a:extLst>
              <a:ext uri="{FF2B5EF4-FFF2-40B4-BE49-F238E27FC236}">
                <a16:creationId xmlns:a16="http://schemas.microsoft.com/office/drawing/2014/main" id="{54A787F8-71A7-B4B3-3635-428751750DB6}"/>
              </a:ext>
            </a:extLst>
          </p:cNvPr>
          <p:cNvGraphicFramePr>
            <a:graphicFrameLocks noGrp="1"/>
          </p:cNvGraphicFramePr>
          <p:nvPr>
            <p:extLst>
              <p:ext uri="{D42A27DB-BD31-4B8C-83A1-F6EECF244321}">
                <p14:modId xmlns:p14="http://schemas.microsoft.com/office/powerpoint/2010/main" val="1488712119"/>
              </p:ext>
            </p:extLst>
          </p:nvPr>
        </p:nvGraphicFramePr>
        <p:xfrm>
          <a:off x="1296000" y="3384000"/>
          <a:ext cx="15544200" cy="473184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Plan</a:t>
                      </a:r>
                    </a:p>
                  </a:txBody>
                  <a:tcPr marT="90000" marB="90000" anchor="ctr">
                    <a:solidFill>
                      <a:srgbClr val="4D94B7"/>
                    </a:solidFill>
                  </a:tcPr>
                </a:tc>
                <a:tc>
                  <a:txBody>
                    <a:bodyPr/>
                    <a:lstStyle/>
                    <a:p>
                      <a:r>
                        <a:rPr lang="en-US" sz="2400" noProof="0" dirty="0">
                          <a:latin typeface="Helvetica Neue" panose="020B0604020202020204" charset="0"/>
                        </a:rPr>
                        <a:t>Do</a:t>
                      </a:r>
                    </a:p>
                  </a:txBody>
                  <a:tcPr marT="90000" marB="90000" anchor="ctr">
                    <a:solidFill>
                      <a:srgbClr val="4D94B7"/>
                    </a:solidFill>
                  </a:tcPr>
                </a:tc>
                <a:tc>
                  <a:txBody>
                    <a:bodyPr/>
                    <a:lstStyle/>
                    <a:p>
                      <a:r>
                        <a:rPr lang="en-US" sz="2400" noProof="0" dirty="0">
                          <a:latin typeface="Helvetica Neue" panose="020B0604020202020204" charset="0"/>
                        </a:rPr>
                        <a:t>Act </a:t>
                      </a:r>
                    </a:p>
                  </a:txBody>
                  <a:tcPr marT="90000" marB="90000" anchor="ctr">
                    <a:solidFill>
                      <a:srgbClr val="4D94B7"/>
                    </a:solidFill>
                  </a:tcPr>
                </a:tc>
                <a:tc>
                  <a:txBody>
                    <a:bodyPr/>
                    <a:lstStyle/>
                    <a:p>
                      <a:r>
                        <a:rPr lang="en-US" sz="2400" noProof="0" dirty="0">
                          <a:latin typeface="Helvetica Neue" panose="020B0604020202020204" charset="0"/>
                        </a:rPr>
                        <a:t>Check</a:t>
                      </a:r>
                    </a:p>
                  </a:txBody>
                  <a:tcPr marT="90000" marB="90000" anchor="ctr">
                    <a:solidFill>
                      <a:srgbClr val="4D94B7"/>
                    </a:solidFill>
                  </a:tcPr>
                </a:tc>
                <a:extLst>
                  <a:ext uri="{0D108BD9-81ED-4DB2-BD59-A6C34878D82A}">
                    <a16:rowId xmlns:a16="http://schemas.microsoft.com/office/drawing/2014/main" val="1089929438"/>
                  </a:ext>
                </a:extLst>
              </a:tr>
              <a:tr h="426343">
                <a:tc>
                  <a:txBody>
                    <a:bodyPr/>
                    <a:lstStyle/>
                    <a:p>
                      <a:r>
                        <a:rPr lang="en-US" sz="2400" noProof="0" dirty="0">
                          <a:latin typeface="Helvetica Neue" panose="020B0604020202020204" charset="0"/>
                        </a:rPr>
                        <a:t>Determination of the rules for feedback</a:t>
                      </a:r>
                    </a:p>
                  </a:txBody>
                  <a:tcPr marT="180000" marB="180000">
                    <a:solidFill>
                      <a:srgbClr val="AED633">
                        <a:alpha val="20000"/>
                      </a:srgbClr>
                    </a:solidFill>
                  </a:tcPr>
                </a:tc>
                <a:tc>
                  <a:txBody>
                    <a:bodyPr/>
                    <a:lstStyle/>
                    <a:p>
                      <a:r>
                        <a:rPr lang="en-US" sz="2400" noProof="0" dirty="0">
                          <a:latin typeface="Helvetica Neue" panose="020B0604020202020204" charset="0"/>
                        </a:rPr>
                        <a:t>Rules were established, disseminated and tested</a:t>
                      </a:r>
                    </a:p>
                  </a:txBody>
                  <a:tcPr marT="180000" marB="180000">
                    <a:solidFill>
                      <a:srgbClr val="AED633">
                        <a:alpha val="20000"/>
                      </a:srgbClr>
                    </a:solidFill>
                  </a:tcPr>
                </a:tc>
                <a:tc>
                  <a:txBody>
                    <a:bodyPr/>
                    <a:lstStyle/>
                    <a:p>
                      <a:r>
                        <a:rPr lang="en-US" sz="2400" noProof="0" dirty="0">
                          <a:latin typeface="Helvetica Neue" panose="020B0604020202020204" charset="0"/>
                        </a:rPr>
                        <a:t>The rules are still too imprecise</a:t>
                      </a:r>
                    </a:p>
                    <a:p>
                      <a:r>
                        <a:rPr lang="en-US" sz="2400" noProof="0" dirty="0">
                          <a:latin typeface="Helvetica Neue" panose="020B0604020202020204" charset="0"/>
                        </a:rPr>
                        <a:t>Not everyone knows them</a:t>
                      </a:r>
                    </a:p>
                    <a:p>
                      <a:r>
                        <a:rPr lang="en-US" sz="2400" noProof="0" dirty="0">
                          <a:latin typeface="Helvetica Neue" panose="020B0604020202020204" charset="0"/>
                        </a:rPr>
                        <a:t>Not every superior implements them</a:t>
                      </a:r>
                    </a:p>
                  </a:txBody>
                  <a:tcPr marT="180000" marB="180000">
                    <a:solidFill>
                      <a:srgbClr val="AED633">
                        <a:alpha val="20000"/>
                      </a:srgbClr>
                    </a:solidFill>
                  </a:tcPr>
                </a:tc>
                <a:tc>
                  <a:txBody>
                    <a:bodyPr/>
                    <a:lstStyle/>
                    <a:p>
                      <a:r>
                        <a:rPr lang="en-US" sz="2400" noProof="0" dirty="0">
                          <a:latin typeface="Helvetica Neue" panose="020B0604020202020204" charset="0"/>
                        </a:rPr>
                        <a:t>A team is built, which concretizes the rules and afterwards trains the employees.</a:t>
                      </a:r>
                    </a:p>
                  </a:txBody>
                  <a:tcPr marT="180000" marB="180000">
                    <a:solidFill>
                      <a:srgbClr val="AED633">
                        <a:alpha val="20000"/>
                      </a:srgbClr>
                    </a:solidFill>
                  </a:tcPr>
                </a:tc>
                <a:extLst>
                  <a:ext uri="{0D108BD9-81ED-4DB2-BD59-A6C34878D82A}">
                    <a16:rowId xmlns:a16="http://schemas.microsoft.com/office/drawing/2014/main" val="3427399943"/>
                  </a:ext>
                </a:extLst>
              </a:tr>
              <a:tr h="0">
                <a:tc>
                  <a:txBody>
                    <a:bodyPr/>
                    <a:lstStyle/>
                    <a:p>
                      <a:r>
                        <a:rPr lang="en-US" sz="2400" noProof="0" dirty="0">
                          <a:latin typeface="Helvetica Neue" panose="020B0604020202020204" charset="0"/>
                        </a:rPr>
                        <a:t>An open channel for the communication with the management must be established.</a:t>
                      </a:r>
                    </a:p>
                  </a:txBody>
                  <a:tcPr marT="180000" marB="180000">
                    <a:solidFill>
                      <a:srgbClr val="AED633">
                        <a:alpha val="40000"/>
                      </a:srgbClr>
                    </a:solidFill>
                  </a:tcPr>
                </a:tc>
                <a:tc>
                  <a:txBody>
                    <a:bodyPr/>
                    <a:lstStyle/>
                    <a:p>
                      <a:r>
                        <a:rPr lang="en-US" sz="2400" noProof="0" dirty="0">
                          <a:latin typeface="Helvetica Neue" panose="020B0604020202020204" charset="0"/>
                        </a:rPr>
                        <a:t>An official office hour is scheduled once a week, as managers are often out of the office. </a:t>
                      </a:r>
                    </a:p>
                  </a:txBody>
                  <a:tcPr marT="180000" marB="180000">
                    <a:solidFill>
                      <a:srgbClr val="AED633">
                        <a:alpha val="40000"/>
                      </a:srgbClr>
                    </a:solidFill>
                  </a:tcPr>
                </a:tc>
                <a:tc>
                  <a:txBody>
                    <a:bodyPr/>
                    <a:lstStyle/>
                    <a:p>
                      <a:r>
                        <a:rPr lang="en-US" sz="2400" noProof="0" dirty="0">
                          <a:latin typeface="Helvetica Neue" panose="020B0604020202020204" charset="0"/>
                        </a:rPr>
                        <a:t>This official office hour is not really used by anyone. </a:t>
                      </a:r>
                    </a:p>
                  </a:txBody>
                  <a:tcPr marT="180000" marB="180000">
                    <a:solidFill>
                      <a:srgbClr val="AED633">
                        <a:alpha val="40000"/>
                      </a:srgbClr>
                    </a:solidFill>
                  </a:tcPr>
                </a:tc>
                <a:tc>
                  <a:txBody>
                    <a:bodyPr/>
                    <a:lstStyle/>
                    <a:p>
                      <a:r>
                        <a:rPr lang="en-US" sz="2400" noProof="0" dirty="0">
                          <a:latin typeface="Helvetica Neue" panose="020B0604020202020204" charset="0"/>
                        </a:rPr>
                        <a:t>Installation of a traffic light at the  managers´ doors.</a:t>
                      </a:r>
                    </a:p>
                    <a:p>
                      <a:r>
                        <a:rPr lang="en-US" sz="2400" noProof="0" dirty="0">
                          <a:latin typeface="Helvetica Neue" panose="020B0604020202020204" charset="0"/>
                        </a:rPr>
                        <a:t>Grean means come in, I am free.</a:t>
                      </a:r>
                    </a:p>
                  </a:txBody>
                  <a:tcPr marT="180000" marB="18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2" name="CuadroTexto 1">
            <a:extLst>
              <a:ext uri="{FF2B5EF4-FFF2-40B4-BE49-F238E27FC236}">
                <a16:creationId xmlns:a16="http://schemas.microsoft.com/office/drawing/2014/main" id="{6198F8FF-522F-35E6-0E88-1629F818A40D}"/>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PDCA cycle</a:t>
            </a:r>
          </a:p>
        </p:txBody>
      </p:sp>
    </p:spTree>
    <p:extLst>
      <p:ext uri="{BB962C8B-B14F-4D97-AF65-F5344CB8AC3E}">
        <p14:creationId xmlns:p14="http://schemas.microsoft.com/office/powerpoint/2010/main" val="5881015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8A0384B2-9E69-2DFB-B9BB-EE656AE5EBB2}"/>
              </a:ext>
            </a:extLst>
          </p:cNvPr>
          <p:cNvPicPr>
            <a:picLocks noChangeAspect="1"/>
          </p:cNvPicPr>
          <p:nvPr/>
        </p:nvPicPr>
        <p:blipFill>
          <a:blip r:embed="rId2"/>
          <a:stretch>
            <a:fillRect/>
          </a:stretch>
        </p:blipFill>
        <p:spPr>
          <a:xfrm>
            <a:off x="10273993" y="2680527"/>
            <a:ext cx="1639605" cy="1267682"/>
          </a:xfrm>
          <a:prstGeom prst="rect">
            <a:avLst/>
          </a:prstGeom>
        </p:spPr>
      </p:pic>
      <p:grpSp>
        <p:nvGrpSpPr>
          <p:cNvPr id="4" name="Gruppieren 3">
            <a:extLst>
              <a:ext uri="{FF2B5EF4-FFF2-40B4-BE49-F238E27FC236}">
                <a16:creationId xmlns:a16="http://schemas.microsoft.com/office/drawing/2014/main" id="{9E9AEA29-B2AB-B29A-F868-E6C98F9B143C}"/>
              </a:ext>
            </a:extLst>
          </p:cNvPr>
          <p:cNvGrpSpPr/>
          <p:nvPr/>
        </p:nvGrpSpPr>
        <p:grpSpPr>
          <a:xfrm>
            <a:off x="11110996" y="509774"/>
            <a:ext cx="6727800" cy="2757142"/>
            <a:chOff x="11110996" y="509774"/>
            <a:chExt cx="6727800" cy="2757142"/>
          </a:xfrm>
        </p:grpSpPr>
        <p:pic>
          <p:nvPicPr>
            <p:cNvPr id="3" name="Grafik 2" descr="Wolken-Gedankenblase">
              <a:extLst>
                <a:ext uri="{FF2B5EF4-FFF2-40B4-BE49-F238E27FC236}">
                  <a16:creationId xmlns:a16="http://schemas.microsoft.com/office/drawing/2014/main" id="{AC9E7A6E-1636-1976-EBD9-4AB903FC4B39}"/>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11110996" y="509774"/>
              <a:ext cx="6727800" cy="2757142"/>
            </a:xfrm>
            <a:prstGeom prst="rect">
              <a:avLst/>
            </a:prstGeom>
          </p:spPr>
        </p:pic>
        <p:pic>
          <p:nvPicPr>
            <p:cNvPr id="11" name="Grafik 10" descr="Unterschrift Silhouette">
              <a:extLst>
                <a:ext uri="{FF2B5EF4-FFF2-40B4-BE49-F238E27FC236}">
                  <a16:creationId xmlns:a16="http://schemas.microsoft.com/office/drawing/2014/main" id="{9484CF1C-2C37-05A6-43FB-1519A6F2C64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287889" y="726601"/>
              <a:ext cx="723511" cy="708041"/>
            </a:xfrm>
            <a:prstGeom prst="rect">
              <a:avLst/>
            </a:prstGeom>
          </p:spPr>
        </p:pic>
        <p:sp>
          <p:nvSpPr>
            <p:cNvPr id="12" name="Google Shape;185;p23">
              <a:extLst>
                <a:ext uri="{FF2B5EF4-FFF2-40B4-BE49-F238E27FC236}">
                  <a16:creationId xmlns:a16="http://schemas.microsoft.com/office/drawing/2014/main" id="{82CEDF06-479E-4A2D-7FA2-E0B00ACB179B}"/>
                </a:ext>
              </a:extLst>
            </p:cNvPr>
            <p:cNvSpPr txBox="1"/>
            <p:nvPr/>
          </p:nvSpPr>
          <p:spPr>
            <a:xfrm>
              <a:off x="11605260" y="1638119"/>
              <a:ext cx="5387340" cy="1444666"/>
            </a:xfrm>
            <a:prstGeom prst="rect">
              <a:avLst/>
            </a:prstGeom>
            <a:noFill/>
            <a:ln>
              <a:noFill/>
            </a:ln>
          </p:spPr>
          <p:txBody>
            <a:bodyPr spcFirstLastPara="1" wrap="square" lIns="91425" tIns="45700" rIns="91425" bIns="45700" anchor="t" anchorCtr="0">
              <a:noAutofit/>
            </a:bodyPr>
            <a:lstStyle/>
            <a:p>
              <a:pPr lvl="0" algn="ctr"/>
              <a:r>
                <a:rPr lang="en-US" sz="2400" dirty="0">
                  <a:solidFill>
                    <a:schemeClr val="tx1"/>
                  </a:solidFill>
                  <a:latin typeface="Helvetica Neue" panose="020B0604020202020204" charset="0"/>
                  <a:ea typeface="Helvetica Neue"/>
                  <a:cs typeface="Helvetica Neue"/>
                  <a:sym typeface="Helvetica Neue"/>
                </a:rPr>
                <a:t>Find two more examples and use the PDCA cycle as a strategic tool </a:t>
              </a:r>
              <a:br>
                <a:rPr lang="en-US" sz="2400" dirty="0">
                  <a:solidFill>
                    <a:schemeClr val="tx1"/>
                  </a:solidFill>
                  <a:latin typeface="Helvetica Neue" panose="020B0604020202020204" charset="0"/>
                  <a:ea typeface="Helvetica Neue"/>
                  <a:cs typeface="Helvetica Neue"/>
                  <a:sym typeface="Helvetica Neue"/>
                </a:rPr>
              </a:br>
              <a:r>
                <a:rPr lang="en-US" sz="2400" dirty="0">
                  <a:solidFill>
                    <a:schemeClr val="tx1"/>
                  </a:solidFill>
                  <a:latin typeface="Helvetica Neue" panose="020B0604020202020204" charset="0"/>
                  <a:ea typeface="Helvetica Neue"/>
                  <a:cs typeface="Helvetica Neue"/>
                  <a:sym typeface="Helvetica Neue"/>
                </a:rPr>
                <a:t>to improve the situation.</a:t>
              </a:r>
            </a:p>
          </p:txBody>
        </p:sp>
        <p:sp>
          <p:nvSpPr>
            <p:cNvPr id="13" name="Google Shape;185;p23">
              <a:extLst>
                <a:ext uri="{FF2B5EF4-FFF2-40B4-BE49-F238E27FC236}">
                  <a16:creationId xmlns:a16="http://schemas.microsoft.com/office/drawing/2014/main" id="{93952556-6C1E-0C3B-8091-640EBBA9F29A}"/>
                </a:ext>
              </a:extLst>
            </p:cNvPr>
            <p:cNvSpPr txBox="1"/>
            <p:nvPr/>
          </p:nvSpPr>
          <p:spPr>
            <a:xfrm>
              <a:off x="12993754" y="930078"/>
              <a:ext cx="1481142" cy="423278"/>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a:t>
              </a:r>
            </a:p>
            <a:p>
              <a:pPr lvl="0" algn="ctr"/>
              <a:endParaRPr lang="en-US" sz="2400" b="1" dirty="0">
                <a:solidFill>
                  <a:schemeClr val="tx1"/>
                </a:solidFill>
                <a:latin typeface="Helvetica Neue" panose="020B0604020202020204" charset="0"/>
                <a:ea typeface="Helvetica Neue"/>
                <a:cs typeface="Helvetica Neue"/>
                <a:sym typeface="Helvetica Neue"/>
              </a:endParaRPr>
            </a:p>
            <a:p>
              <a:pPr lvl="0" algn="ctr"/>
              <a:endParaRPr lang="en-US" sz="2400" b="1" dirty="0">
                <a:solidFill>
                  <a:schemeClr val="tx1"/>
                </a:solidFill>
                <a:latin typeface="Helvetica Neue" panose="020B0604020202020204" charset="0"/>
                <a:ea typeface="Helvetica Neue"/>
                <a:cs typeface="Helvetica Neue"/>
                <a:sym typeface="Helvetica Neue"/>
              </a:endParaRPr>
            </a:p>
          </p:txBody>
        </p:sp>
      </p:grpSp>
      <p:graphicFrame>
        <p:nvGraphicFramePr>
          <p:cNvPr id="7" name="Tabelle 7">
            <a:extLst>
              <a:ext uri="{FF2B5EF4-FFF2-40B4-BE49-F238E27FC236}">
                <a16:creationId xmlns:a16="http://schemas.microsoft.com/office/drawing/2014/main" id="{A7FB3002-E1E0-6BDC-CF82-E71043B7417F}"/>
              </a:ext>
            </a:extLst>
          </p:cNvPr>
          <p:cNvGraphicFramePr>
            <a:graphicFrameLocks noGrp="1"/>
          </p:cNvGraphicFramePr>
          <p:nvPr>
            <p:extLst>
              <p:ext uri="{D42A27DB-BD31-4B8C-83A1-F6EECF244321}">
                <p14:modId xmlns:p14="http://schemas.microsoft.com/office/powerpoint/2010/main" val="2849145767"/>
              </p:ext>
            </p:extLst>
          </p:nvPr>
        </p:nvGraphicFramePr>
        <p:xfrm>
          <a:off x="1296000" y="4104000"/>
          <a:ext cx="15544200" cy="3600000"/>
        </p:xfrm>
        <a:graphic>
          <a:graphicData uri="http://schemas.openxmlformats.org/drawingml/2006/table">
            <a:tbl>
              <a:tblPr firstRow="1" bandRow="1">
                <a:tableStyleId>{5C22544A-7EE6-4342-B048-85BDC9FD1C3A}</a:tableStyleId>
              </a:tblPr>
              <a:tblGrid>
                <a:gridCol w="3886050">
                  <a:extLst>
                    <a:ext uri="{9D8B030D-6E8A-4147-A177-3AD203B41FA5}">
                      <a16:colId xmlns:a16="http://schemas.microsoft.com/office/drawing/2014/main" val="1027539742"/>
                    </a:ext>
                  </a:extLst>
                </a:gridCol>
                <a:gridCol w="3886050">
                  <a:extLst>
                    <a:ext uri="{9D8B030D-6E8A-4147-A177-3AD203B41FA5}">
                      <a16:colId xmlns:a16="http://schemas.microsoft.com/office/drawing/2014/main" val="2849069181"/>
                    </a:ext>
                  </a:extLst>
                </a:gridCol>
                <a:gridCol w="3886050">
                  <a:extLst>
                    <a:ext uri="{9D8B030D-6E8A-4147-A177-3AD203B41FA5}">
                      <a16:colId xmlns:a16="http://schemas.microsoft.com/office/drawing/2014/main" val="2421246526"/>
                    </a:ext>
                  </a:extLst>
                </a:gridCol>
                <a:gridCol w="3886050">
                  <a:extLst>
                    <a:ext uri="{9D8B030D-6E8A-4147-A177-3AD203B41FA5}">
                      <a16:colId xmlns:a16="http://schemas.microsoft.com/office/drawing/2014/main" val="1347101516"/>
                    </a:ext>
                  </a:extLst>
                </a:gridCol>
              </a:tblGrid>
              <a:tr h="720000">
                <a:tc>
                  <a:txBody>
                    <a:bodyPr/>
                    <a:lstStyle/>
                    <a:p>
                      <a:r>
                        <a:rPr lang="en-US" sz="2400" noProof="0" dirty="0">
                          <a:latin typeface="Helvetica Neue" panose="020B0604020202020204" charset="0"/>
                        </a:rPr>
                        <a:t>Plan</a:t>
                      </a:r>
                    </a:p>
                  </a:txBody>
                  <a:tcPr marT="90000" marB="90000" anchor="ctr">
                    <a:solidFill>
                      <a:srgbClr val="4D94B7"/>
                    </a:solidFill>
                  </a:tcPr>
                </a:tc>
                <a:tc>
                  <a:txBody>
                    <a:bodyPr/>
                    <a:lstStyle/>
                    <a:p>
                      <a:r>
                        <a:rPr lang="en-US" sz="2400" noProof="0" dirty="0">
                          <a:latin typeface="Helvetica Neue" panose="020B0604020202020204" charset="0"/>
                        </a:rPr>
                        <a:t>Do</a:t>
                      </a:r>
                    </a:p>
                  </a:txBody>
                  <a:tcPr marT="90000" marB="90000" anchor="ctr">
                    <a:solidFill>
                      <a:srgbClr val="4D94B7"/>
                    </a:solidFill>
                  </a:tcPr>
                </a:tc>
                <a:tc>
                  <a:txBody>
                    <a:bodyPr/>
                    <a:lstStyle/>
                    <a:p>
                      <a:r>
                        <a:rPr lang="en-US" sz="2400" noProof="0" dirty="0">
                          <a:latin typeface="Helvetica Neue" panose="020B0604020202020204" charset="0"/>
                        </a:rPr>
                        <a:t>Act </a:t>
                      </a:r>
                    </a:p>
                  </a:txBody>
                  <a:tcPr marT="90000" marB="90000" anchor="ctr">
                    <a:solidFill>
                      <a:srgbClr val="4D94B7"/>
                    </a:solidFill>
                  </a:tcPr>
                </a:tc>
                <a:tc>
                  <a:txBody>
                    <a:bodyPr/>
                    <a:lstStyle/>
                    <a:p>
                      <a:r>
                        <a:rPr lang="en-US" sz="2400" noProof="0" dirty="0">
                          <a:latin typeface="Helvetica Neue" panose="020B0604020202020204" charset="0"/>
                        </a:rPr>
                        <a:t>Check</a:t>
                      </a:r>
                    </a:p>
                  </a:txBody>
                  <a:tcPr marT="90000" marB="90000" anchor="ctr">
                    <a:solidFill>
                      <a:srgbClr val="4D94B7"/>
                    </a:solidFill>
                  </a:tcPr>
                </a:tc>
                <a:extLst>
                  <a:ext uri="{0D108BD9-81ED-4DB2-BD59-A6C34878D82A}">
                    <a16:rowId xmlns:a16="http://schemas.microsoft.com/office/drawing/2014/main" val="1089929438"/>
                  </a:ext>
                </a:extLst>
              </a:tr>
              <a:tr h="1440000">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tc>
                  <a:txBody>
                    <a:bodyPr/>
                    <a:lstStyle/>
                    <a:p>
                      <a:endParaRPr lang="en-US" sz="2200" noProof="0" dirty="0">
                        <a:latin typeface="Helvetica Neue" panose="020B0604020202020204" charset="0"/>
                      </a:endParaRPr>
                    </a:p>
                  </a:txBody>
                  <a:tcPr marT="90000" marB="90000">
                    <a:solidFill>
                      <a:srgbClr val="AED633">
                        <a:alpha val="20000"/>
                      </a:srgbClr>
                    </a:solidFill>
                  </a:tcPr>
                </a:tc>
                <a:extLst>
                  <a:ext uri="{0D108BD9-81ED-4DB2-BD59-A6C34878D82A}">
                    <a16:rowId xmlns:a16="http://schemas.microsoft.com/office/drawing/2014/main" val="3427399943"/>
                  </a:ext>
                </a:extLst>
              </a:tr>
              <a:tr h="1440000">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tc>
                  <a:txBody>
                    <a:bodyPr/>
                    <a:lstStyle/>
                    <a:p>
                      <a:endParaRPr lang="en-US" sz="2200" noProof="0" dirty="0">
                        <a:latin typeface="Helvetica Neue" panose="020B0604020202020204" charset="0"/>
                      </a:endParaRPr>
                    </a:p>
                  </a:txBody>
                  <a:tcPr marT="90000" marB="90000">
                    <a:solidFill>
                      <a:srgbClr val="AED633">
                        <a:alpha val="40000"/>
                      </a:srgbClr>
                    </a:solidFill>
                  </a:tcPr>
                </a:tc>
                <a:extLst>
                  <a:ext uri="{0D108BD9-81ED-4DB2-BD59-A6C34878D82A}">
                    <a16:rowId xmlns:a16="http://schemas.microsoft.com/office/drawing/2014/main" val="584467457"/>
                  </a:ext>
                </a:extLst>
              </a:tr>
            </a:tbl>
          </a:graphicData>
        </a:graphic>
      </p:graphicFrame>
      <p:sp>
        <p:nvSpPr>
          <p:cNvPr id="9" name="CuadroTexto 1">
            <a:extLst>
              <a:ext uri="{FF2B5EF4-FFF2-40B4-BE49-F238E27FC236}">
                <a16:creationId xmlns:a16="http://schemas.microsoft.com/office/drawing/2014/main" id="{48C02A5E-D1CF-E794-7ABF-F6A8A8969E81}"/>
              </a:ext>
            </a:extLst>
          </p:cNvPr>
          <p:cNvSpPr txBox="1"/>
          <p:nvPr/>
        </p:nvSpPr>
        <p:spPr>
          <a:xfrm>
            <a:off x="1296000" y="1548000"/>
            <a:ext cx="13986164"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tab pos="534988" algn="l"/>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PDCA cycle</a:t>
            </a:r>
          </a:p>
        </p:txBody>
      </p:sp>
      <p:sp>
        <p:nvSpPr>
          <p:cNvPr id="10" name="CuadroTexto 2">
            <a:extLst>
              <a:ext uri="{FF2B5EF4-FFF2-40B4-BE49-F238E27FC236}">
                <a16:creationId xmlns:a16="http://schemas.microsoft.com/office/drawing/2014/main" id="{B02A5B47-89F4-002C-89A5-41D3D85D5406}"/>
              </a:ext>
            </a:extLst>
          </p:cNvPr>
          <p:cNvSpPr txBox="1"/>
          <p:nvPr/>
        </p:nvSpPr>
        <p:spPr>
          <a:xfrm>
            <a:off x="1295400" y="2304000"/>
            <a:ext cx="10309860" cy="954107"/>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3.2 Examples how to utilize the PDCA cycle for continuous improvement</a:t>
            </a:r>
          </a:p>
        </p:txBody>
      </p:sp>
    </p:spTree>
    <p:extLst>
      <p:ext uri="{BB962C8B-B14F-4D97-AF65-F5344CB8AC3E}">
        <p14:creationId xmlns:p14="http://schemas.microsoft.com/office/powerpoint/2010/main" val="31173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73296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Please answer the following questions:</a:t>
            </a: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3. Which aspects can be used to improve team</a:t>
            </a:r>
            <a:br>
              <a:rPr lang="en-US" sz="2400" b="1" kern="0" dirty="0">
                <a:solidFill>
                  <a:srgbClr val="000000"/>
                </a:solidFill>
                <a:latin typeface="Helvetica Neue" panose="020B0604020202020204" charset="0"/>
                <a:ea typeface="Helvetica Neue"/>
                <a:cs typeface="Helvetica Neue"/>
                <a:sym typeface="Helvetica Neue"/>
              </a:rPr>
            </a:br>
            <a:r>
              <a:rPr lang="en-US" sz="2400" b="1" kern="0" dirty="0">
                <a:solidFill>
                  <a:srgbClr val="000000"/>
                </a:solidFill>
                <a:latin typeface="Helvetica Neue" panose="020B0604020202020204" charset="0"/>
                <a:ea typeface="Helvetica Neue"/>
                <a:cs typeface="Helvetica Neue"/>
                <a:sym typeface="Helvetica Neue"/>
              </a:rPr>
              <a:t> 	management? </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Set goals and way of working by management</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Permanent monitoring of employees´ results</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Openness for informal communication</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266700" algn="l"/>
              </a:tabLst>
            </a:pPr>
            <a:r>
              <a:rPr lang="en-US" sz="2400" b="1" kern="0" dirty="0">
                <a:solidFill>
                  <a:srgbClr val="000000"/>
                </a:solidFill>
                <a:latin typeface="Helvetica Neue" panose="020B0604020202020204" charset="0"/>
                <a:ea typeface="Helvetica Neue"/>
                <a:cs typeface="Helvetica Neue"/>
                <a:sym typeface="Helvetica Neue"/>
              </a:rPr>
              <a:t>2. Which aspect of organizational development</a:t>
            </a:r>
            <a:br>
              <a:rPr lang="en-US" sz="2400" b="1" kern="0" dirty="0">
                <a:solidFill>
                  <a:srgbClr val="000000"/>
                </a:solidFill>
                <a:latin typeface="Helvetica Neue" panose="020B0604020202020204" charset="0"/>
                <a:ea typeface="Helvetica Neue"/>
                <a:cs typeface="Helvetica Neue"/>
                <a:sym typeface="Helvetica Neue"/>
              </a:rPr>
            </a:br>
            <a:r>
              <a:rPr lang="en-US" sz="2400" b="1" kern="0" dirty="0">
                <a:solidFill>
                  <a:srgbClr val="000000"/>
                </a:solidFill>
                <a:latin typeface="Helvetica Neue" panose="020B0604020202020204" charset="0"/>
                <a:ea typeface="Helvetica Neue"/>
                <a:cs typeface="Helvetica Neue"/>
                <a:sym typeface="Helvetica Neue"/>
              </a:rPr>
              <a:t>  	 is not helpful to promote intrapreneurial</a:t>
            </a:r>
            <a:br>
              <a:rPr lang="en-US" sz="2400" b="1" kern="0" dirty="0">
                <a:solidFill>
                  <a:srgbClr val="000000"/>
                </a:solidFill>
                <a:latin typeface="Helvetica Neue" panose="020B0604020202020204" charset="0"/>
                <a:ea typeface="Helvetica Neue"/>
                <a:cs typeface="Helvetica Neue"/>
                <a:sym typeface="Helvetica Neue"/>
              </a:rPr>
            </a:br>
            <a:r>
              <a:rPr lang="en-US" sz="2400" b="1" kern="0" dirty="0">
                <a:solidFill>
                  <a:srgbClr val="000000"/>
                </a:solidFill>
                <a:latin typeface="Helvetica Neue" panose="020B0604020202020204" charset="0"/>
                <a:ea typeface="Helvetica Neue"/>
                <a:cs typeface="Helvetica Neue"/>
                <a:sym typeface="Helvetica Neue"/>
              </a:rPr>
              <a:t> 	 thinking?</a:t>
            </a: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Everyone knows the vision and can identify with them</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Encouraging proactive thinking</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Information will be provided on request</a:t>
            </a:r>
            <a:endParaRPr kumimoji="0" lang="en-US" sz="220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1. What does an organization need to do to</a:t>
            </a:r>
            <a:br>
              <a:rPr lang="en-US" sz="2400" b="1" kern="0" dirty="0">
                <a:solidFill>
                  <a:srgbClr val="000000"/>
                </a:solidFill>
                <a:latin typeface="Helvetica Neue" panose="020B0604020202020204" charset="0"/>
                <a:ea typeface="Helvetica Neue"/>
                <a:cs typeface="Helvetica Neue"/>
                <a:sym typeface="Helvetica Neue"/>
              </a:rPr>
            </a:br>
            <a:r>
              <a:rPr lang="en-US" sz="2400" b="1" kern="0" dirty="0">
                <a:solidFill>
                  <a:srgbClr val="000000"/>
                </a:solidFill>
                <a:latin typeface="Helvetica Neue" panose="020B0604020202020204" charset="0"/>
                <a:ea typeface="Helvetica Neue"/>
                <a:cs typeface="Helvetica Neue"/>
                <a:sym typeface="Helvetica Neue"/>
              </a:rPr>
              <a:t>  	encourage intrapreneurship?</a:t>
            </a:r>
            <a:endParaRPr kumimoji="0" lang="en-US" sz="1400" b="1" i="0" u="none" strike="noStrike" kern="0" cap="none" spc="0" normalizeH="0" baseline="0" dirty="0">
              <a:ln>
                <a:noFill/>
              </a:ln>
              <a:solidFill>
                <a:srgbClr val="000000"/>
              </a:solidFill>
              <a:effectLst/>
              <a:uLnTx/>
              <a:uFillTx/>
              <a:latin typeface="Helvetica Neue" panose="020B0604020202020204" charset="0"/>
              <a:cs typeface="Arial"/>
              <a:sym typeface="Arial"/>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Visions are developed by the management</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Continuous work on achieving a good cooperation between management and employees</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Feedback systems reduce efficiency and commitment</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tabLst>
                <a:tab pos="365125" algn="l"/>
              </a:tabLst>
            </a:pPr>
            <a:r>
              <a:rPr lang="en-US" sz="2400" b="1" kern="0" dirty="0">
                <a:solidFill>
                  <a:srgbClr val="000000"/>
                </a:solidFill>
                <a:latin typeface="Helvetica Neue" panose="020B0604020202020204" charset="0"/>
                <a:ea typeface="Helvetica Neue"/>
                <a:cs typeface="Helvetica Neue"/>
                <a:sym typeface="Helvetica Neue"/>
              </a:rPr>
              <a:t>5. What is the best procedure to organize</a:t>
            </a:r>
            <a:br>
              <a:rPr lang="en-US" sz="2400" b="1" kern="0" dirty="0">
                <a:solidFill>
                  <a:srgbClr val="000000"/>
                </a:solidFill>
                <a:latin typeface="Helvetica Neue" panose="020B0604020202020204" charset="0"/>
                <a:ea typeface="Helvetica Neue"/>
                <a:cs typeface="Helvetica Neue"/>
                <a:sym typeface="Helvetica Neue"/>
              </a:rPr>
            </a:br>
            <a:r>
              <a:rPr lang="en-US" sz="2400" b="1" kern="0" dirty="0">
                <a:solidFill>
                  <a:srgbClr val="000000"/>
                </a:solidFill>
                <a:latin typeface="Helvetica Neue" panose="020B0604020202020204" charset="0"/>
                <a:ea typeface="Helvetica Neue"/>
                <a:cs typeface="Helvetica Neue"/>
                <a:sym typeface="Helvetica Neue"/>
              </a:rPr>
              <a:t> 	change processes?</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Using the PDCA cycle as a structured and systematic tool for change processes</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Everyone works for a partial solution, the manager has the overview</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Hindering informal coalition building</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lvl="0">
              <a:buClr>
                <a:srgbClr val="000000"/>
              </a:buClr>
              <a:buSzPts val="2400"/>
            </a:pPr>
            <a:r>
              <a:rPr lang="en-US" sz="2400" b="1" kern="0" dirty="0">
                <a:solidFill>
                  <a:srgbClr val="000000"/>
                </a:solidFill>
                <a:latin typeface="Helvetica Neue" panose="020B0604020202020204" charset="0"/>
                <a:ea typeface="Helvetica Neue"/>
                <a:cs typeface="Helvetica Neue"/>
                <a:sym typeface="Helvetica Neue"/>
              </a:rPr>
              <a:t>4. What is needed for good communication?</a:t>
            </a: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lang="en-US" sz="2200" kern="0" dirty="0">
                <a:solidFill>
                  <a:srgbClr val="000000"/>
                </a:solidFill>
                <a:latin typeface="Helvetica Neue" panose="020B0604020202020204" charset="0"/>
                <a:ea typeface="Helvetica Neue"/>
                <a:cs typeface="Helvetica Neue"/>
                <a:sym typeface="Helvetica Neue"/>
              </a:rPr>
              <a:t>Focus on your own situation and strategy</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Listening to others</a:t>
            </a:r>
          </a:p>
          <a:p>
            <a:pPr marL="342900" lvl="0" indent="-342900">
              <a:buClr>
                <a:srgbClr val="000000"/>
              </a:buClr>
              <a:buSzPts val="2400"/>
              <a:buBlip>
                <a:blip r:embed="rId2"/>
              </a:buBlip>
            </a:pPr>
            <a:r>
              <a:rPr lang="en-US" sz="2200" kern="0" dirty="0">
                <a:solidFill>
                  <a:srgbClr val="000000"/>
                </a:solidFill>
                <a:latin typeface="Helvetica Neue" panose="020B0604020202020204" charset="0"/>
                <a:ea typeface="Helvetica Neue"/>
                <a:cs typeface="Helvetica Neue"/>
                <a:sym typeface="Helvetica Neue"/>
              </a:rPr>
              <a:t>As less communication as possible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417538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26AAD8DB-6299-CDF1-3828-A4A1DBC1C95B}"/>
              </a:ext>
            </a:extLst>
          </p:cNvPr>
          <p:cNvSpPr txBox="1"/>
          <p:nvPr/>
        </p:nvSpPr>
        <p:spPr>
          <a:xfrm>
            <a:off x="1296000" y="1548000"/>
            <a:ext cx="6516165"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rPr>
              <a:t>Test your knowledge!</a:t>
            </a:r>
          </a:p>
        </p:txBody>
      </p:sp>
      <p:sp>
        <p:nvSpPr>
          <p:cNvPr id="10" name="CuadroTexto 9">
            <a:extLst>
              <a:ext uri="{FF2B5EF4-FFF2-40B4-BE49-F238E27FC236}">
                <a16:creationId xmlns:a16="http://schemas.microsoft.com/office/drawing/2014/main" id="{A7EDECE6-C391-5AA9-FE1E-6EC516B76B63}"/>
              </a:ext>
            </a:extLst>
          </p:cNvPr>
          <p:cNvSpPr txBox="1"/>
          <p:nvPr/>
        </p:nvSpPr>
        <p:spPr>
          <a:xfrm>
            <a:off x="1295999" y="2304000"/>
            <a:ext cx="7308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rPr>
              <a:t>Solution:</a:t>
            </a:r>
          </a:p>
        </p:txBody>
      </p:sp>
      <p:sp>
        <p:nvSpPr>
          <p:cNvPr id="3" name="Google Shape;528;p11">
            <a:extLst>
              <a:ext uri="{FF2B5EF4-FFF2-40B4-BE49-F238E27FC236}">
                <a16:creationId xmlns:a16="http://schemas.microsoft.com/office/drawing/2014/main" id="{8BE07A5A-9D9E-90FD-8BCC-16C7A3A95778}"/>
              </a:ext>
            </a:extLst>
          </p:cNvPr>
          <p:cNvSpPr/>
          <p:nvPr/>
        </p:nvSpPr>
        <p:spPr>
          <a:xfrm>
            <a:off x="9396000" y="1368000"/>
            <a:ext cx="7740000" cy="2448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3. Which aspects can be used to improve team</a:t>
            </a:r>
            <a:b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b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management? </a:t>
            </a:r>
          </a:p>
          <a:p>
            <a:pPr marL="342900" marR="0" lvl="0" indent="-2540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Set goals and way of working by management</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Permanent monitoring of employees´ results</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Openness for informal communication</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5" name="Google Shape;529;p11">
            <a:extLst>
              <a:ext uri="{FF2B5EF4-FFF2-40B4-BE49-F238E27FC236}">
                <a16:creationId xmlns:a16="http://schemas.microsoft.com/office/drawing/2014/main" id="{7C332857-4596-052B-4BEE-2E8BB7BF89A8}"/>
              </a:ext>
            </a:extLst>
          </p:cNvPr>
          <p:cNvSpPr/>
          <p:nvPr/>
        </p:nvSpPr>
        <p:spPr>
          <a:xfrm>
            <a:off x="1296000" y="6372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lang="en-US" sz="2400" b="1" kern="0" dirty="0">
                <a:solidFill>
                  <a:srgbClr val="000000"/>
                </a:solidFill>
                <a:latin typeface="Helvetica Neue" panose="020B0604020202020204" charset="0"/>
                <a:ea typeface="Helvetica Neue"/>
                <a:cs typeface="Helvetica Neue"/>
                <a:sym typeface="Helvetica Neue"/>
              </a:rPr>
              <a:t>2</a:t>
            </a: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Which aspect of organizational development</a:t>
            </a:r>
            <a:b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b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is not helpful to promote intrapreneurial</a:t>
            </a:r>
            <a:b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b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thinking?</a:t>
            </a:r>
          </a:p>
          <a:p>
            <a:pPr marL="0" marR="0" lvl="0" indent="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Everyone knows the vision and can identify with them</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Encouraging proactive thinking</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Information will be provided on request</a:t>
            </a:r>
          </a:p>
        </p:txBody>
      </p:sp>
      <p:sp>
        <p:nvSpPr>
          <p:cNvPr id="6" name="Google Shape;534;p11">
            <a:extLst>
              <a:ext uri="{FF2B5EF4-FFF2-40B4-BE49-F238E27FC236}">
                <a16:creationId xmlns:a16="http://schemas.microsoft.com/office/drawing/2014/main" id="{FE9FF859-1935-E057-FA0A-41C2AE38CE26}"/>
              </a:ext>
            </a:extLst>
          </p:cNvPr>
          <p:cNvSpPr/>
          <p:nvPr/>
        </p:nvSpPr>
        <p:spPr>
          <a:xfrm>
            <a:off x="1296000" y="3384000"/>
            <a:ext cx="7740000" cy="2808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1. What does an organization need to do to</a:t>
            </a:r>
            <a:b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b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encourage intrapreneurship?</a:t>
            </a:r>
            <a:endParaRPr kumimoji="0" lang="en-US" sz="1400" b="1" i="0" u="none" strike="noStrike" kern="0" cap="none" spc="0" normalizeH="0" baseline="0" dirty="0">
              <a:ln>
                <a:noFill/>
              </a:ln>
              <a:solidFill>
                <a:srgbClr val="000000"/>
              </a:solidFill>
              <a:effectLst/>
              <a:uLnTx/>
              <a:uFillTx/>
              <a:latin typeface="Helvetica Neue" panose="020B0604020202020204" charset="0"/>
              <a:cs typeface="Arial"/>
              <a:sym typeface="Arial"/>
            </a:endParaRP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Visions are developed by the management</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Continuous work on achieving a good cooperation between management and employees</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Feedback systems reduce efficiency and commitment</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8" name="Google Shape;537;p11">
            <a:extLst>
              <a:ext uri="{FF2B5EF4-FFF2-40B4-BE49-F238E27FC236}">
                <a16:creationId xmlns:a16="http://schemas.microsoft.com/office/drawing/2014/main" id="{6E694FCD-06B2-A1AB-B56A-E78DBFBFD3F1}"/>
              </a:ext>
            </a:extLst>
          </p:cNvPr>
          <p:cNvSpPr/>
          <p:nvPr/>
        </p:nvSpPr>
        <p:spPr>
          <a:xfrm>
            <a:off x="9396000" y="6192000"/>
            <a:ext cx="7740000" cy="3024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tab pos="365125" algn="l"/>
              </a:tabLst>
              <a:defRPr/>
            </a:pP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5. What is the best procedure to organize</a:t>
            </a:r>
            <a:b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b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change processes?</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Using the PDCA cycle as a structured and systematic tool for change processes</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Everyone works for a partial solution, the manager has the overview</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Hindering informal coalition building</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
        <p:nvSpPr>
          <p:cNvPr id="12" name="Google Shape;540;p11">
            <a:extLst>
              <a:ext uri="{FF2B5EF4-FFF2-40B4-BE49-F238E27FC236}">
                <a16:creationId xmlns:a16="http://schemas.microsoft.com/office/drawing/2014/main" id="{ABE57770-989A-50AA-68C2-9A059022BF6B}"/>
              </a:ext>
            </a:extLst>
          </p:cNvPr>
          <p:cNvSpPr/>
          <p:nvPr/>
        </p:nvSpPr>
        <p:spPr>
          <a:xfrm>
            <a:off x="9396000" y="3924000"/>
            <a:ext cx="7740000" cy="2160000"/>
          </a:xfrm>
          <a:prstGeom prst="snip2DiagRect">
            <a:avLst/>
          </a:prstGeom>
          <a:noFill/>
          <a:ln w="28575">
            <a:solidFill>
              <a:srgbClr val="4D94B7"/>
            </a:solidFill>
          </a:ln>
        </p:spPr>
        <p:txBody>
          <a:bodyPr spcFirstLastPara="1" wrap="square" lIns="91425" tIns="0" rIns="91425" bIns="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400"/>
              <a:buFontTx/>
              <a:buNone/>
              <a:tabLst/>
              <a:defRPr/>
            </a:pPr>
            <a:r>
              <a:rPr lang="en-US" sz="2400" b="1" kern="0" dirty="0">
                <a:solidFill>
                  <a:srgbClr val="000000"/>
                </a:solidFill>
                <a:latin typeface="Helvetica Neue" panose="020B0604020202020204" charset="0"/>
                <a:ea typeface="Helvetica Neue"/>
                <a:cs typeface="Helvetica Neue"/>
                <a:sym typeface="Helvetica Neue"/>
              </a:rPr>
              <a:t>4</a:t>
            </a:r>
            <a:r>
              <a:rPr kumimoji="0" lang="en-US" sz="24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 What is needed for good communication?</a:t>
            </a:r>
          </a:p>
          <a:p>
            <a:pPr marL="342900" marR="0" lvl="0" indent="-190500" algn="l"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Focus on your own situation and strategy</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1"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Listening to others</a:t>
            </a:r>
          </a:p>
          <a:p>
            <a:pPr marL="342900" marR="0" lvl="0" indent="-342900" algn="l" defTabSz="914400" rtl="0" eaLnBrk="1" fontAlgn="auto" latinLnBrk="0" hangingPunct="1">
              <a:lnSpc>
                <a:spcPct val="100000"/>
              </a:lnSpc>
              <a:spcBef>
                <a:spcPts val="0"/>
              </a:spcBef>
              <a:spcAft>
                <a:spcPts val="0"/>
              </a:spcAft>
              <a:buClr>
                <a:srgbClr val="000000"/>
              </a:buClr>
              <a:buSzPts val="2400"/>
              <a:buFontTx/>
              <a:buBlip>
                <a:blip r:embed="rId2"/>
              </a:buBlip>
              <a:tabLst/>
              <a:defRPr/>
            </a:pPr>
            <a:r>
              <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rPr>
              <a:t>As less communication as possible </a:t>
            </a:r>
          </a:p>
          <a:p>
            <a:pPr marL="342900" marR="0" lvl="0" indent="-342900" algn="l" defTabSz="914400" rtl="0" eaLnBrk="1" fontAlgn="auto" latinLnBrk="0" hangingPunct="1">
              <a:lnSpc>
                <a:spcPct val="100000"/>
              </a:lnSpc>
              <a:spcBef>
                <a:spcPts val="0"/>
              </a:spcBef>
              <a:spcAft>
                <a:spcPts val="0"/>
              </a:spcAft>
              <a:buClr>
                <a:srgbClr val="000000"/>
              </a:buClr>
              <a:buSzPts val="2400"/>
              <a:buFont typeface="Arial"/>
              <a:buBlip>
                <a:blip r:embed="rId2"/>
              </a:buBlip>
              <a:tabLst/>
              <a:defRPr/>
            </a:pPr>
            <a:endParaRPr kumimoji="0" lang="en-US" sz="2200" b="0" i="0" u="none" strike="noStrike" kern="0" cap="none" spc="0" normalizeH="0" baseline="0" dirty="0">
              <a:ln>
                <a:noFill/>
              </a:ln>
              <a:solidFill>
                <a:srgbClr val="000000"/>
              </a:solidFill>
              <a:effectLst/>
              <a:uLnTx/>
              <a:uFillTx/>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13429982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DB84E59-BEE2-6728-DC07-0140C0B13519}"/>
              </a:ext>
            </a:extLst>
          </p:cNvPr>
          <p:cNvSpPr txBox="1"/>
          <p:nvPr/>
        </p:nvSpPr>
        <p:spPr>
          <a:xfrm>
            <a:off x="1295400" y="1548000"/>
            <a:ext cx="3894431"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Summing up</a:t>
            </a:r>
          </a:p>
        </p:txBody>
      </p:sp>
      <p:sp>
        <p:nvSpPr>
          <p:cNvPr id="3" name="CuadroTexto 2">
            <a:extLst>
              <a:ext uri="{FF2B5EF4-FFF2-40B4-BE49-F238E27FC236}">
                <a16:creationId xmlns:a16="http://schemas.microsoft.com/office/drawing/2014/main" id="{D22D9822-984B-62FC-5C87-1598298E3ED9}"/>
              </a:ext>
            </a:extLst>
          </p:cNvPr>
          <p:cNvSpPr txBox="1"/>
          <p:nvPr/>
        </p:nvSpPr>
        <p:spPr>
          <a:xfrm>
            <a:off x="1296000" y="2304000"/>
            <a:ext cx="9251774" cy="523220"/>
          </a:xfrm>
          <a:prstGeom prst="rect">
            <a:avLst/>
          </a:prstGeom>
          <a:noFill/>
        </p:spPr>
        <p:txBody>
          <a:bodyPr wrap="square">
            <a:spAutoFit/>
          </a:bodyPr>
          <a:lstStyle/>
          <a:p>
            <a:pPr algn="just"/>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Well done! Now you know more about:</a:t>
            </a:r>
          </a:p>
        </p:txBody>
      </p:sp>
      <p:pic>
        <p:nvPicPr>
          <p:cNvPr id="4" name="Picture 2">
            <a:extLst>
              <a:ext uri="{FF2B5EF4-FFF2-40B4-BE49-F238E27FC236}">
                <a16:creationId xmlns:a16="http://schemas.microsoft.com/office/drawing/2014/main" id="{F5617D1E-E52B-5160-DEE6-77A75861B16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0972800" y="3372231"/>
            <a:ext cx="5601396" cy="5601396"/>
          </a:xfrm>
          <a:prstGeom prst="rect">
            <a:avLst/>
          </a:prstGeom>
          <a:noFill/>
          <a:extLst>
            <a:ext uri="{909E8E84-426E-40DD-AFC4-6F175D3DCCD1}">
              <a14:hiddenFill xmlns:a14="http://schemas.microsoft.com/office/drawing/2010/main">
                <a:solidFill>
                  <a:srgbClr val="FFFFFF"/>
                </a:solidFill>
              </a14:hiddenFill>
            </a:ext>
          </a:extLst>
        </p:spPr>
      </p:pic>
      <p:sp>
        <p:nvSpPr>
          <p:cNvPr id="12" name="Google Shape;98;p4">
            <a:extLst>
              <a:ext uri="{FF2B5EF4-FFF2-40B4-BE49-F238E27FC236}">
                <a16:creationId xmlns:a16="http://schemas.microsoft.com/office/drawing/2014/main" id="{FC6253D5-1995-CCC5-98CA-63B3C2DBCAD0}"/>
              </a:ext>
            </a:extLst>
          </p:cNvPr>
          <p:cNvSpPr txBox="1"/>
          <p:nvPr/>
        </p:nvSpPr>
        <p:spPr>
          <a:xfrm>
            <a:off x="1296000" y="3384000"/>
            <a:ext cx="9576000" cy="3077725"/>
          </a:xfrm>
          <a:prstGeom prst="rect">
            <a:avLst/>
          </a:prstGeom>
          <a:noFill/>
          <a:ln>
            <a:noFill/>
          </a:ln>
        </p:spPr>
        <p:txBody>
          <a:bodyPr spcFirstLastPara="1" wrap="square" lIns="91425" tIns="45700" rIns="91425" bIns="45700" anchor="t" anchorCtr="0">
            <a:spAutoFit/>
          </a:bodyPr>
          <a:lstStyle/>
          <a:p>
            <a:pPr marL="628650" marR="0" lvl="0" indent="-628650" algn="l" rtl="0">
              <a:lnSpc>
                <a:spcPct val="100000"/>
              </a:lnSpc>
              <a:spcBef>
                <a:spcPts val="0"/>
              </a:spcBef>
              <a:spcAft>
                <a:spcPts val="1200"/>
              </a:spcAft>
              <a:buClr>
                <a:srgbClr val="000000"/>
              </a:buClr>
              <a:buSzPct val="135000"/>
              <a:buBlip>
                <a:blip r:embed="rId3"/>
              </a:buBlip>
            </a:pPr>
            <a:r>
              <a:rPr lang="en-US" sz="2400" b="0" i="0" u="none" strike="noStrike" cap="none" dirty="0">
                <a:solidFill>
                  <a:schemeClr val="dk1"/>
                </a:solidFill>
                <a:latin typeface="Helvetica Neue" panose="020B0604020202020204" charset="0"/>
                <a:ea typeface="Helvetica Neue"/>
                <a:cs typeface="Helvetica Neue"/>
                <a:sym typeface="Helvetica Neue"/>
              </a:rPr>
              <a:t>the effect of intraorganizational communication and team management</a:t>
            </a:r>
          </a:p>
          <a:p>
            <a:pPr marL="628650" marR="0" lvl="0" indent="-628650" algn="l" rtl="0">
              <a:lnSpc>
                <a:spcPct val="100000"/>
              </a:lnSpc>
              <a:spcBef>
                <a:spcPts val="0"/>
              </a:spcBef>
              <a:spcAft>
                <a:spcPts val="1200"/>
              </a:spcAft>
              <a:buClr>
                <a:srgbClr val="000000"/>
              </a:buClr>
              <a:buSzPct val="135000"/>
              <a:buBlip>
                <a:blip r:embed="rId3"/>
              </a:buBlip>
            </a:pPr>
            <a:r>
              <a:rPr lang="en-US" sz="2400" b="0" i="0" u="none" strike="noStrike" cap="none" dirty="0">
                <a:solidFill>
                  <a:schemeClr val="dk1"/>
                </a:solidFill>
                <a:latin typeface="Helvetica Neue" panose="020B0604020202020204" charset="0"/>
                <a:ea typeface="Helvetica Neue"/>
                <a:cs typeface="Helvetica Neue"/>
                <a:sym typeface="Helvetica Neue"/>
              </a:rPr>
              <a:t>types of feedback and appreciation</a:t>
            </a:r>
          </a:p>
          <a:p>
            <a:pPr marL="628650" marR="0" lvl="0" indent="-628650" algn="l" rtl="0">
              <a:lnSpc>
                <a:spcPct val="100000"/>
              </a:lnSpc>
              <a:spcBef>
                <a:spcPts val="0"/>
              </a:spcBef>
              <a:spcAft>
                <a:spcPts val="1200"/>
              </a:spcAft>
              <a:buClr>
                <a:srgbClr val="000000"/>
              </a:buClr>
              <a:buSzPct val="135000"/>
              <a:buBlip>
                <a:blip r:embed="rId3"/>
              </a:buBlip>
            </a:pPr>
            <a:r>
              <a:rPr lang="en-US" sz="2400" b="0" i="0" u="none" strike="noStrike" cap="none" dirty="0">
                <a:solidFill>
                  <a:schemeClr val="dk1"/>
                </a:solidFill>
                <a:latin typeface="Helvetica Neue" panose="020B0604020202020204" charset="0"/>
                <a:ea typeface="Helvetica Neue"/>
                <a:cs typeface="Helvetica Neue"/>
                <a:sym typeface="Helvetica Neue"/>
              </a:rPr>
              <a:t>the definition and differences of visions, goals and requirements</a:t>
            </a:r>
          </a:p>
          <a:p>
            <a:pPr marL="628650" marR="0" lvl="0" indent="-628650" algn="l" rtl="0">
              <a:lnSpc>
                <a:spcPct val="100000"/>
              </a:lnSpc>
              <a:spcBef>
                <a:spcPts val="0"/>
              </a:spcBef>
              <a:spcAft>
                <a:spcPts val="1200"/>
              </a:spcAft>
              <a:buClr>
                <a:srgbClr val="000000"/>
              </a:buClr>
              <a:buSzPct val="135000"/>
              <a:buBlip>
                <a:blip r:embed="rId3"/>
              </a:buBlip>
            </a:pPr>
            <a:r>
              <a:rPr lang="en-US" sz="2400" dirty="0">
                <a:solidFill>
                  <a:schemeClr val="dk1"/>
                </a:solidFill>
                <a:latin typeface="Helvetica Neue" panose="020B0604020202020204" charset="0"/>
                <a:ea typeface="Helvetica Neue"/>
                <a:cs typeface="Helvetica Neue"/>
                <a:sym typeface="Helvetica Neue"/>
              </a:rPr>
              <a:t>h</a:t>
            </a:r>
            <a:r>
              <a:rPr lang="en-US" sz="2400" b="0" i="0" u="none" strike="noStrike" cap="none" dirty="0">
                <a:solidFill>
                  <a:schemeClr val="dk1"/>
                </a:solidFill>
                <a:latin typeface="Helvetica Neue" panose="020B0604020202020204" charset="0"/>
                <a:ea typeface="Helvetica Neue"/>
                <a:cs typeface="Helvetica Neue"/>
                <a:sym typeface="Helvetica Neue"/>
              </a:rPr>
              <a:t>ow and why involving all employees</a:t>
            </a:r>
          </a:p>
          <a:p>
            <a:pPr marL="628650" marR="0" lvl="0" indent="-628650" algn="l" rtl="0">
              <a:lnSpc>
                <a:spcPct val="100000"/>
              </a:lnSpc>
              <a:spcBef>
                <a:spcPts val="0"/>
              </a:spcBef>
              <a:spcAft>
                <a:spcPts val="1200"/>
              </a:spcAft>
              <a:buClr>
                <a:srgbClr val="000000"/>
              </a:buClr>
              <a:buSzPct val="135000"/>
              <a:buBlip>
                <a:blip r:embed="rId3"/>
              </a:buBlip>
            </a:pPr>
            <a:r>
              <a:rPr lang="en-US" sz="2400" b="0" i="0" u="none" strike="noStrike" cap="none" dirty="0">
                <a:solidFill>
                  <a:schemeClr val="dk1"/>
                </a:solidFill>
                <a:latin typeface="Helvetica Neue" panose="020B0604020202020204" charset="0"/>
                <a:ea typeface="Helvetica Neue"/>
                <a:cs typeface="Helvetica Neue"/>
                <a:sym typeface="Helvetica Neue"/>
              </a:rPr>
              <a:t>how to use the PDCA cycle as tool for systematic and continuous improvement</a:t>
            </a:r>
          </a:p>
        </p:txBody>
      </p:sp>
    </p:spTree>
    <p:extLst>
      <p:ext uri="{BB962C8B-B14F-4D97-AF65-F5344CB8AC3E}">
        <p14:creationId xmlns:p14="http://schemas.microsoft.com/office/powerpoint/2010/main" val="3258165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g1813c7b12cb_4_1"/>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 (1)</a:t>
            </a:r>
            <a:endParaRPr lang="en-US" dirty="0">
              <a:latin typeface="Helvetica Neue" panose="020B0604020202020204" charset="0"/>
            </a:endParaRPr>
          </a:p>
        </p:txBody>
      </p:sp>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Brounstein, M. (2007).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Coaching für Dummies</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2. Auflage. Wiley-VCH.</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Burns, P. (2013). </a:t>
            </a:r>
            <a:r>
              <a:rPr lang="en-US" sz="2400" i="1" dirty="0">
                <a:solidFill>
                  <a:schemeClr val="dk1"/>
                </a:solidFill>
                <a:latin typeface="Helvetica Neue" panose="020B0604020202020204" charset="0"/>
                <a:ea typeface="Calibri"/>
                <a:cs typeface="Calibri"/>
                <a:sym typeface="Calibri"/>
              </a:rPr>
              <a:t>Corporate Entrepreneurship. Innovation and strategy in large organizations. </a:t>
            </a:r>
            <a:r>
              <a:rPr lang="en-US" sz="2400" dirty="0">
                <a:solidFill>
                  <a:schemeClr val="dk1"/>
                </a:solidFill>
                <a:latin typeface="Helvetica Neue" panose="020B0604020202020204" charset="0"/>
                <a:ea typeface="Calibri"/>
                <a:cs typeface="Calibri"/>
                <a:sym typeface="Calibri"/>
              </a:rPr>
              <a:t>3rd edition. Palgrave Macmillan</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Calibri"/>
                <a:cs typeface="Calibri"/>
                <a:sym typeface="Calibri"/>
              </a:rPr>
              <a:t>Diehl, A. (2020</a:t>
            </a:r>
            <a:r>
              <a:rPr lang="en-US" sz="2400" i="1" dirty="0">
                <a:solidFill>
                  <a:schemeClr val="dk1"/>
                </a:solidFill>
                <a:latin typeface="Helvetica Neue" panose="020B0604020202020204" charset="0"/>
                <a:ea typeface="Calibri"/>
                <a:cs typeface="Calibri"/>
                <a:sym typeface="Calibri"/>
              </a:rPr>
              <a:t>). Kotter Change Management – Ein 8 Stufen Modell für erfolgreiche Veränderungen. </a:t>
            </a:r>
            <a:r>
              <a:rPr lang="en-US" sz="2400" dirty="0">
                <a:solidFill>
                  <a:schemeClr val="dk1"/>
                </a:solidFill>
                <a:latin typeface="Helvetica Neue" panose="020B0604020202020204" charset="0"/>
                <a:ea typeface="Calibri"/>
                <a:cs typeface="Calibri"/>
                <a:sym typeface="Calibri"/>
              </a:rPr>
              <a:t>https://digitaleneuordnung.de/blog/kotter-modell/.</a:t>
            </a: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cs typeface="Calibri"/>
                <a:sym typeface="Verdana"/>
              </a:rPr>
              <a:t>Eberhardt, D. (). </a:t>
            </a:r>
            <a:r>
              <a:rPr lang="en-US" sz="2400" i="1" dirty="0">
                <a:solidFill>
                  <a:schemeClr val="dk1"/>
                </a:solidFill>
                <a:latin typeface="Helvetica Neue" panose="020B0604020202020204" charset="0"/>
                <a:cs typeface="Calibri"/>
                <a:sym typeface="Verdana"/>
              </a:rPr>
              <a:t>Generationen zusammen führen - Mit Millennials, Generation X und Babyboomern die Arbeitswelt gestalten</a:t>
            </a:r>
            <a:r>
              <a:rPr lang="en-US" sz="2400" dirty="0">
                <a:solidFill>
                  <a:schemeClr val="dk1"/>
                </a:solidFill>
                <a:latin typeface="Helvetica Neue" panose="020B0604020202020204" charset="0"/>
                <a:cs typeface="Calibri"/>
                <a:sym typeface="Verdana"/>
              </a:rPr>
              <a:t>. 2. Auflage. Haufe Verlag.</a:t>
            </a:r>
            <a:endParaRPr lang="en-US" sz="2400" dirty="0">
              <a:solidFill>
                <a:schemeClr val="dk1"/>
              </a:solidFill>
              <a:latin typeface="Helvetica Neue" panose="020B0604020202020204" charset="0"/>
              <a:cs typeface="Calibri"/>
              <a:sym typeface="Calibri"/>
            </a:endParaRPr>
          </a:p>
          <a:p>
            <a:pPr marL="722313" indent="-722313">
              <a:spcAft>
                <a:spcPts val="2400"/>
              </a:spcAft>
              <a:buClr>
                <a:srgbClr val="4D94B7"/>
              </a:buClr>
              <a:buSzPct val="105000"/>
              <a:buFont typeface="+mj-lt"/>
              <a:buAutoNum type="arabicParenBoth"/>
              <a:defRPr/>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Föhr, T. (2021). </a:t>
            </a:r>
            <a:r>
              <a:rPr lang="en-US" sz="2400" i="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Pick-up Feedback für Führungskräfte. Wissen und Methoden für eine eigenverantwortliche Feedback- und Lernkultur</a:t>
            </a: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 managerSeminare.</a:t>
            </a:r>
          </a:p>
          <a:p>
            <a:pPr marL="722313" indent="-722313">
              <a:spcAft>
                <a:spcPts val="2400"/>
              </a:spcAft>
              <a:buClr>
                <a:srgbClr val="4D94B7"/>
              </a:buClr>
              <a:buSzPct val="105000"/>
              <a:buFont typeface="+mj-lt"/>
              <a:buAutoNum type="arabicParenBoth"/>
              <a:defRPr/>
            </a:pPr>
            <a:r>
              <a:rPr lang="en-US" altLang="es-ES" sz="2400" i="1" dirty="0">
                <a:latin typeface="Helvetica Neue" panose="020B0604020202020204" charset="0"/>
                <a:ea typeface="Microsoft Sans Serif" panose="020B0604020202020204" pitchFamily="34" charset="0"/>
                <a:cs typeface="Microsoft Sans Serif" panose="020B0604020202020204" pitchFamily="34" charset="0"/>
              </a:rPr>
              <a:t>Goals</a:t>
            </a:r>
            <a:r>
              <a:rPr lang="en-US" altLang="es-ES" sz="2400" dirty="0">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24535"/>
          </a:xfrm>
          <a:prstGeom prst="rect">
            <a:avLst/>
          </a:prstGeom>
          <a:ln>
            <a:noFill/>
          </a:ln>
        </p:spPr>
        <p:txBody>
          <a:bodyPr wrap="square">
            <a:spAutoFit/>
          </a:bodyPr>
          <a:lstStyle/>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Hisrich, R. D. (1990). Entrepreneurship/intrapreneurship.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American Psychologist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45 (2), p. 209–222.</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7"/>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Mai, J. (2022).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PDCA-Zyklus: Plan-Do-Check-Act – einfach erklärt.</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Karrierebibel. https://karrierebibel.de/pdca-zyklus/.</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Prof. Dr. Maier, G. W.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Organisationsentwicklung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https://wirtschaftslexikon.gabler.de/definition/organisationsentwicklung-43924/version-267246</a:t>
            </a:r>
            <a:endPar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Müller-Roterberg, C. (2018).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Management-Handbuch Innovation.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Tipps &amp; Tools. Books on demand.</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Bartscher, T.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On the job training.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In: Gabler Wirtschaftslexikon. https://wirtschaftslexikon.gabler.de/definition/job-training-46199/version-269485.</a:t>
            </a:r>
          </a:p>
          <a:p>
            <a:pPr marL="722313" marR="0" lvl="0" indent="-722313" algn="l" defTabSz="914400" rtl="0" eaLnBrk="1" fontAlgn="auto" latinLnBrk="0" hangingPunct="1">
              <a:lnSpc>
                <a:spcPct val="100000"/>
              </a:lnSpc>
              <a:spcBef>
                <a:spcPts val="0"/>
              </a:spcBef>
              <a:spcAft>
                <a:spcPts val="2400"/>
              </a:spcAft>
              <a:buClr>
                <a:srgbClr val="4D94B7"/>
              </a:buClr>
              <a:buSzPct val="105000"/>
              <a:buFont typeface="+mj-lt"/>
              <a:buAutoNum type="arabicParenBoth" startAt="9"/>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Prof. Dr. Lackes, R. (2018).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Kommunikation.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In: Gabler Wirtschaftslexikon. </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https://wirtschaftslexikon.gabler.de/definition/kommunikation-37167/version-260610.</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E35DCE05-729B-0478-89F8-41F847AE23A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 (2)</a:t>
            </a:r>
            <a:endParaRPr lang="en-US" dirty="0">
              <a:latin typeface="Helvetica Neue" panose="020B0604020202020204" charset="0"/>
            </a:endParaRPr>
          </a:p>
        </p:txBody>
      </p:sp>
    </p:spTree>
    <p:extLst>
      <p:ext uri="{BB962C8B-B14F-4D97-AF65-F5344CB8AC3E}">
        <p14:creationId xmlns:p14="http://schemas.microsoft.com/office/powerpoint/2010/main" val="114481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Requirements</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(n. d.). In: Cambridge Dictionary. Retrieved from: https://dictionary.cambridge.org/.</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PR2 report</a:t>
            </a:r>
            <a:r>
              <a:rPr kumimoji="0" lang="en-US" altLang="es-ES" sz="2400" b="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3"/>
              <a:tabLst>
                <a:tab pos="804863" algn="l"/>
              </a:tabLst>
              <a:defRPr/>
            </a:pP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Sala, A., Punie, Y., Garkov, V. and Cabrera Giraldez, M. (2020). </a:t>
            </a:r>
            <a:r>
              <a:rPr kumimoji="0" lang="en-US" sz="2400" b="0" i="1" u="none" strike="noStrike" kern="1200" cap="none" spc="0" normalizeH="0" baseline="0" dirty="0">
                <a:ln>
                  <a:noFill/>
                </a:ln>
                <a:solidFill>
                  <a:srgbClr val="000000"/>
                </a:solidFill>
                <a:effectLst/>
                <a:uLnTx/>
                <a:uFillTx/>
                <a:latin typeface="Helvetica Neue" panose="020B0604020202020204" charset="0"/>
                <a:ea typeface="+mn-ea"/>
                <a:cs typeface="+mn-cs"/>
              </a:rPr>
              <a:t>LifeComp: The European Framework for Personal, Social and Learning to Learn Key Competence</a:t>
            </a:r>
            <a:r>
              <a:rPr kumimoji="0" lang="en-US" sz="2400" b="0" i="0" u="none" strike="noStrike" kern="1200" cap="none" spc="0" normalizeH="0" baseline="0" dirty="0">
                <a:ln>
                  <a:noFill/>
                </a:ln>
                <a:solidFill>
                  <a:srgbClr val="000000"/>
                </a:solidFill>
                <a:effectLst/>
                <a:uLnTx/>
                <a:uFillTx/>
                <a:latin typeface="Helvetica Neue" panose="020B0604020202020204" charset="0"/>
                <a:ea typeface="+mn-ea"/>
                <a:cs typeface="+mn-cs"/>
              </a:rPr>
              <a:t>, EUR 30246 EN, Publications Office of the European Union. ISBN 978-92-76-19417-0, doi:10.2760/922681, JRC120911. https://publications.jrc.ec.europa.eu/repository/handle/JRC120911.</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Schulz von Thun Institut (n.d.).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Das Kommunikationsquadrat</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https://www.schulz-von-thun.de/die-modelle/das-kommunikationsquadrat. </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6"/>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Statista Research Department (2022).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Bevölkerung in Deutschland nach Generationen 2021</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https://de.statista.com/statistik/daten/studie/1130193/umfrage/bevoelkerung-in-deutschland-nach-generationen/.</a:t>
            </a:r>
          </a:p>
        </p:txBody>
      </p:sp>
      <p:sp>
        <p:nvSpPr>
          <p:cNvPr id="2" name="Google Shape;223;g1813c7b12cb_4_1">
            <a:extLst>
              <a:ext uri="{FF2B5EF4-FFF2-40B4-BE49-F238E27FC236}">
                <a16:creationId xmlns:a16="http://schemas.microsoft.com/office/drawing/2014/main" id="{C5AFEC79-45E3-9BE0-84CE-3D48FBBBDA02}"/>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 (3)</a:t>
            </a:r>
            <a:endParaRPr lang="en-US" dirty="0">
              <a:latin typeface="Helvetica Neue" panose="020B0604020202020204" charset="0"/>
            </a:endParaRPr>
          </a:p>
        </p:txBody>
      </p:sp>
    </p:spTree>
    <p:extLst>
      <p:ext uri="{BB962C8B-B14F-4D97-AF65-F5344CB8AC3E}">
        <p14:creationId xmlns:p14="http://schemas.microsoft.com/office/powerpoint/2010/main" val="15579065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3" name="Rectángulo 10">
            <a:extLst>
              <a:ext uri="{FF2B5EF4-FFF2-40B4-BE49-F238E27FC236}">
                <a16:creationId xmlns:a16="http://schemas.microsoft.com/office/drawing/2014/main" id="{2502E241-F678-6545-07BC-0D5012F005B6}"/>
              </a:ext>
            </a:extLst>
          </p:cNvPr>
          <p:cNvSpPr/>
          <p:nvPr/>
        </p:nvSpPr>
        <p:spPr>
          <a:xfrm>
            <a:off x="1296000" y="3391200"/>
            <a:ext cx="15732000" cy="5386090"/>
          </a:xfrm>
          <a:prstGeom prst="rect">
            <a:avLst/>
          </a:prstGeom>
          <a:ln>
            <a:noFill/>
          </a:ln>
        </p:spPr>
        <p:txBody>
          <a:bodyPr wrap="square">
            <a:spAutoFit/>
          </a:bodyPr>
          <a:lstStyle/>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Stock-Homburg, R. (2013).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Personalmanagement. Theorien – Konzepte - Instrumente. </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3. Auflage. Springer Gabler.</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tab pos="804863" algn="l"/>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Teuber, S.; Nagel, M.; Mieke, C. (2021).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Personal und Organisation. Die wichtigsten Methoden</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UVK.</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University of Massachusetts Global. (n. d.).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Business Blog: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is transformational leadership? Understanding the impact of inspirational guidance</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https://www.umassglobal.edu/news-and-events/blog/what-is-transformational-leadership.</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Watts, L.L., Steele, L.M. and Den Hartog, D.N. (2020). Uncertainty avoidance moderates the relationship between transformational leadership and innovation: a meta-analysis. </a:t>
            </a:r>
            <a:r>
              <a:rPr kumimoji="0" lang="en-US" altLang="es-E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Journal of International Business Studies,</a:t>
            </a:r>
            <a:r>
              <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 Vol. 51, No. 1, pp. 138-145.</a:t>
            </a:r>
          </a:p>
          <a:p>
            <a:pPr marL="801688" marR="0" lvl="0" indent="-801688" algn="l" defTabSz="914400" rtl="0" eaLnBrk="1" fontAlgn="auto" latinLnBrk="0" hangingPunct="1">
              <a:lnSpc>
                <a:spcPct val="100000"/>
              </a:lnSpc>
              <a:spcBef>
                <a:spcPts val="0"/>
              </a:spcBef>
              <a:spcAft>
                <a:spcPts val="2400"/>
              </a:spcAft>
              <a:buClr>
                <a:srgbClr val="4D94B7"/>
              </a:buClr>
              <a:buSzPct val="105000"/>
              <a:buFont typeface="+mj-lt"/>
              <a:buAutoNum type="arabicParenBoth" startAt="18"/>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Vahs, D.; Brem, A. (2015). </a:t>
            </a: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Innovationsmanagement. Von der Idee zur erfolgreichen Vermarktung</a:t>
            </a: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sym typeface="Calibri"/>
              </a:rPr>
              <a:t>. 5. Auflage. Schäfer Poeschel.</a:t>
            </a:r>
            <a:endParaRPr kumimoji="0" lang="en-US" altLang="es-E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 name="Google Shape;223;g1813c7b12cb_4_1">
            <a:extLst>
              <a:ext uri="{FF2B5EF4-FFF2-40B4-BE49-F238E27FC236}">
                <a16:creationId xmlns:a16="http://schemas.microsoft.com/office/drawing/2014/main" id="{C6157721-6EAD-28B5-F552-CBA487D4DFCE}"/>
              </a:ext>
            </a:extLst>
          </p:cNvPr>
          <p:cNvSpPr txBox="1"/>
          <p:nvPr/>
        </p:nvSpPr>
        <p:spPr>
          <a:xfrm>
            <a:off x="1296000" y="1548000"/>
            <a:ext cx="6768000" cy="8309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b="1" dirty="0">
                <a:solidFill>
                  <a:srgbClr val="4D94B7"/>
                </a:solidFill>
                <a:latin typeface="Helvetica Neue" panose="020B0604020202020204" charset="0"/>
                <a:ea typeface="Helvetica Neue"/>
                <a:cs typeface="Helvetica Neue"/>
                <a:sym typeface="Helvetica Neue"/>
              </a:rPr>
              <a:t>Bibliography (4)</a:t>
            </a:r>
            <a:endParaRPr lang="en-US" dirty="0">
              <a:latin typeface="Helvetica Neue" panose="020B0604020202020204" charset="0"/>
            </a:endParaRPr>
          </a:p>
        </p:txBody>
      </p:sp>
    </p:spTree>
    <p:extLst>
      <p:ext uri="{BB962C8B-B14F-4D97-AF65-F5344CB8AC3E}">
        <p14:creationId xmlns:p14="http://schemas.microsoft.com/office/powerpoint/2010/main" val="396050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6CE9C880-7A4A-94B2-756C-952EB7F9F82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2344400" y="4921071"/>
            <a:ext cx="3907362" cy="3907362"/>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059C829C-41D6-1410-D4AD-4579EC19C654}"/>
              </a:ext>
            </a:extLst>
          </p:cNvPr>
          <p:cNvSpPr txBox="1"/>
          <p:nvPr/>
        </p:nvSpPr>
        <p:spPr>
          <a:xfrm>
            <a:off x="4572000" y="3888000"/>
            <a:ext cx="9144000" cy="2308324"/>
          </a:xfrm>
          <a:prstGeom prst="rect">
            <a:avLst/>
          </a:prstGeom>
          <a:noFill/>
        </p:spPr>
        <p:txBody>
          <a:bodyPr wrap="square">
            <a:spAutoFit/>
          </a:bodyPr>
          <a:lstStyle/>
          <a:p>
            <a:pPr marL="0" marR="0" lvl="0" indent="0" algn="ctr" defTabSz="914400" rtl="0" eaLnBrk="1" fontAlgn="auto" latinLnBrk="0" hangingPunct="1">
              <a:lnSpc>
                <a:spcPct val="100000"/>
              </a:lnSpc>
              <a:spcAft>
                <a:spcPts val="0"/>
              </a:spcAft>
              <a:buClrTx/>
              <a:buSzTx/>
              <a:buFontTx/>
              <a:buNone/>
              <a:tabLst>
                <a:tab pos="1205230" algn="l"/>
                <a:tab pos="1926589" algn="l"/>
                <a:tab pos="2915920" algn="l"/>
                <a:tab pos="3444875" algn="l"/>
                <a:tab pos="4383405" algn="l"/>
                <a:tab pos="6796405" algn="l"/>
              </a:tabLst>
              <a:defRPr/>
            </a:pPr>
            <a:r>
              <a:rPr lang="en-US" sz="48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Improving intraorganizational communication to strengthen the intrapreneurial culture</a:t>
            </a:r>
            <a:endParaRPr kumimoji="0" lang="en-US" sz="48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4">
            <a:extLst>
              <a:ext uri="{FF2B5EF4-FFF2-40B4-BE49-F238E27FC236}">
                <a16:creationId xmlns:a16="http://schemas.microsoft.com/office/drawing/2014/main" id="{291827B4-A53A-98D3-C6A6-037B32739B31}"/>
              </a:ext>
            </a:extLst>
          </p:cNvPr>
          <p:cNvSpPr txBox="1"/>
          <p:nvPr/>
        </p:nvSpPr>
        <p:spPr>
          <a:xfrm>
            <a:off x="1296000" y="2592000"/>
            <a:ext cx="15732000" cy="1015663"/>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6000" b="1" spc="-114"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Unit 1</a:t>
            </a:r>
            <a:endParaRPr kumimoji="0" lang="en-US" sz="6000" b="1" i="0" u="none" strike="noStrike" kern="1200" cap="none" spc="0" normalizeH="0" baseline="0" dirty="0">
              <a:ln>
                <a:noFill/>
              </a:ln>
              <a:solidFill>
                <a:srgbClr val="AED633"/>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6" name="Google Shape;114;p5">
            <a:extLst>
              <a:ext uri="{FF2B5EF4-FFF2-40B4-BE49-F238E27FC236}">
                <a16:creationId xmlns:a16="http://schemas.microsoft.com/office/drawing/2014/main" id="{97BA29A0-EA86-DD6D-3EDC-78A29AD08907}"/>
              </a:ext>
            </a:extLst>
          </p:cNvPr>
          <p:cNvSpPr txBox="1"/>
          <p:nvPr/>
        </p:nvSpPr>
        <p:spPr>
          <a:xfrm>
            <a:off x="1296000" y="6084000"/>
            <a:ext cx="10980000" cy="332394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1.1 Definition &amp; techniques</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1.2 Frequent exchange</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1.3 Culture of feedback</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1.4 Transparency of visions, goals and requirements</a:t>
            </a:r>
          </a:p>
          <a:p>
            <a:pPr marL="0" marR="0" lvl="0" indent="0" algn="l" rtl="0">
              <a:lnSpc>
                <a:spcPct val="150000"/>
              </a:lnSpc>
              <a:spcBef>
                <a:spcPts val="0"/>
              </a:spcBef>
              <a:spcAft>
                <a:spcPts val="0"/>
              </a:spcAft>
              <a:buClr>
                <a:srgbClr val="000000"/>
              </a:buClr>
              <a:buSzPts val="2800"/>
              <a:buFont typeface="Arial"/>
              <a:buNone/>
            </a:pPr>
            <a:r>
              <a:rPr lang="en-US" sz="2800" b="1" i="0" u="none" strike="noStrike" cap="none" dirty="0">
                <a:solidFill>
                  <a:srgbClr val="AED633"/>
                </a:solidFill>
                <a:latin typeface="Helvetica Neue" panose="020B0604020202020204" charset="0"/>
                <a:ea typeface="Helvetica Neue"/>
                <a:cs typeface="Helvetica Neue"/>
                <a:sym typeface="Helvetica Neue"/>
              </a:rPr>
              <a:t>1.5 Benefits of fostering intrapreneurship for your company</a:t>
            </a:r>
          </a:p>
        </p:txBody>
      </p:sp>
    </p:spTree>
    <p:extLst>
      <p:ext uri="{BB962C8B-B14F-4D97-AF65-F5344CB8AC3E}">
        <p14:creationId xmlns:p14="http://schemas.microsoft.com/office/powerpoint/2010/main" val="3682568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02A30407-F476-8E1F-DB07-7E4DAA7CEBA8}"/>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1586" y="2458739"/>
            <a:ext cx="6484828" cy="3042465"/>
          </a:xfrm>
          <a:prstGeom prst="rect">
            <a:avLst/>
          </a:prstGeom>
        </p:spPr>
      </p:pic>
      <p:sp>
        <p:nvSpPr>
          <p:cNvPr id="3" name="CuadroTexto 2">
            <a:extLst>
              <a:ext uri="{FF2B5EF4-FFF2-40B4-BE49-F238E27FC236}">
                <a16:creationId xmlns:a16="http://schemas.microsoft.com/office/drawing/2014/main" id="{58D0937A-837C-D506-AC51-4F65FDAEBA4C}"/>
              </a:ext>
            </a:extLst>
          </p:cNvPr>
          <p:cNvSpPr txBox="1"/>
          <p:nvPr/>
        </p:nvSpPr>
        <p:spPr>
          <a:xfrm>
            <a:off x="4572000" y="6724601"/>
            <a:ext cx="9144000"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7200" b="1" spc="-114"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Thank you!</a:t>
            </a:r>
            <a:endParaRPr kumimoji="0" lang="en-US" sz="7200" b="1" i="0" u="none" strike="noStrike" kern="1200" cap="none" spc="0" normalizeH="0" baseline="0" dirty="0">
              <a:ln>
                <a:noFill/>
              </a:ln>
              <a:solidFill>
                <a:srgbClr val="4D94B7"/>
              </a:solidFill>
              <a:effectLst/>
              <a:uLnTx/>
              <a:uFillTx/>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4" name="CuadroTexto 3">
            <a:extLst>
              <a:ext uri="{FF2B5EF4-FFF2-40B4-BE49-F238E27FC236}">
                <a16:creationId xmlns:a16="http://schemas.microsoft.com/office/drawing/2014/main" id="{58819152-3D01-B1E1-F64F-05AE8538B6E2}"/>
              </a:ext>
            </a:extLst>
          </p:cNvPr>
          <p:cNvSpPr txBox="1"/>
          <p:nvPr/>
        </p:nvSpPr>
        <p:spPr>
          <a:xfrm>
            <a:off x="7812000" y="5652000"/>
            <a:ext cx="2628000" cy="461665"/>
          </a:xfrm>
          <a:prstGeom prst="rect">
            <a:avLst/>
          </a:prstGeom>
          <a:noFill/>
        </p:spPr>
        <p:txBody>
          <a:bodyPr wrap="square">
            <a:spAutoFit/>
          </a:bodyPr>
          <a:lstStyle/>
          <a:p>
            <a:pPr algn="ctr"/>
            <a:r>
              <a:rPr lang="en-US" sz="2400" b="1" i="0" u="none" strike="noStrike" dirty="0">
                <a:solidFill>
                  <a:srgbClr val="AED633"/>
                </a:solidFill>
                <a:effectLst/>
                <a:latin typeface="Helvetica Neue" panose="020B0604020202020204" charset="0"/>
                <a:ea typeface="Microsoft Sans Serif" panose="020B0604020202020204" pitchFamily="34" charset="0"/>
                <a:cs typeface="Microsoft Sans Serif" panose="020B0604020202020204" pitchFamily="34" charset="0"/>
              </a:rPr>
              <a:t>genieproject.eu</a:t>
            </a:r>
            <a:endParaRPr lang="en-US" sz="24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01475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7C69ACA-7BF7-A9C9-3BE0-131DFDC66F3B}"/>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3" name="CuadroTexto 2">
            <a:extLst>
              <a:ext uri="{FF2B5EF4-FFF2-40B4-BE49-F238E27FC236}">
                <a16:creationId xmlns:a16="http://schemas.microsoft.com/office/drawing/2014/main" id="{16A4D055-76E7-A0A4-E559-28C375DACDD5}"/>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&amp; techniques</a:t>
            </a:r>
          </a:p>
        </p:txBody>
      </p:sp>
      <p:sp>
        <p:nvSpPr>
          <p:cNvPr id="4" name="CuadroTexto 3">
            <a:extLst>
              <a:ext uri="{FF2B5EF4-FFF2-40B4-BE49-F238E27FC236}">
                <a16:creationId xmlns:a16="http://schemas.microsoft.com/office/drawing/2014/main" id="{633A6902-D9D2-B0AB-6884-5120254AD2C7}"/>
              </a:ext>
            </a:extLst>
          </p:cNvPr>
          <p:cNvSpPr txBox="1"/>
          <p:nvPr/>
        </p:nvSpPr>
        <p:spPr>
          <a:xfrm rot="20985544">
            <a:off x="2679122" y="4528720"/>
            <a:ext cx="6177541" cy="3614468"/>
          </a:xfrm>
          <a:prstGeom prst="foldedCorner">
            <a:avLst/>
          </a:prstGeom>
          <a:solidFill>
            <a:schemeClr val="bg1">
              <a:lumMod val="85000"/>
            </a:schemeClr>
          </a:solidFill>
          <a:ln>
            <a:solidFill>
              <a:schemeClr val="bg1"/>
            </a:solidFill>
          </a:ln>
        </p:spPr>
        <p:txBody>
          <a:bodyPr wrap="square" rtlCol="0">
            <a:noAutofit/>
          </a:bodyPr>
          <a:lstStyle/>
          <a:p>
            <a:pPr marL="0" marR="0" lvl="0" indent="0" algn="ctr" rtl="0">
              <a:spcBef>
                <a:spcPts val="0"/>
              </a:spcBef>
              <a:spcAft>
                <a:spcPts val="0"/>
              </a:spcAft>
              <a:buNone/>
            </a:pPr>
            <a:endPar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Definition: </a:t>
            </a:r>
          </a:p>
          <a:p>
            <a:pPr marL="0" marR="0" lvl="0" indent="0" algn="ctr" rtl="0">
              <a:spcBef>
                <a:spcPts val="0"/>
              </a:spcBef>
              <a:spcAft>
                <a:spcPts val="0"/>
              </a:spcAft>
              <a:buNone/>
            </a:pPr>
            <a:endParaRPr lang="en-US" sz="12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endParaRPr>
          </a:p>
          <a:p>
            <a:pPr marL="0" marR="0" lvl="0" indent="0" algn="ctr" rtl="0">
              <a:spcBef>
                <a:spcPts val="0"/>
              </a:spcBef>
              <a:spcAft>
                <a:spcPts val="0"/>
              </a:spcAft>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Exchange of messages or information between people. The communication channels used are language on the one hand and body language (nonverbal communication), including facial expressions, gestures, eye contact, spatial distance, on the other hand. </a:t>
            </a:r>
            <a:endParaRPr lang="en-US" sz="1800"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9, 10</a:t>
            </a:r>
          </a:p>
        </p:txBody>
      </p:sp>
      <p:sp>
        <p:nvSpPr>
          <p:cNvPr id="27" name="Rechteck: abgerundete Ecken 4">
            <a:extLst>
              <a:ext uri="{FF2B5EF4-FFF2-40B4-BE49-F238E27FC236}">
                <a16:creationId xmlns:a16="http://schemas.microsoft.com/office/drawing/2014/main" id="{0E72D41E-6513-9203-5468-C99CDFC54653}"/>
              </a:ext>
            </a:extLst>
          </p:cNvPr>
          <p:cNvSpPr txBox="1"/>
          <p:nvPr/>
        </p:nvSpPr>
        <p:spPr>
          <a:xfrm>
            <a:off x="10440000" y="5400000"/>
            <a:ext cx="2880000" cy="18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general</a:t>
            </a:r>
          </a:p>
        </p:txBody>
      </p:sp>
      <p:sp>
        <p:nvSpPr>
          <p:cNvPr id="30" name="Rechteck: abgerundete Ecken 4">
            <a:extLst>
              <a:ext uri="{FF2B5EF4-FFF2-40B4-BE49-F238E27FC236}">
                <a16:creationId xmlns:a16="http://schemas.microsoft.com/office/drawing/2014/main" id="{894CF368-C331-E6F2-2E43-FFCD8B650B2E}"/>
              </a:ext>
            </a:extLst>
          </p:cNvPr>
          <p:cNvSpPr txBox="1"/>
          <p:nvPr/>
        </p:nvSpPr>
        <p:spPr>
          <a:xfrm>
            <a:off x="13392000" y="5400000"/>
            <a:ext cx="2880000" cy="18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meetings</a:t>
            </a:r>
          </a:p>
        </p:txBody>
      </p:sp>
      <p:sp>
        <p:nvSpPr>
          <p:cNvPr id="38" name="CuadroTexto 3">
            <a:extLst>
              <a:ext uri="{FF2B5EF4-FFF2-40B4-BE49-F238E27FC236}">
                <a16:creationId xmlns:a16="http://schemas.microsoft.com/office/drawing/2014/main" id="{4D5BE66C-272A-39CD-8C90-A7906AC20AB3}"/>
              </a:ext>
            </a:extLst>
          </p:cNvPr>
          <p:cNvSpPr txBox="1"/>
          <p:nvPr/>
        </p:nvSpPr>
        <p:spPr>
          <a:xfrm>
            <a:off x="10440000" y="4788000"/>
            <a:ext cx="5832000" cy="648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We distinguish between:</a:t>
            </a:r>
            <a:endParaRPr lang="en-US" sz="1800" b="1" dirty="0">
              <a:latin typeface="Helvetica Neue" panose="020B0604020202020204" charset="0"/>
              <a:ea typeface="Microsoft Sans Serif" panose="020B0604020202020204" pitchFamily="34" charset="0"/>
              <a:cs typeface="Microsoft Sans Serif" panose="020B0604020202020204" pitchFamily="34" charset="0"/>
            </a:endParaRPr>
          </a:p>
        </p:txBody>
      </p:sp>
      <p:pic>
        <p:nvPicPr>
          <p:cNvPr id="7" name="Google Shape;195;p24" descr="Anheften mit einfarbiger Füllung">
            <a:extLst>
              <a:ext uri="{FF2B5EF4-FFF2-40B4-BE49-F238E27FC236}">
                <a16:creationId xmlns:a16="http://schemas.microsoft.com/office/drawing/2014/main" id="{CA2563F8-4CC4-0D16-BD54-D5F317A3B675}"/>
              </a:ext>
            </a:extLst>
          </p:cNvPr>
          <p:cNvPicPr preferRelativeResize="0"/>
          <p:nvPr/>
        </p:nvPicPr>
        <p:blipFill rotWithShape="1">
          <a:blip r:embed="rId2">
            <a:alphaModFix/>
          </a:blip>
          <a:srcRect/>
          <a:stretch/>
        </p:blipFill>
        <p:spPr>
          <a:xfrm rot="4518548">
            <a:off x="5178628" y="3979787"/>
            <a:ext cx="914400" cy="914400"/>
          </a:xfrm>
          <a:prstGeom prst="rect">
            <a:avLst/>
          </a:prstGeom>
          <a:noFill/>
          <a:ln>
            <a:noFill/>
          </a:ln>
          <a:effectLst>
            <a:outerShdw blurRad="149987" dist="250190" dir="8460000" algn="ctr">
              <a:srgbClr val="000000">
                <a:alpha val="27843"/>
              </a:srgbClr>
            </a:outerShdw>
          </a:effectLst>
        </p:spPr>
      </p:pic>
      <p:sp>
        <p:nvSpPr>
          <p:cNvPr id="6" name="CuadroTexto 3">
            <a:extLst>
              <a:ext uri="{FF2B5EF4-FFF2-40B4-BE49-F238E27FC236}">
                <a16:creationId xmlns:a16="http://schemas.microsoft.com/office/drawing/2014/main" id="{B6DDA7AA-05CB-6468-B37B-52ACF752A5E6}"/>
              </a:ext>
            </a:extLst>
          </p:cNvPr>
          <p:cNvSpPr txBox="1"/>
          <p:nvPr/>
        </p:nvSpPr>
        <p:spPr>
          <a:xfrm>
            <a:off x="1295400" y="3384000"/>
            <a:ext cx="13986163" cy="461665"/>
          </a:xfrm>
          <a:prstGeom prst="rect">
            <a:avLst/>
          </a:prstGeom>
          <a:noFill/>
        </p:spPr>
        <p:txBody>
          <a:bodyPr wrap="square" rtlCol="0">
            <a:spAutoFit/>
          </a:bodyPr>
          <a:lstStyle/>
          <a:p>
            <a:r>
              <a:rPr lang="en-US" sz="2400" b="1" dirty="0">
                <a:latin typeface="Helvetica Neue" panose="020B0604020202020204" charset="0"/>
                <a:ea typeface="Microsoft Sans Serif" panose="020B0604020202020204" pitchFamily="34" charset="0"/>
                <a:cs typeface="Microsoft Sans Serif" panose="020B0604020202020204" pitchFamily="34" charset="0"/>
              </a:rPr>
              <a:t>Definition of intraorganizational communication</a:t>
            </a:r>
          </a:p>
        </p:txBody>
      </p:sp>
    </p:spTree>
    <p:extLst>
      <p:ext uri="{BB962C8B-B14F-4D97-AF65-F5344CB8AC3E}">
        <p14:creationId xmlns:p14="http://schemas.microsoft.com/office/powerpoint/2010/main" val="2433620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up)">
                                      <p:cBhvr>
                                        <p:cTn id="21" dur="500"/>
                                        <p:tgtEl>
                                          <p:spTgt spid="2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wipe(up)">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7" grpId="0" animBg="1"/>
      <p:bldP spid="30" grpId="0"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Google Shape;233;p6">
            <a:extLst>
              <a:ext uri="{FF2B5EF4-FFF2-40B4-BE49-F238E27FC236}">
                <a16:creationId xmlns:a16="http://schemas.microsoft.com/office/drawing/2014/main" id="{92A4D2F7-8A6A-C7A5-F977-021E287671BA}"/>
              </a:ext>
            </a:extLst>
          </p:cNvPr>
          <p:cNvCxnSpPr>
            <a:cxnSpLocks/>
          </p:cNvCxnSpPr>
          <p:nvPr/>
        </p:nvCxnSpPr>
        <p:spPr>
          <a:xfrm flipV="1">
            <a:off x="8014452" y="6864794"/>
            <a:ext cx="902398" cy="561762"/>
          </a:xfrm>
          <a:prstGeom prst="straightConnector1">
            <a:avLst/>
          </a:prstGeom>
          <a:noFill/>
          <a:ln w="76200" cap="flat" cmpd="sng">
            <a:solidFill>
              <a:srgbClr val="93B3D7"/>
            </a:solidFill>
            <a:prstDash val="solid"/>
            <a:round/>
            <a:headEnd type="none" w="sm" len="sm"/>
            <a:tailEnd type="triangle" w="med" len="med"/>
          </a:ln>
        </p:spPr>
      </p:cxnSp>
      <p:cxnSp>
        <p:nvCxnSpPr>
          <p:cNvPr id="18" name="Google Shape;232;p6">
            <a:extLst>
              <a:ext uri="{FF2B5EF4-FFF2-40B4-BE49-F238E27FC236}">
                <a16:creationId xmlns:a16="http://schemas.microsoft.com/office/drawing/2014/main" id="{AD6F473C-8877-A38A-C400-E4E62A77E4B8}"/>
              </a:ext>
            </a:extLst>
          </p:cNvPr>
          <p:cNvCxnSpPr>
            <a:cxnSpLocks/>
          </p:cNvCxnSpPr>
          <p:nvPr/>
        </p:nvCxnSpPr>
        <p:spPr>
          <a:xfrm flipV="1">
            <a:off x="7976054" y="6712967"/>
            <a:ext cx="940796" cy="151827"/>
          </a:xfrm>
          <a:prstGeom prst="straightConnector1">
            <a:avLst/>
          </a:prstGeom>
          <a:noFill/>
          <a:ln w="76200" cap="flat" cmpd="sng">
            <a:solidFill>
              <a:srgbClr val="FBF763"/>
            </a:solidFill>
            <a:prstDash val="solid"/>
            <a:round/>
            <a:headEnd type="none" w="sm" len="sm"/>
            <a:tailEnd type="triangle" w="med" len="med"/>
          </a:ln>
        </p:spPr>
      </p:cxnSp>
      <p:cxnSp>
        <p:nvCxnSpPr>
          <p:cNvPr id="17" name="Google Shape;231;p6">
            <a:extLst>
              <a:ext uri="{FF2B5EF4-FFF2-40B4-BE49-F238E27FC236}">
                <a16:creationId xmlns:a16="http://schemas.microsoft.com/office/drawing/2014/main" id="{45B4D166-6460-12B7-DC5B-824BD7AF9C9D}"/>
              </a:ext>
            </a:extLst>
          </p:cNvPr>
          <p:cNvCxnSpPr>
            <a:cxnSpLocks/>
            <a:endCxn id="11" idx="1"/>
          </p:cNvCxnSpPr>
          <p:nvPr/>
        </p:nvCxnSpPr>
        <p:spPr>
          <a:xfrm>
            <a:off x="8014452" y="6387112"/>
            <a:ext cx="902398" cy="193555"/>
          </a:xfrm>
          <a:prstGeom prst="straightConnector1">
            <a:avLst/>
          </a:prstGeom>
          <a:noFill/>
          <a:ln w="76200" cap="flat" cmpd="sng">
            <a:solidFill>
              <a:schemeClr val="accent3"/>
            </a:solidFill>
            <a:prstDash val="solid"/>
            <a:round/>
            <a:headEnd type="none" w="sm" len="sm"/>
            <a:tailEnd type="triangle" w="med" len="med"/>
          </a:ln>
        </p:spPr>
      </p:cxnSp>
      <p:cxnSp>
        <p:nvCxnSpPr>
          <p:cNvPr id="16" name="Google Shape;230;p6">
            <a:extLst>
              <a:ext uri="{FF2B5EF4-FFF2-40B4-BE49-F238E27FC236}">
                <a16:creationId xmlns:a16="http://schemas.microsoft.com/office/drawing/2014/main" id="{1E53092D-205A-E43A-829A-8F88321D376B}"/>
              </a:ext>
            </a:extLst>
          </p:cNvPr>
          <p:cNvCxnSpPr>
            <a:cxnSpLocks/>
          </p:cNvCxnSpPr>
          <p:nvPr/>
        </p:nvCxnSpPr>
        <p:spPr>
          <a:xfrm>
            <a:off x="8014452" y="5541223"/>
            <a:ext cx="902398" cy="845889"/>
          </a:xfrm>
          <a:prstGeom prst="straightConnector1">
            <a:avLst/>
          </a:prstGeom>
          <a:noFill/>
          <a:ln w="76200" cap="flat" cmpd="sng">
            <a:solidFill>
              <a:srgbClr val="FF0000"/>
            </a:solidFill>
            <a:prstDash val="solid"/>
            <a:round/>
            <a:headEnd type="none" w="sm" len="sm"/>
            <a:tailEnd type="triangle" w="med" len="med"/>
          </a:ln>
        </p:spPr>
      </p:cxnSp>
      <p:sp>
        <p:nvSpPr>
          <p:cNvPr id="2" name="Google Shape;216;p6">
            <a:extLst>
              <a:ext uri="{FF2B5EF4-FFF2-40B4-BE49-F238E27FC236}">
                <a16:creationId xmlns:a16="http://schemas.microsoft.com/office/drawing/2014/main" id="{B589270B-DA45-CB86-89A6-9ED47D074145}"/>
              </a:ext>
            </a:extLst>
          </p:cNvPr>
          <p:cNvSpPr txBox="1"/>
          <p:nvPr/>
        </p:nvSpPr>
        <p:spPr>
          <a:xfrm>
            <a:off x="1284850" y="6220667"/>
            <a:ext cx="1296000" cy="7200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Sender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3" name="Google Shape;217;p6">
            <a:extLst>
              <a:ext uri="{FF2B5EF4-FFF2-40B4-BE49-F238E27FC236}">
                <a16:creationId xmlns:a16="http://schemas.microsoft.com/office/drawing/2014/main" id="{741E50FE-29F6-32E5-41C5-347631D453FF}"/>
              </a:ext>
            </a:extLst>
          </p:cNvPr>
          <p:cNvSpPr/>
          <p:nvPr/>
        </p:nvSpPr>
        <p:spPr>
          <a:xfrm>
            <a:off x="4128850" y="4960667"/>
            <a:ext cx="3240000" cy="540000"/>
          </a:xfrm>
          <a:prstGeom prst="rect">
            <a:avLst/>
          </a:prstGeom>
          <a:solidFill>
            <a:srgbClr val="93B3D7"/>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Factual information</a:t>
            </a:r>
          </a:p>
        </p:txBody>
      </p:sp>
      <p:sp>
        <p:nvSpPr>
          <p:cNvPr id="4" name="Google Shape;218;p6">
            <a:extLst>
              <a:ext uri="{FF2B5EF4-FFF2-40B4-BE49-F238E27FC236}">
                <a16:creationId xmlns:a16="http://schemas.microsoft.com/office/drawing/2014/main" id="{C131E75A-4CB7-02B1-4813-B189EC5B8E20}"/>
              </a:ext>
            </a:extLst>
          </p:cNvPr>
          <p:cNvSpPr/>
          <p:nvPr/>
        </p:nvSpPr>
        <p:spPr>
          <a:xfrm>
            <a:off x="7368850" y="4960667"/>
            <a:ext cx="540000" cy="3240000"/>
          </a:xfrm>
          <a:prstGeom prst="rect">
            <a:avLst/>
          </a:prstGeom>
          <a:solidFill>
            <a:srgbClr val="F7230D"/>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 wrap="square" lIns="91425" tIns="45700" rIns="91425" bIns="45700" anchor="ctr" anchorCtr="0">
            <a:noAutofit/>
          </a:bodyPr>
          <a:lstStyle/>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Appeal</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5" name="Google Shape;219;p6">
            <a:extLst>
              <a:ext uri="{FF2B5EF4-FFF2-40B4-BE49-F238E27FC236}">
                <a16:creationId xmlns:a16="http://schemas.microsoft.com/office/drawing/2014/main" id="{1581A528-8126-35B5-0EFA-FB8C2BCFA8CC}"/>
              </a:ext>
            </a:extLst>
          </p:cNvPr>
          <p:cNvSpPr/>
          <p:nvPr/>
        </p:nvSpPr>
        <p:spPr>
          <a:xfrm>
            <a:off x="4128850" y="7660667"/>
            <a:ext cx="3240000" cy="540000"/>
          </a:xfrm>
          <a:prstGeom prst="rect">
            <a:avLst/>
          </a:prstGeom>
          <a:solidFill>
            <a:srgbClr val="FBF763"/>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Relationship</a:t>
            </a:r>
          </a:p>
        </p:txBody>
      </p:sp>
      <p:sp>
        <p:nvSpPr>
          <p:cNvPr id="6" name="Google Shape;220;p6">
            <a:extLst>
              <a:ext uri="{FF2B5EF4-FFF2-40B4-BE49-F238E27FC236}">
                <a16:creationId xmlns:a16="http://schemas.microsoft.com/office/drawing/2014/main" id="{1BC03B5B-F826-9159-79A7-C0C1A98C11E0}"/>
              </a:ext>
            </a:extLst>
          </p:cNvPr>
          <p:cNvSpPr/>
          <p:nvPr/>
        </p:nvSpPr>
        <p:spPr>
          <a:xfrm>
            <a:off x="3588850" y="4960667"/>
            <a:ext cx="540000" cy="3240000"/>
          </a:xfrm>
          <a:prstGeom prst="rect">
            <a:avLst/>
          </a:prstGeom>
          <a:solidFill>
            <a:srgbClr val="9BBB59"/>
          </a:solidFill>
          <a:ln w="25400" cap="flat" cmpd="sng">
            <a:noFill/>
            <a:prstDash val="solid"/>
            <a:round/>
            <a:headEnd type="none" w="sm" len="sm"/>
            <a:tailEnd type="none" w="sm" len="sm"/>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spcFirstLastPara="1" vert="vert270" wrap="square" lIns="91425" tIns="45700" rIns="91425" bIns="45700" anchor="ctr" anchorCtr="0">
            <a:noAutofit/>
          </a:bodyPr>
          <a:lstStyle/>
          <a:p>
            <a:pPr marL="0" marR="0" lvl="0" indent="0" algn="ctr"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Self-revelation</a:t>
            </a:r>
          </a:p>
        </p:txBody>
      </p:sp>
      <p:sp>
        <p:nvSpPr>
          <p:cNvPr id="11" name="Google Shape;225;p6">
            <a:extLst>
              <a:ext uri="{FF2B5EF4-FFF2-40B4-BE49-F238E27FC236}">
                <a16:creationId xmlns:a16="http://schemas.microsoft.com/office/drawing/2014/main" id="{CEF33805-632E-A220-1D7A-C1AB41A6B50A}"/>
              </a:ext>
            </a:extLst>
          </p:cNvPr>
          <p:cNvSpPr txBox="1"/>
          <p:nvPr/>
        </p:nvSpPr>
        <p:spPr>
          <a:xfrm>
            <a:off x="8916850" y="6220667"/>
            <a:ext cx="1476000" cy="720000"/>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n-US" sz="24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Receiver</a:t>
            </a:r>
            <a:endParaRPr lang="en-US" sz="24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3" name="CuadroTexto 3">
            <a:extLst>
              <a:ext uri="{FF2B5EF4-FFF2-40B4-BE49-F238E27FC236}">
                <a16:creationId xmlns:a16="http://schemas.microsoft.com/office/drawing/2014/main" id="{F71FAD87-ECCB-57C9-1661-930791168EAE}"/>
              </a:ext>
            </a:extLst>
          </p:cNvPr>
          <p:cNvSpPr txBox="1"/>
          <p:nvPr/>
        </p:nvSpPr>
        <p:spPr>
          <a:xfrm>
            <a:off x="1295400" y="3384000"/>
            <a:ext cx="15773400" cy="461665"/>
          </a:xfrm>
          <a:prstGeom prst="rect">
            <a:avLst/>
          </a:prstGeom>
          <a:noFill/>
        </p:spPr>
        <p:txBody>
          <a:bodyPr wrap="square" rtlCol="0">
            <a:spAutoFit/>
          </a:bodyPr>
          <a:lstStyle/>
          <a:p>
            <a:pPr marL="0" marR="0" lvl="0" indent="0" algn="l" rtl="0">
              <a:spcBef>
                <a:spcPts val="0"/>
              </a:spcBef>
              <a:spcAft>
                <a:spcPts val="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The 4 Sides Model of Communication (1)</a:t>
            </a:r>
            <a:endParaRPr lang="en-US" sz="1800" b="1" dirty="0">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4" name="CuadroTexto 1">
            <a:extLst>
              <a:ext uri="{FF2B5EF4-FFF2-40B4-BE49-F238E27FC236}">
                <a16:creationId xmlns:a16="http://schemas.microsoft.com/office/drawing/2014/main" id="{D4F6608A-02EF-989A-8A20-F353FF27334D}"/>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16</a:t>
            </a:r>
          </a:p>
        </p:txBody>
      </p:sp>
      <p:sp>
        <p:nvSpPr>
          <p:cNvPr id="36" name="CuadroTexto 3">
            <a:extLst>
              <a:ext uri="{FF2B5EF4-FFF2-40B4-BE49-F238E27FC236}">
                <a16:creationId xmlns:a16="http://schemas.microsoft.com/office/drawing/2014/main" id="{3CC9F76B-3B4D-0993-54E2-4E7701DA2E82}"/>
              </a:ext>
            </a:extLst>
          </p:cNvPr>
          <p:cNvSpPr txBox="1"/>
          <p:nvPr/>
        </p:nvSpPr>
        <p:spPr>
          <a:xfrm>
            <a:off x="9720000" y="3384000"/>
            <a:ext cx="7416000" cy="1289887"/>
          </a:xfrm>
          <a:prstGeom prst="rect">
            <a:avLst/>
          </a:prstGeom>
          <a:noFill/>
        </p:spPr>
        <p:txBody>
          <a:bodyPr wrap="square" rtlCol="0">
            <a:noAutofit/>
          </a:bodyPr>
          <a:lstStyle/>
          <a:p>
            <a:pPr marL="0" marR="0" lvl="0" indent="0" algn="ctr" rtl="0">
              <a:spcBef>
                <a:spcPts val="0"/>
              </a:spcBef>
              <a:spcAft>
                <a:spcPts val="0"/>
              </a:spcAft>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rPr>
              <a:t>When I as a human say something, I am active in four ways. Each of my expressions contains, whether I want it or not, four messages at the same time:</a:t>
            </a:r>
          </a:p>
          <a:p>
            <a:pPr marL="0" marR="0" lvl="0" indent="0" algn="l" rtl="0">
              <a:spcBef>
                <a:spcPts val="0"/>
              </a:spcBef>
              <a:spcAft>
                <a:spcPts val="0"/>
              </a:spcAft>
              <a:buNone/>
            </a:pPr>
            <a:endPar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21" name="Rechteck: abgerundete Ecken 4">
            <a:extLst>
              <a:ext uri="{FF2B5EF4-FFF2-40B4-BE49-F238E27FC236}">
                <a16:creationId xmlns:a16="http://schemas.microsoft.com/office/drawing/2014/main" id="{63100B3D-A8FB-A1E2-B03E-1463D8818528}"/>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general</a:t>
            </a:r>
          </a:p>
        </p:txBody>
      </p:sp>
      <p:sp>
        <p:nvSpPr>
          <p:cNvPr id="37" name="Rechteck: abgerundete Ecken 4">
            <a:extLst>
              <a:ext uri="{FF2B5EF4-FFF2-40B4-BE49-F238E27FC236}">
                <a16:creationId xmlns:a16="http://schemas.microsoft.com/office/drawing/2014/main" id="{AEF8BD3A-5658-744E-F503-F2513614D6FC}"/>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meetings</a:t>
            </a:r>
          </a:p>
        </p:txBody>
      </p:sp>
      <p:sp>
        <p:nvSpPr>
          <p:cNvPr id="38" name="CuadroTexto 3">
            <a:extLst>
              <a:ext uri="{FF2B5EF4-FFF2-40B4-BE49-F238E27FC236}">
                <a16:creationId xmlns:a16="http://schemas.microsoft.com/office/drawing/2014/main" id="{AB1CA600-9E11-28F6-74C3-54DDB376D58E}"/>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We distinguish between:</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cxnSp>
        <p:nvCxnSpPr>
          <p:cNvPr id="111" name="Google Shape;230;p6">
            <a:extLst>
              <a:ext uri="{FF2B5EF4-FFF2-40B4-BE49-F238E27FC236}">
                <a16:creationId xmlns:a16="http://schemas.microsoft.com/office/drawing/2014/main" id="{7CFD374C-99D4-34D3-11B3-FD97A03F261C}"/>
              </a:ext>
            </a:extLst>
          </p:cNvPr>
          <p:cNvCxnSpPr>
            <a:cxnSpLocks/>
            <a:stCxn id="2" idx="3"/>
          </p:cNvCxnSpPr>
          <p:nvPr/>
        </p:nvCxnSpPr>
        <p:spPr>
          <a:xfrm flipV="1">
            <a:off x="2580850" y="5395714"/>
            <a:ext cx="915705" cy="1184953"/>
          </a:xfrm>
          <a:prstGeom prst="straightConnector1">
            <a:avLst/>
          </a:prstGeom>
          <a:noFill/>
          <a:ln w="76200" cap="flat" cmpd="sng">
            <a:solidFill>
              <a:srgbClr val="FF0000"/>
            </a:solidFill>
            <a:prstDash val="solid"/>
            <a:round/>
            <a:headEnd type="none" w="sm" len="sm"/>
            <a:tailEnd type="triangle" w="med" len="med"/>
          </a:ln>
        </p:spPr>
      </p:cxnSp>
      <p:cxnSp>
        <p:nvCxnSpPr>
          <p:cNvPr id="112" name="Google Shape;231;p6">
            <a:extLst>
              <a:ext uri="{FF2B5EF4-FFF2-40B4-BE49-F238E27FC236}">
                <a16:creationId xmlns:a16="http://schemas.microsoft.com/office/drawing/2014/main" id="{8A4A9E20-E72B-D821-FCBE-C709A5BA77D8}"/>
              </a:ext>
            </a:extLst>
          </p:cNvPr>
          <p:cNvCxnSpPr>
            <a:cxnSpLocks/>
            <a:stCxn id="2" idx="3"/>
          </p:cNvCxnSpPr>
          <p:nvPr/>
        </p:nvCxnSpPr>
        <p:spPr>
          <a:xfrm flipV="1">
            <a:off x="2580850" y="6325620"/>
            <a:ext cx="977687" cy="255047"/>
          </a:xfrm>
          <a:prstGeom prst="straightConnector1">
            <a:avLst/>
          </a:prstGeom>
          <a:noFill/>
          <a:ln w="76200" cap="flat" cmpd="sng">
            <a:solidFill>
              <a:schemeClr val="accent3"/>
            </a:solidFill>
            <a:prstDash val="solid"/>
            <a:round/>
            <a:headEnd type="none" w="sm" len="sm"/>
            <a:tailEnd type="triangle" w="med" len="med"/>
          </a:ln>
        </p:spPr>
      </p:cxnSp>
      <p:cxnSp>
        <p:nvCxnSpPr>
          <p:cNvPr id="113" name="Google Shape;232;p6">
            <a:extLst>
              <a:ext uri="{FF2B5EF4-FFF2-40B4-BE49-F238E27FC236}">
                <a16:creationId xmlns:a16="http://schemas.microsoft.com/office/drawing/2014/main" id="{94D569AE-8D39-F296-F845-709CD3A39389}"/>
              </a:ext>
            </a:extLst>
          </p:cNvPr>
          <p:cNvCxnSpPr>
            <a:cxnSpLocks/>
            <a:stCxn id="2" idx="3"/>
          </p:cNvCxnSpPr>
          <p:nvPr/>
        </p:nvCxnSpPr>
        <p:spPr>
          <a:xfrm>
            <a:off x="2580850" y="6580667"/>
            <a:ext cx="915705" cy="360000"/>
          </a:xfrm>
          <a:prstGeom prst="straightConnector1">
            <a:avLst/>
          </a:prstGeom>
          <a:noFill/>
          <a:ln w="76200" cap="flat" cmpd="sng">
            <a:solidFill>
              <a:srgbClr val="FBF763"/>
            </a:solidFill>
            <a:prstDash val="solid"/>
            <a:round/>
            <a:headEnd type="none" w="sm" len="sm"/>
            <a:tailEnd type="triangle" w="med" len="med"/>
          </a:ln>
        </p:spPr>
      </p:cxnSp>
      <p:cxnSp>
        <p:nvCxnSpPr>
          <p:cNvPr id="114" name="Google Shape;233;p6">
            <a:extLst>
              <a:ext uri="{FF2B5EF4-FFF2-40B4-BE49-F238E27FC236}">
                <a16:creationId xmlns:a16="http://schemas.microsoft.com/office/drawing/2014/main" id="{1CB75294-E9F8-51DA-BE18-34B8C34418C3}"/>
              </a:ext>
            </a:extLst>
          </p:cNvPr>
          <p:cNvCxnSpPr>
            <a:cxnSpLocks/>
            <a:stCxn id="2" idx="3"/>
          </p:cNvCxnSpPr>
          <p:nvPr/>
        </p:nvCxnSpPr>
        <p:spPr>
          <a:xfrm>
            <a:off x="2580850" y="6580667"/>
            <a:ext cx="952888" cy="1013953"/>
          </a:xfrm>
          <a:prstGeom prst="straightConnector1">
            <a:avLst/>
          </a:prstGeom>
          <a:noFill/>
          <a:ln w="76200" cap="flat" cmpd="sng">
            <a:solidFill>
              <a:srgbClr val="93B3D7"/>
            </a:solidFill>
            <a:prstDash val="solid"/>
            <a:round/>
            <a:headEnd type="none" w="sm" len="sm"/>
            <a:tailEnd type="triangle" w="med" len="med"/>
          </a:ln>
        </p:spPr>
      </p:cxnSp>
      <p:sp>
        <p:nvSpPr>
          <p:cNvPr id="139" name="Textfeld 138">
            <a:extLst>
              <a:ext uri="{FF2B5EF4-FFF2-40B4-BE49-F238E27FC236}">
                <a16:creationId xmlns:a16="http://schemas.microsoft.com/office/drawing/2014/main" id="{0D201A8F-CE16-F9DD-0091-912F5D7DD6BF}"/>
              </a:ext>
            </a:extLst>
          </p:cNvPr>
          <p:cNvSpPr txBox="1"/>
          <p:nvPr/>
        </p:nvSpPr>
        <p:spPr>
          <a:xfrm>
            <a:off x="11658600" y="5688664"/>
            <a:ext cx="4608000" cy="828222"/>
          </a:xfrm>
          <a:prstGeom prst="rect">
            <a:avLst/>
          </a:prstGeom>
          <a:solidFill>
            <a:srgbClr val="90B0D4"/>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 factual information </a:t>
            </a:r>
          </a:p>
          <a:p>
            <a:pPr marR="0" lvl="0" algn="ctr" defTabSz="914400" rtl="0" eaLnBrk="1" fontAlgn="auto" latinLnBrk="0" hangingPunct="1">
              <a:lnSpc>
                <a:spcPct val="100000"/>
              </a:lnSpc>
              <a:spcBef>
                <a:spcPts val="0"/>
              </a:spcBef>
              <a:spcAft>
                <a:spcPts val="0"/>
              </a:spcAft>
              <a:buClrTx/>
              <a:buSzTx/>
              <a:tabLst/>
              <a:defRPr/>
            </a:pP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 inform about)</a:t>
            </a:r>
          </a:p>
        </p:txBody>
      </p:sp>
      <p:sp>
        <p:nvSpPr>
          <p:cNvPr id="140" name="Textfeld 139">
            <a:extLst>
              <a:ext uri="{FF2B5EF4-FFF2-40B4-BE49-F238E27FC236}">
                <a16:creationId xmlns:a16="http://schemas.microsoft.com/office/drawing/2014/main" id="{033B0294-B303-DB09-E720-97915B9FDF8E}"/>
              </a:ext>
            </a:extLst>
          </p:cNvPr>
          <p:cNvSpPr txBox="1"/>
          <p:nvPr/>
        </p:nvSpPr>
        <p:spPr>
          <a:xfrm>
            <a:off x="11658600" y="4860664"/>
            <a:ext cx="4608000" cy="828222"/>
          </a:xfrm>
          <a:prstGeom prst="rect">
            <a:avLst/>
          </a:prstGeom>
          <a:solidFill>
            <a:srgbClr val="99B958"/>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 self-disclosure </a:t>
            </a:r>
          </a:p>
          <a:p>
            <a:pPr marR="0" lvl="0" algn="ctr" defTabSz="914400" rtl="0" eaLnBrk="1" fontAlgn="auto" latinLnBrk="0" hangingPunct="1">
              <a:lnSpc>
                <a:spcPct val="100000"/>
              </a:lnSpc>
              <a:spcBef>
                <a:spcPts val="0"/>
              </a:spcBef>
              <a:spcAft>
                <a:spcPts val="0"/>
              </a:spcAft>
              <a:buClrTx/>
              <a:buSzTx/>
              <a:tabLst/>
              <a:defRPr/>
            </a:pP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 reveal about myself)</a:t>
            </a:r>
          </a:p>
        </p:txBody>
      </p:sp>
      <p:sp>
        <p:nvSpPr>
          <p:cNvPr id="141" name="Textfeld 140">
            <a:extLst>
              <a:ext uri="{FF2B5EF4-FFF2-40B4-BE49-F238E27FC236}">
                <a16:creationId xmlns:a16="http://schemas.microsoft.com/office/drawing/2014/main" id="{7E7FF1BD-11A2-FBE1-7E54-8E1F5E0A5EE5}"/>
              </a:ext>
            </a:extLst>
          </p:cNvPr>
          <p:cNvSpPr txBox="1"/>
          <p:nvPr/>
        </p:nvSpPr>
        <p:spPr>
          <a:xfrm>
            <a:off x="11658600" y="6516664"/>
            <a:ext cx="4608000" cy="1116000"/>
          </a:xfrm>
          <a:prstGeom prst="rect">
            <a:avLst/>
          </a:prstGeom>
          <a:solidFill>
            <a:srgbClr val="F9F562"/>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 relationship hint </a:t>
            </a:r>
          </a:p>
          <a:p>
            <a:pPr marR="0" lvl="0" algn="ctr" defTabSz="914400" rtl="0" eaLnBrk="1" fontAlgn="auto" latinLnBrk="0" hangingPunct="1">
              <a:lnSpc>
                <a:spcPct val="100000"/>
              </a:lnSpc>
              <a:spcBef>
                <a:spcPts val="0"/>
              </a:spcBef>
              <a:spcAft>
                <a:spcPts val="0"/>
              </a:spcAft>
              <a:buClrTx/>
              <a:buSzTx/>
              <a:tabLst/>
              <a:defRPr/>
            </a:pP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 think of you and how I relate to you)</a:t>
            </a:r>
          </a:p>
        </p:txBody>
      </p:sp>
      <p:sp>
        <p:nvSpPr>
          <p:cNvPr id="142" name="Textfeld 141">
            <a:extLst>
              <a:ext uri="{FF2B5EF4-FFF2-40B4-BE49-F238E27FC236}">
                <a16:creationId xmlns:a16="http://schemas.microsoft.com/office/drawing/2014/main" id="{FB2E6039-4A98-7CD7-028C-6FDFB3CBFA2C}"/>
              </a:ext>
            </a:extLst>
          </p:cNvPr>
          <p:cNvSpPr txBox="1"/>
          <p:nvPr/>
        </p:nvSpPr>
        <p:spPr>
          <a:xfrm>
            <a:off x="11658600" y="7632664"/>
            <a:ext cx="4608000" cy="828222"/>
          </a:xfrm>
          <a:prstGeom prst="rect">
            <a:avLst/>
          </a:prstGeom>
          <a:solidFill>
            <a:srgbClr val="FF0000"/>
          </a:solidFill>
          <a:ln>
            <a:solidFill>
              <a:schemeClr val="bg1"/>
            </a:solidFill>
          </a:ln>
        </p:spPr>
        <p:txBody>
          <a:bodyPr wrap="square">
            <a:noAutofit/>
          </a:bodyPr>
          <a:lstStyle/>
          <a:p>
            <a:pPr marR="0" lvl="0" algn="ctr" defTabSz="914400" rtl="0" eaLnBrk="1" fontAlgn="auto" latinLnBrk="0" hangingPunct="1">
              <a:lnSpc>
                <a:spcPct val="100000"/>
              </a:lnSpc>
              <a:spcBef>
                <a:spcPts val="0"/>
              </a:spcBef>
              <a:spcAft>
                <a:spcPts val="0"/>
              </a:spcAft>
              <a:buClrTx/>
              <a:buSzTx/>
              <a:tabLst/>
              <a:defRPr/>
            </a:pPr>
            <a:r>
              <a:rPr kumimoji="0" lang="en-US" sz="2400" b="0" i="0"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an appeal </a:t>
            </a:r>
          </a:p>
          <a:p>
            <a:pPr marR="0" lvl="0" algn="ctr" defTabSz="914400" rtl="0" eaLnBrk="1" fontAlgn="auto" latinLnBrk="0" hangingPunct="1">
              <a:lnSpc>
                <a:spcPct val="100000"/>
              </a:lnSpc>
              <a:spcBef>
                <a:spcPts val="0"/>
              </a:spcBef>
              <a:spcAft>
                <a:spcPts val="0"/>
              </a:spcAft>
              <a:buClrTx/>
              <a:buSzTx/>
              <a:tabLst/>
              <a:defRPr/>
            </a:pPr>
            <a:r>
              <a:rPr kumimoji="0" lang="en-US" sz="2400" b="0" i="1" u="none" strike="noStrike" kern="1200" cap="none" spc="0" normalizeH="0" baseline="0" dirty="0">
                <a:ln>
                  <a:noFill/>
                </a:ln>
                <a:solidFill>
                  <a:prstClr val="black"/>
                </a:solidFill>
                <a:effectLst/>
                <a:uLnTx/>
                <a:uFillTx/>
                <a:latin typeface="Helvetica Neue" panose="020B0604020202020204" charset="0"/>
                <a:ea typeface="Microsoft Sans Serif" panose="020B0604020202020204" pitchFamily="34" charset="0"/>
                <a:cs typeface="Microsoft Sans Serif" panose="020B0604020202020204" pitchFamily="34" charset="0"/>
              </a:rPr>
              <a:t>(what I want to achieve with you)</a:t>
            </a:r>
          </a:p>
        </p:txBody>
      </p:sp>
      <p:sp>
        <p:nvSpPr>
          <p:cNvPr id="7" name="CuadroTexto 1">
            <a:extLst>
              <a:ext uri="{FF2B5EF4-FFF2-40B4-BE49-F238E27FC236}">
                <a16:creationId xmlns:a16="http://schemas.microsoft.com/office/drawing/2014/main" id="{7E4AB3FF-F7D0-A4D2-10E5-B4A3C43F5D61}"/>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8" name="CuadroTexto 2">
            <a:extLst>
              <a:ext uri="{FF2B5EF4-FFF2-40B4-BE49-F238E27FC236}">
                <a16:creationId xmlns:a16="http://schemas.microsoft.com/office/drawing/2014/main" id="{C7F55620-A18F-82FD-9791-A3FA0EB491AB}"/>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&amp; techniques</a:t>
            </a:r>
          </a:p>
        </p:txBody>
      </p:sp>
    </p:spTree>
    <p:extLst>
      <p:ext uri="{BB962C8B-B14F-4D97-AF65-F5344CB8AC3E}">
        <p14:creationId xmlns:p14="http://schemas.microsoft.com/office/powerpoint/2010/main" val="8756961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500" fill="hold"/>
                                        <p:tgtEl>
                                          <p:spTgt spid="36"/>
                                        </p:tgtEl>
                                        <p:attrNameLst>
                                          <p:attrName>ppt_x</p:attrName>
                                        </p:attrNameLst>
                                      </p:cBhvr>
                                      <p:tavLst>
                                        <p:tav tm="0">
                                          <p:val>
                                            <p:strVal val="1+#ppt_w/2"/>
                                          </p:val>
                                        </p:tav>
                                        <p:tav tm="100000">
                                          <p:val>
                                            <p:strVal val="#ppt_x"/>
                                          </p:val>
                                        </p:tav>
                                      </p:tavLst>
                                    </p:anim>
                                    <p:anim calcmode="lin" valueType="num">
                                      <p:cBhvr additive="base">
                                        <p:cTn id="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250" fill="hold"/>
                                        <p:tgtEl>
                                          <p:spTgt spid="2"/>
                                        </p:tgtEl>
                                        <p:attrNameLst>
                                          <p:attrName>ppt_w</p:attrName>
                                        </p:attrNameLst>
                                      </p:cBhvr>
                                      <p:tavLst>
                                        <p:tav tm="0">
                                          <p:val>
                                            <p:fltVal val="0"/>
                                          </p:val>
                                        </p:tav>
                                        <p:tav tm="100000">
                                          <p:val>
                                            <p:strVal val="#ppt_w"/>
                                          </p:val>
                                        </p:tav>
                                      </p:tavLst>
                                    </p:anim>
                                    <p:anim calcmode="lin" valueType="num">
                                      <p:cBhvr>
                                        <p:cTn id="14" dur="250" fill="hold"/>
                                        <p:tgtEl>
                                          <p:spTgt spid="2"/>
                                        </p:tgtEl>
                                        <p:attrNameLst>
                                          <p:attrName>ppt_h</p:attrName>
                                        </p:attrNameLst>
                                      </p:cBhvr>
                                      <p:tavLst>
                                        <p:tav tm="0">
                                          <p:val>
                                            <p:fltVal val="0"/>
                                          </p:val>
                                        </p:tav>
                                        <p:tav tm="100000">
                                          <p:val>
                                            <p:strVal val="#ppt_h"/>
                                          </p:val>
                                        </p:tav>
                                      </p:tavLst>
                                    </p:anim>
                                    <p:animEffect transition="in" filter="fade">
                                      <p:cBhvr>
                                        <p:cTn id="15" dur="250"/>
                                        <p:tgtEl>
                                          <p:spTgt spid="2"/>
                                        </p:tgtEl>
                                      </p:cBhvr>
                                    </p:animEffect>
                                  </p:childTnLst>
                                </p:cTn>
                              </p:par>
                            </p:childTnLst>
                          </p:cTn>
                        </p:par>
                        <p:par>
                          <p:cTn id="16" fill="hold">
                            <p:stCondLst>
                              <p:cond delay="250"/>
                            </p:stCondLst>
                            <p:childTnLst>
                              <p:par>
                                <p:cTn id="17" presetID="22" presetClass="entr" presetSubtype="8"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wipe(left)">
                                      <p:cBhvr>
                                        <p:cTn id="19" dur="250"/>
                                        <p:tgtEl>
                                          <p:spTgt spid="111"/>
                                        </p:tgtEl>
                                      </p:cBhvr>
                                    </p:animEffect>
                                  </p:childTnLst>
                                </p:cTn>
                              </p:par>
                              <p:par>
                                <p:cTn id="20" presetID="22" presetClass="entr" presetSubtype="8" fill="hold" nodeType="withEffect">
                                  <p:stCondLst>
                                    <p:cond delay="0"/>
                                  </p:stCondLst>
                                  <p:childTnLst>
                                    <p:set>
                                      <p:cBhvr>
                                        <p:cTn id="21" dur="1" fill="hold">
                                          <p:stCondLst>
                                            <p:cond delay="0"/>
                                          </p:stCondLst>
                                        </p:cTn>
                                        <p:tgtEl>
                                          <p:spTgt spid="112"/>
                                        </p:tgtEl>
                                        <p:attrNameLst>
                                          <p:attrName>style.visibility</p:attrName>
                                        </p:attrNameLst>
                                      </p:cBhvr>
                                      <p:to>
                                        <p:strVal val="visible"/>
                                      </p:to>
                                    </p:set>
                                    <p:animEffect transition="in" filter="wipe(left)">
                                      <p:cBhvr>
                                        <p:cTn id="22" dur="250"/>
                                        <p:tgtEl>
                                          <p:spTgt spid="112"/>
                                        </p:tgtEl>
                                      </p:cBhvr>
                                    </p:animEffect>
                                  </p:childTnLst>
                                </p:cTn>
                              </p:par>
                              <p:par>
                                <p:cTn id="23" presetID="22" presetClass="entr" presetSubtype="8" fill="hold" nodeType="with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wipe(left)">
                                      <p:cBhvr>
                                        <p:cTn id="25" dur="250"/>
                                        <p:tgtEl>
                                          <p:spTgt spid="113"/>
                                        </p:tgtEl>
                                      </p:cBhvr>
                                    </p:animEffect>
                                  </p:childTnLst>
                                </p:cTn>
                              </p:par>
                              <p:par>
                                <p:cTn id="26" presetID="22" presetClass="entr" presetSubtype="8" fill="hold" nodeType="withEffect">
                                  <p:stCondLst>
                                    <p:cond delay="0"/>
                                  </p:stCondLst>
                                  <p:childTnLst>
                                    <p:set>
                                      <p:cBhvr>
                                        <p:cTn id="27" dur="1" fill="hold">
                                          <p:stCondLst>
                                            <p:cond delay="0"/>
                                          </p:stCondLst>
                                        </p:cTn>
                                        <p:tgtEl>
                                          <p:spTgt spid="114"/>
                                        </p:tgtEl>
                                        <p:attrNameLst>
                                          <p:attrName>style.visibility</p:attrName>
                                        </p:attrNameLst>
                                      </p:cBhvr>
                                      <p:to>
                                        <p:strVal val="visible"/>
                                      </p:to>
                                    </p:set>
                                    <p:animEffect transition="in" filter="wipe(left)">
                                      <p:cBhvr>
                                        <p:cTn id="28" dur="250"/>
                                        <p:tgtEl>
                                          <p:spTgt spid="114"/>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heckerboard(across)">
                                      <p:cBhvr>
                                        <p:cTn id="33" dur="250"/>
                                        <p:tgtEl>
                                          <p:spTgt spid="6"/>
                                        </p:tgtEl>
                                      </p:cBhvr>
                                    </p:animEffect>
                                  </p:childTnLst>
                                </p:cTn>
                              </p:par>
                            </p:childTnLst>
                          </p:cTn>
                        </p:par>
                        <p:par>
                          <p:cTn id="34" fill="hold">
                            <p:stCondLst>
                              <p:cond delay="250"/>
                            </p:stCondLst>
                            <p:childTnLst>
                              <p:par>
                                <p:cTn id="35" presetID="47" presetClass="entr" presetSubtype="0" fill="hold" grpId="0" nodeType="afterEffect">
                                  <p:stCondLst>
                                    <p:cond delay="0"/>
                                  </p:stCondLst>
                                  <p:childTnLst>
                                    <p:set>
                                      <p:cBhvr>
                                        <p:cTn id="36" dur="1" fill="hold">
                                          <p:stCondLst>
                                            <p:cond delay="0"/>
                                          </p:stCondLst>
                                        </p:cTn>
                                        <p:tgtEl>
                                          <p:spTgt spid="140"/>
                                        </p:tgtEl>
                                        <p:attrNameLst>
                                          <p:attrName>style.visibility</p:attrName>
                                        </p:attrNameLst>
                                      </p:cBhvr>
                                      <p:to>
                                        <p:strVal val="visible"/>
                                      </p:to>
                                    </p:set>
                                    <p:animEffect transition="in" filter="fade">
                                      <p:cBhvr>
                                        <p:cTn id="37" dur="500"/>
                                        <p:tgtEl>
                                          <p:spTgt spid="140"/>
                                        </p:tgtEl>
                                      </p:cBhvr>
                                    </p:animEffect>
                                    <p:anim calcmode="lin" valueType="num">
                                      <p:cBhvr>
                                        <p:cTn id="38" dur="500" fill="hold"/>
                                        <p:tgtEl>
                                          <p:spTgt spid="140"/>
                                        </p:tgtEl>
                                        <p:attrNameLst>
                                          <p:attrName>ppt_x</p:attrName>
                                        </p:attrNameLst>
                                      </p:cBhvr>
                                      <p:tavLst>
                                        <p:tav tm="0">
                                          <p:val>
                                            <p:strVal val="#ppt_x"/>
                                          </p:val>
                                        </p:tav>
                                        <p:tav tm="100000">
                                          <p:val>
                                            <p:strVal val="#ppt_x"/>
                                          </p:val>
                                        </p:tav>
                                      </p:tavLst>
                                    </p:anim>
                                    <p:anim calcmode="lin" valueType="num">
                                      <p:cBhvr>
                                        <p:cTn id="39" dur="500" fill="hold"/>
                                        <p:tgtEl>
                                          <p:spTgt spid="140"/>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checkerboard(across)">
                                      <p:cBhvr>
                                        <p:cTn id="44" dur="250"/>
                                        <p:tgtEl>
                                          <p:spTgt spid="3"/>
                                        </p:tgtEl>
                                      </p:cBhvr>
                                    </p:animEffect>
                                  </p:childTnLst>
                                </p:cTn>
                              </p:par>
                            </p:childTnLst>
                          </p:cTn>
                        </p:par>
                        <p:par>
                          <p:cTn id="45" fill="hold">
                            <p:stCondLst>
                              <p:cond delay="250"/>
                            </p:stCondLst>
                            <p:childTnLst>
                              <p:par>
                                <p:cTn id="46" presetID="47" presetClass="entr" presetSubtype="0" fill="hold" grpId="0" nodeType="afterEffect">
                                  <p:stCondLst>
                                    <p:cond delay="0"/>
                                  </p:stCondLst>
                                  <p:childTnLst>
                                    <p:set>
                                      <p:cBhvr>
                                        <p:cTn id="47" dur="1" fill="hold">
                                          <p:stCondLst>
                                            <p:cond delay="0"/>
                                          </p:stCondLst>
                                        </p:cTn>
                                        <p:tgtEl>
                                          <p:spTgt spid="139"/>
                                        </p:tgtEl>
                                        <p:attrNameLst>
                                          <p:attrName>style.visibility</p:attrName>
                                        </p:attrNameLst>
                                      </p:cBhvr>
                                      <p:to>
                                        <p:strVal val="visible"/>
                                      </p:to>
                                    </p:set>
                                    <p:animEffect transition="in" filter="fade">
                                      <p:cBhvr>
                                        <p:cTn id="48" dur="500"/>
                                        <p:tgtEl>
                                          <p:spTgt spid="139"/>
                                        </p:tgtEl>
                                      </p:cBhvr>
                                    </p:animEffect>
                                    <p:anim calcmode="lin" valueType="num">
                                      <p:cBhvr>
                                        <p:cTn id="49" dur="500" fill="hold"/>
                                        <p:tgtEl>
                                          <p:spTgt spid="139"/>
                                        </p:tgtEl>
                                        <p:attrNameLst>
                                          <p:attrName>ppt_x</p:attrName>
                                        </p:attrNameLst>
                                      </p:cBhvr>
                                      <p:tavLst>
                                        <p:tav tm="0">
                                          <p:val>
                                            <p:strVal val="#ppt_x"/>
                                          </p:val>
                                        </p:tav>
                                        <p:tav tm="100000">
                                          <p:val>
                                            <p:strVal val="#ppt_x"/>
                                          </p:val>
                                        </p:tav>
                                      </p:tavLst>
                                    </p:anim>
                                    <p:anim calcmode="lin" valueType="num">
                                      <p:cBhvr>
                                        <p:cTn id="50" dur="500" fill="hold"/>
                                        <p:tgtEl>
                                          <p:spTgt spid="139"/>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checkerboard(across)">
                                      <p:cBhvr>
                                        <p:cTn id="55" dur="250"/>
                                        <p:tgtEl>
                                          <p:spTgt spid="5"/>
                                        </p:tgtEl>
                                      </p:cBhvr>
                                    </p:animEffect>
                                  </p:childTnLst>
                                </p:cTn>
                              </p:par>
                            </p:childTnLst>
                          </p:cTn>
                        </p:par>
                        <p:par>
                          <p:cTn id="56" fill="hold">
                            <p:stCondLst>
                              <p:cond delay="250"/>
                            </p:stCondLst>
                            <p:childTnLst>
                              <p:par>
                                <p:cTn id="57" presetID="47" presetClass="entr" presetSubtype="0" fill="hold" grpId="0" nodeType="afterEffect">
                                  <p:stCondLst>
                                    <p:cond delay="0"/>
                                  </p:stCondLst>
                                  <p:childTnLst>
                                    <p:set>
                                      <p:cBhvr>
                                        <p:cTn id="58" dur="1" fill="hold">
                                          <p:stCondLst>
                                            <p:cond delay="0"/>
                                          </p:stCondLst>
                                        </p:cTn>
                                        <p:tgtEl>
                                          <p:spTgt spid="141"/>
                                        </p:tgtEl>
                                        <p:attrNameLst>
                                          <p:attrName>style.visibility</p:attrName>
                                        </p:attrNameLst>
                                      </p:cBhvr>
                                      <p:to>
                                        <p:strVal val="visible"/>
                                      </p:to>
                                    </p:set>
                                    <p:animEffect transition="in" filter="fade">
                                      <p:cBhvr>
                                        <p:cTn id="59" dur="500"/>
                                        <p:tgtEl>
                                          <p:spTgt spid="141"/>
                                        </p:tgtEl>
                                      </p:cBhvr>
                                    </p:animEffect>
                                    <p:anim calcmode="lin" valueType="num">
                                      <p:cBhvr>
                                        <p:cTn id="60" dur="500" fill="hold"/>
                                        <p:tgtEl>
                                          <p:spTgt spid="141"/>
                                        </p:tgtEl>
                                        <p:attrNameLst>
                                          <p:attrName>ppt_x</p:attrName>
                                        </p:attrNameLst>
                                      </p:cBhvr>
                                      <p:tavLst>
                                        <p:tav tm="0">
                                          <p:val>
                                            <p:strVal val="#ppt_x"/>
                                          </p:val>
                                        </p:tav>
                                        <p:tav tm="100000">
                                          <p:val>
                                            <p:strVal val="#ppt_x"/>
                                          </p:val>
                                        </p:tav>
                                      </p:tavLst>
                                    </p:anim>
                                    <p:anim calcmode="lin" valueType="num">
                                      <p:cBhvr>
                                        <p:cTn id="61" dur="500" fill="hold"/>
                                        <p:tgtEl>
                                          <p:spTgt spid="141"/>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checkerboard(across)">
                                      <p:cBhvr>
                                        <p:cTn id="66" dur="250"/>
                                        <p:tgtEl>
                                          <p:spTgt spid="4"/>
                                        </p:tgtEl>
                                      </p:cBhvr>
                                    </p:animEffect>
                                  </p:childTnLst>
                                </p:cTn>
                              </p:par>
                            </p:childTnLst>
                          </p:cTn>
                        </p:par>
                        <p:par>
                          <p:cTn id="67" fill="hold">
                            <p:stCondLst>
                              <p:cond delay="250"/>
                            </p:stCondLst>
                            <p:childTnLst>
                              <p:par>
                                <p:cTn id="68" presetID="47" presetClass="entr" presetSubtype="0" fill="hold" grpId="0" nodeType="afterEffect">
                                  <p:stCondLst>
                                    <p:cond delay="0"/>
                                  </p:stCondLst>
                                  <p:childTnLst>
                                    <p:set>
                                      <p:cBhvr>
                                        <p:cTn id="69" dur="1" fill="hold">
                                          <p:stCondLst>
                                            <p:cond delay="0"/>
                                          </p:stCondLst>
                                        </p:cTn>
                                        <p:tgtEl>
                                          <p:spTgt spid="142"/>
                                        </p:tgtEl>
                                        <p:attrNameLst>
                                          <p:attrName>style.visibility</p:attrName>
                                        </p:attrNameLst>
                                      </p:cBhvr>
                                      <p:to>
                                        <p:strVal val="visible"/>
                                      </p:to>
                                    </p:set>
                                    <p:animEffect transition="in" filter="fade">
                                      <p:cBhvr>
                                        <p:cTn id="70" dur="500"/>
                                        <p:tgtEl>
                                          <p:spTgt spid="142"/>
                                        </p:tgtEl>
                                      </p:cBhvr>
                                    </p:animEffect>
                                    <p:anim calcmode="lin" valueType="num">
                                      <p:cBhvr>
                                        <p:cTn id="71" dur="500" fill="hold"/>
                                        <p:tgtEl>
                                          <p:spTgt spid="142"/>
                                        </p:tgtEl>
                                        <p:attrNameLst>
                                          <p:attrName>ppt_x</p:attrName>
                                        </p:attrNameLst>
                                      </p:cBhvr>
                                      <p:tavLst>
                                        <p:tav tm="0">
                                          <p:val>
                                            <p:strVal val="#ppt_x"/>
                                          </p:val>
                                        </p:tav>
                                        <p:tav tm="100000">
                                          <p:val>
                                            <p:strVal val="#ppt_x"/>
                                          </p:val>
                                        </p:tav>
                                      </p:tavLst>
                                    </p:anim>
                                    <p:anim calcmode="lin" valueType="num">
                                      <p:cBhvr>
                                        <p:cTn id="72" dur="500" fill="hold"/>
                                        <p:tgtEl>
                                          <p:spTgt spid="142"/>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wipe(left)">
                                      <p:cBhvr>
                                        <p:cTn id="77" dur="250"/>
                                        <p:tgtEl>
                                          <p:spTgt spid="16"/>
                                        </p:tgtEl>
                                      </p:cBhvr>
                                    </p:animEffect>
                                  </p:childTnLst>
                                </p:cTn>
                              </p:par>
                              <p:par>
                                <p:cTn id="78" presetID="22" presetClass="entr" presetSubtype="8" fill="hold" nodeType="with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wipe(left)">
                                      <p:cBhvr>
                                        <p:cTn id="80" dur="250"/>
                                        <p:tgtEl>
                                          <p:spTgt spid="17"/>
                                        </p:tgtEl>
                                      </p:cBhvr>
                                    </p:animEffect>
                                  </p:childTnLst>
                                </p:cTn>
                              </p:par>
                              <p:par>
                                <p:cTn id="81" presetID="22" presetClass="entr" presetSubtype="8" fill="hold" nodeType="with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wipe(left)">
                                      <p:cBhvr>
                                        <p:cTn id="83" dur="250"/>
                                        <p:tgtEl>
                                          <p:spTgt spid="18"/>
                                        </p:tgtEl>
                                      </p:cBhvr>
                                    </p:animEffect>
                                  </p:childTnLst>
                                </p:cTn>
                              </p:par>
                              <p:par>
                                <p:cTn id="84" presetID="22" presetClass="entr" presetSubtype="8" fill="hold" nodeType="with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left)">
                                      <p:cBhvr>
                                        <p:cTn id="86" dur="250"/>
                                        <p:tgtEl>
                                          <p:spTgt spid="19"/>
                                        </p:tgtEl>
                                      </p:cBhvr>
                                    </p:animEffect>
                                  </p:childTnLst>
                                </p:cTn>
                              </p:par>
                            </p:childTnLst>
                          </p:cTn>
                        </p:par>
                        <p:par>
                          <p:cTn id="87" fill="hold">
                            <p:stCondLst>
                              <p:cond delay="250"/>
                            </p:stCondLst>
                            <p:childTnLst>
                              <p:par>
                                <p:cTn id="88" presetID="53" presetClass="entr" presetSubtype="16" fill="hold" grpId="0" nodeType="afterEffect">
                                  <p:stCondLst>
                                    <p:cond delay="0"/>
                                  </p:stCondLst>
                                  <p:childTnLst>
                                    <p:set>
                                      <p:cBhvr>
                                        <p:cTn id="89" dur="1" fill="hold">
                                          <p:stCondLst>
                                            <p:cond delay="0"/>
                                          </p:stCondLst>
                                        </p:cTn>
                                        <p:tgtEl>
                                          <p:spTgt spid="11"/>
                                        </p:tgtEl>
                                        <p:attrNameLst>
                                          <p:attrName>style.visibility</p:attrName>
                                        </p:attrNameLst>
                                      </p:cBhvr>
                                      <p:to>
                                        <p:strVal val="visible"/>
                                      </p:to>
                                    </p:set>
                                    <p:anim calcmode="lin" valueType="num">
                                      <p:cBhvr>
                                        <p:cTn id="90" dur="250" fill="hold"/>
                                        <p:tgtEl>
                                          <p:spTgt spid="11"/>
                                        </p:tgtEl>
                                        <p:attrNameLst>
                                          <p:attrName>ppt_w</p:attrName>
                                        </p:attrNameLst>
                                      </p:cBhvr>
                                      <p:tavLst>
                                        <p:tav tm="0">
                                          <p:val>
                                            <p:fltVal val="0"/>
                                          </p:val>
                                        </p:tav>
                                        <p:tav tm="100000">
                                          <p:val>
                                            <p:strVal val="#ppt_w"/>
                                          </p:val>
                                        </p:tav>
                                      </p:tavLst>
                                    </p:anim>
                                    <p:anim calcmode="lin" valueType="num">
                                      <p:cBhvr>
                                        <p:cTn id="91" dur="250" fill="hold"/>
                                        <p:tgtEl>
                                          <p:spTgt spid="11"/>
                                        </p:tgtEl>
                                        <p:attrNameLst>
                                          <p:attrName>ppt_h</p:attrName>
                                        </p:attrNameLst>
                                      </p:cBhvr>
                                      <p:tavLst>
                                        <p:tav tm="0">
                                          <p:val>
                                            <p:fltVal val="0"/>
                                          </p:val>
                                        </p:tav>
                                        <p:tav tm="100000">
                                          <p:val>
                                            <p:strVal val="#ppt_h"/>
                                          </p:val>
                                        </p:tav>
                                      </p:tavLst>
                                    </p:anim>
                                    <p:animEffect transition="in" filter="fade">
                                      <p:cBhvr>
                                        <p:cTn id="92" dur="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P spid="11" grpId="0"/>
      <p:bldP spid="36" grpId="0"/>
      <p:bldP spid="139" grpId="0" animBg="1"/>
      <p:bldP spid="140" grpId="0" animBg="1"/>
      <p:bldP spid="141" grpId="0" animBg="1"/>
      <p:bldP spid="1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461665"/>
          </a:xfrm>
          <a:prstGeom prst="rect">
            <a:avLst/>
          </a:prstGeom>
          <a:noFill/>
        </p:spPr>
        <p:txBody>
          <a:bodyPr wrap="square" rtlCol="0">
            <a:spAutoFit/>
          </a:bodyPr>
          <a:lstStyle/>
          <a:p>
            <a:pPr marL="0" marR="0" lvl="0" indent="0" algn="l" rtl="0">
              <a:spcBef>
                <a:spcPts val="0"/>
              </a:spcBef>
              <a:spcAft>
                <a:spcPts val="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Criteria for a good communication/techniques in general</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15</a:t>
            </a:r>
          </a:p>
        </p:txBody>
      </p:sp>
      <p:grpSp>
        <p:nvGrpSpPr>
          <p:cNvPr id="3" name="Gruppieren 2">
            <a:extLst>
              <a:ext uri="{FF2B5EF4-FFF2-40B4-BE49-F238E27FC236}">
                <a16:creationId xmlns:a16="http://schemas.microsoft.com/office/drawing/2014/main" id="{B3C6A998-2FD8-3C80-1264-E327F2B96D32}"/>
              </a:ext>
            </a:extLst>
          </p:cNvPr>
          <p:cNvGrpSpPr/>
          <p:nvPr/>
        </p:nvGrpSpPr>
        <p:grpSpPr>
          <a:xfrm>
            <a:off x="1296000" y="4032000"/>
            <a:ext cx="5112000" cy="4140000"/>
            <a:chOff x="1296000" y="4572000"/>
            <a:chExt cx="5112000" cy="4140000"/>
          </a:xfrm>
        </p:grpSpPr>
        <p:sp>
          <p:nvSpPr>
            <p:cNvPr id="37" name="Textfeld 36">
              <a:extLst>
                <a:ext uri="{FF2B5EF4-FFF2-40B4-BE49-F238E27FC236}">
                  <a16:creationId xmlns:a16="http://schemas.microsoft.com/office/drawing/2014/main" id="{53250DE4-26EF-19FE-19B9-9BABE683ABF5}"/>
                </a:ext>
              </a:extLst>
            </p:cNvPr>
            <p:cNvSpPr txBox="1"/>
            <p:nvPr/>
          </p:nvSpPr>
          <p:spPr>
            <a:xfrm>
              <a:off x="1332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en-US" sz="2200" kern="1200" dirty="0">
                  <a:latin typeface="Helvetica Neue" panose="020B0604020202020204" charset="0"/>
                </a:rPr>
                <a:t>Awareness of the need for a variety of </a:t>
              </a:r>
            </a:p>
            <a:p>
              <a:pPr marL="84138" lvl="1" indent="182563" algn="l" defTabSz="977900">
                <a:lnSpc>
                  <a:spcPct val="90000"/>
                </a:lnSpc>
                <a:spcBef>
                  <a:spcPct val="0"/>
                </a:spcBef>
                <a:spcAft>
                  <a:spcPct val="15000"/>
                </a:spcAft>
                <a:buChar char="•"/>
                <a:tabLst>
                  <a:tab pos="450850" algn="l"/>
                </a:tabLst>
              </a:pPr>
              <a:r>
                <a:rPr lang="en-US" sz="2200" kern="1200" dirty="0">
                  <a:latin typeface="Helvetica Neue" panose="020B0604020202020204" charset="0"/>
                </a:rPr>
                <a:t> communication, strategies</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language registers,</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tools</a:t>
              </a:r>
            </a:p>
            <a:p>
              <a:pPr marL="0" lvl="1" indent="0" algn="l" defTabSz="977900">
                <a:lnSpc>
                  <a:spcPct val="90000"/>
                </a:lnSpc>
                <a:spcBef>
                  <a:spcPct val="0"/>
                </a:spcBef>
                <a:spcAft>
                  <a:spcPct val="15000"/>
                </a:spcAft>
                <a:buFontTx/>
                <a:buNone/>
              </a:pPr>
              <a:r>
                <a:rPr lang="en-US" sz="2200" kern="1200" dirty="0">
                  <a:solidFill>
                    <a:prstClr val="black">
                      <a:hueOff val="0"/>
                      <a:satOff val="0"/>
                      <a:lumOff val="0"/>
                      <a:alphaOff val="0"/>
                    </a:prstClr>
                  </a:solidFill>
                  <a:latin typeface="Helvetica Neue" panose="020B0604020202020204" charset="0"/>
                  <a:ea typeface="+mn-ea"/>
                  <a:cs typeface="+mn-cs"/>
                </a:rPr>
                <a:t>that are adopted to context and content.</a:t>
              </a:r>
            </a:p>
          </p:txBody>
        </p:sp>
        <p:sp>
          <p:nvSpPr>
            <p:cNvPr id="28" name="Textfeld 27">
              <a:extLst>
                <a:ext uri="{FF2B5EF4-FFF2-40B4-BE49-F238E27FC236}">
                  <a16:creationId xmlns:a16="http://schemas.microsoft.com/office/drawing/2014/main" id="{37A94D13-F4E8-0150-FE64-FC75EFE7D3ED}"/>
                </a:ext>
              </a:extLst>
            </p:cNvPr>
            <p:cNvSpPr txBox="1"/>
            <p:nvPr/>
          </p:nvSpPr>
          <p:spPr>
            <a:xfrm>
              <a:off x="1296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en-US" sz="2500" b="1" kern="1200" dirty="0">
                  <a:solidFill>
                    <a:schemeClr val="bg1"/>
                  </a:solidFill>
                  <a:latin typeface="Helvetica Neue" panose="020B0604020202020204" charset="0"/>
                </a:rPr>
                <a:t>Awareness</a:t>
              </a:r>
            </a:p>
          </p:txBody>
        </p:sp>
        <p:pic>
          <p:nvPicPr>
            <p:cNvPr id="14" name="Grafik 13" descr="Ausrufezeichen mit einfarbiger Füllung">
              <a:extLst>
                <a:ext uri="{FF2B5EF4-FFF2-40B4-BE49-F238E27FC236}">
                  <a16:creationId xmlns:a16="http://schemas.microsoft.com/office/drawing/2014/main" id="{8DFD65CB-FAD1-47C2-19D3-F6B8DD58D9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56000" y="5112000"/>
              <a:ext cx="720000" cy="720000"/>
            </a:xfrm>
            <a:prstGeom prst="rect">
              <a:avLst/>
            </a:prstGeom>
          </p:spPr>
        </p:pic>
      </p:grpSp>
      <p:grpSp>
        <p:nvGrpSpPr>
          <p:cNvPr id="6" name="Gruppieren 5">
            <a:extLst>
              <a:ext uri="{FF2B5EF4-FFF2-40B4-BE49-F238E27FC236}">
                <a16:creationId xmlns:a16="http://schemas.microsoft.com/office/drawing/2014/main" id="{AD3188BB-7C32-569C-C9C6-C82A564D4270}"/>
              </a:ext>
            </a:extLst>
          </p:cNvPr>
          <p:cNvGrpSpPr/>
          <p:nvPr/>
        </p:nvGrpSpPr>
        <p:grpSpPr>
          <a:xfrm>
            <a:off x="6588000" y="4032000"/>
            <a:ext cx="5112000" cy="4140000"/>
            <a:chOff x="6588000" y="4572000"/>
            <a:chExt cx="5112000" cy="4140000"/>
          </a:xfrm>
        </p:grpSpPr>
        <p:sp>
          <p:nvSpPr>
            <p:cNvPr id="40" name="Textfeld 39">
              <a:extLst>
                <a:ext uri="{FF2B5EF4-FFF2-40B4-BE49-F238E27FC236}">
                  <a16:creationId xmlns:a16="http://schemas.microsoft.com/office/drawing/2014/main" id="{01E089FF-B318-83C1-019B-ED307CB2F093}"/>
                </a:ext>
              </a:extLst>
            </p:cNvPr>
            <p:cNvSpPr txBox="1"/>
            <p:nvPr/>
          </p:nvSpPr>
          <p:spPr>
            <a:xfrm>
              <a:off x="6624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en-US" sz="2200" kern="1200" dirty="0">
                  <a:solidFill>
                    <a:prstClr val="black">
                      <a:hueOff val="0"/>
                      <a:satOff val="0"/>
                      <a:lumOff val="0"/>
                      <a:alphaOff val="0"/>
                    </a:prstClr>
                  </a:solidFill>
                  <a:latin typeface="Helvetica Neue" panose="020B0604020202020204" charset="0"/>
                  <a:ea typeface="+mn-ea"/>
                  <a:cs typeface="+mn-cs"/>
                </a:rPr>
                <a:t>Understanding and managing interactions and conversations </a:t>
              </a:r>
              <a:r>
                <a:rPr lang="en-US" sz="2200" kern="1200" dirty="0">
                  <a:latin typeface="Helvetica Neue" panose="020B0604020202020204" charset="0"/>
                </a:rPr>
                <a:t>in</a:t>
              </a:r>
            </a:p>
            <a:p>
              <a:pPr marL="84138" lvl="1" indent="182563" algn="l" defTabSz="977900">
                <a:lnSpc>
                  <a:spcPct val="90000"/>
                </a:lnSpc>
                <a:spcBef>
                  <a:spcPct val="0"/>
                </a:spcBef>
                <a:spcAft>
                  <a:spcPct val="15000"/>
                </a:spcAft>
                <a:buChar char="•"/>
                <a:tabLst>
                  <a:tab pos="450850" algn="l"/>
                </a:tabLst>
              </a:pPr>
              <a:r>
                <a:rPr lang="en-US" sz="2200" kern="1200" dirty="0">
                  <a:latin typeface="Helvetica Neue" panose="020B0604020202020204" charset="0"/>
                </a:rPr>
                <a:t> different socio-cultural contexts and</a:t>
              </a:r>
            </a:p>
            <a:p>
              <a:pPr marL="84138" lvl="1" indent="182563" algn="l" defTabSz="977900">
                <a:lnSpc>
                  <a:spcPct val="90000"/>
                </a:lnSpc>
                <a:spcBef>
                  <a:spcPct val="0"/>
                </a:spcBef>
                <a:spcAft>
                  <a:spcPct val="15000"/>
                </a:spcAft>
                <a:buChar char="•"/>
                <a:tabLst>
                  <a:tab pos="450850" algn="l"/>
                </a:tabLst>
              </a:pPr>
              <a:r>
                <a:rPr lang="en-US" sz="2200" kern="1200" dirty="0">
                  <a:latin typeface="Helvetica Neue" panose="020B0604020202020204" charset="0"/>
                </a:rPr>
                <a:t> domain-specific situations.</a:t>
              </a:r>
            </a:p>
          </p:txBody>
        </p:sp>
        <p:sp>
          <p:nvSpPr>
            <p:cNvPr id="31" name="Textfeld 30">
              <a:extLst>
                <a:ext uri="{FF2B5EF4-FFF2-40B4-BE49-F238E27FC236}">
                  <a16:creationId xmlns:a16="http://schemas.microsoft.com/office/drawing/2014/main" id="{73D79AB6-67FE-D96A-8F99-F411EC598528}"/>
                </a:ext>
              </a:extLst>
            </p:cNvPr>
            <p:cNvSpPr txBox="1"/>
            <p:nvPr/>
          </p:nvSpPr>
          <p:spPr>
            <a:xfrm>
              <a:off x="6588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en-US" sz="2500" b="1" kern="1200" dirty="0">
                  <a:solidFill>
                    <a:schemeClr val="bg1"/>
                  </a:solidFill>
                  <a:latin typeface="Helvetica Neue" panose="020B0604020202020204" charset="0"/>
                </a:rPr>
                <a:t>Interaction</a:t>
              </a:r>
            </a:p>
          </p:txBody>
        </p:sp>
        <p:pic>
          <p:nvPicPr>
            <p:cNvPr id="12" name="Grafik 11" descr="Fahrrad mit Personen Silhouette">
              <a:extLst>
                <a:ext uri="{FF2B5EF4-FFF2-40B4-BE49-F238E27FC236}">
                  <a16:creationId xmlns:a16="http://schemas.microsoft.com/office/drawing/2014/main" id="{E66EAD21-76BD-32D3-9885-AE9AAFC8C0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35400" y="5112000"/>
              <a:ext cx="864000" cy="864000"/>
            </a:xfrm>
            <a:prstGeom prst="rect">
              <a:avLst/>
            </a:prstGeom>
          </p:spPr>
        </p:pic>
      </p:grpSp>
      <p:grpSp>
        <p:nvGrpSpPr>
          <p:cNvPr id="7" name="Gruppieren 6">
            <a:extLst>
              <a:ext uri="{FF2B5EF4-FFF2-40B4-BE49-F238E27FC236}">
                <a16:creationId xmlns:a16="http://schemas.microsoft.com/office/drawing/2014/main" id="{5521566A-2D0E-A346-DFAF-21AF449F7C55}"/>
              </a:ext>
            </a:extLst>
          </p:cNvPr>
          <p:cNvGrpSpPr/>
          <p:nvPr/>
        </p:nvGrpSpPr>
        <p:grpSpPr>
          <a:xfrm>
            <a:off x="11880000" y="4032000"/>
            <a:ext cx="5112000" cy="4140000"/>
            <a:chOff x="11880000" y="4572000"/>
            <a:chExt cx="5112000" cy="4140000"/>
          </a:xfrm>
        </p:grpSpPr>
        <p:sp>
          <p:nvSpPr>
            <p:cNvPr id="44" name="Textfeld 43">
              <a:extLst>
                <a:ext uri="{FF2B5EF4-FFF2-40B4-BE49-F238E27FC236}">
                  <a16:creationId xmlns:a16="http://schemas.microsoft.com/office/drawing/2014/main" id="{1F54100C-576D-91DB-9B96-3734E48F19B6}"/>
                </a:ext>
              </a:extLst>
            </p:cNvPr>
            <p:cNvSpPr txBox="1"/>
            <p:nvPr/>
          </p:nvSpPr>
          <p:spPr>
            <a:xfrm>
              <a:off x="11916000" y="5832000"/>
              <a:ext cx="5040000" cy="2880000"/>
            </a:xfrm>
            <a:prstGeom prst="rect">
              <a:avLst/>
            </a:prstGeom>
            <a:solidFill>
              <a:schemeClr val="bg1"/>
            </a:solidFill>
            <a:ln>
              <a:solidFill>
                <a:srgbClr val="4D94B7"/>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0000" tIns="468000" rIns="90000" bIns="46800" numCol="1" spcCol="1270" anchor="t" anchorCtr="0">
              <a:noAutofit/>
            </a:bodyPr>
            <a:lstStyle/>
            <a:p>
              <a:pPr marL="0" lvl="1" indent="0" algn="l" defTabSz="977900">
                <a:lnSpc>
                  <a:spcPct val="90000"/>
                </a:lnSpc>
                <a:spcBef>
                  <a:spcPct val="0"/>
                </a:spcBef>
                <a:spcAft>
                  <a:spcPct val="15000"/>
                </a:spcAft>
                <a:buFontTx/>
                <a:buNone/>
              </a:pPr>
              <a:r>
                <a:rPr lang="en-US" sz="2200" kern="1200" dirty="0">
                  <a:latin typeface="Helvetica Neue" panose="020B0604020202020204" charset="0"/>
                </a:rPr>
                <a:t>Engaging in conversations with</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confidence,</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assertiveness,</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clarity and</a:t>
              </a:r>
            </a:p>
            <a:p>
              <a:pPr marL="84138" lvl="1" indent="182563" algn="l" defTabSz="977900">
                <a:lnSpc>
                  <a:spcPct val="90000"/>
                </a:lnSpc>
                <a:spcBef>
                  <a:spcPct val="0"/>
                </a:spcBef>
                <a:spcAft>
                  <a:spcPct val="15000"/>
                </a:spcAft>
                <a:buChar char="•"/>
              </a:pPr>
              <a:r>
                <a:rPr lang="en-US" sz="2200" kern="1200" dirty="0">
                  <a:latin typeface="Helvetica Neue" panose="020B0604020202020204" charset="0"/>
                </a:rPr>
                <a:t> reciprocity,</a:t>
              </a:r>
            </a:p>
            <a:p>
              <a:pPr marL="0" lvl="1" indent="0" algn="l" defTabSz="977900">
                <a:lnSpc>
                  <a:spcPct val="90000"/>
                </a:lnSpc>
                <a:spcBef>
                  <a:spcPct val="0"/>
                </a:spcBef>
                <a:spcAft>
                  <a:spcPct val="15000"/>
                </a:spcAft>
                <a:buFontTx/>
                <a:buNone/>
              </a:pPr>
              <a:r>
                <a:rPr lang="en-US" sz="2200" kern="1200" dirty="0">
                  <a:latin typeface="Helvetica Neue" panose="020B0604020202020204" charset="0"/>
                </a:rPr>
                <a:t>both in personal and social contexts.</a:t>
              </a:r>
            </a:p>
          </p:txBody>
        </p:sp>
        <p:sp>
          <p:nvSpPr>
            <p:cNvPr id="34" name="Textfeld 33">
              <a:extLst>
                <a:ext uri="{FF2B5EF4-FFF2-40B4-BE49-F238E27FC236}">
                  <a16:creationId xmlns:a16="http://schemas.microsoft.com/office/drawing/2014/main" id="{D076EEC6-4848-A090-2D28-10CCBC423F1B}"/>
                </a:ext>
              </a:extLst>
            </p:cNvPr>
            <p:cNvSpPr txBox="1"/>
            <p:nvPr/>
          </p:nvSpPr>
          <p:spPr>
            <a:xfrm>
              <a:off x="11880000" y="4572000"/>
              <a:ext cx="5112000" cy="1468800"/>
            </a:xfrm>
            <a:prstGeom prst="roundRect">
              <a:avLst/>
            </a:prstGeom>
            <a:solidFill>
              <a:srgbClr val="AED633"/>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t" anchorCtr="0">
              <a:noAutofit/>
            </a:bodyPr>
            <a:lstStyle/>
            <a:p>
              <a:pPr marL="0" lvl="0" indent="0" algn="ctr" defTabSz="1111250">
                <a:lnSpc>
                  <a:spcPct val="90000"/>
                </a:lnSpc>
                <a:spcBef>
                  <a:spcPct val="0"/>
                </a:spcBef>
                <a:spcAft>
                  <a:spcPct val="35000"/>
                </a:spcAft>
                <a:buNone/>
              </a:pPr>
              <a:r>
                <a:rPr lang="en-US" sz="2500" b="1" kern="1200" dirty="0">
                  <a:solidFill>
                    <a:schemeClr val="bg1"/>
                  </a:solidFill>
                  <a:latin typeface="Helvetica Neue" panose="020B0604020202020204" charset="0"/>
                </a:rPr>
                <a:t>Listening to others</a:t>
              </a:r>
            </a:p>
          </p:txBody>
        </p:sp>
        <p:pic>
          <p:nvPicPr>
            <p:cNvPr id="10" name="Grafik 9" descr="Ohr Silhouette">
              <a:extLst>
                <a:ext uri="{FF2B5EF4-FFF2-40B4-BE49-F238E27FC236}">
                  <a16:creationId xmlns:a16="http://schemas.microsoft.com/office/drawing/2014/main" id="{C3CA312F-59DB-7E4F-9609-9F45CDD086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4040000" y="5112000"/>
              <a:ext cx="828000" cy="828000"/>
            </a:xfrm>
            <a:prstGeom prst="rect">
              <a:avLst/>
            </a:prstGeom>
          </p:spPr>
        </p:pic>
      </p:grpSp>
      <p:sp>
        <p:nvSpPr>
          <p:cNvPr id="8" name="CuadroTexto 1">
            <a:extLst>
              <a:ext uri="{FF2B5EF4-FFF2-40B4-BE49-F238E27FC236}">
                <a16:creationId xmlns:a16="http://schemas.microsoft.com/office/drawing/2014/main" id="{D6A58900-D5C5-7221-7C4D-499315AB10C5}"/>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11" name="CuadroTexto 2">
            <a:extLst>
              <a:ext uri="{FF2B5EF4-FFF2-40B4-BE49-F238E27FC236}">
                <a16:creationId xmlns:a16="http://schemas.microsoft.com/office/drawing/2014/main" id="{87989494-692E-A993-A3E1-BFEEA10F6E51}"/>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&amp; techniques</a:t>
            </a:r>
          </a:p>
        </p:txBody>
      </p:sp>
      <p:sp>
        <p:nvSpPr>
          <p:cNvPr id="13" name="Rechteck: abgerundete Ecken 4">
            <a:extLst>
              <a:ext uri="{FF2B5EF4-FFF2-40B4-BE49-F238E27FC236}">
                <a16:creationId xmlns:a16="http://schemas.microsoft.com/office/drawing/2014/main" id="{6A68F1B3-6BC0-4652-DEEA-B3D10B69423E}"/>
              </a:ext>
            </a:extLst>
          </p:cNvPr>
          <p:cNvSpPr txBox="1"/>
          <p:nvPr/>
        </p:nvSpPr>
        <p:spPr>
          <a:xfrm>
            <a:off x="12331929" y="683778"/>
            <a:ext cx="2304000" cy="900000"/>
          </a:xfrm>
          <a:prstGeom prst="rect">
            <a:avLst/>
          </a:prstGeom>
          <a:solidFill>
            <a:srgbClr val="AED63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general</a:t>
            </a:r>
          </a:p>
        </p:txBody>
      </p:sp>
      <p:sp>
        <p:nvSpPr>
          <p:cNvPr id="15" name="Rechteck: abgerundete Ecken 4">
            <a:extLst>
              <a:ext uri="{FF2B5EF4-FFF2-40B4-BE49-F238E27FC236}">
                <a16:creationId xmlns:a16="http://schemas.microsoft.com/office/drawing/2014/main" id="{1F60B5A1-D981-F910-E9D1-8A5F8882338C}"/>
              </a:ext>
            </a:extLst>
          </p:cNvPr>
          <p:cNvSpPr txBox="1"/>
          <p:nvPr/>
        </p:nvSpPr>
        <p:spPr>
          <a:xfrm>
            <a:off x="14707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meetings</a:t>
            </a:r>
          </a:p>
        </p:txBody>
      </p:sp>
      <p:sp>
        <p:nvSpPr>
          <p:cNvPr id="16" name="CuadroTexto 3">
            <a:extLst>
              <a:ext uri="{FF2B5EF4-FFF2-40B4-BE49-F238E27FC236}">
                <a16:creationId xmlns:a16="http://schemas.microsoft.com/office/drawing/2014/main" id="{F0B4897E-A7E8-9A1A-69CB-83794239C70C}"/>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We distinguish between:</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470292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elle 9">
            <a:extLst>
              <a:ext uri="{FF2B5EF4-FFF2-40B4-BE49-F238E27FC236}">
                <a16:creationId xmlns:a16="http://schemas.microsoft.com/office/drawing/2014/main" id="{C19F83C6-8CC6-2423-CF90-CEACF4B69E18}"/>
              </a:ext>
            </a:extLst>
          </p:cNvPr>
          <p:cNvGraphicFramePr>
            <a:graphicFrameLocks noGrp="1"/>
          </p:cNvGraphicFramePr>
          <p:nvPr>
            <p:extLst>
              <p:ext uri="{D42A27DB-BD31-4B8C-83A1-F6EECF244321}">
                <p14:modId xmlns:p14="http://schemas.microsoft.com/office/powerpoint/2010/main" val="85436206"/>
              </p:ext>
            </p:extLst>
          </p:nvPr>
        </p:nvGraphicFramePr>
        <p:xfrm>
          <a:off x="9360000" y="4176000"/>
          <a:ext cx="7560000" cy="436608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A transcript of records about the content, insights, decisions and agreements must been written afterwards.</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42824610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Open channels for communication with the management are necessary.</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89689072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Rules for documentation are necessary.</a:t>
                      </a: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363421896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Interdisciplinary meetings are quite helpful for exchanging and developing ideas.</a:t>
                      </a:r>
                      <a:endParaRPr lang="de-DE"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4214203406"/>
                  </a:ext>
                </a:extLst>
              </a:tr>
            </a:tbl>
          </a:graphicData>
        </a:graphic>
      </p:graphicFrame>
      <p:graphicFrame>
        <p:nvGraphicFramePr>
          <p:cNvPr id="8" name="Tabelle 9">
            <a:extLst>
              <a:ext uri="{FF2B5EF4-FFF2-40B4-BE49-F238E27FC236}">
                <a16:creationId xmlns:a16="http://schemas.microsoft.com/office/drawing/2014/main" id="{06810F63-2181-D41F-37CE-239DD78F45BE}"/>
              </a:ext>
            </a:extLst>
          </p:cNvPr>
          <p:cNvGraphicFramePr>
            <a:graphicFrameLocks noGrp="1"/>
          </p:cNvGraphicFramePr>
          <p:nvPr>
            <p:extLst>
              <p:ext uri="{D42A27DB-BD31-4B8C-83A1-F6EECF244321}">
                <p14:modId xmlns:p14="http://schemas.microsoft.com/office/powerpoint/2010/main" val="1350337558"/>
              </p:ext>
            </p:extLst>
          </p:nvPr>
        </p:nvGraphicFramePr>
        <p:xfrm>
          <a:off x="1296000" y="4392000"/>
          <a:ext cx="7560000" cy="4000320"/>
        </p:xfrm>
        <a:graphic>
          <a:graphicData uri="http://schemas.openxmlformats.org/drawingml/2006/table">
            <a:tbl>
              <a:tblPr firstRow="1" bandRow="1">
                <a:tableStyleId>{5940675A-B579-460E-94D1-54222C63F5DA}</a:tableStyleId>
              </a:tblPr>
              <a:tblGrid>
                <a:gridCol w="720000">
                  <a:extLst>
                    <a:ext uri="{9D8B030D-6E8A-4147-A177-3AD203B41FA5}">
                      <a16:colId xmlns:a16="http://schemas.microsoft.com/office/drawing/2014/main" val="3278673024"/>
                    </a:ext>
                  </a:extLst>
                </a:gridCol>
                <a:gridCol w="6120000">
                  <a:extLst>
                    <a:ext uri="{9D8B030D-6E8A-4147-A177-3AD203B41FA5}">
                      <a16:colId xmlns:a16="http://schemas.microsoft.com/office/drawing/2014/main" val="2999859746"/>
                    </a:ext>
                  </a:extLst>
                </a:gridCol>
                <a:gridCol w="720000">
                  <a:extLst>
                    <a:ext uri="{9D8B030D-6E8A-4147-A177-3AD203B41FA5}">
                      <a16:colId xmlns:a16="http://schemas.microsoft.com/office/drawing/2014/main" val="1624694228"/>
                    </a:ext>
                  </a:extLst>
                </a:gridCol>
              </a:tblGrid>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The goal of the meeting has to be communicated before; no meeting without an agenda.</a:t>
                      </a:r>
                      <a:endParaRPr lang="de-DE" sz="2400" dirty="0">
                        <a:latin typeface="Helvetica Neue" panose="020B060402020202020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algn="ct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77995006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If someone speaks, the others listen.</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670428396"/>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Everyone can say something, but does not have to do.</a:t>
                      </a:r>
                      <a:endParaRPr lang="en-US" sz="2400" dirty="0">
                        <a:latin typeface="Helvetica Neue" panose="020B0604020202020204" charset="0"/>
                        <a:ea typeface="Microsoft Sans Serif" panose="020B0604020202020204" pitchFamily="34" charset="0"/>
                        <a:cs typeface="Microsoft Sans Serif" panose="020B0604020202020204" pitchFamily="34" charset="0"/>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4D94B7">
                        <a:alpha val="20000"/>
                      </a:srgbClr>
                    </a:solidFill>
                  </a:tcPr>
                </a:tc>
                <a:extLst>
                  <a:ext uri="{0D108BD9-81ED-4DB2-BD59-A6C34878D82A}">
                    <a16:rowId xmlns:a16="http://schemas.microsoft.com/office/drawing/2014/main" val="183669649"/>
                  </a:ext>
                </a:extLst>
              </a:tr>
              <a:tr h="562500">
                <a:tc>
                  <a:txBody>
                    <a:bodyPr/>
                    <a:lstStyle/>
                    <a:p>
                      <a:endParaRPr lang="de-DE" sz="24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l" rtl="0">
                        <a:spcBef>
                          <a:spcPts val="0"/>
                        </a:spcBef>
                        <a:spcAft>
                          <a:spcPts val="0"/>
                        </a:spcAft>
                        <a:buClr>
                          <a:schemeClr val="dk1"/>
                        </a:buClr>
                        <a:buSzPts val="2500"/>
                        <a:buFont typeface="Wingdings" panose="05000000000000000000" pitchFamily="2" charset="2"/>
                        <a:buNone/>
                      </a:pPr>
                      <a:r>
                        <a:rPr lang="en-US"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Calibri"/>
                        </a:rPr>
                        <a:t>Rules of feedback must be observed.</a:t>
                      </a:r>
                      <a:endParaRPr lang="en-US" sz="2400" dirty="0">
                        <a:solidFill>
                          <a:schemeClr val="dk1"/>
                        </a:solidFill>
                        <a:latin typeface="Helvetica Neue" panose="020B0604020202020204" charset="0"/>
                        <a:ea typeface="Calibri"/>
                        <a:cs typeface="Calibri"/>
                        <a:sym typeface="Calibri"/>
                      </a:endParaRPr>
                    </a:p>
                  </a:txBody>
                  <a:tcPr marL="0" marR="0" marT="180000" marB="180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de-DE" sz="3700" dirty="0">
                          <a:latin typeface="Helvetica Neue" panose="020B0604020202020204" charset="0"/>
                          <a:sym typeface="Wingdings" panose="05000000000000000000" pitchFamily="2" charset="2"/>
                        </a:rPr>
                        <a:t></a:t>
                      </a:r>
                      <a:endParaRPr lang="de-DE" sz="3700" dirty="0">
                        <a:latin typeface="Helvetica Neue" panose="020B0604020202020204" charset="0"/>
                      </a:endParaRPr>
                    </a:p>
                  </a:txBody>
                  <a:tcPr marL="0" marR="0" marT="72000" marB="7200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AED633">
                        <a:alpha val="20000"/>
                      </a:srgbClr>
                    </a:solidFill>
                  </a:tcPr>
                </a:tc>
                <a:extLst>
                  <a:ext uri="{0D108BD9-81ED-4DB2-BD59-A6C34878D82A}">
                    <a16:rowId xmlns:a16="http://schemas.microsoft.com/office/drawing/2014/main" val="2326760613"/>
                  </a:ext>
                </a:extLst>
              </a:tr>
            </a:tbl>
          </a:graphicData>
        </a:graphic>
      </p:graphicFrame>
      <p:sp>
        <p:nvSpPr>
          <p:cNvPr id="4" name="CuadroTexto 3">
            <a:extLst>
              <a:ext uri="{FF2B5EF4-FFF2-40B4-BE49-F238E27FC236}">
                <a16:creationId xmlns:a16="http://schemas.microsoft.com/office/drawing/2014/main" id="{633A6902-D9D2-B0AB-6884-5120254AD2C7}"/>
              </a:ext>
            </a:extLst>
          </p:cNvPr>
          <p:cNvSpPr txBox="1"/>
          <p:nvPr/>
        </p:nvSpPr>
        <p:spPr>
          <a:xfrm>
            <a:off x="1295400" y="3384000"/>
            <a:ext cx="15773400" cy="461665"/>
          </a:xfrm>
          <a:prstGeom prst="rect">
            <a:avLst/>
          </a:prstGeom>
          <a:noFill/>
        </p:spPr>
        <p:txBody>
          <a:bodyPr wrap="square" rtlCol="0">
            <a:spAutoFit/>
          </a:bodyPr>
          <a:lstStyle/>
          <a:p>
            <a:pPr marL="0" marR="0" lvl="0" indent="0" algn="l" rtl="0">
              <a:spcBef>
                <a:spcPts val="0"/>
              </a:spcBef>
              <a:spcAft>
                <a:spcPts val="0"/>
              </a:spcAft>
              <a:buNone/>
            </a:pPr>
            <a:r>
              <a:rPr lang="en-US" sz="2400" b="1" dirty="0">
                <a:latin typeface="Helvetica Neue" panose="020B0604020202020204" charset="0"/>
                <a:ea typeface="Microsoft Sans Serif" panose="020B0604020202020204" pitchFamily="34" charset="0"/>
                <a:cs typeface="Microsoft Sans Serif" panose="020B0604020202020204" pitchFamily="34" charset="0"/>
                <a:sym typeface="Calibri"/>
              </a:rPr>
              <a:t>Criteria for a good communication/techniques in meetings</a:t>
            </a:r>
          </a:p>
        </p:txBody>
      </p:sp>
      <p:sp>
        <p:nvSpPr>
          <p:cNvPr id="5" name="CuadroTexto 1">
            <a:extLst>
              <a:ext uri="{FF2B5EF4-FFF2-40B4-BE49-F238E27FC236}">
                <a16:creationId xmlns:a16="http://schemas.microsoft.com/office/drawing/2014/main" id="{0FA593D0-0C8F-F53A-9EF4-CE1ABD343793}"/>
              </a:ext>
            </a:extLst>
          </p:cNvPr>
          <p:cNvSpPr txBox="1"/>
          <p:nvPr/>
        </p:nvSpPr>
        <p:spPr>
          <a:xfrm>
            <a:off x="1296000" y="8928000"/>
            <a:ext cx="1676400" cy="276999"/>
          </a:xfrm>
          <a:prstGeom prst="rect">
            <a:avLst/>
          </a:prstGeom>
          <a:noFill/>
        </p:spPr>
        <p:txBody>
          <a:bodyPr wrap="square" rtlCol="0">
            <a:spAutoFit/>
          </a:bodyPr>
          <a:lstStyle/>
          <a:p>
            <a:r>
              <a:rPr lang="en-US" sz="1200" dirty="0">
                <a:latin typeface="Helvetica Neue" panose="020B0604020202020204" charset="0"/>
                <a:ea typeface="Microsoft Sans Serif" panose="020B0604020202020204" pitchFamily="34" charset="0"/>
                <a:cs typeface="Microsoft Sans Serif" panose="020B0604020202020204" pitchFamily="34" charset="0"/>
              </a:rPr>
              <a:t>Source no.: 10</a:t>
            </a:r>
          </a:p>
        </p:txBody>
      </p:sp>
      <p:pic>
        <p:nvPicPr>
          <p:cNvPr id="13" name="Grafik 12" descr="Prüfliste Silhouette">
            <a:extLst>
              <a:ext uri="{FF2B5EF4-FFF2-40B4-BE49-F238E27FC236}">
                <a16:creationId xmlns:a16="http://schemas.microsoft.com/office/drawing/2014/main" id="{7224C769-5D13-2FCF-1675-7029583A193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332000" y="4788000"/>
            <a:ext cx="648000" cy="648000"/>
          </a:xfrm>
          <a:prstGeom prst="rect">
            <a:avLst/>
          </a:prstGeom>
        </p:spPr>
      </p:pic>
      <p:pic>
        <p:nvPicPr>
          <p:cNvPr id="15" name="Grafik 14" descr="Ohr Silhouette">
            <a:extLst>
              <a:ext uri="{FF2B5EF4-FFF2-40B4-BE49-F238E27FC236}">
                <a16:creationId xmlns:a16="http://schemas.microsoft.com/office/drawing/2014/main" id="{6D6953CA-3C4E-66C0-1D40-1984781CA8D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296000" y="5904000"/>
            <a:ext cx="648000" cy="648000"/>
          </a:xfrm>
          <a:prstGeom prst="rect">
            <a:avLst/>
          </a:prstGeom>
        </p:spPr>
      </p:pic>
      <p:pic>
        <p:nvPicPr>
          <p:cNvPr id="17" name="Grafik 16" descr="Chat Silhouette">
            <a:extLst>
              <a:ext uri="{FF2B5EF4-FFF2-40B4-BE49-F238E27FC236}">
                <a16:creationId xmlns:a16="http://schemas.microsoft.com/office/drawing/2014/main" id="{2E9A38DE-EB63-1B04-C990-4B63652BDB1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32000" y="6840000"/>
            <a:ext cx="612000" cy="612000"/>
          </a:xfrm>
          <a:prstGeom prst="rect">
            <a:avLst/>
          </a:prstGeom>
        </p:spPr>
      </p:pic>
      <p:pic>
        <p:nvPicPr>
          <p:cNvPr id="19" name="Grafik 18" descr="Übertragen Silhouette">
            <a:extLst>
              <a:ext uri="{FF2B5EF4-FFF2-40B4-BE49-F238E27FC236}">
                <a16:creationId xmlns:a16="http://schemas.microsoft.com/office/drawing/2014/main" id="{0812022C-74C9-2131-E735-F61AD585179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440000" y="7920000"/>
            <a:ext cx="432000" cy="432000"/>
          </a:xfrm>
          <a:prstGeom prst="rect">
            <a:avLst/>
          </a:prstGeom>
        </p:spPr>
      </p:pic>
      <p:pic>
        <p:nvPicPr>
          <p:cNvPr id="21" name="Grafik 20" descr="Liste Silhouette">
            <a:extLst>
              <a:ext uri="{FF2B5EF4-FFF2-40B4-BE49-F238E27FC236}">
                <a16:creationId xmlns:a16="http://schemas.microsoft.com/office/drawing/2014/main" id="{43CF18EA-9A42-B3A1-6327-1298AACD82A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9396000" y="4608000"/>
            <a:ext cx="648000" cy="648000"/>
          </a:xfrm>
          <a:prstGeom prst="rect">
            <a:avLst/>
          </a:prstGeom>
        </p:spPr>
      </p:pic>
      <p:pic>
        <p:nvPicPr>
          <p:cNvPr id="23" name="Grafik 22" descr="Eingabe Silhouette">
            <a:extLst>
              <a:ext uri="{FF2B5EF4-FFF2-40B4-BE49-F238E27FC236}">
                <a16:creationId xmlns:a16="http://schemas.microsoft.com/office/drawing/2014/main" id="{2F95743D-D615-43F6-DD8D-1291AC51EB50}"/>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9396000" y="5832000"/>
            <a:ext cx="648000" cy="648000"/>
          </a:xfrm>
          <a:prstGeom prst="rect">
            <a:avLst/>
          </a:prstGeom>
        </p:spPr>
      </p:pic>
      <p:pic>
        <p:nvPicPr>
          <p:cNvPr id="26" name="Grafik 25" descr="Ordnersuche Silhouette">
            <a:extLst>
              <a:ext uri="{FF2B5EF4-FFF2-40B4-BE49-F238E27FC236}">
                <a16:creationId xmlns:a16="http://schemas.microsoft.com/office/drawing/2014/main" id="{A6CF033D-68A2-4ACA-B375-17A093A69906}"/>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9396000" y="6768000"/>
            <a:ext cx="648000" cy="648000"/>
          </a:xfrm>
          <a:prstGeom prst="rect">
            <a:avLst/>
          </a:prstGeom>
        </p:spPr>
      </p:pic>
      <p:pic>
        <p:nvPicPr>
          <p:cNvPr id="28" name="Grafik 27" descr="Kundenbewertung Silhouette">
            <a:extLst>
              <a:ext uri="{FF2B5EF4-FFF2-40B4-BE49-F238E27FC236}">
                <a16:creationId xmlns:a16="http://schemas.microsoft.com/office/drawing/2014/main" id="{EA84B4B9-F424-CFC1-790D-5355BFB65CA3}"/>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9396000" y="7668000"/>
            <a:ext cx="648000" cy="648000"/>
          </a:xfrm>
          <a:prstGeom prst="rect">
            <a:avLst/>
          </a:prstGeom>
        </p:spPr>
      </p:pic>
      <p:grpSp>
        <p:nvGrpSpPr>
          <p:cNvPr id="24" name="Gruppieren 23">
            <a:extLst>
              <a:ext uri="{FF2B5EF4-FFF2-40B4-BE49-F238E27FC236}">
                <a16:creationId xmlns:a16="http://schemas.microsoft.com/office/drawing/2014/main" id="{AE2F3A73-956A-3ABD-F747-DBA96CB687C1}"/>
              </a:ext>
            </a:extLst>
          </p:cNvPr>
          <p:cNvGrpSpPr/>
          <p:nvPr/>
        </p:nvGrpSpPr>
        <p:grpSpPr>
          <a:xfrm>
            <a:off x="8189116" y="3960000"/>
            <a:ext cx="1248959" cy="1072825"/>
            <a:chOff x="8214478" y="4509797"/>
            <a:chExt cx="1248959" cy="1072825"/>
          </a:xfrm>
        </p:grpSpPr>
        <p:sp>
          <p:nvSpPr>
            <p:cNvPr id="16" name="Textfeld 15">
              <a:extLst>
                <a:ext uri="{FF2B5EF4-FFF2-40B4-BE49-F238E27FC236}">
                  <a16:creationId xmlns:a16="http://schemas.microsoft.com/office/drawing/2014/main" id="{D8095DBA-42BF-929D-C9AF-14322806D62D}"/>
                </a:ext>
              </a:extLst>
            </p:cNvPr>
            <p:cNvSpPr txBox="1"/>
            <p:nvPr/>
          </p:nvSpPr>
          <p:spPr>
            <a:xfrm>
              <a:off x="8214478" y="4874736"/>
              <a:ext cx="641522" cy="707886"/>
            </a:xfrm>
            <a:prstGeom prst="rect">
              <a:avLst/>
            </a:prstGeom>
            <a:noFill/>
          </p:spPr>
          <p:txBody>
            <a:bodyPr wrap="square" rtlCol="0">
              <a:spAutoFit/>
            </a:bodyPr>
            <a:lstStyle/>
            <a:p>
              <a:r>
                <a:rPr lang="en-US" sz="4000" dirty="0">
                  <a:solidFill>
                    <a:schemeClr val="bg1">
                      <a:lumMod val="50000"/>
                    </a:schemeClr>
                  </a:solidFill>
                  <a:latin typeface="Helvetica Neue" panose="020B0604020202020204" charset="0"/>
                  <a:sym typeface="Wingdings 2" panose="05020102010507070707" pitchFamily="18" charset="2"/>
                </a:rPr>
                <a:t></a:t>
              </a:r>
              <a:endParaRPr lang="en-US" sz="4000" dirty="0">
                <a:solidFill>
                  <a:schemeClr val="bg1">
                    <a:lumMod val="50000"/>
                  </a:schemeClr>
                </a:solidFill>
                <a:latin typeface="Helvetica Neue" panose="020B0604020202020204" charset="0"/>
              </a:endParaRPr>
            </a:p>
          </p:txBody>
        </p:sp>
        <p:pic>
          <p:nvPicPr>
            <p:cNvPr id="20" name="Grafik 19" descr="Bleistift mit einfarbiger Füllung">
              <a:extLst>
                <a:ext uri="{FF2B5EF4-FFF2-40B4-BE49-F238E27FC236}">
                  <a16:creationId xmlns:a16="http://schemas.microsoft.com/office/drawing/2014/main" id="{9AB15B4A-B525-CEA5-544E-DA579E8BADED}"/>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8549037" y="4509797"/>
              <a:ext cx="914400" cy="914400"/>
            </a:xfrm>
            <a:prstGeom prst="rect">
              <a:avLst/>
            </a:prstGeom>
          </p:spPr>
        </p:pic>
      </p:grpSp>
      <p:sp>
        <p:nvSpPr>
          <p:cNvPr id="3" name="CuadroTexto 1">
            <a:extLst>
              <a:ext uri="{FF2B5EF4-FFF2-40B4-BE49-F238E27FC236}">
                <a16:creationId xmlns:a16="http://schemas.microsoft.com/office/drawing/2014/main" id="{49DB9E40-3F49-A075-8954-8554EEFD8E87}"/>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6" name="CuadroTexto 2">
            <a:extLst>
              <a:ext uri="{FF2B5EF4-FFF2-40B4-BE49-F238E27FC236}">
                <a16:creationId xmlns:a16="http://schemas.microsoft.com/office/drawing/2014/main" id="{593307CC-3B57-BD15-ADEA-1793EE12FACB}"/>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&amp; techniques</a:t>
            </a:r>
          </a:p>
        </p:txBody>
      </p:sp>
      <p:sp>
        <p:nvSpPr>
          <p:cNvPr id="10" name="Rechteck: abgerundete Ecken 4">
            <a:extLst>
              <a:ext uri="{FF2B5EF4-FFF2-40B4-BE49-F238E27FC236}">
                <a16:creationId xmlns:a16="http://schemas.microsoft.com/office/drawing/2014/main" id="{012E28BF-0C64-AAAE-EE5E-36A2ACF55F9F}"/>
              </a:ext>
            </a:extLst>
          </p:cNvPr>
          <p:cNvSpPr txBox="1"/>
          <p:nvPr/>
        </p:nvSpPr>
        <p:spPr>
          <a:xfrm>
            <a:off x="12331929" y="683778"/>
            <a:ext cx="2304000" cy="900000"/>
          </a:xfrm>
          <a:prstGeom prst="rect">
            <a:avLst/>
          </a:prstGeom>
          <a:solidFill>
            <a:schemeClr val="bg1">
              <a:lumMod val="9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general</a:t>
            </a:r>
          </a:p>
        </p:txBody>
      </p:sp>
      <p:sp>
        <p:nvSpPr>
          <p:cNvPr id="11" name="Rechteck: abgerundete Ecken 4">
            <a:extLst>
              <a:ext uri="{FF2B5EF4-FFF2-40B4-BE49-F238E27FC236}">
                <a16:creationId xmlns:a16="http://schemas.microsoft.com/office/drawing/2014/main" id="{3EA5A7A8-6B0F-94A7-12AC-B7182CA164B7}"/>
              </a:ext>
            </a:extLst>
          </p:cNvPr>
          <p:cNvSpPr txBox="1"/>
          <p:nvPr/>
        </p:nvSpPr>
        <p:spPr>
          <a:xfrm>
            <a:off x="14707929" y="683778"/>
            <a:ext cx="2304000" cy="900000"/>
          </a:xfrm>
          <a:prstGeom prst="rect">
            <a:avLst/>
          </a:prstGeom>
          <a:solidFill>
            <a:srgbClr val="4D94B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b" anchorCtr="0">
            <a:noAutofit/>
          </a:bodyPr>
          <a:lstStyle/>
          <a:p>
            <a:pPr marL="0" lvl="0" indent="0" algn="ctr" defTabSz="1066800">
              <a:lnSpc>
                <a:spcPct val="90000"/>
              </a:lnSpc>
              <a:spcBef>
                <a:spcPct val="0"/>
              </a:spcBef>
              <a:spcAft>
                <a:spcPct val="35000"/>
              </a:spcAft>
              <a:buNone/>
            </a:pP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Communication </a:t>
            </a:r>
            <a:br>
              <a:rPr lang="en-US" sz="2400" kern="1200" dirty="0">
                <a:latin typeface="Helvetica Neue" panose="020B0604020202020204" charset="0"/>
                <a:ea typeface="Microsoft Sans Serif" panose="020B0604020202020204" pitchFamily="34" charset="0"/>
                <a:cs typeface="Microsoft Sans Serif" panose="020B0604020202020204" pitchFamily="34" charset="0"/>
              </a:rPr>
            </a:br>
            <a:r>
              <a:rPr lang="en-US" sz="2400" kern="1200" dirty="0">
                <a:latin typeface="Helvetica Neue" panose="020B0604020202020204" charset="0"/>
                <a:ea typeface="Microsoft Sans Serif" panose="020B0604020202020204" pitchFamily="34" charset="0"/>
                <a:cs typeface="Microsoft Sans Serif" panose="020B0604020202020204" pitchFamily="34" charset="0"/>
              </a:rPr>
              <a:t>in meetings</a:t>
            </a:r>
          </a:p>
        </p:txBody>
      </p:sp>
      <p:sp>
        <p:nvSpPr>
          <p:cNvPr id="12" name="CuadroTexto 3">
            <a:extLst>
              <a:ext uri="{FF2B5EF4-FFF2-40B4-BE49-F238E27FC236}">
                <a16:creationId xmlns:a16="http://schemas.microsoft.com/office/drawing/2014/main" id="{0F0E338B-2500-F047-D80F-58D3ABB297B3}"/>
              </a:ext>
            </a:extLst>
          </p:cNvPr>
          <p:cNvSpPr txBox="1"/>
          <p:nvPr/>
        </p:nvSpPr>
        <p:spPr>
          <a:xfrm>
            <a:off x="12331929" y="359778"/>
            <a:ext cx="4680000" cy="36000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hemeClr val="accent1"/>
          </a:lnRef>
          <a:fillRef idx="1003">
            <a:schemeClr val="lt1"/>
          </a:fillRef>
          <a:effectRef idx="3">
            <a:schemeClr val="accent1"/>
          </a:effectRef>
          <a:fontRef idx="minor">
            <a:schemeClr val="lt1"/>
          </a:fontRef>
        </p:style>
        <p:txBody>
          <a:bodyPr wrap="square" rtlCol="0" anchor="ctr">
            <a:noAutofit/>
          </a:bodyPr>
          <a:lstStyle/>
          <a:p>
            <a:pPr marL="0" marR="0" lvl="0" indent="0" algn="ctr" rtl="0">
              <a:spcBef>
                <a:spcPts val="0"/>
              </a:spcBef>
              <a:spcAft>
                <a:spcPts val="0"/>
              </a:spcAft>
              <a:buNone/>
            </a:pPr>
            <a:r>
              <a:rPr lang="en-US" sz="24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sym typeface="Calibri"/>
              </a:rPr>
              <a:t>We distinguish between:</a:t>
            </a:r>
            <a:endParaRPr lang="en-US" sz="1800" b="1" dirty="0">
              <a:solidFill>
                <a:schemeClr val="bg1"/>
              </a:solidFill>
              <a:latin typeface="Helvetica Neue" panose="020B060402020202020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304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4BA3E0A-C39D-118B-64FB-9F3BC67CDD67}"/>
              </a:ext>
            </a:extLst>
          </p:cNvPr>
          <p:cNvPicPr>
            <a:picLocks noChangeAspect="1"/>
          </p:cNvPicPr>
          <p:nvPr/>
        </p:nvPicPr>
        <p:blipFill>
          <a:blip r:embed="rId2"/>
          <a:stretch>
            <a:fillRect/>
          </a:stretch>
        </p:blipFill>
        <p:spPr>
          <a:xfrm>
            <a:off x="1815405" y="6235496"/>
            <a:ext cx="2433562" cy="1881540"/>
          </a:xfrm>
          <a:prstGeom prst="rect">
            <a:avLst/>
          </a:prstGeom>
        </p:spPr>
      </p:pic>
      <p:pic>
        <p:nvPicPr>
          <p:cNvPr id="8" name="Grafik 7" descr="Wolken-Gedankenblase">
            <a:extLst>
              <a:ext uri="{FF2B5EF4-FFF2-40B4-BE49-F238E27FC236}">
                <a16:creationId xmlns:a16="http://schemas.microsoft.com/office/drawing/2014/main" id="{7B0FEC59-3778-B370-6A84-1A92B43BD484}"/>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b="28115"/>
          <a:stretch/>
        </p:blipFill>
        <p:spPr>
          <a:xfrm>
            <a:off x="3697800" y="3274139"/>
            <a:ext cx="13335000" cy="5464861"/>
          </a:xfrm>
          <a:prstGeom prst="rect">
            <a:avLst/>
          </a:prstGeom>
        </p:spPr>
      </p:pic>
      <p:pic>
        <p:nvPicPr>
          <p:cNvPr id="9" name="Grafik 8" descr="Unterschrift Silhouette">
            <a:extLst>
              <a:ext uri="{FF2B5EF4-FFF2-40B4-BE49-F238E27FC236}">
                <a16:creationId xmlns:a16="http://schemas.microsoft.com/office/drawing/2014/main" id="{AE422221-7185-90F4-3FDB-BC2FFC8E13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584401" y="3084978"/>
            <a:ext cx="1481792" cy="1450109"/>
          </a:xfrm>
          <a:prstGeom prst="rect">
            <a:avLst/>
          </a:prstGeom>
        </p:spPr>
      </p:pic>
      <p:sp>
        <p:nvSpPr>
          <p:cNvPr id="10" name="Google Shape;185;p23">
            <a:extLst>
              <a:ext uri="{FF2B5EF4-FFF2-40B4-BE49-F238E27FC236}">
                <a16:creationId xmlns:a16="http://schemas.microsoft.com/office/drawing/2014/main" id="{DE3BFB2A-7F69-2134-56C4-A15343245A1A}"/>
              </a:ext>
            </a:extLst>
          </p:cNvPr>
          <p:cNvSpPr txBox="1"/>
          <p:nvPr/>
        </p:nvSpPr>
        <p:spPr>
          <a:xfrm>
            <a:off x="4440800" y="3832461"/>
            <a:ext cx="11400015" cy="993240"/>
          </a:xfrm>
          <a:prstGeom prst="rect">
            <a:avLst/>
          </a:prstGeom>
          <a:noFill/>
          <a:ln>
            <a:noFill/>
          </a:ln>
        </p:spPr>
        <p:txBody>
          <a:bodyPr spcFirstLastPara="1" wrap="square" lIns="91425" tIns="45700" rIns="91425" bIns="45700" anchor="t" anchorCtr="0">
            <a:noAutofit/>
          </a:bodyPr>
          <a:lstStyle/>
          <a:p>
            <a:pPr lvl="0" algn="ctr"/>
            <a:r>
              <a:rPr lang="en-US" sz="2400" b="1" dirty="0">
                <a:solidFill>
                  <a:schemeClr val="tx1"/>
                </a:solidFill>
                <a:latin typeface="Helvetica Neue" panose="020B0604020202020204" charset="0"/>
                <a:ea typeface="Helvetica Neue"/>
                <a:cs typeface="Helvetica Neue"/>
                <a:sym typeface="Helvetica Neue"/>
              </a:rPr>
              <a:t>Task: </a:t>
            </a:r>
          </a:p>
          <a:p>
            <a:pPr lvl="0" algn="ctr"/>
            <a:r>
              <a:rPr lang="en-US" sz="2400" b="1" dirty="0">
                <a:solidFill>
                  <a:schemeClr val="tx1"/>
                </a:solidFill>
                <a:latin typeface="Helvetica Neue" panose="020B0604020202020204" charset="0"/>
                <a:ea typeface="Helvetica Neue"/>
                <a:cs typeface="Helvetica Neue"/>
                <a:sym typeface="Helvetica Neue"/>
              </a:rPr>
              <a:t>Transfer to your company</a:t>
            </a:r>
          </a:p>
        </p:txBody>
      </p:sp>
      <p:sp>
        <p:nvSpPr>
          <p:cNvPr id="11" name="Google Shape;185;p23">
            <a:extLst>
              <a:ext uri="{FF2B5EF4-FFF2-40B4-BE49-F238E27FC236}">
                <a16:creationId xmlns:a16="http://schemas.microsoft.com/office/drawing/2014/main" id="{8B0F5D73-A870-29A5-0646-4D9C8F90190F}"/>
              </a:ext>
            </a:extLst>
          </p:cNvPr>
          <p:cNvSpPr txBox="1"/>
          <p:nvPr/>
        </p:nvSpPr>
        <p:spPr>
          <a:xfrm>
            <a:off x="5275562" y="4695502"/>
            <a:ext cx="10530840" cy="2410220"/>
          </a:xfrm>
          <a:prstGeom prst="rect">
            <a:avLst/>
          </a:prstGeom>
          <a:noFill/>
          <a:ln>
            <a:noFill/>
          </a:ln>
        </p:spPr>
        <p:txBody>
          <a:bodyPr spcFirstLastPara="1" wrap="square" lIns="91425" tIns="45700" rIns="91425" bIns="45700" anchor="t" anchorCtr="0">
            <a:noAutofit/>
          </a:bodyPr>
          <a:lstStyle/>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How would you describe the communication in your company?</a:t>
            </a:r>
          </a:p>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What is going well?</a:t>
            </a:r>
          </a:p>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What is going wrong?/What could be better?</a:t>
            </a:r>
          </a:p>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What could be improved?</a:t>
            </a:r>
          </a:p>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How could I improve that? Which resources are needed, who must be involved?</a:t>
            </a:r>
          </a:p>
          <a:p>
            <a:pPr marL="342900" lvl="0" indent="-342900">
              <a:spcAft>
                <a:spcPts val="1200"/>
              </a:spcAft>
              <a:buFont typeface="Wingdings" panose="05000000000000000000" pitchFamily="2" charset="2"/>
              <a:buChar char="Ø"/>
            </a:pPr>
            <a:r>
              <a:rPr lang="en-US" sz="2400" dirty="0">
                <a:solidFill>
                  <a:schemeClr val="tx1"/>
                </a:solidFill>
                <a:latin typeface="Helvetica Neue" panose="020B0604020202020204" charset="0"/>
                <a:ea typeface="Helvetica Neue"/>
                <a:cs typeface="Helvetica Neue"/>
                <a:sym typeface="Helvetica Neue"/>
              </a:rPr>
              <a:t>What needs to be improved by others?</a:t>
            </a:r>
            <a:endParaRPr lang="en-US" sz="2400" b="1" dirty="0">
              <a:solidFill>
                <a:schemeClr val="tx1"/>
              </a:solidFill>
              <a:latin typeface="Helvetica Neue" panose="020B0604020202020204" charset="0"/>
              <a:ea typeface="Helvetica Neue"/>
              <a:cs typeface="Helvetica Neue"/>
              <a:sym typeface="Helvetica Neue"/>
            </a:endParaRPr>
          </a:p>
        </p:txBody>
      </p:sp>
      <p:sp>
        <p:nvSpPr>
          <p:cNvPr id="4" name="Rectangle 1">
            <a:extLst>
              <a:ext uri="{FF2B5EF4-FFF2-40B4-BE49-F238E27FC236}">
                <a16:creationId xmlns:a16="http://schemas.microsoft.com/office/drawing/2014/main" id="{3854FE29-59DD-C480-A1BE-29D7BDB1E0A4}"/>
              </a:ext>
            </a:extLst>
          </p:cNvPr>
          <p:cNvSpPr>
            <a:spLocks noChangeArrowheads="1"/>
          </p:cNvSpPr>
          <p:nvPr/>
        </p:nvSpPr>
        <p:spPr bwMode="auto">
          <a:xfrm>
            <a:off x="0" y="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70B96E6-A078-BD8F-B1A7-3598A351025A}"/>
              </a:ext>
            </a:extLst>
          </p:cNvPr>
          <p:cNvSpPr>
            <a:spLocks noChangeArrowheads="1"/>
          </p:cNvSpPr>
          <p:nvPr/>
        </p:nvSpPr>
        <p:spPr bwMode="auto">
          <a:xfrm>
            <a:off x="152400" y="152400"/>
            <a:ext cx="18288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
        <p:nvSpPr>
          <p:cNvPr id="6" name="CuadroTexto 1">
            <a:extLst>
              <a:ext uri="{FF2B5EF4-FFF2-40B4-BE49-F238E27FC236}">
                <a16:creationId xmlns:a16="http://schemas.microsoft.com/office/drawing/2014/main" id="{FB6FE576-8D27-5337-BA89-9CAB54B54A77}"/>
              </a:ext>
            </a:extLst>
          </p:cNvPr>
          <p:cNvSpPr txBox="1"/>
          <p:nvPr/>
        </p:nvSpPr>
        <p:spPr>
          <a:xfrm>
            <a:off x="1296000" y="1548000"/>
            <a:ext cx="15736800" cy="830997"/>
          </a:xfrm>
          <a:prstGeom prst="rect">
            <a:avLst/>
          </a:prstGeom>
          <a:noFill/>
        </p:spPr>
        <p:txBody>
          <a:bodyPr wrap="square" rtlCol="0">
            <a:spAutoFit/>
          </a:bodyPr>
          <a:lstStyle/>
          <a:p>
            <a:r>
              <a:rPr lang="en-US" sz="4800" b="1" dirty="0">
                <a:solidFill>
                  <a:srgbClr val="4D94B7"/>
                </a:solidFill>
                <a:latin typeface="Helvetica Neue" panose="020B0604020202020204" charset="0"/>
                <a:ea typeface="Microsoft Sans Serif" panose="020B0604020202020204" pitchFamily="34" charset="0"/>
                <a:cs typeface="Microsoft Sans Serif" panose="020B0604020202020204" pitchFamily="34" charset="0"/>
              </a:rPr>
              <a:t>1. Improving intraorganizational communication </a:t>
            </a:r>
          </a:p>
        </p:txBody>
      </p:sp>
      <p:sp>
        <p:nvSpPr>
          <p:cNvPr id="12" name="CuadroTexto 2">
            <a:extLst>
              <a:ext uri="{FF2B5EF4-FFF2-40B4-BE49-F238E27FC236}">
                <a16:creationId xmlns:a16="http://schemas.microsoft.com/office/drawing/2014/main" id="{E59D617C-C2BD-D700-0893-FD32841643B1}"/>
              </a:ext>
            </a:extLst>
          </p:cNvPr>
          <p:cNvSpPr txBox="1"/>
          <p:nvPr/>
        </p:nvSpPr>
        <p:spPr>
          <a:xfrm>
            <a:off x="1295400" y="2304000"/>
            <a:ext cx="10210800" cy="523220"/>
          </a:xfrm>
          <a:prstGeom prst="rect">
            <a:avLst/>
          </a:prstGeom>
          <a:noFill/>
        </p:spPr>
        <p:txBody>
          <a:bodyPr wrap="square" rtlCol="0">
            <a:spAutoFit/>
          </a:bodyPr>
          <a:lstStyle/>
          <a:p>
            <a:r>
              <a:rPr lang="en-US" sz="2800" b="1" dirty="0">
                <a:solidFill>
                  <a:srgbClr val="AED633"/>
                </a:solidFill>
                <a:latin typeface="Helvetica Neue" panose="020B0604020202020204" charset="0"/>
                <a:ea typeface="Microsoft Sans Serif" panose="020B0604020202020204" pitchFamily="34" charset="0"/>
                <a:cs typeface="Microsoft Sans Serif" panose="020B0604020202020204" pitchFamily="34" charset="0"/>
              </a:rPr>
              <a:t>1.1 Definition &amp; techniques</a:t>
            </a:r>
          </a:p>
        </p:txBody>
      </p:sp>
    </p:spTree>
    <p:extLst>
      <p:ext uri="{BB962C8B-B14F-4D97-AF65-F5344CB8AC3E}">
        <p14:creationId xmlns:p14="http://schemas.microsoft.com/office/powerpoint/2010/main" val="2512358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3657</Words>
  <Application>Microsoft Office PowerPoint</Application>
  <PresentationFormat>Benutzerdefiniert</PresentationFormat>
  <Paragraphs>599</Paragraphs>
  <Slides>40</Slides>
  <Notes>5</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40</vt:i4>
      </vt:variant>
    </vt:vector>
  </HeadingPairs>
  <TitlesOfParts>
    <vt:vector size="47" baseType="lpstr">
      <vt:lpstr>Arial</vt:lpstr>
      <vt:lpstr>Calibri</vt:lpstr>
      <vt:lpstr>Helvetica Neue</vt:lpstr>
      <vt:lpstr>Microsoft Sans Serif</vt:lpstr>
      <vt:lpstr>Wingdings</vt:lpstr>
      <vt:lpstr>Office Theme</vt:lpstr>
      <vt:lpstr>Diseño personalizado</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sin título</dc:title>
  <dc:creator>Monia Coppola</dc:creator>
  <cp:keywords>DAE2pz8_XrU,BAEXurJiHZU</cp:keywords>
  <cp:lastModifiedBy>Jennifer Voepel</cp:lastModifiedBy>
  <cp:revision>95</cp:revision>
  <dcterms:created xsi:type="dcterms:W3CDTF">2022-01-27T16:04:38Z</dcterms:created>
  <dcterms:modified xsi:type="dcterms:W3CDTF">2024-02-05T00:12:26Z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2022-01-27T00:00:00Z</vt:filetime>
  </property>
  <property fmtid="{D5CDD505-2E9C-101B-9397-08002B2CF9AE}" pid="3" name="Creator">
    <vt:lpwstr>Canva</vt:lpwstr>
  </property>
  <property fmtid="{D5CDD505-2E9C-101B-9397-08002B2CF9AE}" pid="4" name="LastSaved">
    <vt:filetime>2022-01-27T00:00:00Z</vt:filetime>
  </property>
</Properties>
</file>