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Lst>
  <p:notesMasterIdLst>
    <p:notesMasterId r:id="rId22"/>
  </p:notesMasterIdLst>
  <p:handoutMasterIdLst>
    <p:handoutMasterId r:id="rId23"/>
  </p:handoutMasterIdLst>
  <p:sldIdLst>
    <p:sldId id="277" r:id="rId3"/>
    <p:sldId id="278" r:id="rId4"/>
    <p:sldId id="279" r:id="rId5"/>
    <p:sldId id="289" r:id="rId6"/>
    <p:sldId id="280" r:id="rId7"/>
    <p:sldId id="291" r:id="rId8"/>
    <p:sldId id="292" r:id="rId9"/>
    <p:sldId id="293" r:id="rId10"/>
    <p:sldId id="294" r:id="rId11"/>
    <p:sldId id="295" r:id="rId12"/>
    <p:sldId id="296" r:id="rId13"/>
    <p:sldId id="297" r:id="rId14"/>
    <p:sldId id="298" r:id="rId15"/>
    <p:sldId id="299" r:id="rId16"/>
    <p:sldId id="285" r:id="rId17"/>
    <p:sldId id="301" r:id="rId18"/>
    <p:sldId id="290" r:id="rId19"/>
    <p:sldId id="268" r:id="rId20"/>
    <p:sldId id="287" r:id="rId2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4660"/>
  </p:normalViewPr>
  <p:slideViewPr>
    <p:cSldViewPr>
      <p:cViewPr varScale="1">
        <p:scale>
          <a:sx n="45" d="100"/>
          <a:sy n="45" d="100"/>
        </p:scale>
        <p:origin x="628" y="56"/>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endParaRPr>
        </a:p>
      </dgm:t>
    </dgm:pt>
    <dgm:pt modelId="{A15994C9-33F0-4C58-A49E-27BCDE9A98AD}" type="parTrans" cxnId="{F418F3C5-8EFD-472B-B741-0FB53B143971}">
      <dgm:prSet/>
      <dgm:spPr/>
      <dgm:t>
        <a:bodyPr/>
        <a:lstStyle/>
        <a:p>
          <a:endParaRPr lang="en-US" noProof="0" dirty="0"/>
        </a:p>
      </dgm:t>
    </dgm:pt>
    <dgm:pt modelId="{1B92C910-ED23-4838-BBAE-028B31DBF328}" type="sibTrans" cxnId="{F418F3C5-8EFD-472B-B741-0FB53B143971}">
      <dgm:prSet/>
      <dgm:spPr/>
      <dgm:t>
        <a:bodyPr/>
        <a:lstStyle/>
        <a:p>
          <a:endParaRPr lang="en-US" noProof="0" dirty="0"/>
        </a:p>
      </dgm:t>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5">
        <dgm:presLayoutVars>
          <dgm:bulletEnabled val="1"/>
        </dgm:presLayoutVars>
      </dgm:prSet>
      <dgm:spPr/>
    </dgm:pt>
    <dgm:pt modelId="{F824DB6B-18D8-43AE-97D5-7DF5CCA0D0CC}" type="pres">
      <dgm:prSet presAssocID="{BA48792A-09E3-4E8F-8399-B2824D694D0A}"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3FC52BE6-AE69-4493-AEC5-4508C3F33901}" type="presOf" srcId="{1C9EAC91-5B97-4961-B8A5-E15FAC9DE81F}" destId="{95F77365-533F-47D4-94C6-8E9CFA98F286}" srcOrd="0" destOrd="0" presId="urn:microsoft.com/office/officeart/2005/8/layout/pyramid2"/>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BA48792A-09E3-4E8F-8399-B2824D694D0A}">
      <dgm:prSet phldrT="[Testo]"/>
      <dgm:spPr>
        <a:solidFill>
          <a:srgbClr val="002060"/>
        </a:solidFill>
      </dgm:spPr>
      <dgm:t>
        <a:bodyPr/>
        <a:lstStyle/>
        <a:p>
          <a:r>
            <a:rPr lang="hr-HR" b="1" noProof="0" dirty="0">
              <a:solidFill>
                <a:schemeClr val="bg1"/>
              </a:solidFill>
              <a:latin typeface="Arial" panose="020B0604020202020204" pitchFamily="34" charset="0"/>
              <a:cs typeface="Arial" panose="020B0604020202020204" pitchFamily="34" charset="0"/>
            </a:rPr>
            <a:t>Svijest</a:t>
          </a:r>
          <a:endParaRPr lang="en-US" b="1" noProof="0" dirty="0">
            <a:solidFill>
              <a:schemeClr val="bg1"/>
            </a:solidFill>
            <a:latin typeface="Arial" panose="020B0604020202020204" pitchFamily="34" charset="0"/>
            <a:cs typeface="Arial" panose="020B0604020202020204" pitchFamily="34" charset="0"/>
          </a:endParaRPr>
        </a:p>
      </dgm:t>
    </dgm:pt>
    <dgm:pt modelId="{A15994C9-33F0-4C58-A49E-27BCDE9A98AD}" type="parTrans" cxnId="{F418F3C5-8EFD-472B-B741-0FB53B143971}">
      <dgm:prSet/>
      <dgm:spPr/>
      <dgm:t>
        <a:bodyPr/>
        <a:lstStyle/>
        <a:p>
          <a:endParaRPr lang="en-US" noProof="0" dirty="0">
            <a:latin typeface="Helvetica Neue" panose="020B0604020202020204"/>
          </a:endParaRPr>
        </a:p>
      </dgm:t>
    </dgm:pt>
    <dgm:pt modelId="{1B92C910-ED23-4838-BBAE-028B31DBF328}" type="sibTrans" cxnId="{F418F3C5-8EFD-472B-B741-0FB53B143971}">
      <dgm:prSet/>
      <dgm:spPr/>
      <dgm:t>
        <a:bodyPr/>
        <a:lstStyle/>
        <a:p>
          <a:endParaRPr lang="en-US" noProof="0" dirty="0">
            <a:latin typeface="Helvetica Neue" panose="020B0604020202020204"/>
          </a:endParaRPr>
        </a:p>
      </dgm:t>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latin typeface="Helvetica Neue" panose="020B0604020202020204"/>
          </a:endParaRPr>
        </a:p>
      </dgm:t>
    </dgm:pt>
    <dgm:pt modelId="{56B049B6-314C-4991-8B45-4161CDF88305}" type="parTrans" cxnId="{31341080-E814-44D0-964D-7E5DD9C73EC8}">
      <dgm:prSet/>
      <dgm:spPr/>
      <dgm:t>
        <a:bodyPr/>
        <a:lstStyle/>
        <a:p>
          <a:endParaRPr lang="en-US" noProof="0" dirty="0">
            <a:latin typeface="Helvetica Neue" panose="020B0604020202020204"/>
          </a:endParaRPr>
        </a:p>
      </dgm:t>
    </dgm:pt>
    <dgm:pt modelId="{D64842ED-7C2E-49ED-9712-C418C2852220}" type="sibTrans" cxnId="{31341080-E814-44D0-964D-7E5DD9C73EC8}">
      <dgm:prSet/>
      <dgm:spPr/>
      <dgm:t>
        <a:bodyPr/>
        <a:lstStyle/>
        <a:p>
          <a:endParaRPr lang="en-US" noProof="0" dirty="0">
            <a:latin typeface="Helvetica Neue" panose="020B0604020202020204"/>
          </a:endParaRPr>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latin typeface="Helvetica Neue" panose="020B0604020202020204"/>
          </a:endParaRPr>
        </a:p>
      </dgm:t>
    </dgm:pt>
    <dgm:pt modelId="{218684D3-BE51-4F66-B1A2-B0D2D0387520}" type="parTrans" cxnId="{D2AF3A8B-B13D-4716-AC9F-C222987952B9}">
      <dgm:prSet/>
      <dgm:spPr/>
      <dgm:t>
        <a:bodyPr/>
        <a:lstStyle/>
        <a:p>
          <a:endParaRPr lang="en-US" noProof="0" dirty="0">
            <a:latin typeface="Helvetica Neue" panose="020B0604020202020204"/>
          </a:endParaRPr>
        </a:p>
      </dgm:t>
    </dgm:pt>
    <dgm:pt modelId="{285AAC65-F2CF-43B8-B772-3BFD871313E1}" type="sibTrans" cxnId="{D2AF3A8B-B13D-4716-AC9F-C222987952B9}">
      <dgm:prSet/>
      <dgm:spPr/>
      <dgm:t>
        <a:bodyPr/>
        <a:lstStyle/>
        <a:p>
          <a:endParaRPr lang="en-US" noProof="0" dirty="0">
            <a:latin typeface="Helvetica Neue" panose="020B0604020202020204"/>
          </a:endParaRPr>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latin typeface="Helvetica Neue" panose="020B0604020202020204"/>
          </a:endParaRPr>
        </a:p>
      </dgm:t>
    </dgm:pt>
    <dgm:pt modelId="{1E5D9AB6-97B3-4CCF-9943-C01426F643EA}" type="parTrans" cxnId="{A9BA1BA2-18A5-4864-86B7-906DC8F468A2}">
      <dgm:prSet/>
      <dgm:spPr/>
      <dgm:t>
        <a:bodyPr/>
        <a:lstStyle/>
        <a:p>
          <a:endParaRPr lang="en-US" noProof="0" dirty="0">
            <a:latin typeface="Helvetica Neue" panose="020B0604020202020204"/>
          </a:endParaRPr>
        </a:p>
      </dgm:t>
    </dgm:pt>
    <dgm:pt modelId="{CC8E8A4D-791C-4270-8F93-1D6DC7DF6896}" type="sibTrans" cxnId="{A9BA1BA2-18A5-4864-86B7-906DC8F468A2}">
      <dgm:prSet/>
      <dgm:spPr/>
      <dgm:t>
        <a:bodyPr/>
        <a:lstStyle/>
        <a:p>
          <a:endParaRPr lang="en-US" noProof="0" dirty="0">
            <a:latin typeface="Helvetica Neue" panose="020B0604020202020204"/>
          </a:endParaRPr>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latin typeface="Helvetica Neue" panose="020B0604020202020204"/>
          </a:endParaRPr>
        </a:p>
      </dgm:t>
    </dgm:pt>
    <dgm:pt modelId="{7E2AFD7D-E60A-4762-A394-1083550354F2}" type="parTrans" cxnId="{B6107BBE-2E84-4415-8D73-F85D5889C5D1}">
      <dgm:prSet/>
      <dgm:spPr/>
      <dgm:t>
        <a:bodyPr/>
        <a:lstStyle/>
        <a:p>
          <a:endParaRPr lang="en-US" noProof="0" dirty="0">
            <a:latin typeface="Helvetica Neue" panose="020B0604020202020204"/>
          </a:endParaRPr>
        </a:p>
      </dgm:t>
    </dgm:pt>
    <dgm:pt modelId="{31D996C6-9486-46A6-AFF6-5D5FEEC413F3}" type="sibTrans" cxnId="{B6107BBE-2E84-4415-8D73-F85D5889C5D1}">
      <dgm:prSet/>
      <dgm:spPr/>
      <dgm:t>
        <a:bodyPr/>
        <a:lstStyle/>
        <a:p>
          <a:endParaRPr lang="en-US" noProof="0" dirty="0">
            <a:latin typeface="Helvetica Neue" panose="020B0604020202020204"/>
          </a:endParaRPr>
        </a:p>
      </dgm:t>
    </dgm:pt>
    <dgm:pt modelId="{42FA561C-38C2-4CA6-8472-7AEDCBA5B515}">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latin typeface="Helvetica Neue" panose="020B0604020202020204"/>
          </a:endParaRPr>
        </a:p>
      </dgm:t>
    </dgm:pt>
    <dgm:pt modelId="{0F052E0A-4EE9-4898-9A04-B42669269902}" type="parTrans" cxnId="{A280A2F0-B404-4681-91D0-C78DE1A8461A}">
      <dgm:prSet/>
      <dgm:spPr/>
      <dgm:t>
        <a:bodyPr/>
        <a:lstStyle/>
        <a:p>
          <a:endParaRPr lang="it-IT">
            <a:latin typeface="Helvetica Neue" panose="020B0604020202020204"/>
          </a:endParaRPr>
        </a:p>
      </dgm:t>
    </dgm:pt>
    <dgm:pt modelId="{F7D3F480-4E89-4D3D-B867-55311E1C04BE}" type="sibTrans" cxnId="{A280A2F0-B404-4681-91D0-C78DE1A8461A}">
      <dgm:prSet/>
      <dgm:spPr/>
      <dgm:t>
        <a:bodyPr/>
        <a:lstStyle/>
        <a:p>
          <a:endParaRPr lang="it-IT">
            <a:latin typeface="Helvetica Neue" panose="020B0604020202020204"/>
          </a:endParaRPr>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02B6102A-1C2D-4A23-B6AF-01F6F4A8D6F0}" type="pres">
      <dgm:prSet presAssocID="{BA48792A-09E3-4E8F-8399-B2824D694D0A}" presName="aNode" presStyleLbl="fgAcc1" presStyleIdx="0" presStyleCnt="6">
        <dgm:presLayoutVars>
          <dgm:bulletEnabled val="1"/>
        </dgm:presLayoutVars>
      </dgm:prSet>
      <dgm:spPr/>
    </dgm:pt>
    <dgm:pt modelId="{F824DB6B-18D8-43AE-97D5-7DF5CCA0D0CC}" type="pres">
      <dgm:prSet presAssocID="{BA48792A-09E3-4E8F-8399-B2824D694D0A}" presName="aSpace" presStyleCnt="0"/>
      <dgm:spPr/>
    </dgm:pt>
    <dgm:pt modelId="{956A2C28-B55D-472D-BF22-6E15C5B3E9EC}" type="pres">
      <dgm:prSet presAssocID="{42FA561C-38C2-4CA6-8472-7AEDCBA5B515}" presName="aNode" presStyleLbl="fgAcc1" presStyleIdx="1" presStyleCnt="6">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2" presStyleCnt="6">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3" presStyleCnt="6">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4" presStyleCnt="6">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5" presStyleCnt="6">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2B426761-14AD-4161-974F-5CBAC98640B7}" type="presOf" srcId="{BA48792A-09E3-4E8F-8399-B2824D694D0A}" destId="{02B6102A-1C2D-4A23-B6AF-01F6F4A8D6F0}"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2" destOrd="0" parTransId="{56B049B6-314C-4991-8B45-4161CDF88305}" sibTransId="{D64842ED-7C2E-49ED-9712-C418C2852220}"/>
    <dgm:cxn modelId="{D2AF3A8B-B13D-4716-AC9F-C222987952B9}" srcId="{76F7C92C-95B3-4C77-BF42-07F63CFA7277}" destId="{7FA5B746-FC89-4525-BFE8-17D25F012049}" srcOrd="3" destOrd="0" parTransId="{218684D3-BE51-4F66-B1A2-B0D2D0387520}" sibTransId="{285AAC65-F2CF-43B8-B772-3BFD871313E1}"/>
    <dgm:cxn modelId="{A9BA1BA2-18A5-4864-86B7-906DC8F468A2}" srcId="{76F7C92C-95B3-4C77-BF42-07F63CFA7277}" destId="{C37E99CB-7949-41B6-BE4A-BB9D1263DDAA}" srcOrd="4"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5" destOrd="0" parTransId="{7E2AFD7D-E60A-4762-A394-1083550354F2}" sibTransId="{31D996C6-9486-46A6-AFF6-5D5FEEC413F3}"/>
    <dgm:cxn modelId="{F418F3C5-8EFD-472B-B741-0FB53B143971}" srcId="{76F7C92C-95B3-4C77-BF42-07F63CFA7277}" destId="{BA48792A-09E3-4E8F-8399-B2824D694D0A}" srcOrd="0" destOrd="0" parTransId="{A15994C9-33F0-4C58-A49E-27BCDE9A98AD}" sibTransId="{1B92C910-ED23-4838-BBAE-028B31DBF328}"/>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1"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9139944D-7454-4646-99C4-1F05800085BE}" type="presParOf" srcId="{AE91E50F-FEB9-4D3B-92C5-037B24570C16}" destId="{02B6102A-1C2D-4A23-B6AF-01F6F4A8D6F0}" srcOrd="0" destOrd="0" presId="urn:microsoft.com/office/officeart/2005/8/layout/pyramid2"/>
    <dgm:cxn modelId="{780DD492-3553-4C78-98DC-DEB803DB7834}" type="presParOf" srcId="{AE91E50F-FEB9-4D3B-92C5-037B24570C16}" destId="{F824DB6B-18D8-43AE-97D5-7DF5CCA0D0CC}" srcOrd="1" destOrd="0" presId="urn:microsoft.com/office/officeart/2005/8/layout/pyramid2"/>
    <dgm:cxn modelId="{A6AB3A03-C716-438C-AFC3-BFC8BF19683A}" type="presParOf" srcId="{AE91E50F-FEB9-4D3B-92C5-037B24570C16}" destId="{956A2C28-B55D-472D-BF22-6E15C5B3E9EC}" srcOrd="2" destOrd="0" presId="urn:microsoft.com/office/officeart/2005/8/layout/pyramid2"/>
    <dgm:cxn modelId="{78488717-A33B-44F7-BEAC-D3B0B48191C7}" type="presParOf" srcId="{AE91E50F-FEB9-4D3B-92C5-037B24570C16}" destId="{3171307B-C6E5-44BD-9637-9FDE732EED5D}" srcOrd="3" destOrd="0" presId="urn:microsoft.com/office/officeart/2005/8/layout/pyramid2"/>
    <dgm:cxn modelId="{53E39B61-B3C3-413E-8C05-99A81A49C2E6}" type="presParOf" srcId="{AE91E50F-FEB9-4D3B-92C5-037B24570C16}" destId="{95F77365-533F-47D4-94C6-8E9CFA98F286}" srcOrd="4" destOrd="0" presId="urn:microsoft.com/office/officeart/2005/8/layout/pyramid2"/>
    <dgm:cxn modelId="{9635D27F-32BB-4DDA-8F7E-60DCE9A532EB}" type="presParOf" srcId="{AE91E50F-FEB9-4D3B-92C5-037B24570C16}" destId="{88974EFA-CC43-4FCE-A5B5-E1B1CD1FBB6E}" srcOrd="5" destOrd="0" presId="urn:microsoft.com/office/officeart/2005/8/layout/pyramid2"/>
    <dgm:cxn modelId="{65A2AE16-6B83-4963-890C-D05B0395F6FF}" type="presParOf" srcId="{AE91E50F-FEB9-4D3B-92C5-037B24570C16}" destId="{1485D2D0-AEAF-4DB0-A30C-83331FED44B5}" srcOrd="6" destOrd="0" presId="urn:microsoft.com/office/officeart/2005/8/layout/pyramid2"/>
    <dgm:cxn modelId="{A6CE9805-3E4D-4BF4-AFAE-BEF066DC12E6}" type="presParOf" srcId="{AE91E50F-FEB9-4D3B-92C5-037B24570C16}" destId="{43C65181-0096-4996-A15E-A24FEDBCDCB6}" srcOrd="7" destOrd="0" presId="urn:microsoft.com/office/officeart/2005/8/layout/pyramid2"/>
    <dgm:cxn modelId="{C8BDD98A-502A-4C20-AF37-6541CD4D4442}" type="presParOf" srcId="{AE91E50F-FEB9-4D3B-92C5-037B24570C16}" destId="{F4253412-B33B-4FD1-A77C-FCEE3D25E1F1}" srcOrd="8" destOrd="0" presId="urn:microsoft.com/office/officeart/2005/8/layout/pyramid2"/>
    <dgm:cxn modelId="{583240EE-402E-4685-9C89-5EBB4386B746}" type="presParOf" srcId="{AE91E50F-FEB9-4D3B-92C5-037B24570C16}" destId="{959F2AA2-1625-4F1F-A07B-5CF4FF0349ED}" srcOrd="9" destOrd="0" presId="urn:microsoft.com/office/officeart/2005/8/layout/pyramid2"/>
    <dgm:cxn modelId="{5A3C5044-7546-4E86-BA88-D94FACA4ABE7}" type="presParOf" srcId="{AE91E50F-FEB9-4D3B-92C5-037B24570C16}" destId="{AAD1F299-A1E9-4099-99D9-195913EA63C8}" srcOrd="10" destOrd="0" presId="urn:microsoft.com/office/officeart/2005/8/layout/pyramid2"/>
    <dgm:cxn modelId="{2FA6C8EF-4395-443B-8D93-BBDA0228E71D}" type="presParOf" srcId="{AE91E50F-FEB9-4D3B-92C5-037B24570C16}" destId="{FEFED6D9-E195-4F4B-8520-6CFC4D826FF9}"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rgbClr val="002060"/>
        </a:solidFill>
      </dgm:spPr>
      <dgm:t>
        <a:bodyPr/>
        <a:lstStyle/>
        <a:p>
          <a:r>
            <a:rPr lang="hr-HR"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chemeClr val="bg1"/>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rgbClr val="002060"/>
        </a:solidFill>
      </dgm:spPr>
      <dgm:t>
        <a:bodyPr/>
        <a:lstStyle/>
        <a:p>
          <a:r>
            <a:rPr lang="hr-HR"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chemeClr val="bg1"/>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rgbClr val="002060"/>
        </a:solidFill>
      </dgm:spPr>
      <dgm:t>
        <a:bodyPr/>
        <a:lstStyle/>
        <a:p>
          <a:r>
            <a:rPr lang="hr-HR"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chemeClr val="bg1"/>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rgbClr val="002060"/>
        </a:solidFill>
      </dgm:spPr>
      <dgm:t>
        <a:bodyPr/>
        <a:lstStyle/>
        <a:p>
          <a:r>
            <a:rPr lang="hr-HR"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chemeClr val="bg1"/>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rgbClr val="002060"/>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F7C92C-95B3-4C77-BF42-07F63CFA7277}" type="doc">
      <dgm:prSet loTypeId="urn:microsoft.com/office/officeart/2005/8/layout/pyramid2" loCatId="pyramid" qsTypeId="urn:microsoft.com/office/officeart/2005/8/quickstyle/simple1" qsCatId="simple" csTypeId="urn:microsoft.com/office/officeart/2005/8/colors/accent0_1" csCatId="mainScheme" phldr="1"/>
      <dgm:spPr/>
    </dgm:pt>
    <dgm:pt modelId="{1C9EAC91-5B97-4961-B8A5-E15FAC9DE81F}">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b="1" noProof="0" dirty="0">
            <a:solidFill>
              <a:srgbClr val="002060"/>
            </a:solidFill>
          </a:endParaRPr>
        </a:p>
      </dgm:t>
    </dgm:pt>
    <dgm:pt modelId="{56B049B6-314C-4991-8B45-4161CDF88305}" type="parTrans" cxnId="{31341080-E814-44D0-964D-7E5DD9C73EC8}">
      <dgm:prSet/>
      <dgm:spPr/>
      <dgm:t>
        <a:bodyPr/>
        <a:lstStyle/>
        <a:p>
          <a:endParaRPr lang="en-US" noProof="0" dirty="0"/>
        </a:p>
      </dgm:t>
    </dgm:pt>
    <dgm:pt modelId="{D64842ED-7C2E-49ED-9712-C418C2852220}" type="sibTrans" cxnId="{31341080-E814-44D0-964D-7E5DD9C73EC8}">
      <dgm:prSet/>
      <dgm:spPr/>
      <dgm:t>
        <a:bodyPr/>
        <a:lstStyle/>
        <a:p>
          <a:endParaRPr lang="en-US" noProof="0" dirty="0"/>
        </a:p>
      </dgm:t>
    </dgm:pt>
    <dgm:pt modelId="{7FA5B746-FC89-4525-BFE8-17D25F012049}">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b="1" noProof="0" dirty="0">
            <a:solidFill>
              <a:srgbClr val="002060"/>
            </a:solidFill>
          </a:endParaRPr>
        </a:p>
      </dgm:t>
    </dgm:pt>
    <dgm:pt modelId="{218684D3-BE51-4F66-B1A2-B0D2D0387520}" type="parTrans" cxnId="{D2AF3A8B-B13D-4716-AC9F-C222987952B9}">
      <dgm:prSet/>
      <dgm:spPr/>
      <dgm:t>
        <a:bodyPr/>
        <a:lstStyle/>
        <a:p>
          <a:endParaRPr lang="en-US" noProof="0" dirty="0"/>
        </a:p>
      </dgm:t>
    </dgm:pt>
    <dgm:pt modelId="{285AAC65-F2CF-43B8-B772-3BFD871313E1}" type="sibTrans" cxnId="{D2AF3A8B-B13D-4716-AC9F-C222987952B9}">
      <dgm:prSet/>
      <dgm:spPr/>
      <dgm:t>
        <a:bodyPr/>
        <a:lstStyle/>
        <a:p>
          <a:endParaRPr lang="en-US" noProof="0" dirty="0"/>
        </a:p>
      </dgm:t>
    </dgm:pt>
    <dgm:pt modelId="{C37E99CB-7949-41B6-BE4A-BB9D1263DDAA}">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b="1" noProof="0" dirty="0">
            <a:solidFill>
              <a:srgbClr val="002060"/>
            </a:solidFill>
          </a:endParaRPr>
        </a:p>
      </dgm:t>
    </dgm:pt>
    <dgm:pt modelId="{1E5D9AB6-97B3-4CCF-9943-C01426F643EA}" type="parTrans" cxnId="{A9BA1BA2-18A5-4864-86B7-906DC8F468A2}">
      <dgm:prSet/>
      <dgm:spPr/>
      <dgm:t>
        <a:bodyPr/>
        <a:lstStyle/>
        <a:p>
          <a:endParaRPr lang="en-US" noProof="0" dirty="0"/>
        </a:p>
      </dgm:t>
    </dgm:pt>
    <dgm:pt modelId="{CC8E8A4D-791C-4270-8F93-1D6DC7DF6896}" type="sibTrans" cxnId="{A9BA1BA2-18A5-4864-86B7-906DC8F468A2}">
      <dgm:prSet/>
      <dgm:spPr/>
      <dgm:t>
        <a:bodyPr/>
        <a:lstStyle/>
        <a:p>
          <a:endParaRPr lang="en-US" noProof="0" dirty="0"/>
        </a:p>
      </dgm:t>
    </dgm:pt>
    <dgm:pt modelId="{A2034172-19D0-4330-9D3D-81AD4F953503}">
      <dgm:prSet phldrT="[Testo]"/>
      <dgm:spPr>
        <a:solidFill>
          <a:srgbClr val="002060"/>
        </a:solidFill>
      </dgm:spPr>
      <dgm:t>
        <a:bodyPr/>
        <a:lstStyle/>
        <a:p>
          <a:r>
            <a:rPr lang="hr-HR" b="1"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Preporuka</a:t>
          </a:r>
          <a:endParaRPr lang="en-US" b="1" noProof="0" dirty="0">
            <a:solidFill>
              <a:schemeClr val="bg1"/>
            </a:solidFill>
          </a:endParaRPr>
        </a:p>
      </dgm:t>
    </dgm:pt>
    <dgm:pt modelId="{7E2AFD7D-E60A-4762-A394-1083550354F2}" type="parTrans" cxnId="{B6107BBE-2E84-4415-8D73-F85D5889C5D1}">
      <dgm:prSet/>
      <dgm:spPr/>
      <dgm:t>
        <a:bodyPr/>
        <a:lstStyle/>
        <a:p>
          <a:endParaRPr lang="en-US" noProof="0" dirty="0"/>
        </a:p>
      </dgm:t>
    </dgm:pt>
    <dgm:pt modelId="{31D996C6-9486-46A6-AFF6-5D5FEEC413F3}" type="sibTrans" cxnId="{B6107BBE-2E84-4415-8D73-F85D5889C5D1}">
      <dgm:prSet/>
      <dgm:spPr/>
      <dgm:t>
        <a:bodyPr/>
        <a:lstStyle/>
        <a:p>
          <a:endParaRPr lang="en-US" noProof="0" dirty="0"/>
        </a:p>
      </dgm:t>
    </dgm:pt>
    <dgm:pt modelId="{42FA561C-38C2-4CA6-8472-7AEDCBA5B515}">
      <dgm:prSet phldrT="[Testo]"/>
      <dgm:spPr>
        <a:solidFill>
          <a:schemeClr val="bg1">
            <a:lumMod val="95000"/>
          </a:schemeClr>
        </a:solidFill>
      </dgm:spPr>
      <dgm:t>
        <a:bodyPr/>
        <a:lstStyle/>
        <a:p>
          <a:r>
            <a:rPr lang="hr-HR" b="1"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b="1" noProof="0" dirty="0">
            <a:solidFill>
              <a:srgbClr val="002060"/>
            </a:solidFill>
          </a:endParaRPr>
        </a:p>
      </dgm:t>
    </dgm:pt>
    <dgm:pt modelId="{0F052E0A-4EE9-4898-9A04-B42669269902}" type="parTrans" cxnId="{A280A2F0-B404-4681-91D0-C78DE1A8461A}">
      <dgm:prSet/>
      <dgm:spPr/>
      <dgm:t>
        <a:bodyPr/>
        <a:lstStyle/>
        <a:p>
          <a:endParaRPr lang="it-IT"/>
        </a:p>
      </dgm:t>
    </dgm:pt>
    <dgm:pt modelId="{F7D3F480-4E89-4D3D-B867-55311E1C04BE}" type="sibTrans" cxnId="{A280A2F0-B404-4681-91D0-C78DE1A8461A}">
      <dgm:prSet/>
      <dgm:spPr/>
      <dgm:t>
        <a:bodyPr/>
        <a:lstStyle/>
        <a:p>
          <a:endParaRPr lang="it-IT"/>
        </a:p>
      </dgm:t>
    </dgm:pt>
    <dgm:pt modelId="{B8D8AB55-3B30-4DA3-B52D-322FF5CB02EB}" type="pres">
      <dgm:prSet presAssocID="{76F7C92C-95B3-4C77-BF42-07F63CFA7277}" presName="compositeShape" presStyleCnt="0">
        <dgm:presLayoutVars>
          <dgm:dir/>
          <dgm:resizeHandles/>
        </dgm:presLayoutVars>
      </dgm:prSet>
      <dgm:spPr/>
    </dgm:pt>
    <dgm:pt modelId="{30DBD4C2-192B-471C-9D4B-B7B4D16F9C3C}" type="pres">
      <dgm:prSet presAssocID="{76F7C92C-95B3-4C77-BF42-07F63CFA7277}" presName="pyramid" presStyleLbl="node1" presStyleIdx="0" presStyleCnt="1" custAng="10800000"/>
      <dgm:spPr>
        <a:solidFill>
          <a:schemeClr val="bg1">
            <a:lumMod val="95000"/>
          </a:schemeClr>
        </a:solidFill>
      </dgm:spPr>
    </dgm:pt>
    <dgm:pt modelId="{AE91E50F-FEB9-4D3B-92C5-037B24570C16}" type="pres">
      <dgm:prSet presAssocID="{76F7C92C-95B3-4C77-BF42-07F63CFA7277}" presName="theList" presStyleCnt="0"/>
      <dgm:spPr/>
    </dgm:pt>
    <dgm:pt modelId="{956A2C28-B55D-472D-BF22-6E15C5B3E9EC}" type="pres">
      <dgm:prSet presAssocID="{42FA561C-38C2-4CA6-8472-7AEDCBA5B515}" presName="aNode" presStyleLbl="fgAcc1" presStyleIdx="0" presStyleCnt="5">
        <dgm:presLayoutVars>
          <dgm:bulletEnabled val="1"/>
        </dgm:presLayoutVars>
      </dgm:prSet>
      <dgm:spPr/>
    </dgm:pt>
    <dgm:pt modelId="{3171307B-C6E5-44BD-9637-9FDE732EED5D}" type="pres">
      <dgm:prSet presAssocID="{42FA561C-38C2-4CA6-8472-7AEDCBA5B515}" presName="aSpace" presStyleCnt="0"/>
      <dgm:spPr/>
    </dgm:pt>
    <dgm:pt modelId="{95F77365-533F-47D4-94C6-8E9CFA98F286}" type="pres">
      <dgm:prSet presAssocID="{1C9EAC91-5B97-4961-B8A5-E15FAC9DE81F}" presName="aNode" presStyleLbl="fgAcc1" presStyleIdx="1" presStyleCnt="5">
        <dgm:presLayoutVars>
          <dgm:bulletEnabled val="1"/>
        </dgm:presLayoutVars>
      </dgm:prSet>
      <dgm:spPr/>
    </dgm:pt>
    <dgm:pt modelId="{88974EFA-CC43-4FCE-A5B5-E1B1CD1FBB6E}" type="pres">
      <dgm:prSet presAssocID="{1C9EAC91-5B97-4961-B8A5-E15FAC9DE81F}" presName="aSpace" presStyleCnt="0"/>
      <dgm:spPr/>
    </dgm:pt>
    <dgm:pt modelId="{1485D2D0-AEAF-4DB0-A30C-83331FED44B5}" type="pres">
      <dgm:prSet presAssocID="{7FA5B746-FC89-4525-BFE8-17D25F012049}" presName="aNode" presStyleLbl="fgAcc1" presStyleIdx="2" presStyleCnt="5">
        <dgm:presLayoutVars>
          <dgm:bulletEnabled val="1"/>
        </dgm:presLayoutVars>
      </dgm:prSet>
      <dgm:spPr/>
    </dgm:pt>
    <dgm:pt modelId="{43C65181-0096-4996-A15E-A24FEDBCDCB6}" type="pres">
      <dgm:prSet presAssocID="{7FA5B746-FC89-4525-BFE8-17D25F012049}" presName="aSpace" presStyleCnt="0"/>
      <dgm:spPr/>
    </dgm:pt>
    <dgm:pt modelId="{F4253412-B33B-4FD1-A77C-FCEE3D25E1F1}" type="pres">
      <dgm:prSet presAssocID="{C37E99CB-7949-41B6-BE4A-BB9D1263DDAA}" presName="aNode" presStyleLbl="fgAcc1" presStyleIdx="3" presStyleCnt="5">
        <dgm:presLayoutVars>
          <dgm:bulletEnabled val="1"/>
        </dgm:presLayoutVars>
      </dgm:prSet>
      <dgm:spPr/>
    </dgm:pt>
    <dgm:pt modelId="{959F2AA2-1625-4F1F-A07B-5CF4FF0349ED}" type="pres">
      <dgm:prSet presAssocID="{C37E99CB-7949-41B6-BE4A-BB9D1263DDAA}" presName="aSpace" presStyleCnt="0"/>
      <dgm:spPr/>
    </dgm:pt>
    <dgm:pt modelId="{AAD1F299-A1E9-4099-99D9-195913EA63C8}" type="pres">
      <dgm:prSet presAssocID="{A2034172-19D0-4330-9D3D-81AD4F953503}" presName="aNode" presStyleLbl="fgAcc1" presStyleIdx="4" presStyleCnt="5">
        <dgm:presLayoutVars>
          <dgm:bulletEnabled val="1"/>
        </dgm:presLayoutVars>
      </dgm:prSet>
      <dgm:spPr/>
    </dgm:pt>
    <dgm:pt modelId="{FEFED6D9-E195-4F4B-8520-6CFC4D826FF9}" type="pres">
      <dgm:prSet presAssocID="{A2034172-19D0-4330-9D3D-81AD4F953503}" presName="aSpace" presStyleCnt="0"/>
      <dgm:spPr/>
    </dgm:pt>
  </dgm:ptLst>
  <dgm:cxnLst>
    <dgm:cxn modelId="{FF6B4B12-0D69-466E-9540-EA9417BA9147}" type="presOf" srcId="{A2034172-19D0-4330-9D3D-81AD4F953503}" destId="{AAD1F299-A1E9-4099-99D9-195913EA63C8}" srcOrd="0" destOrd="0" presId="urn:microsoft.com/office/officeart/2005/8/layout/pyramid2"/>
    <dgm:cxn modelId="{A8AA3977-8BE9-4E2C-BC92-1847FF6A9C30}" type="presOf" srcId="{76F7C92C-95B3-4C77-BF42-07F63CFA7277}" destId="{B8D8AB55-3B30-4DA3-B52D-322FF5CB02EB}" srcOrd="0" destOrd="0" presId="urn:microsoft.com/office/officeart/2005/8/layout/pyramid2"/>
    <dgm:cxn modelId="{58BDA47E-81BB-455E-A976-3ADDEA6C2D21}" type="presOf" srcId="{7FA5B746-FC89-4525-BFE8-17D25F012049}" destId="{1485D2D0-AEAF-4DB0-A30C-83331FED44B5}" srcOrd="0" destOrd="0" presId="urn:microsoft.com/office/officeart/2005/8/layout/pyramid2"/>
    <dgm:cxn modelId="{31341080-E814-44D0-964D-7E5DD9C73EC8}" srcId="{76F7C92C-95B3-4C77-BF42-07F63CFA7277}" destId="{1C9EAC91-5B97-4961-B8A5-E15FAC9DE81F}" srcOrd="1" destOrd="0" parTransId="{56B049B6-314C-4991-8B45-4161CDF88305}" sibTransId="{D64842ED-7C2E-49ED-9712-C418C2852220}"/>
    <dgm:cxn modelId="{D2AF3A8B-B13D-4716-AC9F-C222987952B9}" srcId="{76F7C92C-95B3-4C77-BF42-07F63CFA7277}" destId="{7FA5B746-FC89-4525-BFE8-17D25F012049}" srcOrd="2" destOrd="0" parTransId="{218684D3-BE51-4F66-B1A2-B0D2D0387520}" sibTransId="{285AAC65-F2CF-43B8-B772-3BFD871313E1}"/>
    <dgm:cxn modelId="{A9BA1BA2-18A5-4864-86B7-906DC8F468A2}" srcId="{76F7C92C-95B3-4C77-BF42-07F63CFA7277}" destId="{C37E99CB-7949-41B6-BE4A-BB9D1263DDAA}" srcOrd="3" destOrd="0" parTransId="{1E5D9AB6-97B3-4CCF-9943-C01426F643EA}" sibTransId="{CC8E8A4D-791C-4270-8F93-1D6DC7DF6896}"/>
    <dgm:cxn modelId="{1F6E50AB-8FF5-4CD1-A946-BA03164BB27A}" type="presOf" srcId="{C37E99CB-7949-41B6-BE4A-BB9D1263DDAA}" destId="{F4253412-B33B-4FD1-A77C-FCEE3D25E1F1}" srcOrd="0" destOrd="0" presId="urn:microsoft.com/office/officeart/2005/8/layout/pyramid2"/>
    <dgm:cxn modelId="{B6107BBE-2E84-4415-8D73-F85D5889C5D1}" srcId="{76F7C92C-95B3-4C77-BF42-07F63CFA7277}" destId="{A2034172-19D0-4330-9D3D-81AD4F953503}" srcOrd="4" destOrd="0" parTransId="{7E2AFD7D-E60A-4762-A394-1083550354F2}" sibTransId="{31D996C6-9486-46A6-AFF6-5D5FEEC413F3}"/>
    <dgm:cxn modelId="{1A56C0DE-BA89-47A4-A23E-EECFFA840312}" type="presOf" srcId="{42FA561C-38C2-4CA6-8472-7AEDCBA5B515}" destId="{956A2C28-B55D-472D-BF22-6E15C5B3E9EC}" srcOrd="0" destOrd="0" presId="urn:microsoft.com/office/officeart/2005/8/layout/pyramid2"/>
    <dgm:cxn modelId="{3FC52BE6-AE69-4493-AEC5-4508C3F33901}" type="presOf" srcId="{1C9EAC91-5B97-4961-B8A5-E15FAC9DE81F}" destId="{95F77365-533F-47D4-94C6-8E9CFA98F286}" srcOrd="0" destOrd="0" presId="urn:microsoft.com/office/officeart/2005/8/layout/pyramid2"/>
    <dgm:cxn modelId="{A280A2F0-B404-4681-91D0-C78DE1A8461A}" srcId="{76F7C92C-95B3-4C77-BF42-07F63CFA7277}" destId="{42FA561C-38C2-4CA6-8472-7AEDCBA5B515}" srcOrd="0" destOrd="0" parTransId="{0F052E0A-4EE9-4898-9A04-B42669269902}" sibTransId="{F7D3F480-4E89-4D3D-B867-55311E1C04BE}"/>
    <dgm:cxn modelId="{7DE8CD1E-E9F2-4B93-8C1B-6E78355EBE54}" type="presParOf" srcId="{B8D8AB55-3B30-4DA3-B52D-322FF5CB02EB}" destId="{30DBD4C2-192B-471C-9D4B-B7B4D16F9C3C}" srcOrd="0" destOrd="0" presId="urn:microsoft.com/office/officeart/2005/8/layout/pyramid2"/>
    <dgm:cxn modelId="{5092B524-8CEA-4DE9-9E71-B555C58A5E2C}" type="presParOf" srcId="{B8D8AB55-3B30-4DA3-B52D-322FF5CB02EB}" destId="{AE91E50F-FEB9-4D3B-92C5-037B24570C16}" srcOrd="1" destOrd="0" presId="urn:microsoft.com/office/officeart/2005/8/layout/pyramid2"/>
    <dgm:cxn modelId="{A6AB3A03-C716-438C-AFC3-BFC8BF19683A}" type="presParOf" srcId="{AE91E50F-FEB9-4D3B-92C5-037B24570C16}" destId="{956A2C28-B55D-472D-BF22-6E15C5B3E9EC}" srcOrd="0" destOrd="0" presId="urn:microsoft.com/office/officeart/2005/8/layout/pyramid2"/>
    <dgm:cxn modelId="{78488717-A33B-44F7-BEAC-D3B0B48191C7}" type="presParOf" srcId="{AE91E50F-FEB9-4D3B-92C5-037B24570C16}" destId="{3171307B-C6E5-44BD-9637-9FDE732EED5D}" srcOrd="1" destOrd="0" presId="urn:microsoft.com/office/officeart/2005/8/layout/pyramid2"/>
    <dgm:cxn modelId="{53E39B61-B3C3-413E-8C05-99A81A49C2E6}" type="presParOf" srcId="{AE91E50F-FEB9-4D3B-92C5-037B24570C16}" destId="{95F77365-533F-47D4-94C6-8E9CFA98F286}" srcOrd="2" destOrd="0" presId="urn:microsoft.com/office/officeart/2005/8/layout/pyramid2"/>
    <dgm:cxn modelId="{9635D27F-32BB-4DDA-8F7E-60DCE9A532EB}" type="presParOf" srcId="{AE91E50F-FEB9-4D3B-92C5-037B24570C16}" destId="{88974EFA-CC43-4FCE-A5B5-E1B1CD1FBB6E}" srcOrd="3" destOrd="0" presId="urn:microsoft.com/office/officeart/2005/8/layout/pyramid2"/>
    <dgm:cxn modelId="{65A2AE16-6B83-4963-890C-D05B0395F6FF}" type="presParOf" srcId="{AE91E50F-FEB9-4D3B-92C5-037B24570C16}" destId="{1485D2D0-AEAF-4DB0-A30C-83331FED44B5}" srcOrd="4" destOrd="0" presId="urn:microsoft.com/office/officeart/2005/8/layout/pyramid2"/>
    <dgm:cxn modelId="{A6CE9805-3E4D-4BF4-AFAE-BEF066DC12E6}" type="presParOf" srcId="{AE91E50F-FEB9-4D3B-92C5-037B24570C16}" destId="{43C65181-0096-4996-A15E-A24FEDBCDCB6}" srcOrd="5" destOrd="0" presId="urn:microsoft.com/office/officeart/2005/8/layout/pyramid2"/>
    <dgm:cxn modelId="{C8BDD98A-502A-4C20-AF37-6541CD4D4442}" type="presParOf" srcId="{AE91E50F-FEB9-4D3B-92C5-037B24570C16}" destId="{F4253412-B33B-4FD1-A77C-FCEE3D25E1F1}" srcOrd="6" destOrd="0" presId="urn:microsoft.com/office/officeart/2005/8/layout/pyramid2"/>
    <dgm:cxn modelId="{583240EE-402E-4685-9C89-5EBB4386B746}" type="presParOf" srcId="{AE91E50F-FEB9-4D3B-92C5-037B24570C16}" destId="{959F2AA2-1625-4F1F-A07B-5CF4FF0349ED}" srcOrd="7" destOrd="0" presId="urn:microsoft.com/office/officeart/2005/8/layout/pyramid2"/>
    <dgm:cxn modelId="{5A3C5044-7546-4E86-BA88-D94FACA4ABE7}" type="presParOf" srcId="{AE91E50F-FEB9-4D3B-92C5-037B24570C16}" destId="{AAD1F299-A1E9-4099-99D9-195913EA63C8}" srcOrd="8" destOrd="0" presId="urn:microsoft.com/office/officeart/2005/8/layout/pyramid2"/>
    <dgm:cxn modelId="{2FA6C8EF-4395-443B-8D93-BBDA0228E71D}" type="presParOf" srcId="{AE91E50F-FEB9-4D3B-92C5-037B24570C16}" destId="{FEFED6D9-E195-4F4B-8520-6CFC4D826FF9}"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1408244" y="0"/>
          <a:ext cx="4343400" cy="4343400"/>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79945" y="434764"/>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r-HR"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2500" b="1" kern="1200" noProof="0" dirty="0">
            <a:solidFill>
              <a:srgbClr val="002060"/>
            </a:solidFill>
          </a:endParaRPr>
        </a:p>
      </dsp:txBody>
      <dsp:txXfrm>
        <a:off x="3610093" y="464912"/>
        <a:ext cx="2762914" cy="557281"/>
      </dsp:txXfrm>
    </dsp:sp>
    <dsp:sp modelId="{95F77365-533F-47D4-94C6-8E9CFA98F286}">
      <dsp:nvSpPr>
        <dsp:cNvPr id="0" name=""/>
        <dsp:cNvSpPr/>
      </dsp:nvSpPr>
      <dsp:spPr>
        <a:xfrm>
          <a:off x="3579945" y="1129538"/>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r-HR"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2500" b="1" kern="1200" noProof="0" dirty="0">
            <a:solidFill>
              <a:srgbClr val="002060"/>
            </a:solidFill>
          </a:endParaRPr>
        </a:p>
      </dsp:txBody>
      <dsp:txXfrm>
        <a:off x="3610093" y="1159686"/>
        <a:ext cx="2762914" cy="557281"/>
      </dsp:txXfrm>
    </dsp:sp>
    <dsp:sp modelId="{1485D2D0-AEAF-4DB0-A30C-83331FED44B5}">
      <dsp:nvSpPr>
        <dsp:cNvPr id="0" name=""/>
        <dsp:cNvSpPr/>
      </dsp:nvSpPr>
      <dsp:spPr>
        <a:xfrm>
          <a:off x="3579945" y="1824312"/>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r-HR"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2500" b="1" kern="1200" noProof="0" dirty="0">
            <a:solidFill>
              <a:srgbClr val="002060"/>
            </a:solidFill>
          </a:endParaRPr>
        </a:p>
      </dsp:txBody>
      <dsp:txXfrm>
        <a:off x="3610093" y="1854460"/>
        <a:ext cx="2762914" cy="557281"/>
      </dsp:txXfrm>
    </dsp:sp>
    <dsp:sp modelId="{F4253412-B33B-4FD1-A77C-FCEE3D25E1F1}">
      <dsp:nvSpPr>
        <dsp:cNvPr id="0" name=""/>
        <dsp:cNvSpPr/>
      </dsp:nvSpPr>
      <dsp:spPr>
        <a:xfrm>
          <a:off x="3579945" y="2519087"/>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r-HR"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2500" b="1" kern="1200" noProof="0" dirty="0">
            <a:solidFill>
              <a:srgbClr val="002060"/>
            </a:solidFill>
          </a:endParaRPr>
        </a:p>
      </dsp:txBody>
      <dsp:txXfrm>
        <a:off x="3610093" y="2549235"/>
        <a:ext cx="2762914" cy="557281"/>
      </dsp:txXfrm>
    </dsp:sp>
    <dsp:sp modelId="{AAD1F299-A1E9-4099-99D9-195913EA63C8}">
      <dsp:nvSpPr>
        <dsp:cNvPr id="0" name=""/>
        <dsp:cNvSpPr/>
      </dsp:nvSpPr>
      <dsp:spPr>
        <a:xfrm>
          <a:off x="3579945" y="3213861"/>
          <a:ext cx="2823210" cy="61757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hr-HR" sz="25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2500" b="1" kern="1200" noProof="0" dirty="0">
            <a:solidFill>
              <a:srgbClr val="002060"/>
            </a:solidFill>
          </a:endParaRPr>
        </a:p>
      </dsp:txBody>
      <dsp:txXfrm>
        <a:off x="3610093" y="3244009"/>
        <a:ext cx="2762914" cy="5572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102A-1C2D-4A23-B6AF-01F6F4A8D6F0}">
      <dsp:nvSpPr>
        <dsp:cNvPr id="0" name=""/>
        <dsp:cNvSpPr/>
      </dsp:nvSpPr>
      <dsp:spPr>
        <a:xfrm>
          <a:off x="3514358" y="524590"/>
          <a:ext cx="3391622" cy="617585"/>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chemeClr val="bg1"/>
              </a:solidFill>
              <a:latin typeface="Arial" panose="020B0604020202020204" pitchFamily="34" charset="0"/>
              <a:cs typeface="Arial" panose="020B0604020202020204" pitchFamily="34" charset="0"/>
            </a:rPr>
            <a:t>Svijest</a:t>
          </a:r>
          <a:endParaRPr lang="en-US" sz="2600" b="1" kern="1200" noProof="0" dirty="0">
            <a:solidFill>
              <a:schemeClr val="bg1"/>
            </a:solidFill>
            <a:latin typeface="Arial" panose="020B0604020202020204" pitchFamily="34" charset="0"/>
            <a:cs typeface="Arial" panose="020B0604020202020204" pitchFamily="34" charset="0"/>
          </a:endParaRPr>
        </a:p>
      </dsp:txBody>
      <dsp:txXfrm>
        <a:off x="3544506" y="554738"/>
        <a:ext cx="3331326" cy="557289"/>
      </dsp:txXfrm>
    </dsp:sp>
    <dsp:sp modelId="{956A2C28-B55D-472D-BF22-6E15C5B3E9EC}">
      <dsp:nvSpPr>
        <dsp:cNvPr id="0" name=""/>
        <dsp:cNvSpPr/>
      </dsp:nvSpPr>
      <dsp:spPr>
        <a:xfrm>
          <a:off x="3514358" y="121937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2600" b="1" kern="1200" noProof="0" dirty="0">
            <a:solidFill>
              <a:srgbClr val="002060"/>
            </a:solidFill>
            <a:latin typeface="Helvetica Neue" panose="020B0604020202020204"/>
          </a:endParaRPr>
        </a:p>
      </dsp:txBody>
      <dsp:txXfrm>
        <a:off x="3544506" y="1249521"/>
        <a:ext cx="3331326" cy="557289"/>
      </dsp:txXfrm>
    </dsp:sp>
    <dsp:sp modelId="{95F77365-533F-47D4-94C6-8E9CFA98F286}">
      <dsp:nvSpPr>
        <dsp:cNvPr id="0" name=""/>
        <dsp:cNvSpPr/>
      </dsp:nvSpPr>
      <dsp:spPr>
        <a:xfrm>
          <a:off x="3514358" y="191415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2600" b="1" kern="1200" noProof="0" dirty="0">
            <a:solidFill>
              <a:srgbClr val="002060"/>
            </a:solidFill>
            <a:latin typeface="Helvetica Neue" panose="020B0604020202020204"/>
          </a:endParaRPr>
        </a:p>
      </dsp:txBody>
      <dsp:txXfrm>
        <a:off x="3544506" y="1944304"/>
        <a:ext cx="3331326" cy="557289"/>
      </dsp:txXfrm>
    </dsp:sp>
    <dsp:sp modelId="{1485D2D0-AEAF-4DB0-A30C-83331FED44B5}">
      <dsp:nvSpPr>
        <dsp:cNvPr id="0" name=""/>
        <dsp:cNvSpPr/>
      </dsp:nvSpPr>
      <dsp:spPr>
        <a:xfrm>
          <a:off x="3514358" y="2608939"/>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2600" b="1" kern="1200" noProof="0" dirty="0">
            <a:solidFill>
              <a:srgbClr val="002060"/>
            </a:solidFill>
            <a:latin typeface="Helvetica Neue" panose="020B0604020202020204"/>
          </a:endParaRPr>
        </a:p>
      </dsp:txBody>
      <dsp:txXfrm>
        <a:off x="3544506" y="2639087"/>
        <a:ext cx="3331326" cy="557289"/>
      </dsp:txXfrm>
    </dsp:sp>
    <dsp:sp modelId="{F4253412-B33B-4FD1-A77C-FCEE3D25E1F1}">
      <dsp:nvSpPr>
        <dsp:cNvPr id="0" name=""/>
        <dsp:cNvSpPr/>
      </dsp:nvSpPr>
      <dsp:spPr>
        <a:xfrm>
          <a:off x="3514358" y="3303723"/>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2600" b="1" kern="1200" noProof="0" dirty="0">
            <a:solidFill>
              <a:srgbClr val="002060"/>
            </a:solidFill>
            <a:latin typeface="Helvetica Neue" panose="020B0604020202020204"/>
          </a:endParaRPr>
        </a:p>
      </dsp:txBody>
      <dsp:txXfrm>
        <a:off x="3544506" y="3333871"/>
        <a:ext cx="3331326" cy="557289"/>
      </dsp:txXfrm>
    </dsp:sp>
    <dsp:sp modelId="{AAD1F299-A1E9-4099-99D9-195913EA63C8}">
      <dsp:nvSpPr>
        <dsp:cNvPr id="0" name=""/>
        <dsp:cNvSpPr/>
      </dsp:nvSpPr>
      <dsp:spPr>
        <a:xfrm>
          <a:off x="3514358" y="3998506"/>
          <a:ext cx="3391622" cy="617585"/>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hr-HR" sz="26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2600" b="1" kern="1200" noProof="0" dirty="0">
            <a:solidFill>
              <a:srgbClr val="002060"/>
            </a:solidFill>
            <a:latin typeface="Helvetica Neue" panose="020B0604020202020204"/>
          </a:endParaRPr>
        </a:p>
      </dsp:txBody>
      <dsp:txXfrm>
        <a:off x="3544506" y="4028654"/>
        <a:ext cx="3331326" cy="5572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3100" b="1" kern="1200" noProof="0" dirty="0">
            <a:solidFill>
              <a:schemeClr val="bg1"/>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3100" b="1" kern="1200" noProof="0" dirty="0">
            <a:solidFill>
              <a:srgbClr val="002060"/>
            </a:solidFill>
          </a:endParaRPr>
        </a:p>
      </dsp:txBody>
      <dsp:txXfrm>
        <a:off x="3550575" y="3897142"/>
        <a:ext cx="3319188" cy="6694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3100" b="1" kern="1200" noProof="0" dirty="0">
            <a:solidFill>
              <a:schemeClr val="bg1"/>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3100" b="1" kern="1200" noProof="0" dirty="0">
            <a:solidFill>
              <a:srgbClr val="002060"/>
            </a:solidFill>
          </a:endParaRPr>
        </a:p>
      </dsp:txBody>
      <dsp:txXfrm>
        <a:off x="3550575" y="3897142"/>
        <a:ext cx="3319188" cy="6694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3100" b="1" kern="1200" noProof="0" dirty="0">
            <a:solidFill>
              <a:schemeClr val="bg1"/>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3100" b="1" kern="1200" noProof="0" dirty="0">
            <a:solidFill>
              <a:srgbClr val="002060"/>
            </a:solidFill>
          </a:endParaRPr>
        </a:p>
      </dsp:txBody>
      <dsp:txXfrm>
        <a:off x="3550575" y="3897142"/>
        <a:ext cx="3319188" cy="6694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Prihod</a:t>
          </a:r>
          <a:endParaRPr lang="en-US" sz="3100" b="1" kern="1200" noProof="0" dirty="0">
            <a:solidFill>
              <a:schemeClr val="bg1"/>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3100" b="1" kern="1200" noProof="0" dirty="0">
            <a:solidFill>
              <a:srgbClr val="002060"/>
            </a:solidFill>
          </a:endParaRPr>
        </a:p>
      </dsp:txBody>
      <dsp:txXfrm>
        <a:off x="3550575" y="3897142"/>
        <a:ext cx="3319188" cy="66948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BD4C2-192B-471C-9D4B-B7B4D16F9C3C}">
      <dsp:nvSpPr>
        <dsp:cNvPr id="0" name=""/>
        <dsp:cNvSpPr/>
      </dsp:nvSpPr>
      <dsp:spPr>
        <a:xfrm rot="10800000">
          <a:off x="905418" y="0"/>
          <a:ext cx="5217879" cy="5217879"/>
        </a:xfrm>
        <a:prstGeom prst="triangle">
          <a:avLst/>
        </a:prstGeom>
        <a:solidFill>
          <a:schemeClr val="bg1">
            <a:lumMod val="9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A2C28-B55D-472D-BF22-6E15C5B3E9EC}">
      <dsp:nvSpPr>
        <dsp:cNvPr id="0" name=""/>
        <dsp:cNvSpPr/>
      </dsp:nvSpPr>
      <dsp:spPr>
        <a:xfrm>
          <a:off x="3514358" y="522297"/>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Akvizicija</a:t>
          </a:r>
          <a:endParaRPr lang="en-US" sz="3100" b="1" kern="1200" noProof="0" dirty="0">
            <a:solidFill>
              <a:srgbClr val="002060"/>
            </a:solidFill>
          </a:endParaRPr>
        </a:p>
      </dsp:txBody>
      <dsp:txXfrm>
        <a:off x="3550575" y="558514"/>
        <a:ext cx="3319188" cy="669483"/>
      </dsp:txXfrm>
    </dsp:sp>
    <dsp:sp modelId="{95F77365-533F-47D4-94C6-8E9CFA98F286}">
      <dsp:nvSpPr>
        <dsp:cNvPr id="0" name=""/>
        <dsp:cNvSpPr/>
      </dsp:nvSpPr>
      <dsp:spPr>
        <a:xfrm>
          <a:off x="3514358" y="1356954"/>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Aktivacija</a:t>
          </a:r>
          <a:endParaRPr lang="en-US" sz="3100" b="1" kern="1200" noProof="0" dirty="0">
            <a:solidFill>
              <a:srgbClr val="002060"/>
            </a:solidFill>
          </a:endParaRPr>
        </a:p>
      </dsp:txBody>
      <dsp:txXfrm>
        <a:off x="3550575" y="1393171"/>
        <a:ext cx="3319188" cy="669483"/>
      </dsp:txXfrm>
    </dsp:sp>
    <dsp:sp modelId="{1485D2D0-AEAF-4DB0-A30C-83331FED44B5}">
      <dsp:nvSpPr>
        <dsp:cNvPr id="0" name=""/>
        <dsp:cNvSpPr/>
      </dsp:nvSpPr>
      <dsp:spPr>
        <a:xfrm>
          <a:off x="3514358" y="2191611"/>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Zadržavanje</a:t>
          </a:r>
          <a:endParaRPr lang="en-US" sz="3100" b="1" kern="1200" noProof="0" dirty="0">
            <a:solidFill>
              <a:srgbClr val="002060"/>
            </a:solidFill>
          </a:endParaRPr>
        </a:p>
      </dsp:txBody>
      <dsp:txXfrm>
        <a:off x="3550575" y="2227828"/>
        <a:ext cx="3319188" cy="669483"/>
      </dsp:txXfrm>
    </dsp:sp>
    <dsp:sp modelId="{F4253412-B33B-4FD1-A77C-FCEE3D25E1F1}">
      <dsp:nvSpPr>
        <dsp:cNvPr id="0" name=""/>
        <dsp:cNvSpPr/>
      </dsp:nvSpPr>
      <dsp:spPr>
        <a:xfrm>
          <a:off x="3514358" y="3026268"/>
          <a:ext cx="3391622" cy="741917"/>
        </a:xfrm>
        <a:prstGeom prst="roundRect">
          <a:avLst/>
        </a:prstGeom>
        <a:solidFill>
          <a:schemeClr val="bg1">
            <a:lumMod val="9500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rgbClr val="002060"/>
              </a:solidFill>
              <a:latin typeface="Helvetica Neue" panose="020B0604020202020204"/>
              <a:ea typeface="Microsoft Sans Serif" panose="020B0604020202020204" pitchFamily="34" charset="0"/>
              <a:cs typeface="Microsoft Sans Serif" panose="020B0604020202020204" pitchFamily="34" charset="0"/>
            </a:rPr>
            <a:t>Prihod</a:t>
          </a:r>
          <a:endParaRPr lang="en-US" sz="3100" b="1" kern="1200" noProof="0" dirty="0">
            <a:solidFill>
              <a:srgbClr val="002060"/>
            </a:solidFill>
          </a:endParaRPr>
        </a:p>
      </dsp:txBody>
      <dsp:txXfrm>
        <a:off x="3550575" y="3062485"/>
        <a:ext cx="3319188" cy="669483"/>
      </dsp:txXfrm>
    </dsp:sp>
    <dsp:sp modelId="{AAD1F299-A1E9-4099-99D9-195913EA63C8}">
      <dsp:nvSpPr>
        <dsp:cNvPr id="0" name=""/>
        <dsp:cNvSpPr/>
      </dsp:nvSpPr>
      <dsp:spPr>
        <a:xfrm>
          <a:off x="3514358" y="3860925"/>
          <a:ext cx="3391622" cy="741917"/>
        </a:xfrm>
        <a:prstGeom prst="roundRect">
          <a:avLst/>
        </a:prstGeom>
        <a:solidFill>
          <a:srgbClr val="002060"/>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hr-HR" sz="3100" b="1" kern="1200" noProof="0" dirty="0">
              <a:solidFill>
                <a:schemeClr val="bg1"/>
              </a:solidFill>
              <a:latin typeface="Helvetica Neue" panose="020B0604020202020204"/>
              <a:ea typeface="Microsoft Sans Serif" panose="020B0604020202020204" pitchFamily="34" charset="0"/>
              <a:cs typeface="Microsoft Sans Serif" panose="020B0604020202020204" pitchFamily="34" charset="0"/>
            </a:rPr>
            <a:t>Preporuka</a:t>
          </a:r>
          <a:endParaRPr lang="en-US" sz="3100" b="1" kern="1200" noProof="0" dirty="0">
            <a:solidFill>
              <a:schemeClr val="bg1"/>
            </a:solidFill>
          </a:endParaRPr>
        </a:p>
      </dsp:txBody>
      <dsp:txXfrm>
        <a:off x="3550575" y="3897142"/>
        <a:ext cx="3319188" cy="6694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02/02/2024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02/02/2024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224C3282-B3AE-4A99-BAF5-A2BE9A86BDC0}" type="slidenum">
              <a:rPr lang="es-ES" smtClean="0"/>
              <a:t>2</a:t>
            </a:fld>
            <a:endParaRPr lang="es-ES"/>
          </a:p>
        </p:txBody>
      </p:sp>
    </p:spTree>
    <p:extLst>
      <p:ext uri="{BB962C8B-B14F-4D97-AF65-F5344CB8AC3E}">
        <p14:creationId xmlns:p14="http://schemas.microsoft.com/office/powerpoint/2010/main" val="389603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18</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3" name="Grafik 2" descr="Ein Bild, das Text, Schrift, Electric Blue (Farbe), Screenshot enthält.&#10;&#10;Automatisch generierte Beschreibung">
            <a:extLst>
              <a:ext uri="{FF2B5EF4-FFF2-40B4-BE49-F238E27FC236}">
                <a16:creationId xmlns:a16="http://schemas.microsoft.com/office/drawing/2014/main" id="{B4E94471-F99C-BF22-40B7-65F2E1D6F2C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5" name="Textfeld 4">
            <a:extLst>
              <a:ext uri="{FF2B5EF4-FFF2-40B4-BE49-F238E27FC236}">
                <a16:creationId xmlns:a16="http://schemas.microsoft.com/office/drawing/2014/main" id="{A654FBF7-61BA-7CF4-9FEB-A42381973B48}"/>
              </a:ext>
            </a:extLst>
          </p:cNvPr>
          <p:cNvSpPr txBox="1"/>
          <p:nvPr userDrawn="1"/>
        </p:nvSpPr>
        <p:spPr>
          <a:xfrm>
            <a:off x="3992400" y="9432000"/>
            <a:ext cx="11632144"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Grafik 5" descr="Ein Bild, das Symbol, Schrift, Grafiken, Logo enthält.&#10;&#10;Automatisch generierte Beschreibung">
            <a:extLst>
              <a:ext uri="{FF2B5EF4-FFF2-40B4-BE49-F238E27FC236}">
                <a16:creationId xmlns:a16="http://schemas.microsoft.com/office/drawing/2014/main" id="{C365BFC2-3C38-15A3-9845-4EE6488FC0D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5624544" y="9432000"/>
            <a:ext cx="1646297" cy="576000"/>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pic>
        <p:nvPicPr>
          <p:cNvPr id="15" name="Grafik 14" descr="Ein Bild, das Text, Schrift, Electric Blue (Farbe), Screenshot enthält.&#10;&#10;Automatisch generierte Beschreibung">
            <a:extLst>
              <a:ext uri="{FF2B5EF4-FFF2-40B4-BE49-F238E27FC236}">
                <a16:creationId xmlns:a16="http://schemas.microsoft.com/office/drawing/2014/main" id="{147E969B-8879-AD2B-55EB-841CF8BD495E}"/>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17" name="Textfeld 16">
            <a:extLst>
              <a:ext uri="{FF2B5EF4-FFF2-40B4-BE49-F238E27FC236}">
                <a16:creationId xmlns:a16="http://schemas.microsoft.com/office/drawing/2014/main" id="{B32909C2-E6F8-17EC-40B5-727216928553}"/>
              </a:ext>
            </a:extLst>
          </p:cNvPr>
          <p:cNvSpPr txBox="1"/>
          <p:nvPr userDrawn="1"/>
        </p:nvSpPr>
        <p:spPr>
          <a:xfrm>
            <a:off x="3886200" y="9432000"/>
            <a:ext cx="11738344"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a:ea typeface="+mn-ea"/>
                <a:cs typeface="+mn-cs"/>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kumimoji="0" lang="es-ES" sz="11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8" name="Grafik 17" descr="Ein Bild, das Symbol, Schrift, Grafiken, Logo enthält.&#10;&#10;Automatisch generierte Beschreibung">
            <a:extLst>
              <a:ext uri="{FF2B5EF4-FFF2-40B4-BE49-F238E27FC236}">
                <a16:creationId xmlns:a16="http://schemas.microsoft.com/office/drawing/2014/main" id="{C0BE33E5-A30B-B972-FE1B-BB6D8DBB401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624544" y="9432000"/>
            <a:ext cx="1646297" cy="576000"/>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en-US" sz="36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Uvod</a:t>
            </a:r>
            <a:r>
              <a:rPr lang="en-US"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u </a:t>
            </a:r>
            <a:r>
              <a:rPr lang="en-US" sz="36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korisnički</a:t>
            </a:r>
            <a:r>
              <a:rPr lang="en-US"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36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priručnik</a:t>
            </a:r>
            <a:r>
              <a:rPr lang="en-US"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t>
            </a:r>
            <a:r>
              <a:rPr lang="en-US" sz="36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za</a:t>
            </a:r>
            <a:r>
              <a:rPr lang="en-US"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a:t>
            </a:r>
            <a:r>
              <a:rPr lang="hr-HR" sz="36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lijevak</a:t>
            </a:r>
            <a:endParaRPr kumimoji="0" lang="en-US" sz="36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noAutofit/>
          </a:bodyPr>
          <a:lstStyle/>
          <a:p>
            <a:pPr algn="ctr"/>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Akvizicija – glavna faza</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Faza akvizicije označava trenutak u kojem se korisnik prvi put upoznaje s proizvodom/uslugom koju nudi tvrtka.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idealnom slučaju, ova bi faza trebala dovesti do prvog opipljivog kontakta koji se obično pretvara u pretplatu na bilten tvrtke: sve što može dokazati interes korisnika za našu ponudu.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Mjerni podaci o akviziciji često se oslanjaju na konkretne interakcije s marketinškim kanalima koji se koriste za promicanje ponude najširoj javnosti – a ne u pukom smislu broja posjeta – i mogu se kvalificirati konkretnim vezama s korisnicima (tj. njihovom e-poštom ili telefonskim brojem) .</a:t>
            </a:r>
          </a:p>
        </p:txBody>
      </p:sp>
      <p:graphicFrame>
        <p:nvGraphicFramePr>
          <p:cNvPr id="4" name="Diagramma 3"/>
          <p:cNvGraphicFramePr/>
          <p:nvPr>
            <p:extLst>
              <p:ext uri="{D42A27DB-BD31-4B8C-83A1-F6EECF244321}">
                <p14:modId xmlns:p14="http://schemas.microsoft.com/office/powerpoint/2010/main" val="532084831"/>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5BBF848B-2111-A896-D4B3-3694F2B44957}"/>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Osnovne faze Piratova lijevka poznatog kao AARRR! model</a:t>
            </a:r>
          </a:p>
        </p:txBody>
      </p:sp>
    </p:spTree>
    <p:extLst>
      <p:ext uri="{BB962C8B-B14F-4D97-AF65-F5344CB8AC3E}">
        <p14:creationId xmlns:p14="http://schemas.microsoft.com/office/powerpoint/2010/main" val="2615047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Aktivacija – daljnje stimuliranje kontakta elektrode</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Faza aktivacije označava trenutak u kojem organizacija potiče daljnji interes kod korisnika.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Važno je imati na umu da samo mali postotak vodećih korisnika ima potencijal postati aktivni klijenti.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U ovoj fazi je za organizacije prioritet povećati stopu aktivacije pokušavajući prikriti što je moguće više vodećih kontakata u stvarnim korisnicima (kupcima)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Mjerne vrijednosti aktivacije često se oslanjaju na omjer posjeta/kupnji (preuzimanja), uspoređujući broj kupnji (preuzimanja) dane ponude po broju „prvih kontakata”.</a:t>
            </a:r>
          </a:p>
        </p:txBody>
      </p:sp>
      <p:graphicFrame>
        <p:nvGraphicFramePr>
          <p:cNvPr id="4" name="Diagramma 3"/>
          <p:cNvGraphicFramePr/>
          <p:nvPr>
            <p:extLst>
              <p:ext uri="{D42A27DB-BD31-4B8C-83A1-F6EECF244321}">
                <p14:modId xmlns:p14="http://schemas.microsoft.com/office/powerpoint/2010/main" val="1198642553"/>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1734BD16-F3D5-AD32-6997-7BA4DBCBF0B6}"/>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Osnovne faze Piratova lijevka poznatog kao AARRR! model</a:t>
            </a:r>
          </a:p>
        </p:txBody>
      </p:sp>
    </p:spTree>
    <p:extLst>
      <p:ext uri="{BB962C8B-B14F-4D97-AF65-F5344CB8AC3E}">
        <p14:creationId xmlns:p14="http://schemas.microsoft.com/office/powerpoint/2010/main" val="113678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Zadržavanje – njegovanje lojalnosti kupaca</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Faza zadržavanja označava trenutak u kojem organizacija želi zadržati interese klijenata.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Čak i manji postotak vodećih kontakata postaju lojalni kupci: jesu li dovoljno zadovoljni da nam pokažu svoje povjerenje s vremenom, iznova i iznova, ili WOW efekt konačno nestaje?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Ovo je najsloženija faza za analitiku metrike, ali je i najrelevantnija jer je vrlo indikativna za vrijednost koju ljudi povezuju s ponudom i mjeru u kojoj ona zadovoljava njihova očekivanja.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Pozitivna stopa zadržavanja također učvršćuje ugled organizacije i cjelokupni imidž marke.</a:t>
            </a:r>
          </a:p>
        </p:txBody>
      </p:sp>
      <p:graphicFrame>
        <p:nvGraphicFramePr>
          <p:cNvPr id="4" name="Diagramma 3"/>
          <p:cNvGraphicFramePr/>
          <p:nvPr>
            <p:extLst>
              <p:ext uri="{D42A27DB-BD31-4B8C-83A1-F6EECF244321}">
                <p14:modId xmlns:p14="http://schemas.microsoft.com/office/powerpoint/2010/main" val="2474828953"/>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20E9DC24-E9CF-B5B5-C357-16A5F87044A7}"/>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Osnovne faze Piratova lijevka poznatog kao AARRR! model</a:t>
            </a:r>
          </a:p>
        </p:txBody>
      </p:sp>
    </p:spTree>
    <p:extLst>
      <p:ext uri="{BB962C8B-B14F-4D97-AF65-F5344CB8AC3E}">
        <p14:creationId xmlns:p14="http://schemas.microsoft.com/office/powerpoint/2010/main" val="762200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440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Prihod – Vrijeme za ostvarivanje profita</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18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Faza prihoda označava trenutak u kojem organizacija gleda na monetizaciju ponude i kao bolju percepciju o tome koliko je profitabilna.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Ako je posao obavljen kroz prethodne faze bio učinkovit i dobro osmišljen, prihodi postaju "samo" nusproizvod. Dokazi koje prikupimo iz ove faze procjene indikativni su više nego bilo koja druga postojeća izvedba.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Ako su rezultati ispod očekivanja:</a:t>
            </a:r>
          </a:p>
          <a:p>
            <a:pPr marL="800100" lvl="1" indent="-342900">
              <a:buFont typeface="Arial" pitchFamily="34" charset="0"/>
              <a:buChar char="•"/>
            </a:pPr>
            <a:r>
              <a:rPr lang="hr-HR" sz="2400" kern="0" dirty="0">
                <a:latin typeface="Helvetica Neue" panose="020B0604020202020204"/>
                <a:ea typeface="Microsoft Sans Serif" panose="020B0604020202020204" pitchFamily="34" charset="0"/>
                <a:cs typeface="Microsoft Sans Serif" panose="020B0604020202020204" pitchFamily="34" charset="0"/>
              </a:rPr>
              <a:t>Ili su očekivanja bila previsoka (tj. precijenjena)…</a:t>
            </a:r>
          </a:p>
          <a:p>
            <a:pPr marL="800100" lvl="1" indent="-342900">
              <a:buFont typeface="Arial" pitchFamily="34" charset="0"/>
              <a:buChar char="•"/>
            </a:pPr>
            <a:r>
              <a:rPr lang="hr-HR" sz="2400" kern="0" dirty="0">
                <a:latin typeface="Helvetica Neue" panose="020B0604020202020204"/>
                <a:ea typeface="Microsoft Sans Serif" panose="020B0604020202020204" pitchFamily="34" charset="0"/>
                <a:cs typeface="Microsoft Sans Serif" panose="020B0604020202020204" pitchFamily="34" charset="0"/>
              </a:rPr>
              <a:t>...ili je to slučaj da se vratite na ploču za crtanje i ponovno optimizirate bilo koju od prethodnih faza (gledajući gdje se analitika čini slabijom/manje robusnom)</a:t>
            </a:r>
          </a:p>
        </p:txBody>
      </p:sp>
      <p:graphicFrame>
        <p:nvGraphicFramePr>
          <p:cNvPr id="4" name="Diagramma 3"/>
          <p:cNvGraphicFramePr/>
          <p:nvPr>
            <p:extLst>
              <p:ext uri="{D42A27DB-BD31-4B8C-83A1-F6EECF244321}">
                <p14:modId xmlns:p14="http://schemas.microsoft.com/office/powerpoint/2010/main" val="2218953354"/>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FF1722F0-201D-95E3-5CD6-3AF63AD105D6}"/>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Osnovne faze Piratova lijevka poznatog kao AARRR! model</a:t>
            </a:r>
          </a:p>
        </p:txBody>
      </p:sp>
    </p:spTree>
    <p:extLst>
      <p:ext uri="{BB962C8B-B14F-4D97-AF65-F5344CB8AC3E}">
        <p14:creationId xmlns:p14="http://schemas.microsoft.com/office/powerpoint/2010/main" val="2558921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Preporuka – Pokretanje učinka usmene predaje i pozitivnih vanjskih učinaka</a:t>
            </a:r>
          </a:p>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99822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Faza preporuke označava trenutak u kojem ponuda ima potencijal postati “viralna” i privući još više korisnika zahvaljujući reputaciji koju je uspjela uspostaviti.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Najveća pogreška koju organizacija može učiniti kada dođe do ovog trenutka implementacije je odustajanje od klijenta/mužnog profita bez brige za dugovječnost odnosa.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Kada su klijenti sretni i zadovoljni, oni će više ili manje nesvjesno biti skloni plasirati ponudu u ime organizacije, bez ikakvog stvarnog truda od potonje strane osim osiguravanja trajnog pozitivnog iskustva.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Pažljivo praćenje metrike nakon prodaje ključno je za procjenu i evaluaciju koliko su klijenti i (ne)zadovoljni uslugama koje pruža tvrtka</a:t>
            </a:r>
          </a:p>
        </p:txBody>
      </p:sp>
      <p:graphicFrame>
        <p:nvGraphicFramePr>
          <p:cNvPr id="4" name="Diagramma 3"/>
          <p:cNvGraphicFramePr/>
          <p:nvPr>
            <p:extLst>
              <p:ext uri="{D42A27DB-BD31-4B8C-83A1-F6EECF244321}">
                <p14:modId xmlns:p14="http://schemas.microsoft.com/office/powerpoint/2010/main" val="39932085"/>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BA3B799E-017C-F0E4-D765-0C389A355CB0}"/>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2. Osnovne faze Piratova lijevka poznatog kao AARRR! model</a:t>
            </a:r>
          </a:p>
        </p:txBody>
      </p:sp>
    </p:spTree>
    <p:extLst>
      <p:ext uri="{BB962C8B-B14F-4D97-AF65-F5344CB8AC3E}">
        <p14:creationId xmlns:p14="http://schemas.microsoft.com/office/powerpoint/2010/main" val="86052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Pod vučom podrazumijevamo:</a:t>
            </a:r>
          </a:p>
          <a:p>
            <a:pPr marL="457200" indent="-457200">
              <a:buFont typeface="+mj-lt"/>
              <a:buAutoNum type="arabicPeriod" startAt="3"/>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Privlačnost poslovne ideje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Omjer akvizicije/aktivacije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Revizijska verzija AARRR! model</a:t>
            </a:r>
          </a:p>
          <a:p>
            <a:pPr>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hr-HR" altLang="es-ES" sz="2400" b="1" kern="0">
                <a:latin typeface="Helvetica Neue" panose="020B0604020202020204" charset="0"/>
                <a:ea typeface="Microsoft Sans Serif" panose="020B0604020202020204" pitchFamily="34" charset="0"/>
                <a:cs typeface="Microsoft Sans Serif" panose="020B0604020202020204" pitchFamily="34" charset="0"/>
              </a:rPr>
              <a:t>Mjerna vrijednost zadržavanja povezana je sa:</a:t>
            </a:r>
          </a:p>
          <a:p>
            <a:pPr marL="457200" indent="-457200">
              <a:buFont typeface="+mj-lt"/>
              <a:buAutoNum type="arabicPeriod" startAt="4"/>
              <a:defRPr/>
            </a:pP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Brojem novih kupaca mjesečno</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Vjernosti već stečenih kupaca</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Povećanjem profitne marže</a:t>
            </a:r>
            <a:endParaRPr lang="hr-HR" altLang="es-ES" sz="2400" kern="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Testiraj svoje znanje!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Molimo odgovorite na sljedeća pitanja:</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hr-HR" altLang="es-ES" sz="2400" b="1" kern="0">
                <a:latin typeface="Helvetica Neue" panose="020B0604020202020204" charset="0"/>
                <a:ea typeface="Microsoft Sans Serif" panose="020B0604020202020204" pitchFamily="34" charset="0"/>
                <a:cs typeface="Microsoft Sans Serif" panose="020B0604020202020204" pitchFamily="34" charset="0"/>
              </a:rPr>
              <a:t>Što je od sljedećeg "metrika taštine„?</a:t>
            </a:r>
          </a:p>
          <a:p>
            <a:pPr marL="457200" indent="-457200">
              <a:buFont typeface="+mj-lt"/>
              <a:buAutoNum type="arabicPeriod"/>
              <a:defRPr/>
            </a:pP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Svijest</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Akvizicija</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Aktivacija</a:t>
            </a: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Čvrsta i pouzdana reputacija</a:t>
            </a:r>
          </a:p>
          <a:p>
            <a:pPr marL="457200" indent="-457200">
              <a:buFont typeface="+mj-lt"/>
              <a:buAutoNum type="arabicPeriod" startAt="5"/>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Olakšava fazu privlačnosti</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Jača razvoj i inovacije konkurencije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Povećava troškove</a:t>
            </a: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Hakiranje rasta je:</a:t>
            </a:r>
          </a:p>
          <a:p>
            <a:pPr marL="457200" indent="-457200">
              <a:buFont typeface="+mj-lt"/>
              <a:buAutoNum type="arabicPeriod" startAt="2"/>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Mehanizam kibernetičke sigurnosti za pokretanje IT-a</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Marketinška strategija za povećanje digitalne prodaje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Metodološki pristup ubrzanju proboja na tržište</a:t>
            </a: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3"/>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Pod vučom podrazumijevamo:</a:t>
            </a:r>
          </a:p>
          <a:p>
            <a:pPr marL="457200" indent="-457200">
              <a:buFont typeface="+mj-lt"/>
              <a:buAutoNum type="arabicPeriod" startAt="3"/>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kern="0">
                <a:latin typeface="Helvetica Neue" panose="020B0604020202020204"/>
                <a:ea typeface="Microsoft Sans Serif" panose="020B0604020202020204" pitchFamily="34" charset="0"/>
                <a:cs typeface="Microsoft Sans Serif" panose="020B0604020202020204" pitchFamily="34" charset="0"/>
              </a:rPr>
              <a:t>Privlačnost poslovne ideje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Omjer akvizicije/aktivacije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Revizijska verzija AARRR! model</a:t>
            </a:r>
          </a:p>
          <a:p>
            <a:pPr>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4"/>
              <a:defRPr/>
            </a:pPr>
            <a:r>
              <a:rPr lang="hr-HR" altLang="es-ES" sz="2400" b="1" kern="0">
                <a:latin typeface="Helvetica Neue" panose="020B0604020202020204" charset="0"/>
                <a:ea typeface="Microsoft Sans Serif" panose="020B0604020202020204" pitchFamily="34" charset="0"/>
                <a:cs typeface="Microsoft Sans Serif" panose="020B0604020202020204" pitchFamily="34" charset="0"/>
              </a:rPr>
              <a:t>Mjerna vrijednost zadržavanja povezana je sa:</a:t>
            </a:r>
          </a:p>
          <a:p>
            <a:pPr marL="457200" indent="-457200">
              <a:buFont typeface="+mj-lt"/>
              <a:buAutoNum type="arabicPeriod" startAt="4"/>
              <a:defRPr/>
            </a:pP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Brojem novih kupaca mjesečno</a:t>
            </a:r>
          </a:p>
          <a:p>
            <a:pPr marL="342900" indent="-342900">
              <a:buBlip>
                <a:blip r:embed="rId2"/>
              </a:buBlip>
              <a:defRPr/>
            </a:pPr>
            <a:r>
              <a:rPr lang="hr-HR" altLang="es-ES" sz="2200" b="1" kern="0">
                <a:latin typeface="Helvetica Neue" panose="020B0604020202020204" charset="0"/>
                <a:ea typeface="Microsoft Sans Serif" panose="020B0604020202020204" pitchFamily="34" charset="0"/>
                <a:cs typeface="Microsoft Sans Serif" panose="020B0604020202020204" pitchFamily="34" charset="0"/>
              </a:rPr>
              <a:t>Vjernosti već stečenih kupaca</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Povećanjem profitne marže</a:t>
            </a:r>
            <a:endParaRPr lang="hr-HR" altLang="es-ES" sz="2400" kern="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noAutofit/>
          </a:bodyPr>
          <a:lstStyle/>
          <a:p>
            <a:r>
              <a:rPr lang="hr-HR"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Testiraj svoje znanje!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hr-HR"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Rješenja:</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a:defRPr/>
            </a:pPr>
            <a:r>
              <a:rPr lang="hr-HR" altLang="es-ES" sz="2400" b="1" kern="0">
                <a:latin typeface="Helvetica Neue" panose="020B0604020202020204" charset="0"/>
                <a:ea typeface="Microsoft Sans Serif" panose="020B0604020202020204" pitchFamily="34" charset="0"/>
                <a:cs typeface="Microsoft Sans Serif" panose="020B0604020202020204" pitchFamily="34" charset="0"/>
              </a:rPr>
              <a:t>Što je od sljedećeg "metrika taštine„?</a:t>
            </a:r>
          </a:p>
          <a:p>
            <a:pPr marL="457200" indent="-457200">
              <a:buFont typeface="+mj-lt"/>
              <a:buAutoNum type="arabicPeriod"/>
              <a:defRPr/>
            </a:pP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kern="0">
                <a:latin typeface="Helvetica Neue" panose="020B0604020202020204" charset="0"/>
                <a:ea typeface="Microsoft Sans Serif" panose="020B0604020202020204" pitchFamily="34" charset="0"/>
                <a:cs typeface="Microsoft Sans Serif" panose="020B0604020202020204" pitchFamily="34" charset="0"/>
              </a:rPr>
              <a:t>Svijest</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Akvizicija</a:t>
            </a:r>
          </a:p>
          <a:p>
            <a:pPr marL="342900" indent="-342900">
              <a:buBlip>
                <a:blip r:embed="rId2"/>
              </a:buBlip>
              <a:defRPr/>
            </a:pPr>
            <a:r>
              <a:rPr lang="hr-HR" altLang="es-ES" sz="2200" kern="0">
                <a:latin typeface="Helvetica Neue" panose="020B0604020202020204" charset="0"/>
                <a:ea typeface="Microsoft Sans Serif" panose="020B0604020202020204" pitchFamily="34" charset="0"/>
                <a:cs typeface="Microsoft Sans Serif" panose="020B0604020202020204" pitchFamily="34" charset="0"/>
              </a:rPr>
              <a:t>Aktivacija</a:t>
            </a:r>
            <a:endParaRPr lang="hr-HR" altLang="es-ES" sz="2400" kern="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5"/>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Čvrsta i pouzdana reputacija</a:t>
            </a:r>
          </a:p>
          <a:p>
            <a:pPr marL="457200" indent="-457200">
              <a:buFont typeface="+mj-lt"/>
              <a:buAutoNum type="arabicPeriod" startAt="5"/>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b="1" kern="0">
                <a:latin typeface="Helvetica Neue" panose="020B0604020202020204"/>
                <a:ea typeface="Microsoft Sans Serif" panose="020B0604020202020204" pitchFamily="34" charset="0"/>
                <a:cs typeface="Microsoft Sans Serif" panose="020B0604020202020204" pitchFamily="34" charset="0"/>
              </a:rPr>
              <a:t>Olakšava fazu privlačnosti</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Jača razvoj i inovacije konkurencije</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Povećava troškove</a:t>
            </a: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1296000" y="6012000"/>
            <a:ext cx="7740000" cy="2448000"/>
          </a:xfrm>
          <a:prstGeom prst="snip2DiagRect">
            <a:avLst/>
          </a:prstGeom>
          <a:ln w="28575">
            <a:solidFill>
              <a:srgbClr val="4D94B7"/>
            </a:solidFill>
          </a:ln>
        </p:spPr>
        <p:txBody>
          <a:bodyPr wrap="square" tIns="0" bIns="0">
            <a:noAutofit/>
          </a:bodyPr>
          <a:lstStyle/>
          <a:p>
            <a:pPr marL="457200" indent="-457200">
              <a:buFont typeface="+mj-lt"/>
              <a:buAutoNum type="arabicPeriod" startAt="2"/>
              <a:defRPr/>
            </a:pPr>
            <a:r>
              <a:rPr lang="hr-HR" altLang="es-ES" sz="2400" b="1" kern="0">
                <a:latin typeface="Helvetica Neue" panose="020B0604020202020204"/>
                <a:ea typeface="Microsoft Sans Serif" panose="020B0604020202020204" pitchFamily="34" charset="0"/>
                <a:cs typeface="Microsoft Sans Serif" panose="020B0604020202020204" pitchFamily="34" charset="0"/>
              </a:rPr>
              <a:t>Hakiranje rasta je:</a:t>
            </a:r>
          </a:p>
          <a:p>
            <a:pPr marL="457200" indent="-457200">
              <a:buFont typeface="+mj-lt"/>
              <a:buAutoNum type="arabicPeriod" startAt="2"/>
              <a:defRPr/>
            </a:pPr>
            <a:endParaRPr lang="hr-HR" altLang="es-ES" sz="2400" kern="0">
              <a:latin typeface="Helvetica Neue" panose="020B0604020202020204"/>
              <a:ea typeface="Microsoft Sans Serif" panose="020B0604020202020204" pitchFamily="34" charset="0"/>
              <a:cs typeface="Microsoft Sans Serif" panose="020B0604020202020204" pitchFamily="34" charset="0"/>
            </a:endParaRP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Mehanizam kibernetičke sigurnosti za pokretanje IT-a</a:t>
            </a:r>
          </a:p>
          <a:p>
            <a:pPr marL="342900" indent="-342900">
              <a:buBlip>
                <a:blip r:embed="rId2"/>
              </a:buBlip>
              <a:defRPr/>
            </a:pPr>
            <a:r>
              <a:rPr lang="hr-HR" altLang="es-ES" sz="2200" kern="0">
                <a:latin typeface="Helvetica Neue" panose="020B0604020202020204"/>
                <a:ea typeface="Microsoft Sans Serif" panose="020B0604020202020204" pitchFamily="34" charset="0"/>
                <a:cs typeface="Microsoft Sans Serif" panose="020B0604020202020204" pitchFamily="34" charset="0"/>
              </a:rPr>
              <a:t>Marketinška strategija za povećanje digitalne prodaje</a:t>
            </a:r>
          </a:p>
          <a:p>
            <a:pPr marL="342900" indent="-342900">
              <a:buBlip>
                <a:blip r:embed="rId2"/>
              </a:buBlip>
              <a:defRPr/>
            </a:pPr>
            <a:r>
              <a:rPr lang="hr-HR" altLang="es-ES" sz="2200" b="1" kern="0">
                <a:latin typeface="Helvetica Neue" panose="020B0604020202020204"/>
                <a:ea typeface="Microsoft Sans Serif" panose="020B0604020202020204" pitchFamily="34" charset="0"/>
                <a:cs typeface="Microsoft Sans Serif" panose="020B0604020202020204" pitchFamily="34" charset="0"/>
              </a:rPr>
              <a:t>Metodološki pristup ubrzanju proboja na tržište</a:t>
            </a:r>
            <a:endParaRPr lang="hr-HR" altLang="es-ES" sz="2400" b="1" kern="0">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78009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Sažetak</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34400" cy="954107"/>
          </a:xfrm>
          <a:prstGeom prst="rect">
            <a:avLst/>
          </a:prstGeom>
          <a:noFill/>
        </p:spPr>
        <p:txBody>
          <a:bodyPr wrap="square">
            <a:noAutofit/>
          </a:bodyPr>
          <a:lstStyle/>
          <a:p>
            <a:pPr algn="just"/>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Dobro napravljeno! Sada znaš više o:</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02223251-5CED-BEC3-B449-9E441A0A9932}"/>
              </a:ext>
            </a:extLst>
          </p:cNvPr>
          <p:cNvSpPr txBox="1"/>
          <p:nvPr/>
        </p:nvSpPr>
        <p:spPr>
          <a:xfrm>
            <a:off x="1296000" y="3384000"/>
            <a:ext cx="9360000" cy="3744000"/>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Growth Hacking-u i ubrzanju zadržavanja kupaca</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(A)AARRR! Modelu i metriici za poslovni rast</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Od svijesti do preporuke: prodoru na tržište, WOW efektu i analitici konkurentnosti</a:t>
            </a:r>
          </a:p>
        </p:txBody>
      </p:sp>
    </p:spTree>
    <p:extLst>
      <p:ext uri="{BB962C8B-B14F-4D97-AF65-F5344CB8AC3E}">
        <p14:creationId xmlns:p14="http://schemas.microsoft.com/office/powerpoint/2010/main" val="325816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 name="Google Shape;583;p43">
            <a:extLst>
              <a:ext uri="{FF2B5EF4-FFF2-40B4-BE49-F238E27FC236}">
                <a16:creationId xmlns:a16="http://schemas.microsoft.com/office/drawing/2014/main" id="{5C861289-132B-3ED1-A1A7-943E70807241}"/>
              </a:ext>
            </a:extLst>
          </p:cNvPr>
          <p:cNvSpPr txBox="1"/>
          <p:nvPr/>
        </p:nvSpPr>
        <p:spPr>
          <a:xfrm>
            <a:off x="1296000" y="1548000"/>
            <a:ext cx="8571931" cy="83095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hr-HR" sz="4800" b="1" i="0" u="none" strike="noStrike" cap="none" dirty="0">
                <a:solidFill>
                  <a:srgbClr val="4D94B7"/>
                </a:solidFill>
                <a:latin typeface="Helvetica Neue" panose="020B0604020202020204" charset="0"/>
                <a:ea typeface="Helvetica Neue"/>
                <a:cs typeface="Helvetica Neue"/>
                <a:sym typeface="Helvetica Neue"/>
              </a:rPr>
              <a:t>Bibliografija</a:t>
            </a:r>
            <a:endParaRPr lang="en-US" sz="1400" b="0" i="0" u="none" strike="noStrike" cap="none" dirty="0">
              <a:solidFill>
                <a:srgbClr val="000000"/>
              </a:solidFill>
              <a:latin typeface="Helvetica Neue" panose="020B0604020202020204" charset="0"/>
              <a:ea typeface="Helvetica Neue"/>
              <a:cs typeface="Helvetica Neue"/>
              <a:sym typeface="Helvetica Neue"/>
            </a:endParaRPr>
          </a:p>
        </p:txBody>
      </p:sp>
      <p:sp>
        <p:nvSpPr>
          <p:cNvPr id="4" name="Google Shape;584;p43">
            <a:extLst>
              <a:ext uri="{FF2B5EF4-FFF2-40B4-BE49-F238E27FC236}">
                <a16:creationId xmlns:a16="http://schemas.microsoft.com/office/drawing/2014/main" id="{AD83BF62-5BF9-500A-3090-3DC29F8FACD9}"/>
              </a:ext>
            </a:extLst>
          </p:cNvPr>
          <p:cNvSpPr/>
          <p:nvPr/>
        </p:nvSpPr>
        <p:spPr>
          <a:xfrm>
            <a:off x="1296000" y="3384000"/>
            <a:ext cx="15840000" cy="4959900"/>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Startup Metrics for Pirates: AARRR! - Dave McClure, Ignite Seattle (2007) https://www.youtube.com/watch?v=irjgfW0BIrw</a:t>
            </a:r>
          </a:p>
          <a:p>
            <a:pPr marL="534988" marR="0" lvl="0" indent="-534988" algn="l" rtl="0">
              <a:lnSpc>
                <a:spcPct val="100000"/>
              </a:lnSpc>
              <a:spcAft>
                <a:spcPts val="2400"/>
              </a:spcAft>
              <a:buClr>
                <a:srgbClr val="4D94B7"/>
              </a:buClr>
              <a:buSzPct val="105000"/>
              <a:buFont typeface="+mj-lt"/>
              <a:buAutoNum type="arabicParenBoth"/>
            </a:pPr>
            <a:r>
              <a:rPr lang="en-US" sz="2400" b="0" i="0" u="none" strike="noStrike" cap="none" dirty="0">
                <a:solidFill>
                  <a:srgbClr val="000000"/>
                </a:solidFill>
                <a:latin typeface="Helvetica Neue" panose="020B0604020202020204" charset="0"/>
                <a:ea typeface="Helvetica Neue"/>
                <a:cs typeface="Helvetica Neue"/>
                <a:sym typeface="Helvetica Neue"/>
              </a:rPr>
              <a:t>Stanford Seminar - Entrepreneurial Thought Leaders: Dave McClure of 500 Startups, Stanford Online (2014) https://www.youtube.com/watch?v=MXuwRICnMW0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7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Hvala</a:t>
            </a:r>
            <a:r>
              <a:rPr lang="en-US" sz="72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a:t>
            </a:r>
            <a:endParaRPr kumimoji="0" lang="en-US" sz="7200" b="1" i="0" u="none" strike="noStrike" kern="0" cap="none" normalizeH="0" dirty="0">
              <a:ln>
                <a:noFill/>
              </a:ln>
              <a:solidFill>
                <a:srgbClr val="4D94B7"/>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45064" y="5629475"/>
            <a:ext cx="2594335" cy="461665"/>
          </a:xfrm>
          <a:prstGeom prst="rect">
            <a:avLst/>
          </a:prstGeom>
          <a:noFill/>
        </p:spPr>
        <p:txBody>
          <a:bodyPr wrap="square">
            <a:noAutofit/>
          </a:bodyPr>
          <a:lstStyle/>
          <a:p>
            <a:r>
              <a:rPr lang="es-ES" sz="2400" b="1" i="0" u="none" strike="noStrike" dirty="0">
                <a:solidFill>
                  <a:srgbClr val="AED633"/>
                </a:solidFill>
                <a:effectLst/>
                <a:latin typeface="Helvetica Neue" panose="020B0604020202020204"/>
                <a:ea typeface="Microsoft Sans Serif" panose="020B0604020202020204" pitchFamily="34" charset="0"/>
                <a:cs typeface="Microsoft Sans Serif" panose="020B0604020202020204" pitchFamily="34" charset="0"/>
              </a:rPr>
              <a:t>genieproject.eu</a:t>
            </a:r>
            <a:endParaRPr lang="es-ES" sz="2400" b="1"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hr-HR"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Sadržaj</a:t>
            </a:r>
          </a:p>
        </p:txBody>
      </p:sp>
      <p:sp>
        <p:nvSpPr>
          <p:cNvPr id="6" name="CuadroTexto 3">
            <a:extLst>
              <a:ext uri="{FF2B5EF4-FFF2-40B4-BE49-F238E27FC236}">
                <a16:creationId xmlns:a16="http://schemas.microsoft.com/office/drawing/2014/main" id="{F3ED4796-14D2-8BCF-AF7E-68D8C7E5E706}"/>
              </a:ext>
            </a:extLst>
          </p:cNvPr>
          <p:cNvSpPr txBox="1"/>
          <p:nvPr/>
        </p:nvSpPr>
        <p:spPr>
          <a:xfrm>
            <a:off x="1296000" y="3384000"/>
            <a:ext cx="720000" cy="2808000"/>
          </a:xfrm>
          <a:prstGeom prst="rect">
            <a:avLst/>
          </a:prstGeom>
          <a:noFill/>
        </p:spPr>
        <p:txBody>
          <a:bodyPr wrap="square" rtlCol="0" anchor="ctr">
            <a:noAutofit/>
          </a:bodyPr>
          <a:lstStyle/>
          <a:p>
            <a:r>
              <a:rPr lang="hr-HR" sz="4800" b="1">
                <a:solidFill>
                  <a:srgbClr val="4D94B7"/>
                </a:solidFill>
                <a:latin typeface="Helvetica Neue" panose="020B0604020202020204"/>
                <a:ea typeface="Microsoft Sans Serif" panose="020B0604020202020204" pitchFamily="34" charset="0"/>
                <a:cs typeface="Microsoft Sans Serif" panose="020B0604020202020204" pitchFamily="34" charset="0"/>
              </a:rPr>
              <a:t>1</a:t>
            </a:r>
          </a:p>
        </p:txBody>
      </p:sp>
      <p:sp>
        <p:nvSpPr>
          <p:cNvPr id="9" name="CuadroTexto 6">
            <a:extLst>
              <a:ext uri="{FF2B5EF4-FFF2-40B4-BE49-F238E27FC236}">
                <a16:creationId xmlns:a16="http://schemas.microsoft.com/office/drawing/2014/main" id="{316FBC8D-09C2-4570-C378-9E1FDF7FFCBA}"/>
              </a:ext>
            </a:extLst>
          </p:cNvPr>
          <p:cNvSpPr txBox="1"/>
          <p:nvPr/>
        </p:nvSpPr>
        <p:spPr>
          <a:xfrm>
            <a:off x="1944000" y="3384000"/>
            <a:ext cx="5580000" cy="2808000"/>
          </a:xfrm>
          <a:prstGeom prst="rect">
            <a:avLst/>
          </a:prstGeom>
          <a:noFill/>
        </p:spPr>
        <p:txBody>
          <a:bodyPr wrap="square" rtlCol="0" anchor="ctr">
            <a:noAutofit/>
          </a:bodyPr>
          <a:lstStyle/>
          <a:p>
            <a:r>
              <a:rPr lang="hr-HR" sz="2400" b="1" kern="0" dirty="0">
                <a:latin typeface="Helvetica Neue" panose="020B0604020202020204"/>
                <a:ea typeface="Microsoft Sans Serif" panose="020B0604020202020204" pitchFamily="34" charset="0"/>
                <a:cs typeface="Microsoft Sans Serif" panose="020B0604020202020204" pitchFamily="34" charset="0"/>
              </a:rPr>
              <a:t>Kratak uvod u </a:t>
            </a:r>
            <a:r>
              <a:rPr lang="hr-HR" sz="2400" b="1" kern="0" dirty="0" err="1">
                <a:latin typeface="Helvetica Neue" panose="020B0604020202020204"/>
                <a:ea typeface="Microsoft Sans Serif" panose="020B0604020202020204" pitchFamily="34" charset="0"/>
                <a:cs typeface="Microsoft Sans Serif" panose="020B0604020202020204" pitchFamily="34" charset="0"/>
              </a:rPr>
              <a:t>Pirates</a:t>
            </a:r>
            <a:r>
              <a:rPr lang="hr-HR" sz="2400" b="1" kern="0" dirty="0">
                <a:latin typeface="Helvetica Neue" panose="020B0604020202020204"/>
                <a:ea typeface="Microsoft Sans Serif" panose="020B0604020202020204" pitchFamily="34" charset="0"/>
                <a:cs typeface="Microsoft Sans Serif" panose="020B0604020202020204" pitchFamily="34" charset="0"/>
              </a:rPr>
              <a:t> lijevak </a:t>
            </a:r>
            <a:r>
              <a:rPr lang="hr-HR" sz="2400" b="1" kern="0" dirty="0" err="1">
                <a:latin typeface="Helvetica Neue" panose="020B0604020202020204"/>
                <a:ea typeface="Microsoft Sans Serif" panose="020B0604020202020204" pitchFamily="34" charset="0"/>
                <a:cs typeface="Microsoft Sans Serif" panose="020B0604020202020204" pitchFamily="34" charset="0"/>
              </a:rPr>
              <a:t>aka</a:t>
            </a:r>
            <a:r>
              <a:rPr lang="hr-HR" sz="2400" b="1" kern="0" dirty="0">
                <a:latin typeface="Helvetica Neue" panose="020B0604020202020204"/>
                <a:ea typeface="Microsoft Sans Serif" panose="020B0604020202020204" pitchFamily="34" charset="0"/>
                <a:cs typeface="Microsoft Sans Serif" panose="020B0604020202020204" pitchFamily="34" charset="0"/>
              </a:rPr>
              <a:t> AARRR! model</a:t>
            </a:r>
          </a:p>
        </p:txBody>
      </p:sp>
      <p:sp>
        <p:nvSpPr>
          <p:cNvPr id="11" name="CuadroTexto 12">
            <a:extLst>
              <a:ext uri="{FF2B5EF4-FFF2-40B4-BE49-F238E27FC236}">
                <a16:creationId xmlns:a16="http://schemas.microsoft.com/office/drawing/2014/main" id="{4E82F637-E871-BFFB-8539-326559711D8C}"/>
              </a:ext>
            </a:extLst>
          </p:cNvPr>
          <p:cNvSpPr txBox="1"/>
          <p:nvPr/>
        </p:nvSpPr>
        <p:spPr>
          <a:xfrm>
            <a:off x="7488000" y="3384000"/>
            <a:ext cx="9684000" cy="2808000"/>
          </a:xfrm>
          <a:prstGeom prst="rect">
            <a:avLst/>
          </a:prstGeom>
          <a:noFill/>
        </p:spPr>
        <p:txBody>
          <a:bodyPr wrap="square" rtlCol="0" anchor="ctr">
            <a:noAutofit/>
          </a:bodyPr>
          <a:lstStyle/>
          <a:p>
            <a:pPr marL="534988" indent="-534988">
              <a:spcAft>
                <a:spcPts val="600"/>
              </a:spcAft>
              <a:tabLst>
                <a:tab pos="534988" algn="l"/>
                <a:tab pos="1204913" algn="l"/>
                <a:tab pos="1925638" algn="l"/>
                <a:tab pos="2914650" algn="l"/>
                <a:tab pos="3444875" algn="l"/>
                <a:tab pos="4383088" algn="l"/>
                <a:tab pos="6796088" algn="l"/>
              </a:tabLst>
              <a:defRPr/>
            </a:pPr>
            <a:r>
              <a:rPr lang="hr-HR" sz="2400" kern="0" dirty="0">
                <a:latin typeface="Helvetica Neue" panose="020B0604020202020204"/>
                <a:ea typeface="Microsoft Sans Serif" panose="020B0604020202020204" pitchFamily="34" charset="0"/>
                <a:cs typeface="Microsoft Sans Serif" panose="020B0604020202020204" pitchFamily="34" charset="0"/>
              </a:rPr>
              <a:t>1.1 Što je AARRR! O modelu? Kratak uvod u </a:t>
            </a:r>
            <a:r>
              <a:rPr lang="hr-HR" sz="2400" kern="0" dirty="0" err="1">
                <a:latin typeface="Helvetica Neue" panose="020B0604020202020204"/>
                <a:ea typeface="Microsoft Sans Serif" panose="020B0604020202020204" pitchFamily="34" charset="0"/>
                <a:cs typeface="Microsoft Sans Serif" panose="020B0604020202020204" pitchFamily="34" charset="0"/>
              </a:rPr>
              <a:t>Pirates</a:t>
            </a:r>
            <a:r>
              <a:rPr lang="hr-HR" sz="2400" kern="0" dirty="0">
                <a:latin typeface="Helvetica Neue" panose="020B0604020202020204"/>
                <a:ea typeface="Microsoft Sans Serif" panose="020B0604020202020204" pitchFamily="34" charset="0"/>
                <a:cs typeface="Microsoft Sans Serif" panose="020B0604020202020204" pitchFamily="34" charset="0"/>
              </a:rPr>
              <a:t> lijevak</a:t>
            </a:r>
          </a:p>
          <a:p>
            <a:pPr marL="534988" indent="-534988">
              <a:spcAft>
                <a:spcPts val="600"/>
              </a:spcAft>
              <a:tabLst>
                <a:tab pos="534988" algn="l"/>
                <a:tab pos="1204913" algn="l"/>
                <a:tab pos="1925638" algn="l"/>
                <a:tab pos="2914650" algn="l"/>
                <a:tab pos="3444875" algn="l"/>
                <a:tab pos="4383088" algn="l"/>
                <a:tab pos="6796088" algn="l"/>
              </a:tabLst>
              <a:defRPr/>
            </a:pPr>
            <a:r>
              <a:rPr lang="hr-HR" sz="2400" kern="0" dirty="0">
                <a:latin typeface="Helvetica Neue" panose="020B0604020202020204"/>
                <a:ea typeface="Microsoft Sans Serif" panose="020B0604020202020204" pitchFamily="34" charset="0"/>
                <a:cs typeface="Microsoft Sans Serif" panose="020B0604020202020204" pitchFamily="34" charset="0"/>
              </a:rPr>
              <a:t>1.2 AARRR! za </a:t>
            </a:r>
            <a:r>
              <a:rPr lang="hr-HR" sz="2400" kern="0" dirty="0" err="1">
                <a:latin typeface="Helvetica Neue" panose="020B0604020202020204"/>
                <a:ea typeface="Microsoft Sans Serif" panose="020B0604020202020204" pitchFamily="34" charset="0"/>
                <a:cs typeface="Microsoft Sans Serif" panose="020B0604020202020204" pitchFamily="34" charset="0"/>
              </a:rPr>
              <a:t>intrapoduzetnike</a:t>
            </a:r>
            <a:r>
              <a:rPr lang="hr-HR" sz="2400" kern="0" dirty="0">
                <a:latin typeface="Helvetica Neue" panose="020B0604020202020204"/>
                <a:ea typeface="Microsoft Sans Serif" panose="020B0604020202020204" pitchFamily="34" charset="0"/>
                <a:cs typeface="Microsoft Sans Serif" panose="020B0604020202020204" pitchFamily="34" charset="0"/>
              </a:rPr>
              <a:t> - Zašto se uopće truditi….</a:t>
            </a:r>
          </a:p>
          <a:p>
            <a:pPr marL="534988" indent="-534988">
              <a:spcAft>
                <a:spcPts val="600"/>
              </a:spcAft>
              <a:tabLst>
                <a:tab pos="534988" algn="l"/>
                <a:tab pos="1204913" algn="l"/>
                <a:tab pos="1925638" algn="l"/>
                <a:tab pos="2914650" algn="l"/>
                <a:tab pos="3444875" algn="l"/>
                <a:tab pos="4383088" algn="l"/>
                <a:tab pos="6796088" algn="l"/>
              </a:tabLst>
              <a:defRPr/>
            </a:pPr>
            <a:r>
              <a:rPr lang="hr-HR" sz="2400" kern="0" dirty="0">
                <a:latin typeface="Helvetica Neue" panose="020B0604020202020204"/>
                <a:ea typeface="Microsoft Sans Serif" panose="020B0604020202020204" pitchFamily="34" charset="0"/>
                <a:cs typeface="Microsoft Sans Serif" panose="020B0604020202020204" pitchFamily="34" charset="0"/>
              </a:rPr>
              <a:t>1.3 AARRR! Model u svojim temeljnim osnovama – Pet koraka za mjerenje metrike</a:t>
            </a:r>
          </a:p>
          <a:p>
            <a:pPr marL="534988" indent="-534988">
              <a:spcAft>
                <a:spcPts val="600"/>
              </a:spcAft>
              <a:tabLst>
                <a:tab pos="534988" algn="l"/>
                <a:tab pos="1204913" algn="l"/>
                <a:tab pos="1925638" algn="l"/>
                <a:tab pos="2914650" algn="l"/>
                <a:tab pos="3444875" algn="l"/>
                <a:tab pos="4383088" algn="l"/>
                <a:tab pos="6796088" algn="l"/>
              </a:tabLst>
              <a:defRPr/>
            </a:pPr>
            <a:r>
              <a:rPr lang="hr-HR" sz="2400" kern="0" dirty="0">
                <a:latin typeface="Helvetica Neue" panose="020B0604020202020204"/>
                <a:ea typeface="Microsoft Sans Serif" panose="020B0604020202020204" pitchFamily="34" charset="0"/>
                <a:cs typeface="Microsoft Sans Serif" panose="020B0604020202020204" pitchFamily="34" charset="0"/>
              </a:rPr>
              <a:t>1.4 Male varijacije uvelike se primjenjuju i valoriziraju u praksi - AAARRR! Model</a:t>
            </a:r>
          </a:p>
        </p:txBody>
      </p:sp>
      <p:sp>
        <p:nvSpPr>
          <p:cNvPr id="12" name="Abrir llave 15">
            <a:extLst>
              <a:ext uri="{FF2B5EF4-FFF2-40B4-BE49-F238E27FC236}">
                <a16:creationId xmlns:a16="http://schemas.microsoft.com/office/drawing/2014/main" id="{182D58F8-756A-66B7-BA8D-54CAC8B5AB0E}"/>
              </a:ext>
            </a:extLst>
          </p:cNvPr>
          <p:cNvSpPr/>
          <p:nvPr/>
        </p:nvSpPr>
        <p:spPr>
          <a:xfrm>
            <a:off x="7308000" y="3384000"/>
            <a:ext cx="180000" cy="2808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latin typeface="Helvetica Neue" panose="020B0604020202020204"/>
            </a:endParaRPr>
          </a:p>
        </p:txBody>
      </p:sp>
      <p:sp>
        <p:nvSpPr>
          <p:cNvPr id="14" name="CuadroTexto 4">
            <a:extLst>
              <a:ext uri="{FF2B5EF4-FFF2-40B4-BE49-F238E27FC236}">
                <a16:creationId xmlns:a16="http://schemas.microsoft.com/office/drawing/2014/main" id="{A5038C9B-F40E-77C2-8060-982BDCC812BB}"/>
              </a:ext>
            </a:extLst>
          </p:cNvPr>
          <p:cNvSpPr txBox="1"/>
          <p:nvPr/>
        </p:nvSpPr>
        <p:spPr>
          <a:xfrm>
            <a:off x="1296000" y="6552000"/>
            <a:ext cx="720000" cy="2520000"/>
          </a:xfrm>
          <a:prstGeom prst="rect">
            <a:avLst/>
          </a:prstGeom>
          <a:noFill/>
        </p:spPr>
        <p:txBody>
          <a:bodyPr wrap="square" rtlCol="0" anchor="ctr">
            <a:noAutofit/>
          </a:bodyPr>
          <a:lstStyle/>
          <a:p>
            <a:r>
              <a:rPr lang="hr-HR" sz="4800" b="1" kern="0">
                <a:solidFill>
                  <a:srgbClr val="78B17A"/>
                </a:solidFill>
                <a:latin typeface="Helvetica Neue" panose="020B0604020202020204"/>
                <a:ea typeface="Microsoft Sans Serif" panose="020B0604020202020204" pitchFamily="34" charset="0"/>
                <a:cs typeface="Microsoft Sans Serif" panose="020B0604020202020204" pitchFamily="34" charset="0"/>
              </a:rPr>
              <a:t>2</a:t>
            </a:r>
          </a:p>
        </p:txBody>
      </p:sp>
      <p:sp>
        <p:nvSpPr>
          <p:cNvPr id="15" name="CuadroTexto 7">
            <a:extLst>
              <a:ext uri="{FF2B5EF4-FFF2-40B4-BE49-F238E27FC236}">
                <a16:creationId xmlns:a16="http://schemas.microsoft.com/office/drawing/2014/main" id="{D1A63E9D-D14E-EF7F-2A4C-A196A55D0EBE}"/>
              </a:ext>
            </a:extLst>
          </p:cNvPr>
          <p:cNvSpPr txBox="1"/>
          <p:nvPr/>
        </p:nvSpPr>
        <p:spPr>
          <a:xfrm>
            <a:off x="1944000" y="6552000"/>
            <a:ext cx="5580000" cy="2520000"/>
          </a:xfrm>
          <a:prstGeom prst="rect">
            <a:avLst/>
          </a:prstGeom>
          <a:noFill/>
        </p:spPr>
        <p:txBody>
          <a:bodyPr wrap="square" rtlCol="0" anchor="ctr">
            <a:noAutofit/>
          </a:bodyPr>
          <a:lstStyle/>
          <a:p>
            <a:r>
              <a:rPr lang="hr-HR" sz="2400" b="1" kern="0" dirty="0">
                <a:latin typeface="Helvetica Neue" panose="020B0604020202020204"/>
                <a:ea typeface="Microsoft Sans Serif" panose="020B0604020202020204" pitchFamily="34" charset="0"/>
                <a:cs typeface="Microsoft Sans Serif" panose="020B0604020202020204" pitchFamily="34" charset="0"/>
              </a:rPr>
              <a:t>Osnovne faze Piratova lijevka poznatog kao AARRR! model</a:t>
            </a:r>
          </a:p>
        </p:txBody>
      </p:sp>
      <p:sp>
        <p:nvSpPr>
          <p:cNvPr id="17" name="Abrir llave 17">
            <a:extLst>
              <a:ext uri="{FF2B5EF4-FFF2-40B4-BE49-F238E27FC236}">
                <a16:creationId xmlns:a16="http://schemas.microsoft.com/office/drawing/2014/main" id="{A9CD2AE4-7EF3-36F3-A0F3-9A02D8D83C94}"/>
              </a:ext>
            </a:extLst>
          </p:cNvPr>
          <p:cNvSpPr/>
          <p:nvPr/>
        </p:nvSpPr>
        <p:spPr>
          <a:xfrm>
            <a:off x="7308000" y="6552000"/>
            <a:ext cx="180000" cy="2520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latin typeface="Helvetica Neue" panose="020B0604020202020204"/>
            </a:endParaRPr>
          </a:p>
        </p:txBody>
      </p:sp>
      <p:sp>
        <p:nvSpPr>
          <p:cNvPr id="20" name="CuadroTexto 18">
            <a:extLst>
              <a:ext uri="{FF2B5EF4-FFF2-40B4-BE49-F238E27FC236}">
                <a16:creationId xmlns:a16="http://schemas.microsoft.com/office/drawing/2014/main" id="{3CA52F6F-536B-EE1F-12B3-A62B3E5B89AB}"/>
              </a:ext>
            </a:extLst>
          </p:cNvPr>
          <p:cNvSpPr txBox="1"/>
          <p:nvPr/>
        </p:nvSpPr>
        <p:spPr>
          <a:xfrm>
            <a:off x="7488000" y="6438900"/>
            <a:ext cx="9684000" cy="2520000"/>
          </a:xfrm>
          <a:prstGeom prst="rect">
            <a:avLst/>
          </a:prstGeom>
          <a:noFill/>
        </p:spPr>
        <p:txBody>
          <a:bodyPr wrap="square" rtlCol="0" anchor="ctr">
            <a:noAutofit/>
          </a:bodyPr>
          <a:lstStyle/>
          <a:p>
            <a:pPr>
              <a:spcAft>
                <a:spcPts val="600"/>
              </a:spcAft>
            </a:pPr>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pPr marL="534988" indent="-534988">
              <a:spcAft>
                <a:spcPts val="600"/>
              </a:spcAft>
            </a:pPr>
            <a:r>
              <a:rPr lang="hr-HR" sz="2400" kern="0" dirty="0">
                <a:latin typeface="Helvetica Neue" panose="020B0604020202020204"/>
                <a:ea typeface="Microsoft Sans Serif" panose="020B0604020202020204" pitchFamily="34" charset="0"/>
                <a:cs typeface="Microsoft Sans Serif" panose="020B0604020202020204" pitchFamily="34" charset="0"/>
              </a:rPr>
              <a:t>2.1 Akvizicija – glavna faza</a:t>
            </a:r>
          </a:p>
          <a:p>
            <a:pPr marL="534988" indent="-534988">
              <a:spcAft>
                <a:spcPts val="600"/>
              </a:spcAft>
            </a:pPr>
            <a:r>
              <a:rPr lang="hr-HR" sz="2400" kern="0" dirty="0">
                <a:latin typeface="Helvetica Neue" panose="020B0604020202020204"/>
                <a:ea typeface="Microsoft Sans Serif" panose="020B0604020202020204" pitchFamily="34" charset="0"/>
                <a:cs typeface="Microsoft Sans Serif" panose="020B0604020202020204" pitchFamily="34" charset="0"/>
              </a:rPr>
              <a:t>2.2 Aktivacija – daljnje stimuliranje kontakta elektrode</a:t>
            </a:r>
          </a:p>
          <a:p>
            <a:pPr marL="534988" indent="-534988">
              <a:spcAft>
                <a:spcPts val="600"/>
              </a:spcAft>
            </a:pPr>
            <a:r>
              <a:rPr lang="hr-HR" sz="2400" kern="0" dirty="0">
                <a:latin typeface="Helvetica Neue" panose="020B0604020202020204"/>
                <a:ea typeface="Microsoft Sans Serif" panose="020B0604020202020204" pitchFamily="34" charset="0"/>
                <a:cs typeface="Microsoft Sans Serif" panose="020B0604020202020204" pitchFamily="34" charset="0"/>
              </a:rPr>
              <a:t>2.3 Zadržavanje – njegovanje lojalnosti kupaca</a:t>
            </a:r>
          </a:p>
          <a:p>
            <a:pPr marL="534988" indent="-534988">
              <a:spcAft>
                <a:spcPts val="600"/>
              </a:spcAft>
            </a:pPr>
            <a:r>
              <a:rPr lang="hr-HR" sz="2400" kern="0" dirty="0">
                <a:latin typeface="Helvetica Neue" panose="020B0604020202020204"/>
                <a:ea typeface="Microsoft Sans Serif" panose="020B0604020202020204" pitchFamily="34" charset="0"/>
                <a:cs typeface="Microsoft Sans Serif" panose="020B0604020202020204" pitchFamily="34" charset="0"/>
              </a:rPr>
              <a:t>2.4 Prihod – Vrijeme za ostvarivanje profita</a:t>
            </a:r>
          </a:p>
          <a:p>
            <a:pPr marL="534988" indent="-534988">
              <a:spcAft>
                <a:spcPts val="600"/>
              </a:spcAft>
            </a:pPr>
            <a:r>
              <a:rPr lang="hr-HR" sz="2400" kern="0" dirty="0">
                <a:latin typeface="Helvetica Neue" panose="020B0604020202020204"/>
                <a:ea typeface="Microsoft Sans Serif" panose="020B0604020202020204" pitchFamily="34" charset="0"/>
                <a:cs typeface="Microsoft Sans Serif" panose="020B0604020202020204" pitchFamily="34" charset="0"/>
              </a:rPr>
              <a:t>2.5 Preporuka – Pokretanje učinka usmene predaje i pozitivnih vanjskih učinaka</a:t>
            </a:r>
          </a:p>
        </p:txBody>
      </p:sp>
    </p:spTree>
    <p:extLst>
      <p:ext uri="{BB962C8B-B14F-4D97-AF65-F5344CB8AC3E}">
        <p14:creationId xmlns:p14="http://schemas.microsoft.com/office/powerpoint/2010/main" val="105940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439CB70-E0A1-C2E2-8B9D-A1B518250D21}"/>
              </a:ext>
            </a:extLst>
          </p:cNvPr>
          <p:cNvSpPr txBox="1"/>
          <p:nvPr/>
        </p:nvSpPr>
        <p:spPr>
          <a:xfrm>
            <a:off x="1295400" y="1548000"/>
            <a:ext cx="3361031" cy="830997"/>
          </a:xfrm>
          <a:prstGeom prst="rect">
            <a:avLst/>
          </a:prstGeom>
          <a:noFill/>
        </p:spPr>
        <p:txBody>
          <a:bodyPr wrap="square" rtlCol="0">
            <a:noAutofit/>
          </a:bodyPr>
          <a:lstStyle/>
          <a:p>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Ciljevi</a:t>
            </a:r>
            <a:endParaRPr lang="hr-HR" sz="4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0CFCC641-014E-3EB1-F1FD-5333A8EF9A60}"/>
              </a:ext>
            </a:extLst>
          </p:cNvPr>
          <p:cNvSpPr txBox="1"/>
          <p:nvPr/>
        </p:nvSpPr>
        <p:spPr>
          <a:xfrm>
            <a:off x="1296000" y="3384000"/>
            <a:ext cx="9144000" cy="461665"/>
          </a:xfrm>
          <a:prstGeom prst="rect">
            <a:avLst/>
          </a:prstGeom>
          <a:noFill/>
        </p:spPr>
        <p:txBody>
          <a:bodyPr wrap="square">
            <a:noAutofit/>
          </a:bodyPr>
          <a:lstStyle/>
          <a:p>
            <a:pPr algn="just"/>
            <a:r>
              <a:rPr lang="hr-HR" sz="24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Na kraju ovog modula moći ćete:</a:t>
            </a:r>
          </a:p>
        </p:txBody>
      </p:sp>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32C4FFFF-C82B-F242-8BC2-B1D8D80573D3}"/>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Upoznati se s osnovama hakiranja rasta</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Eksperimentirati s pet ključnih faza piratskih tokova</a:t>
            </a:r>
          </a:p>
          <a:p>
            <a:pPr marL="342900" indent="-342900">
              <a:spcAft>
                <a:spcPts val="1800"/>
              </a:spcAft>
              <a:buBlip>
                <a:blip r:embed="rId3"/>
              </a:buBlip>
            </a:pPr>
            <a:r>
              <a:rPr lang="hr-HR" sz="2400" kern="0" dirty="0">
                <a:latin typeface="Helvetica Neue" panose="020B0604020202020204"/>
                <a:ea typeface="Microsoft Sans Serif" panose="020B0604020202020204" pitchFamily="34" charset="0"/>
                <a:cs typeface="Microsoft Sans Serif" panose="020B0604020202020204" pitchFamily="34" charset="0"/>
              </a:rPr>
              <a:t>Potvrditi analizu mjernih podataka u praksi za zadržavanje kupaca</a:t>
            </a:r>
          </a:p>
        </p:txBody>
      </p:sp>
    </p:spTree>
    <p:extLst>
      <p:ext uri="{BB962C8B-B14F-4D97-AF65-F5344CB8AC3E}">
        <p14:creationId xmlns:p14="http://schemas.microsoft.com/office/powerpoint/2010/main" val="372793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428000" y="3888000"/>
            <a:ext cx="9576000" cy="830997"/>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Kratak uvod u </a:t>
            </a:r>
            <a:r>
              <a:rPr lang="hr-HR"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Pirates</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lijevak </a:t>
            </a:r>
            <a:r>
              <a:rPr lang="hr-HR" sz="48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hr-HR" sz="48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Cjelina 1</a:t>
            </a:r>
            <a:endParaRPr kumimoji="0" lang="hr-HR"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364400" y="5400000"/>
            <a:ext cx="10980000" cy="3538800"/>
          </a:xfrm>
          <a:prstGeom prst="rect">
            <a:avLst/>
          </a:prstGeom>
          <a:noFill/>
        </p:spPr>
        <p:txBody>
          <a:bodyPr wrap="square">
            <a:noAutofit/>
          </a:bodyPr>
          <a:lstStyle/>
          <a:p>
            <a:pPr marL="534988" indent="-534988">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Što je AARRR! O modelu? Kratak uvod u </a:t>
            </a:r>
            <a:r>
              <a:rPr lang="hr-HR"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Pirates</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lijevak</a:t>
            </a:r>
          </a:p>
          <a:p>
            <a:pPr marL="534988" indent="-534988">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AARRR! za </a:t>
            </a:r>
            <a:r>
              <a:rPr lang="hr-HR"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intrapoduzetnike</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 Zašto se uopće </a:t>
            </a:r>
            <a:r>
              <a:rPr lang="hr-HR"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truditi..</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a:t>
            </a:r>
          </a:p>
          <a:p>
            <a:pPr marL="534988" indent="-534988">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AARRR! Model u svojim temeljnim osnovama – Pet koraka za mjerenje metrike</a:t>
            </a:r>
          </a:p>
          <a:p>
            <a:pPr marL="534988" indent="-534988">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1.4 Male varijacije uvelike se primjenjuju i valoriziraju u praksi - AAARRR! Model</a:t>
            </a:r>
            <a:endPar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lang="hr-HR" sz="2800" kern="0" dirty="0">
              <a:solidFill>
                <a:srgbClr val="AED633"/>
              </a:solidFill>
              <a:latin typeface="Helvetica Neue" panose="020B0604020202020204"/>
              <a:ea typeface="Microsoft Sans Serif" panose="020B0604020202020204" pitchFamily="34" charset="0"/>
              <a:cs typeface="Microsoft Sans Serif" panose="020B0604020202020204" pitchFamily="34" charset="0"/>
            </a:endParaRPr>
          </a:p>
          <a:p>
            <a:pPr>
              <a:spcAft>
                <a:spcPts val="1200"/>
              </a:spcAft>
              <a:tabLst>
                <a:tab pos="1205230" algn="l"/>
                <a:tab pos="1926589" algn="l"/>
                <a:tab pos="2915920" algn="l"/>
                <a:tab pos="3444875" algn="l"/>
                <a:tab pos="4383405" algn="l"/>
                <a:tab pos="6796405" algn="l"/>
              </a:tabLst>
              <a:defRPr/>
            </a:pPr>
            <a:endParaRPr kumimoji="0" lang="hr-HR"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spcBef>
                <a:spcPts val="5"/>
              </a:spcBef>
              <a:spcAft>
                <a:spcPts val="1200"/>
              </a:spcAft>
              <a:buClrTx/>
              <a:buSzTx/>
              <a:buFontTx/>
              <a:buNone/>
              <a:tabLst>
                <a:tab pos="1205230" algn="l"/>
                <a:tab pos="1926589" algn="l"/>
                <a:tab pos="2915920" algn="l"/>
                <a:tab pos="3444875" algn="l"/>
                <a:tab pos="4383405" algn="l"/>
                <a:tab pos="6796405" algn="l"/>
              </a:tabLst>
              <a:defRPr/>
            </a:pPr>
            <a:endParaRPr kumimoji="0" lang="hr-HR" sz="2800" i="0" u="none" strike="noStrike" kern="0" cap="none" normalizeH="0" dirty="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pic>
        <p:nvPicPr>
          <p:cNvPr id="2" name="Google Shape;111;p5">
            <a:extLst>
              <a:ext uri="{FF2B5EF4-FFF2-40B4-BE49-F238E27FC236}">
                <a16:creationId xmlns:a16="http://schemas.microsoft.com/office/drawing/2014/main" id="{E8D23B66-F107-0D55-713F-C282BE65A05E}"/>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Kratak uvod u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Pirates</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lijevak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1.1 Što je AARRR! O modelu? Kratak uvod u </a:t>
            </a:r>
            <a:r>
              <a:rPr lang="hr-HR" sz="2800" b="1" kern="0" dirty="0" err="1">
                <a:solidFill>
                  <a:srgbClr val="AED633"/>
                </a:solidFill>
                <a:latin typeface="Helvetica Neue" panose="020B0604020202020204"/>
                <a:ea typeface="Microsoft Sans Serif" panose="020B0604020202020204" pitchFamily="34" charset="0"/>
                <a:cs typeface="Microsoft Sans Serif" panose="020B0604020202020204" pitchFamily="34" charset="0"/>
              </a:rPr>
              <a:t>Pirates</a:t>
            </a: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 lijevak</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8400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AARRR! Model je teorijski okvir za </a:t>
            </a:r>
            <a:r>
              <a:rPr lang="hr-HR" sz="2400" b="1" kern="0" dirty="0">
                <a:solidFill>
                  <a:schemeClr val="tx2">
                    <a:lumMod val="60000"/>
                    <a:lumOff val="40000"/>
                  </a:schemeClr>
                </a:solidFill>
                <a:latin typeface="Helvetica Neue" panose="020B0604020202020204"/>
                <a:ea typeface="Microsoft Sans Serif" panose="020B0604020202020204" pitchFamily="34" charset="0"/>
                <a:cs typeface="Microsoft Sans Serif" panose="020B0604020202020204" pitchFamily="34" charset="0"/>
              </a:rPr>
              <a:t>Growth Hacking </a:t>
            </a:r>
            <a:r>
              <a:rPr lang="hr-HR" sz="2400" kern="0" dirty="0">
                <a:latin typeface="Helvetica Neue" panose="020B0604020202020204"/>
                <a:ea typeface="Microsoft Sans Serif" panose="020B0604020202020204" pitchFamily="34" charset="0"/>
                <a:cs typeface="Microsoft Sans Serif" panose="020B0604020202020204" pitchFamily="34" charset="0"/>
              </a:rPr>
              <a:t>i </a:t>
            </a:r>
            <a:r>
              <a:rPr lang="hr-HR" sz="2400" b="1" kern="0" dirty="0">
                <a:solidFill>
                  <a:schemeClr val="tx2">
                    <a:lumMod val="60000"/>
                    <a:lumOff val="40000"/>
                  </a:schemeClr>
                </a:solidFill>
                <a:latin typeface="Helvetica Neue" panose="020B0604020202020204"/>
                <a:ea typeface="Microsoft Sans Serif" panose="020B0604020202020204" pitchFamily="34" charset="0"/>
                <a:cs typeface="Microsoft Sans Serif" panose="020B0604020202020204" pitchFamily="34" charset="0"/>
              </a:rPr>
              <a:t>ubrzanje poslovanja </a:t>
            </a:r>
            <a:r>
              <a:rPr lang="hr-HR" sz="2400" kern="0" dirty="0">
                <a:latin typeface="Helvetica Neue" panose="020B0604020202020204"/>
                <a:ea typeface="Microsoft Sans Serif" panose="020B0604020202020204" pitchFamily="34" charset="0"/>
                <a:cs typeface="Microsoft Sans Serif" panose="020B0604020202020204" pitchFamily="34" charset="0"/>
              </a:rPr>
              <a:t>koji je 2007. prvi put uveo Dave McClure – osnivač 500 Startupa, jednog od najvažnijih i obnovljenih rizičnih kapitala u svijetu.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Koncept Growth Hackinga odnosi se na metodologiju koja se temelji na prikupljanju, obradi i eksperimentiranju s podacima na razini proizvoda i marketinških kanala na koje se oslanjaju novoosnovane organizacije kako bi što brže ubrzale svoj prodor na tržište i izgradile bazu kupaca.</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Sam AARRR! Model se zapravo uvelike oslanja na kvantitativnu analizu i referentnu vrijednost metrike za filtriranje koje su od dostupnih poslovnih/ulagačkih alternativa najprikladnije i izvedive u danom trenutku.</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Model omogućuje korisnicima fino podešavanje i optimizaciju najrelevantnije marketinške matrice za rast i konkurentnost projekta, odnosno </a:t>
            </a:r>
            <a:r>
              <a:rPr lang="hr-HR" sz="2400" b="1" kern="0" dirty="0">
                <a:solidFill>
                  <a:schemeClr val="tx2">
                    <a:lumMod val="60000"/>
                    <a:lumOff val="40000"/>
                  </a:schemeClr>
                </a:solidFill>
                <a:latin typeface="Helvetica Neue" panose="020B0604020202020204"/>
                <a:ea typeface="Microsoft Sans Serif" panose="020B0604020202020204" pitchFamily="34" charset="0"/>
                <a:cs typeface="Microsoft Sans Serif" panose="020B0604020202020204" pitchFamily="34" charset="0"/>
              </a:rPr>
              <a:t>stjecanje </a:t>
            </a:r>
            <a:r>
              <a:rPr lang="hr-HR" sz="2400" kern="0" dirty="0">
                <a:latin typeface="Helvetica Neue" panose="020B0604020202020204"/>
                <a:ea typeface="Microsoft Sans Serif" panose="020B0604020202020204" pitchFamily="34" charset="0"/>
                <a:cs typeface="Microsoft Sans Serif" panose="020B0604020202020204" pitchFamily="34" charset="0"/>
              </a:rPr>
              <a:t>i </a:t>
            </a:r>
            <a:r>
              <a:rPr lang="hr-HR" sz="2400" b="1" kern="0" dirty="0">
                <a:solidFill>
                  <a:schemeClr val="tx2">
                    <a:lumMod val="60000"/>
                    <a:lumOff val="40000"/>
                  </a:schemeClr>
                </a:solidFill>
                <a:latin typeface="Helvetica Neue" panose="020B0604020202020204"/>
                <a:ea typeface="Microsoft Sans Serif" panose="020B0604020202020204" pitchFamily="34" charset="0"/>
                <a:cs typeface="Microsoft Sans Serif" panose="020B0604020202020204" pitchFamily="34" charset="0"/>
              </a:rPr>
              <a:t>zadržavanje</a:t>
            </a:r>
            <a:r>
              <a:rPr lang="hr-HR" sz="2400" kern="0" dirty="0">
                <a:latin typeface="Helvetica Neue" panose="020B0604020202020204"/>
                <a:ea typeface="Microsoft Sans Serif" panose="020B0604020202020204" pitchFamily="34" charset="0"/>
                <a:cs typeface="Microsoft Sans Serif" panose="020B0604020202020204" pitchFamily="34" charset="0"/>
              </a:rPr>
              <a:t> kupaca.</a:t>
            </a:r>
            <a:endParaRPr lang="hr-HR" sz="2400" b="1" kern="0" dirty="0">
              <a:solidFill>
                <a:srgbClr val="0070C0"/>
              </a:solidFill>
              <a:latin typeface="Helvetica Neue" panose="020B0604020202020204"/>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33620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1.2 AARRR! za intrapoduzetnike - Zašto se uopće truditi...</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69342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Intrapoduzetnici dijele mnoge sličnosti s startup-erima i (ponovnom) primjenom AARRR! Modela u ovim različitim postavkama može stvoriti značajne prednosti.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AARRR! Model bi mogao pomoći ambicioznim intrapoduzetnicima u boljem razumijevanju tržišta za njihovom idejom (tj. privlačenjem) i u kojoj mjeri im je izvedivo prijeći iz faze ideje, kroz pilotiranje i na tržište.</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Za referencu, ovdje desno originalno predstavljanje modela iz 2007.</a:t>
            </a:r>
          </a:p>
        </p:txBody>
      </p:sp>
      <p:pic>
        <p:nvPicPr>
          <p:cNvPr id="4" name="Immagine 3"/>
          <p:cNvPicPr>
            <a:picLocks noChangeAspect="1"/>
          </p:cNvPicPr>
          <p:nvPr/>
        </p:nvPicPr>
        <p:blipFill>
          <a:blip r:embed="rId2"/>
          <a:stretch>
            <a:fillRect/>
          </a:stretch>
        </p:blipFill>
        <p:spPr>
          <a:xfrm>
            <a:off x="9067800" y="3407315"/>
            <a:ext cx="6889182" cy="5644354"/>
          </a:xfrm>
          <a:prstGeom prst="rect">
            <a:avLst/>
          </a:prstGeom>
          <a:ln w="38100">
            <a:solidFill>
              <a:schemeClr val="accent1"/>
            </a:solidFill>
          </a:ln>
        </p:spPr>
      </p:pic>
      <p:sp>
        <p:nvSpPr>
          <p:cNvPr id="5" name="CuadroTexto 1">
            <a:extLst>
              <a:ext uri="{FF2B5EF4-FFF2-40B4-BE49-F238E27FC236}">
                <a16:creationId xmlns:a16="http://schemas.microsoft.com/office/drawing/2014/main" id="{9A9A2674-F498-7F93-4A8F-67BCA6CE5EA5}"/>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Kratak uvod u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Pirates</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lijevak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a:t>
            </a:r>
          </a:p>
        </p:txBody>
      </p:sp>
      <p:sp>
        <p:nvSpPr>
          <p:cNvPr id="2" name="CuadroTexto 1">
            <a:extLst>
              <a:ext uri="{FF2B5EF4-FFF2-40B4-BE49-F238E27FC236}">
                <a16:creationId xmlns:a16="http://schemas.microsoft.com/office/drawing/2014/main" id="{49D50D8E-3DAD-F78F-46BE-6DBF54F6034C}"/>
              </a:ext>
            </a:extLst>
          </p:cNvPr>
          <p:cNvSpPr txBox="1"/>
          <p:nvPr/>
        </p:nvSpPr>
        <p:spPr>
          <a:xfrm>
            <a:off x="1296000" y="8928000"/>
            <a:ext cx="1676400" cy="276999"/>
          </a:xfrm>
          <a:prstGeom prst="rect">
            <a:avLst/>
          </a:prstGeom>
          <a:noFill/>
        </p:spPr>
        <p:txBody>
          <a:bodyPr wrap="square" rtlCol="0">
            <a:spAutoFit/>
          </a:bodyPr>
          <a:lstStyle/>
          <a:p>
            <a:r>
              <a:rPr lang="hr-HR" sz="1200" dirty="0">
                <a:latin typeface="Helvetica Neue" panose="020B0604020202020204"/>
                <a:ea typeface="Microsoft Sans Serif" panose="020B0604020202020204" pitchFamily="34" charset="0"/>
                <a:cs typeface="Microsoft Sans Serif" panose="020B0604020202020204" pitchFamily="34" charset="0"/>
              </a:rPr>
              <a:t>Izvor br..: 1 </a:t>
            </a:r>
          </a:p>
        </p:txBody>
      </p:sp>
    </p:spTree>
    <p:extLst>
      <p:ext uri="{BB962C8B-B14F-4D97-AF65-F5344CB8AC3E}">
        <p14:creationId xmlns:p14="http://schemas.microsoft.com/office/powerpoint/2010/main" val="439994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1.3 AARRR! Model u svojim temeljnim osnovama – Pet koraka za mjerenje metrike</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15621000" cy="9213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AARRR! Model opisuje životni ciklus korisnika u pet ključnih faza: svaka od ovih faza je temeljna za osiguravanje poslovnog rasta i kontinuiteta. Pet faza je:</a:t>
            </a:r>
          </a:p>
        </p:txBody>
      </p:sp>
      <p:graphicFrame>
        <p:nvGraphicFramePr>
          <p:cNvPr id="4" name="Diagramma 3"/>
          <p:cNvGraphicFramePr/>
          <p:nvPr>
            <p:extLst>
              <p:ext uri="{D42A27DB-BD31-4B8C-83A1-F6EECF244321}">
                <p14:modId xmlns:p14="http://schemas.microsoft.com/office/powerpoint/2010/main" val="3481964815"/>
              </p:ext>
            </p:extLst>
          </p:nvPr>
        </p:nvGraphicFramePr>
        <p:xfrm>
          <a:off x="5238300" y="4457700"/>
          <a:ext cx="78114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948152A1-DCA9-1836-30BA-D212D938A352}"/>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Kratak uvod u Pirates lijevak aka AARRR! model</a:t>
            </a:r>
          </a:p>
        </p:txBody>
      </p:sp>
    </p:spTree>
    <p:extLst>
      <p:ext uri="{BB962C8B-B14F-4D97-AF65-F5344CB8AC3E}">
        <p14:creationId xmlns:p14="http://schemas.microsoft.com/office/powerpoint/2010/main" val="270732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840000" cy="523220"/>
          </a:xfrm>
          <a:prstGeom prst="rect">
            <a:avLst/>
          </a:prstGeom>
          <a:noFill/>
        </p:spPr>
        <p:txBody>
          <a:bodyPr wrap="square" rtlCol="0">
            <a:noAutofit/>
          </a:bodyPr>
          <a:lstStyle/>
          <a:p>
            <a:r>
              <a:rPr lang="hr-HR" sz="28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1.4 Male varijacije uvelike se primjenjuju i valoriziraju u praksi - AAARRR! Model</a:t>
            </a:r>
          </a:p>
        </p:txBody>
      </p:sp>
      <p:sp>
        <p:nvSpPr>
          <p:cNvPr id="6" name="CuadroTexto 3">
            <a:extLst>
              <a:ext uri="{FF2B5EF4-FFF2-40B4-BE49-F238E27FC236}">
                <a16:creationId xmlns:a16="http://schemas.microsoft.com/office/drawing/2014/main" id="{633A6902-D9D2-B0AB-6884-5120254AD2C7}"/>
              </a:ext>
            </a:extLst>
          </p:cNvPr>
          <p:cNvSpPr txBox="1"/>
          <p:nvPr/>
        </p:nvSpPr>
        <p:spPr>
          <a:xfrm>
            <a:off x="1295400" y="3384000"/>
            <a:ext cx="8991600" cy="5417100"/>
          </a:xfrm>
          <a:prstGeom prst="rect">
            <a:avLst/>
          </a:prstGeom>
          <a:noFill/>
        </p:spPr>
        <p:txBody>
          <a:bodyPr wrap="square" rtlCol="0">
            <a:noAutofit/>
          </a:bodyPr>
          <a:lstStyle/>
          <a:p>
            <a:r>
              <a:rPr lang="hr-HR" sz="2400" kern="0" dirty="0">
                <a:latin typeface="Helvetica Neue" panose="020B0604020202020204"/>
                <a:ea typeface="Microsoft Sans Serif" panose="020B0604020202020204" pitchFamily="34" charset="0"/>
                <a:cs typeface="Microsoft Sans Serif" panose="020B0604020202020204" pitchFamily="34" charset="0"/>
              </a:rPr>
              <a:t>Mala varijacija izvornog modela našla je veliku primjenu kako u stručnoj literaturi tako i u praksi. To je zato što je sam po sebi model vrlo fleksibilan i potencijalno prenosiv u mnogo različitih postavki.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Na primjer, neki su predložili da bi se prva dimenzija ove metričke procjene trebala usredotočiti na svijest koju ljudi imaju o novom dostupnom projektu/proizvodu/usluzi.</a:t>
            </a:r>
          </a:p>
          <a:p>
            <a:endParaRPr lang="hr-HR" sz="2400" kern="0" dirty="0">
              <a:latin typeface="Helvetica Neue" panose="020B0604020202020204"/>
              <a:ea typeface="Microsoft Sans Serif" panose="020B0604020202020204" pitchFamily="34" charset="0"/>
              <a:cs typeface="Microsoft Sans Serif" panose="020B0604020202020204" pitchFamily="34" charset="0"/>
            </a:endParaRPr>
          </a:p>
          <a:p>
            <a:r>
              <a:rPr lang="hr-HR" sz="2400" kern="0" dirty="0">
                <a:latin typeface="Helvetica Neue" panose="020B0604020202020204"/>
                <a:ea typeface="Microsoft Sans Serif" panose="020B0604020202020204" pitchFamily="34" charset="0"/>
                <a:cs typeface="Microsoft Sans Serif" panose="020B0604020202020204" pitchFamily="34" charset="0"/>
              </a:rPr>
              <a:t>Za neke druge, iako je to doista vrlo relevantno, svijest je više od svega metrika ispraznosti: pomoćni dokazi koji su, naravno, od velike važnosti, ali koji ne daju konkretne i smislene mjere rasta projekta.</a:t>
            </a:r>
          </a:p>
        </p:txBody>
      </p:sp>
      <p:graphicFrame>
        <p:nvGraphicFramePr>
          <p:cNvPr id="4" name="Diagramma 3"/>
          <p:cNvGraphicFramePr/>
          <p:nvPr>
            <p:extLst>
              <p:ext uri="{D42A27DB-BD31-4B8C-83A1-F6EECF244321}">
                <p14:modId xmlns:p14="http://schemas.microsoft.com/office/powerpoint/2010/main" val="1443186311"/>
              </p:ext>
            </p:extLst>
          </p:nvPr>
        </p:nvGraphicFramePr>
        <p:xfrm>
          <a:off x="9638400" y="3583220"/>
          <a:ext cx="7811400" cy="5217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1">
            <a:extLst>
              <a:ext uri="{FF2B5EF4-FFF2-40B4-BE49-F238E27FC236}">
                <a16:creationId xmlns:a16="http://schemas.microsoft.com/office/drawing/2014/main" id="{39E0EEC2-F2E7-73F9-16F8-8EB42A37FAC1}"/>
              </a:ext>
            </a:extLst>
          </p:cNvPr>
          <p:cNvSpPr txBox="1"/>
          <p:nvPr/>
        </p:nvSpPr>
        <p:spPr>
          <a:xfrm>
            <a:off x="1296000" y="1548000"/>
            <a:ext cx="16020000" cy="830997"/>
          </a:xfrm>
          <a:prstGeom prst="rect">
            <a:avLst/>
          </a:prstGeom>
          <a:noFill/>
        </p:spPr>
        <p:txBody>
          <a:bodyPr wrap="square" rtlCol="0">
            <a:noAutofit/>
          </a:bodyPr>
          <a:lstStyle/>
          <a:p>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1. Kratak uvod u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Pirates</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lijevak </a:t>
            </a:r>
            <a:r>
              <a:rPr lang="hr-HR" sz="4200" b="1" kern="0" dirty="0" err="1">
                <a:solidFill>
                  <a:srgbClr val="4D94B7"/>
                </a:solidFill>
                <a:latin typeface="Helvetica Neue" panose="020B0604020202020204"/>
                <a:ea typeface="Microsoft Sans Serif" panose="020B0604020202020204" pitchFamily="34" charset="0"/>
                <a:cs typeface="Microsoft Sans Serif" panose="020B0604020202020204" pitchFamily="34" charset="0"/>
              </a:rPr>
              <a:t>aka</a:t>
            </a:r>
            <a:r>
              <a:rPr lang="hr-HR" sz="4200" b="1" kern="0" dirty="0">
                <a:solidFill>
                  <a:srgbClr val="4D94B7"/>
                </a:solidFill>
                <a:latin typeface="Helvetica Neue" panose="020B0604020202020204"/>
                <a:ea typeface="Microsoft Sans Serif" panose="020B0604020202020204" pitchFamily="34" charset="0"/>
                <a:cs typeface="Microsoft Sans Serif" panose="020B0604020202020204" pitchFamily="34" charset="0"/>
              </a:rPr>
              <a:t> AARRR! model</a:t>
            </a:r>
          </a:p>
        </p:txBody>
      </p:sp>
    </p:spTree>
    <p:extLst>
      <p:ext uri="{BB962C8B-B14F-4D97-AF65-F5344CB8AC3E}">
        <p14:creationId xmlns:p14="http://schemas.microsoft.com/office/powerpoint/2010/main" val="352989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830997"/>
          </a:xfrm>
          <a:prstGeom prst="rect">
            <a:avLst/>
          </a:prstGeom>
          <a:noFill/>
        </p:spPr>
        <p:txBody>
          <a:bodyPr wrap="square">
            <a:noAutofit/>
          </a:bodyPr>
          <a:lstStyle/>
          <a:p>
            <a:pPr lvl="0" algn="ctr">
              <a:spcBef>
                <a:spcPts val="5"/>
              </a:spcBef>
              <a:tabLst>
                <a:tab pos="1205230" algn="l"/>
                <a:tab pos="1926589" algn="l"/>
                <a:tab pos="2915920" algn="l"/>
                <a:tab pos="3444875" algn="l"/>
                <a:tab pos="4383405" algn="l"/>
                <a:tab pos="6796405" algn="l"/>
              </a:tabLst>
              <a:defRPr/>
            </a:pPr>
            <a:r>
              <a:rPr lang="hr-HR" sz="4800" b="1" kern="0">
                <a:solidFill>
                  <a:srgbClr val="4D94B7"/>
                </a:solidFill>
                <a:latin typeface="Helvetica Neue" panose="020B0604020202020204"/>
                <a:ea typeface="Microsoft Sans Serif" panose="020B0604020202020204" pitchFamily="34" charset="0"/>
                <a:cs typeface="Microsoft Sans Serif" panose="020B0604020202020204" pitchFamily="34" charset="0"/>
              </a:rPr>
              <a:t>Osnovne faze Piratova lijevka poznatog kao AARRR! model</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hr-HR" sz="6000" b="1" kern="0">
                <a:solidFill>
                  <a:srgbClr val="AED633"/>
                </a:solidFill>
                <a:latin typeface="Helvetica Neue" panose="020B0604020202020204"/>
                <a:ea typeface="Microsoft Sans Serif" panose="020B0604020202020204" pitchFamily="34" charset="0"/>
                <a:cs typeface="Microsoft Sans Serif" panose="020B0604020202020204" pitchFamily="34" charset="0"/>
              </a:rPr>
              <a:t>Cjelina 2</a:t>
            </a:r>
            <a:endParaRPr kumimoji="0" lang="hr-HR" sz="6000" b="1" i="0" u="none" strike="noStrike" kern="0" cap="none" normalizeH="0">
              <a:ln>
                <a:noFill/>
              </a:ln>
              <a:solidFill>
                <a:srgbClr val="AED633"/>
              </a:solidFill>
              <a:effectLst/>
              <a:uLnTx/>
              <a:uFillTx/>
              <a:latin typeface="Helvetica Neue" panose="020B0604020202020204"/>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3EE4750C-D6F4-5978-8478-203FE57F86F7}"/>
              </a:ext>
            </a:extLst>
          </p:cNvPr>
          <p:cNvSpPr txBox="1"/>
          <p:nvPr/>
        </p:nvSpPr>
        <p:spPr>
          <a:xfrm>
            <a:off x="1296000" y="5400000"/>
            <a:ext cx="11700000" cy="3538800"/>
          </a:xfrm>
          <a:prstGeom prst="rect">
            <a:avLst/>
          </a:prstGeom>
          <a:noFill/>
        </p:spPr>
        <p:txBody>
          <a:bodyPr wrap="square">
            <a:noAutofit/>
          </a:bodyPr>
          <a:lstStyle/>
          <a:p>
            <a:pPr marL="633413" indent="-633413">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2.1 Akvizicija – glavna faza</a:t>
            </a:r>
          </a:p>
          <a:p>
            <a:pPr marL="633413" indent="-633413">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2.2 Aktivacija – daljnje stimuliranje kontakta elektrode</a:t>
            </a:r>
          </a:p>
          <a:p>
            <a:pPr marL="633413" indent="-633413">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2.3 Zadržavanje – njegovanje lojalnosti kupaca</a:t>
            </a:r>
          </a:p>
          <a:p>
            <a:pPr marL="633413" indent="-633413">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2.4 Prihod – Vrijeme za ostvarivanje profita</a:t>
            </a:r>
          </a:p>
          <a:p>
            <a:pPr marL="633413" indent="-633413">
              <a:spcAft>
                <a:spcPts val="1200"/>
              </a:spcAft>
              <a:tabLst>
                <a:tab pos="1205230" algn="l"/>
                <a:tab pos="1926589" algn="l"/>
                <a:tab pos="2915920" algn="l"/>
                <a:tab pos="3444875" algn="l"/>
                <a:tab pos="4383405" algn="l"/>
                <a:tab pos="6796405" algn="l"/>
              </a:tabLst>
              <a:defRPr/>
            </a:pPr>
            <a:r>
              <a:rPr lang="hr-HR" sz="2800" b="1" kern="0" dirty="0">
                <a:solidFill>
                  <a:srgbClr val="AED633"/>
                </a:solidFill>
                <a:latin typeface="Helvetica Neue" panose="020B0604020202020204"/>
                <a:ea typeface="Microsoft Sans Serif" panose="020B0604020202020204" pitchFamily="34" charset="0"/>
                <a:cs typeface="Microsoft Sans Serif" panose="020B0604020202020204" pitchFamily="34" charset="0"/>
              </a:rPr>
              <a:t>2.5 Preporuka – Pokretanje učinka usmene predaje i pozitivnih vanjskih učinaka</a:t>
            </a:r>
          </a:p>
        </p:txBody>
      </p:sp>
      <p:pic>
        <p:nvPicPr>
          <p:cNvPr id="2" name="Google Shape;111;p5">
            <a:extLst>
              <a:ext uri="{FF2B5EF4-FFF2-40B4-BE49-F238E27FC236}">
                <a16:creationId xmlns:a16="http://schemas.microsoft.com/office/drawing/2014/main" id="{935CA6E1-65C8-343F-2FBF-0AD359B7F1C7}"/>
              </a:ext>
            </a:extLst>
          </p:cNvPr>
          <p:cNvPicPr preferRelativeResize="0"/>
          <p:nvPr/>
        </p:nvPicPr>
        <p:blipFill rotWithShape="1">
          <a:blip r:embed="rId2">
            <a:alphaModFix/>
          </a:blip>
          <a:srcRect/>
          <a:stretch/>
        </p:blipFill>
        <p:spPr>
          <a:xfrm>
            <a:off x="12344400" y="4921071"/>
            <a:ext cx="3907362" cy="3907362"/>
          </a:xfrm>
          <a:prstGeom prst="rect">
            <a:avLst/>
          </a:prstGeom>
          <a:noFill/>
          <a:ln>
            <a:noFill/>
          </a:ln>
        </p:spPr>
      </p:pic>
    </p:spTree>
    <p:extLst>
      <p:ext uri="{BB962C8B-B14F-4D97-AF65-F5344CB8AC3E}">
        <p14:creationId xmlns:p14="http://schemas.microsoft.com/office/powerpoint/2010/main" val="2356934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1599</Words>
  <Application>Microsoft Office PowerPoint</Application>
  <PresentationFormat>Benutzerdefiniert</PresentationFormat>
  <Paragraphs>211</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Monika Dorr</cp:lastModifiedBy>
  <cp:revision>99</cp:revision>
  <dcterms:created xsi:type="dcterms:W3CDTF">2022-01-27T16:04:38Z</dcterms:created>
  <dcterms:modified xsi:type="dcterms:W3CDTF">2024-02-02T10:07:58Z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