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52" r:id="rId2"/>
  </p:sldMasterIdLst>
  <p:notesMasterIdLst>
    <p:notesMasterId r:id="rId4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97" r:id="rId36"/>
    <p:sldId id="290" r:id="rId37"/>
    <p:sldId id="291" r:id="rId38"/>
    <p:sldId id="292" r:id="rId39"/>
    <p:sldId id="293" r:id="rId40"/>
    <p:sldId id="294" r:id="rId41"/>
    <p:sldId id="295" r:id="rId42"/>
  </p:sldIdLst>
  <p:sldSz cx="18288000" cy="10287000"/>
  <p:notesSz cx="18288000" cy="10287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2" roundtripDataSignature="AMtx7mju0SpvPIhVrEWS2likw1F2AO7fA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5F4193E-60B1-42B6-A040-6CDEDA69942D}">
  <a:tblStyle styleId="{45F4193E-60B1-42B6-A040-6CDEDA69942D}"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41AAC42-2E50-4C20-8135-BB5592E128AD}"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6" y="8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55"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52"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56"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7924800" cy="51593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10358438" y="0"/>
            <a:ext cx="7924800" cy="51593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1828800" y="4951413"/>
            <a:ext cx="14630400" cy="4049712"/>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771063"/>
            <a:ext cx="7924800" cy="51593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10358438" y="9771063"/>
            <a:ext cx="7924800" cy="51593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7839773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 name="Google Shape;47;p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0: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 name="Google Shape;190;p10: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1: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2" name="Google Shape;202;p1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2: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p12: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3: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13: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4: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5" name="Google Shape;235;p14: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5: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4" name="Google Shape;254;p15: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6: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2" name="Google Shape;272;p16: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17: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3" name="Google Shape;283;p17: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p18: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3" name="Google Shape;303;p18: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19: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9" name="Google Shape;329;p19: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2:notes"/>
          <p:cNvSpPr txBox="1">
            <a:spLocks noGrp="1"/>
          </p:cNvSpPr>
          <p:nvPr>
            <p:ph type="body" idx="1"/>
          </p:nvPr>
        </p:nvSpPr>
        <p:spPr>
          <a:xfrm>
            <a:off x="1828800" y="4951413"/>
            <a:ext cx="14630400" cy="404971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endParaRPr>
              <a:latin typeface="Helvetica Neue"/>
              <a:ea typeface="Helvetica Neue"/>
              <a:cs typeface="Helvetica Neue"/>
              <a:sym typeface="Helvetica Neue"/>
            </a:endParaRPr>
          </a:p>
        </p:txBody>
      </p:sp>
      <p:sp>
        <p:nvSpPr>
          <p:cNvPr id="54" name="Google Shape;54;p2: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p20: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1" name="Google Shape;341;p20: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21: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9" name="Google Shape;349;p2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p22: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0" name="Google Shape;360;p22: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23: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5" name="Google Shape;375;p23: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Google Shape;390;p24: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1" name="Google Shape;391;p24: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25: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1" name="Google Shape;401;p25: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p26: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8" name="Google Shape;428;p26: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p27: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6" name="Google Shape;456;p27: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6"/>
        <p:cNvGrpSpPr/>
        <p:nvPr/>
      </p:nvGrpSpPr>
      <p:grpSpPr>
        <a:xfrm>
          <a:off x="0" y="0"/>
          <a:ext cx="0" cy="0"/>
          <a:chOff x="0" y="0"/>
          <a:chExt cx="0" cy="0"/>
        </a:xfrm>
      </p:grpSpPr>
      <p:sp>
        <p:nvSpPr>
          <p:cNvPr id="477" name="Google Shape;477;p28: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8" name="Google Shape;478;p28: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9"/>
        <p:cNvGrpSpPr/>
        <p:nvPr/>
      </p:nvGrpSpPr>
      <p:grpSpPr>
        <a:xfrm>
          <a:off x="0" y="0"/>
          <a:ext cx="0" cy="0"/>
          <a:chOff x="0" y="0"/>
          <a:chExt cx="0" cy="0"/>
        </a:xfrm>
      </p:grpSpPr>
      <p:sp>
        <p:nvSpPr>
          <p:cNvPr id="500" name="Google Shape;500;p29: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1" name="Google Shape;501;p29: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3: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 name="Google Shape;71;p3: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Google Shape;508;p30: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9" name="Google Shape;509;p30: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Google Shape;535;p31: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36" name="Google Shape;536;p3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1"/>
        <p:cNvGrpSpPr/>
        <p:nvPr/>
      </p:nvGrpSpPr>
      <p:grpSpPr>
        <a:xfrm>
          <a:off x="0" y="0"/>
          <a:ext cx="0" cy="0"/>
          <a:chOff x="0" y="0"/>
          <a:chExt cx="0" cy="0"/>
        </a:xfrm>
      </p:grpSpPr>
      <p:sp>
        <p:nvSpPr>
          <p:cNvPr id="542" name="Google Shape;542;p32: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3" name="Google Shape;543;p32: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Google Shape;555;p33: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56" name="Google Shape;556;p33: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Google Shape;555;p33: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56" name="Google Shape;556;p33: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57403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6"/>
        <p:cNvGrpSpPr/>
        <p:nvPr/>
      </p:nvGrpSpPr>
      <p:grpSpPr>
        <a:xfrm>
          <a:off x="0" y="0"/>
          <a:ext cx="0" cy="0"/>
          <a:chOff x="0" y="0"/>
          <a:chExt cx="0" cy="0"/>
        </a:xfrm>
      </p:grpSpPr>
      <p:sp>
        <p:nvSpPr>
          <p:cNvPr id="577" name="Google Shape;577;p35: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78" name="Google Shape;578;p35: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4"/>
        <p:cNvGrpSpPr/>
        <p:nvPr/>
      </p:nvGrpSpPr>
      <p:grpSpPr>
        <a:xfrm>
          <a:off x="0" y="0"/>
          <a:ext cx="0" cy="0"/>
          <a:chOff x="0" y="0"/>
          <a:chExt cx="0" cy="0"/>
        </a:xfrm>
      </p:grpSpPr>
      <p:sp>
        <p:nvSpPr>
          <p:cNvPr id="585" name="Google Shape;585;p36: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6" name="Google Shape;586;p36:notes"/>
          <p:cNvSpPr txBox="1">
            <a:spLocks noGrp="1"/>
          </p:cNvSpPr>
          <p:nvPr>
            <p:ph type="body" idx="1"/>
          </p:nvPr>
        </p:nvSpPr>
        <p:spPr>
          <a:xfrm>
            <a:off x="1828800" y="4951413"/>
            <a:ext cx="14630400" cy="4049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587" name="Google Shape;587;p36:notes"/>
          <p:cNvSpPr txBox="1">
            <a:spLocks noGrp="1"/>
          </p:cNvSpPr>
          <p:nvPr>
            <p:ph type="sldNum" idx="12"/>
          </p:nvPr>
        </p:nvSpPr>
        <p:spPr>
          <a:xfrm>
            <a:off x="10358438" y="9771063"/>
            <a:ext cx="7924800" cy="5160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36</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1"/>
        <p:cNvGrpSpPr/>
        <p:nvPr/>
      </p:nvGrpSpPr>
      <p:grpSpPr>
        <a:xfrm>
          <a:off x="0" y="0"/>
          <a:ext cx="0" cy="0"/>
          <a:chOff x="0" y="0"/>
          <a:chExt cx="0" cy="0"/>
        </a:xfrm>
      </p:grpSpPr>
      <p:sp>
        <p:nvSpPr>
          <p:cNvPr id="592" name="Google Shape;592;p37: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3" name="Google Shape;593;p37:notes"/>
          <p:cNvSpPr txBox="1">
            <a:spLocks noGrp="1"/>
          </p:cNvSpPr>
          <p:nvPr>
            <p:ph type="body" idx="1"/>
          </p:nvPr>
        </p:nvSpPr>
        <p:spPr>
          <a:xfrm>
            <a:off x="1828800" y="4951413"/>
            <a:ext cx="14630400" cy="4049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594" name="Google Shape;594;p37:notes"/>
          <p:cNvSpPr txBox="1">
            <a:spLocks noGrp="1"/>
          </p:cNvSpPr>
          <p:nvPr>
            <p:ph type="sldNum" idx="12"/>
          </p:nvPr>
        </p:nvSpPr>
        <p:spPr>
          <a:xfrm>
            <a:off x="10358438" y="9771063"/>
            <a:ext cx="7924800" cy="5160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Calibri"/>
                <a:ea typeface="Calibri"/>
                <a:cs typeface="Calibri"/>
                <a:sym typeface="Calibri"/>
              </a:rPr>
              <a:t>37</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8"/>
        <p:cNvGrpSpPr/>
        <p:nvPr/>
      </p:nvGrpSpPr>
      <p:grpSpPr>
        <a:xfrm>
          <a:off x="0" y="0"/>
          <a:ext cx="0" cy="0"/>
          <a:chOff x="0" y="0"/>
          <a:chExt cx="0" cy="0"/>
        </a:xfrm>
      </p:grpSpPr>
      <p:sp>
        <p:nvSpPr>
          <p:cNvPr id="599" name="Google Shape;599;p38: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00" name="Google Shape;600;p38:notes"/>
          <p:cNvSpPr txBox="1">
            <a:spLocks noGrp="1"/>
          </p:cNvSpPr>
          <p:nvPr>
            <p:ph type="body" idx="1"/>
          </p:nvPr>
        </p:nvSpPr>
        <p:spPr>
          <a:xfrm>
            <a:off x="1828800" y="4951413"/>
            <a:ext cx="14630400" cy="4049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601" name="Google Shape;601;p38:notes"/>
          <p:cNvSpPr txBox="1">
            <a:spLocks noGrp="1"/>
          </p:cNvSpPr>
          <p:nvPr>
            <p:ph type="sldNum" idx="12"/>
          </p:nvPr>
        </p:nvSpPr>
        <p:spPr>
          <a:xfrm>
            <a:off x="10358438" y="9771063"/>
            <a:ext cx="7924800" cy="5160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Calibri"/>
                <a:ea typeface="Calibri"/>
                <a:cs typeface="Calibri"/>
                <a:sym typeface="Calibri"/>
              </a:rPr>
              <a:t>38</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5"/>
        <p:cNvGrpSpPr/>
        <p:nvPr/>
      </p:nvGrpSpPr>
      <p:grpSpPr>
        <a:xfrm>
          <a:off x="0" y="0"/>
          <a:ext cx="0" cy="0"/>
          <a:chOff x="0" y="0"/>
          <a:chExt cx="0" cy="0"/>
        </a:xfrm>
      </p:grpSpPr>
      <p:sp>
        <p:nvSpPr>
          <p:cNvPr id="606" name="Google Shape;606;p39: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07" name="Google Shape;607;p39:notes"/>
          <p:cNvSpPr txBox="1">
            <a:spLocks noGrp="1"/>
          </p:cNvSpPr>
          <p:nvPr>
            <p:ph type="body" idx="1"/>
          </p:nvPr>
        </p:nvSpPr>
        <p:spPr>
          <a:xfrm>
            <a:off x="1828800" y="4951413"/>
            <a:ext cx="14630400" cy="4049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608" name="Google Shape;608;p39:notes"/>
          <p:cNvSpPr txBox="1">
            <a:spLocks noGrp="1"/>
          </p:cNvSpPr>
          <p:nvPr>
            <p:ph type="sldNum" idx="12"/>
          </p:nvPr>
        </p:nvSpPr>
        <p:spPr>
          <a:xfrm>
            <a:off x="10358438" y="9771063"/>
            <a:ext cx="7924800" cy="5160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Calibri"/>
                <a:ea typeface="Calibri"/>
                <a:cs typeface="Calibri"/>
                <a:sym typeface="Calibri"/>
              </a:rPr>
              <a:t>39</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4: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 name="Google Shape;79;p4: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2"/>
        <p:cNvGrpSpPr/>
        <p:nvPr/>
      </p:nvGrpSpPr>
      <p:grpSpPr>
        <a:xfrm>
          <a:off x="0" y="0"/>
          <a:ext cx="0" cy="0"/>
          <a:chOff x="0" y="0"/>
          <a:chExt cx="0" cy="0"/>
        </a:xfrm>
      </p:grpSpPr>
      <p:sp>
        <p:nvSpPr>
          <p:cNvPr id="613" name="Google Shape;613;p40: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4" name="Google Shape;614;p40: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5: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5: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6: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6: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7: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 name="Google Shape;130;p7: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8: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53" name="Google Shape;153;p8: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9:notes"/>
          <p:cNvSpPr txBox="1">
            <a:spLocks noGrp="1"/>
          </p:cNvSpPr>
          <p:nvPr>
            <p:ph type="body" idx="1"/>
          </p:nvPr>
        </p:nvSpPr>
        <p:spPr>
          <a:xfrm>
            <a:off x="1828800" y="4951413"/>
            <a:ext cx="14630400" cy="404971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9: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seño personalizado">
  <p:cSld name="Diseño personalizado">
    <p:spTree>
      <p:nvGrpSpPr>
        <p:cNvPr id="1" name="Shape 2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obj">
  <p:cSld name="OBJECT">
    <p:spTree>
      <p:nvGrpSpPr>
        <p:cNvPr id="1" name="Shape 25"/>
        <p:cNvGrpSpPr/>
        <p:nvPr/>
      </p:nvGrpSpPr>
      <p:grpSpPr>
        <a:xfrm>
          <a:off x="0" y="0"/>
          <a:ext cx="0" cy="0"/>
          <a:chOff x="0" y="0"/>
          <a:chExt cx="0" cy="0"/>
        </a:xfrm>
      </p:grpSpPr>
      <p:pic>
        <p:nvPicPr>
          <p:cNvPr id="26" name="Google Shape;26;p43"/>
          <p:cNvPicPr preferRelativeResize="0"/>
          <p:nvPr/>
        </p:nvPicPr>
        <p:blipFill rotWithShape="1">
          <a:blip r:embed="rId2">
            <a:alphaModFix/>
          </a:blip>
          <a:srcRect/>
          <a:stretch/>
        </p:blipFill>
        <p:spPr>
          <a:xfrm>
            <a:off x="17131569" y="1028701"/>
            <a:ext cx="276224" cy="276224"/>
          </a:xfrm>
          <a:prstGeom prst="rect">
            <a:avLst/>
          </a:prstGeom>
          <a:noFill/>
          <a:ln>
            <a:noFill/>
          </a:ln>
        </p:spPr>
      </p:pic>
      <p:pic>
        <p:nvPicPr>
          <p:cNvPr id="27" name="Google Shape;27;p43"/>
          <p:cNvPicPr preferRelativeResize="0"/>
          <p:nvPr/>
        </p:nvPicPr>
        <p:blipFill rotWithShape="1">
          <a:blip r:embed="rId3">
            <a:alphaModFix/>
          </a:blip>
          <a:srcRect/>
          <a:stretch/>
        </p:blipFill>
        <p:spPr>
          <a:xfrm>
            <a:off x="880560" y="1117481"/>
            <a:ext cx="388731" cy="123825"/>
          </a:xfrm>
          <a:prstGeom prst="rect">
            <a:avLst/>
          </a:prstGeom>
          <a:noFill/>
          <a:ln>
            <a:noFill/>
          </a:ln>
        </p:spPr>
      </p:pic>
      <p:pic>
        <p:nvPicPr>
          <p:cNvPr id="28" name="Google Shape;28;p43"/>
          <p:cNvPicPr preferRelativeResize="0"/>
          <p:nvPr/>
        </p:nvPicPr>
        <p:blipFill rotWithShape="1">
          <a:blip r:embed="rId4">
            <a:alphaModFix/>
          </a:blip>
          <a:srcRect/>
          <a:stretch/>
        </p:blipFill>
        <p:spPr>
          <a:xfrm>
            <a:off x="16936029" y="9135565"/>
            <a:ext cx="388731" cy="12382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iapositiva de título">
  <p:cSld name="Diapositiva de título">
    <p:spTree>
      <p:nvGrpSpPr>
        <p:cNvPr id="1" name="Shape 29"/>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iapositiva de título">
  <p:cSld name="Diapositiva de título">
    <p:spTree>
      <p:nvGrpSpPr>
        <p:cNvPr id="1" name="Shape 44"/>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41"/>
          <p:cNvPicPr preferRelativeResize="0"/>
          <p:nvPr/>
        </p:nvPicPr>
        <p:blipFill rotWithShape="1">
          <a:blip r:embed="rId5">
            <a:alphaModFix/>
          </a:blip>
          <a:srcRect/>
          <a:stretch/>
        </p:blipFill>
        <p:spPr>
          <a:xfrm>
            <a:off x="881449" y="9069571"/>
            <a:ext cx="276224" cy="276224"/>
          </a:xfrm>
          <a:prstGeom prst="rect">
            <a:avLst/>
          </a:prstGeom>
          <a:noFill/>
          <a:ln>
            <a:noFill/>
          </a:ln>
        </p:spPr>
      </p:pic>
      <p:sp>
        <p:nvSpPr>
          <p:cNvPr id="11" name="Google Shape;11;p41"/>
          <p:cNvSpPr/>
          <p:nvPr/>
        </p:nvSpPr>
        <p:spPr>
          <a:xfrm>
            <a:off x="1222551" y="1174148"/>
            <a:ext cx="15678785" cy="0"/>
          </a:xfrm>
          <a:custGeom>
            <a:avLst/>
            <a:gdLst/>
            <a:ahLst/>
            <a:cxnLst/>
            <a:rect l="l" t="t" r="r" b="b"/>
            <a:pathLst>
              <a:path w="15678785" h="120000" extrusionOk="0">
                <a:moveTo>
                  <a:pt x="0" y="0"/>
                </a:moveTo>
                <a:lnTo>
                  <a:pt x="15678235" y="0"/>
                </a:lnTo>
              </a:path>
            </a:pathLst>
          </a:custGeom>
          <a:noFill/>
          <a:ln w="1352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 name="Google Shape;12;p41"/>
          <p:cNvSpPr/>
          <p:nvPr/>
        </p:nvSpPr>
        <p:spPr>
          <a:xfrm>
            <a:off x="1275071" y="9210240"/>
            <a:ext cx="15850235" cy="5080"/>
          </a:xfrm>
          <a:custGeom>
            <a:avLst/>
            <a:gdLst/>
            <a:ahLst/>
            <a:cxnLst/>
            <a:rect l="l" t="t" r="r" b="b"/>
            <a:pathLst>
              <a:path w="15850235" h="5079" extrusionOk="0">
                <a:moveTo>
                  <a:pt x="0" y="0"/>
                </a:moveTo>
                <a:lnTo>
                  <a:pt x="15849653" y="4759"/>
                </a:lnTo>
              </a:path>
            </a:pathLst>
          </a:custGeom>
          <a:noFill/>
          <a:ln w="952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 name="Google Shape;13;p41"/>
          <p:cNvSpPr/>
          <p:nvPr/>
        </p:nvSpPr>
        <p:spPr>
          <a:xfrm>
            <a:off x="1023876" y="1409545"/>
            <a:ext cx="0" cy="7525384"/>
          </a:xfrm>
          <a:custGeom>
            <a:avLst/>
            <a:gdLst/>
            <a:ahLst/>
            <a:cxnLst/>
            <a:rect l="l" t="t" r="r" b="b"/>
            <a:pathLst>
              <a:path w="120000" h="7525384" extrusionOk="0">
                <a:moveTo>
                  <a:pt x="0" y="0"/>
                </a:moveTo>
                <a:lnTo>
                  <a:pt x="0" y="7524868"/>
                </a:lnTo>
              </a:path>
            </a:pathLst>
          </a:custGeom>
          <a:noFill/>
          <a:ln w="952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 name="Google Shape;14;p41"/>
          <p:cNvSpPr/>
          <p:nvPr/>
        </p:nvSpPr>
        <p:spPr>
          <a:xfrm>
            <a:off x="17270841" y="1409546"/>
            <a:ext cx="5080" cy="7525384"/>
          </a:xfrm>
          <a:custGeom>
            <a:avLst/>
            <a:gdLst/>
            <a:ahLst/>
            <a:cxnLst/>
            <a:rect l="l" t="t" r="r" b="b"/>
            <a:pathLst>
              <a:path w="5080" h="7525384" extrusionOk="0">
                <a:moveTo>
                  <a:pt x="0" y="0"/>
                </a:moveTo>
                <a:lnTo>
                  <a:pt x="4758" y="7524867"/>
                </a:lnTo>
              </a:path>
            </a:pathLst>
          </a:custGeom>
          <a:noFill/>
          <a:ln w="952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6" name="Google Shape;16;p41"/>
          <p:cNvPicPr preferRelativeResize="0"/>
          <p:nvPr/>
        </p:nvPicPr>
        <p:blipFill rotWithShape="1">
          <a:blip r:embed="rId6">
            <a:alphaModFix/>
          </a:blip>
          <a:srcRect/>
          <a:stretch/>
        </p:blipFill>
        <p:spPr>
          <a:xfrm>
            <a:off x="17131569" y="1028701"/>
            <a:ext cx="276224" cy="276224"/>
          </a:xfrm>
          <a:prstGeom prst="rect">
            <a:avLst/>
          </a:prstGeom>
          <a:noFill/>
          <a:ln>
            <a:noFill/>
          </a:ln>
        </p:spPr>
      </p:pic>
      <p:pic>
        <p:nvPicPr>
          <p:cNvPr id="17" name="Google Shape;17;p41"/>
          <p:cNvPicPr preferRelativeResize="0"/>
          <p:nvPr/>
        </p:nvPicPr>
        <p:blipFill rotWithShape="1">
          <a:blip r:embed="rId7">
            <a:alphaModFix/>
          </a:blip>
          <a:srcRect/>
          <a:stretch/>
        </p:blipFill>
        <p:spPr>
          <a:xfrm>
            <a:off x="880560" y="1117481"/>
            <a:ext cx="388731" cy="123825"/>
          </a:xfrm>
          <a:prstGeom prst="rect">
            <a:avLst/>
          </a:prstGeom>
          <a:noFill/>
          <a:ln>
            <a:noFill/>
          </a:ln>
        </p:spPr>
      </p:pic>
      <p:pic>
        <p:nvPicPr>
          <p:cNvPr id="18" name="Google Shape;18;p41"/>
          <p:cNvPicPr preferRelativeResize="0"/>
          <p:nvPr/>
        </p:nvPicPr>
        <p:blipFill rotWithShape="1">
          <a:blip r:embed="rId8">
            <a:alphaModFix/>
          </a:blip>
          <a:srcRect/>
          <a:stretch/>
        </p:blipFill>
        <p:spPr>
          <a:xfrm>
            <a:off x="16936029" y="9135565"/>
            <a:ext cx="388731" cy="123825"/>
          </a:xfrm>
          <a:prstGeom prst="rect">
            <a:avLst/>
          </a:prstGeom>
          <a:noFill/>
          <a:ln>
            <a:noFill/>
          </a:ln>
        </p:spPr>
      </p:pic>
      <p:pic>
        <p:nvPicPr>
          <p:cNvPr id="19" name="Google Shape;19;p41"/>
          <p:cNvPicPr preferRelativeResize="0"/>
          <p:nvPr/>
        </p:nvPicPr>
        <p:blipFill rotWithShape="1">
          <a:blip r:embed="rId9">
            <a:alphaModFix/>
          </a:blip>
          <a:srcRect/>
          <a:stretch/>
        </p:blipFill>
        <p:spPr>
          <a:xfrm>
            <a:off x="1295400" y="324000"/>
            <a:ext cx="1596494" cy="749022"/>
          </a:xfrm>
          <a:prstGeom prst="rect">
            <a:avLst/>
          </a:prstGeom>
          <a:noFill/>
          <a:ln>
            <a:noFill/>
          </a:ln>
        </p:spPr>
      </p:pic>
      <p:sp>
        <p:nvSpPr>
          <p:cNvPr id="23" name="Google Shape;23;p41"/>
          <p:cNvSpPr txBox="1"/>
          <p:nvPr/>
        </p:nvSpPr>
        <p:spPr>
          <a:xfrm>
            <a:off x="16565968" y="8575280"/>
            <a:ext cx="67073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fld id="{00000000-1234-1234-1234-123412341234}" type="slidenum">
              <a:rPr lang="en-US" sz="1800">
                <a:solidFill>
                  <a:schemeClr val="dk1"/>
                </a:solidFill>
                <a:latin typeface="Calibri"/>
                <a:ea typeface="Calibri"/>
                <a:cs typeface="Calibri"/>
                <a:sym typeface="Calibri"/>
              </a:rPr>
              <a:t>‹Nr.›</a:t>
            </a:fld>
            <a:endParaRPr sz="1800">
              <a:solidFill>
                <a:schemeClr val="dk1"/>
              </a:solidFill>
              <a:latin typeface="Calibri"/>
              <a:ea typeface="Calibri"/>
              <a:cs typeface="Calibri"/>
              <a:sym typeface="Calibri"/>
            </a:endParaRPr>
          </a:p>
        </p:txBody>
      </p:sp>
      <p:sp>
        <p:nvSpPr>
          <p:cNvPr id="2" name="CuadroTexto 27">
            <a:extLst>
              <a:ext uri="{FF2B5EF4-FFF2-40B4-BE49-F238E27FC236}">
                <a16:creationId xmlns:a16="http://schemas.microsoft.com/office/drawing/2014/main" id="{E892BEAA-1117-A7FD-A9A6-721C952CBC3B}"/>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3" name="Grafik 2" descr="Ein Bild, das Symbol, Schrift, Grafiken, Logo enthält.&#10;&#10;Automatisch generierte Beschreibung">
            <a:extLst>
              <a:ext uri="{FF2B5EF4-FFF2-40B4-BE49-F238E27FC236}">
                <a16:creationId xmlns:a16="http://schemas.microsoft.com/office/drawing/2014/main" id="{7A2DE999-E292-4FE8-93C8-416E8201A3B3}"/>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4" name="Grafik 3" descr="Ein Bild, das Text, Schrift, Electric Blue (Farbe), Screenshot enthält.&#10;&#10;Automatisch generierte Beschreibung">
            <a:extLst>
              <a:ext uri="{FF2B5EF4-FFF2-40B4-BE49-F238E27FC236}">
                <a16:creationId xmlns:a16="http://schemas.microsoft.com/office/drawing/2014/main" id="{F23401E8-3CDD-037C-005B-49251A4A6A1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
        <p:cNvGrpSpPr/>
        <p:nvPr/>
      </p:nvGrpSpPr>
      <p:grpSpPr>
        <a:xfrm>
          <a:off x="0" y="0"/>
          <a:ext cx="0" cy="0"/>
          <a:chOff x="0" y="0"/>
          <a:chExt cx="0" cy="0"/>
        </a:xfrm>
      </p:grpSpPr>
      <p:sp>
        <p:nvSpPr>
          <p:cNvPr id="31" name="Google Shape;31;p45"/>
          <p:cNvSpPr/>
          <p:nvPr/>
        </p:nvSpPr>
        <p:spPr>
          <a:xfrm>
            <a:off x="1542056" y="1245596"/>
            <a:ext cx="14968219" cy="0"/>
          </a:xfrm>
          <a:custGeom>
            <a:avLst/>
            <a:gdLst/>
            <a:ahLst/>
            <a:cxnLst/>
            <a:rect l="l" t="t" r="r" b="b"/>
            <a:pathLst>
              <a:path w="14968219" h="120000" extrusionOk="0">
                <a:moveTo>
                  <a:pt x="0" y="0"/>
                </a:moveTo>
                <a:lnTo>
                  <a:pt x="14967781" y="0"/>
                </a:lnTo>
              </a:path>
            </a:pathLst>
          </a:custGeom>
          <a:noFill/>
          <a:ln w="3707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2" name="Google Shape;32;p45"/>
          <p:cNvSpPr/>
          <p:nvPr/>
        </p:nvSpPr>
        <p:spPr>
          <a:xfrm>
            <a:off x="1970110" y="9032117"/>
            <a:ext cx="14615794" cy="0"/>
          </a:xfrm>
          <a:custGeom>
            <a:avLst/>
            <a:gdLst/>
            <a:ahLst/>
            <a:cxnLst/>
            <a:rect l="l" t="t" r="r" b="b"/>
            <a:pathLst>
              <a:path w="14615794" h="120000" extrusionOk="0">
                <a:moveTo>
                  <a:pt x="0" y="0"/>
                </a:moveTo>
                <a:lnTo>
                  <a:pt x="14615238" y="0"/>
                </a:lnTo>
              </a:path>
            </a:pathLst>
          </a:custGeom>
          <a:noFill/>
          <a:ln w="3707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 name="Google Shape;33;p45"/>
          <p:cNvSpPr/>
          <p:nvPr/>
        </p:nvSpPr>
        <p:spPr>
          <a:xfrm>
            <a:off x="1274106" y="1627368"/>
            <a:ext cx="0" cy="6497320"/>
          </a:xfrm>
          <a:custGeom>
            <a:avLst/>
            <a:gdLst/>
            <a:ahLst/>
            <a:cxnLst/>
            <a:rect l="l" t="t" r="r" b="b"/>
            <a:pathLst>
              <a:path w="120000" h="6497320" extrusionOk="0">
                <a:moveTo>
                  <a:pt x="0" y="0"/>
                </a:moveTo>
                <a:lnTo>
                  <a:pt x="0" y="6497271"/>
                </a:lnTo>
              </a:path>
            </a:pathLst>
          </a:custGeom>
          <a:noFill/>
          <a:ln w="37075" cap="flat" cmpd="sng">
            <a:solidFill>
              <a:srgbClr val="4D94B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 name="Google Shape;34;p45"/>
          <p:cNvSpPr/>
          <p:nvPr/>
        </p:nvSpPr>
        <p:spPr>
          <a:xfrm>
            <a:off x="17073948" y="1809750"/>
            <a:ext cx="0" cy="6832600"/>
          </a:xfrm>
          <a:custGeom>
            <a:avLst/>
            <a:gdLst/>
            <a:ahLst/>
            <a:cxnLst/>
            <a:rect l="l" t="t" r="r" b="b"/>
            <a:pathLst>
              <a:path w="120000" h="6832600" extrusionOk="0">
                <a:moveTo>
                  <a:pt x="0" y="0"/>
                </a:moveTo>
                <a:lnTo>
                  <a:pt x="0" y="6832555"/>
                </a:lnTo>
              </a:path>
            </a:pathLst>
          </a:custGeom>
          <a:noFill/>
          <a:ln w="3707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35" name="Google Shape;35;p45"/>
          <p:cNvPicPr preferRelativeResize="0"/>
          <p:nvPr/>
        </p:nvPicPr>
        <p:blipFill rotWithShape="1">
          <a:blip r:embed="rId3">
            <a:alphaModFix/>
          </a:blip>
          <a:srcRect/>
          <a:stretch/>
        </p:blipFill>
        <p:spPr>
          <a:xfrm>
            <a:off x="16512506" y="8916083"/>
            <a:ext cx="720646" cy="228599"/>
          </a:xfrm>
          <a:prstGeom prst="rect">
            <a:avLst/>
          </a:prstGeom>
          <a:noFill/>
          <a:ln>
            <a:noFill/>
          </a:ln>
        </p:spPr>
      </p:pic>
      <p:pic>
        <p:nvPicPr>
          <p:cNvPr id="36" name="Google Shape;36;p45"/>
          <p:cNvPicPr preferRelativeResize="0"/>
          <p:nvPr/>
        </p:nvPicPr>
        <p:blipFill rotWithShape="1">
          <a:blip r:embed="rId4">
            <a:alphaModFix/>
          </a:blip>
          <a:srcRect/>
          <a:stretch/>
        </p:blipFill>
        <p:spPr>
          <a:xfrm>
            <a:off x="16509838" y="723900"/>
            <a:ext cx="1085850" cy="1085850"/>
          </a:xfrm>
          <a:prstGeom prst="rect">
            <a:avLst/>
          </a:prstGeom>
          <a:noFill/>
          <a:ln>
            <a:noFill/>
          </a:ln>
        </p:spPr>
      </p:pic>
      <p:pic>
        <p:nvPicPr>
          <p:cNvPr id="37" name="Google Shape;37;p45"/>
          <p:cNvPicPr preferRelativeResize="0"/>
          <p:nvPr/>
        </p:nvPicPr>
        <p:blipFill rotWithShape="1">
          <a:blip r:embed="rId5">
            <a:alphaModFix/>
          </a:blip>
          <a:srcRect/>
          <a:stretch/>
        </p:blipFill>
        <p:spPr>
          <a:xfrm>
            <a:off x="693760" y="8124640"/>
            <a:ext cx="1276349" cy="1276349"/>
          </a:xfrm>
          <a:prstGeom prst="rect">
            <a:avLst/>
          </a:prstGeom>
          <a:noFill/>
          <a:ln>
            <a:noFill/>
          </a:ln>
        </p:spPr>
      </p:pic>
      <p:pic>
        <p:nvPicPr>
          <p:cNvPr id="38" name="Google Shape;38;p45"/>
          <p:cNvPicPr preferRelativeResize="0"/>
          <p:nvPr/>
        </p:nvPicPr>
        <p:blipFill rotWithShape="1">
          <a:blip r:embed="rId6">
            <a:alphaModFix/>
          </a:blip>
          <a:srcRect/>
          <a:stretch/>
        </p:blipFill>
        <p:spPr>
          <a:xfrm>
            <a:off x="1162547" y="1151436"/>
            <a:ext cx="720646" cy="228599"/>
          </a:xfrm>
          <a:prstGeom prst="rect">
            <a:avLst/>
          </a:prstGeom>
          <a:noFill/>
          <a:ln>
            <a:noFill/>
          </a:ln>
        </p:spPr>
      </p:pic>
      <p:sp>
        <p:nvSpPr>
          <p:cNvPr id="43" name="Google Shape;43;p45"/>
          <p:cNvSpPr txBox="1"/>
          <p:nvPr/>
        </p:nvSpPr>
        <p:spPr>
          <a:xfrm>
            <a:off x="16403212" y="8451621"/>
            <a:ext cx="6768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fld id="{00000000-1234-1234-1234-123412341234}" type="slidenum">
              <a:rPr lang="en-US" sz="1800">
                <a:solidFill>
                  <a:schemeClr val="dk1"/>
                </a:solidFill>
                <a:latin typeface="Calibri"/>
                <a:ea typeface="Calibri"/>
                <a:cs typeface="Calibri"/>
                <a:sym typeface="Calibri"/>
              </a:rPr>
              <a:t>‹Nr.›</a:t>
            </a:fld>
            <a:endParaRPr sz="1800">
              <a:solidFill>
                <a:schemeClr val="dk1"/>
              </a:solidFill>
              <a:latin typeface="Calibri"/>
              <a:ea typeface="Calibri"/>
              <a:cs typeface="Calibri"/>
              <a:sym typeface="Calibri"/>
            </a:endParaRPr>
          </a:p>
        </p:txBody>
      </p:sp>
      <p:sp>
        <p:nvSpPr>
          <p:cNvPr id="2" name="CuadroTexto 27">
            <a:extLst>
              <a:ext uri="{FF2B5EF4-FFF2-40B4-BE49-F238E27FC236}">
                <a16:creationId xmlns:a16="http://schemas.microsoft.com/office/drawing/2014/main" id="{167594A8-92FF-EE4C-4200-9B8C6B2B03EE}"/>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3" name="Grafik 2" descr="Ein Bild, das Symbol, Schrift, Grafiken, Logo enthält.&#10;&#10;Automatisch generierte Beschreibung">
            <a:extLst>
              <a:ext uri="{FF2B5EF4-FFF2-40B4-BE49-F238E27FC236}">
                <a16:creationId xmlns:a16="http://schemas.microsoft.com/office/drawing/2014/main" id="{FD4E4DAE-6E97-E90C-FFC2-62247DD0F790}"/>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4" name="Grafik 3" descr="Ein Bild, das Text, Schrift, Electric Blue (Farbe), Screenshot enthält.&#10;&#10;Automatisch generierte Beschreibung">
            <a:extLst>
              <a:ext uri="{FF2B5EF4-FFF2-40B4-BE49-F238E27FC236}">
                <a16:creationId xmlns:a16="http://schemas.microsoft.com/office/drawing/2014/main" id="{08A09FF5-795C-6706-AE57-EAAE1ACD530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cSld>
  <p:clrMap bg1="lt1" tx1="dk1" bg2="dk2" tx2="lt2" accent1="accent1" accent2="accent2" accent3="accent3" accent4="accent4" accent5="accent5" accent6="accent6" hlink="hlink" folHlink="folHlink"/>
  <p:sldLayoutIdLst>
    <p:sldLayoutId id="2147483653"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media/image22.png"/><Relationship Id="rId10" Type="http://schemas.openxmlformats.org/officeDocument/2006/relationships/image" Target="../media/image27.png"/><Relationship Id="rId4" Type="http://schemas.openxmlformats.org/officeDocument/2006/relationships/image" Target="../media/image21.png"/><Relationship Id="rId9" Type="http://schemas.openxmlformats.org/officeDocument/2006/relationships/image" Target="../media/image26.png"/></Relationships>
</file>

<file path=ppt/slides/_rels/slide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pic>
        <p:nvPicPr>
          <p:cNvPr id="49" name="Google Shape;49;p1"/>
          <p:cNvPicPr preferRelativeResize="0"/>
          <p:nvPr/>
        </p:nvPicPr>
        <p:blipFill rotWithShape="1">
          <a:blip r:embed="rId3">
            <a:alphaModFix/>
          </a:blip>
          <a:srcRect/>
          <a:stretch/>
        </p:blipFill>
        <p:spPr>
          <a:xfrm>
            <a:off x="5901586" y="2458739"/>
            <a:ext cx="6484828" cy="3042465"/>
          </a:xfrm>
          <a:prstGeom prst="rect">
            <a:avLst/>
          </a:prstGeom>
          <a:noFill/>
          <a:ln>
            <a:noFill/>
          </a:ln>
        </p:spPr>
      </p:pic>
      <p:sp>
        <p:nvSpPr>
          <p:cNvPr id="50" name="Google Shape;50;p1"/>
          <p:cNvSpPr txBox="1"/>
          <p:nvPr/>
        </p:nvSpPr>
        <p:spPr>
          <a:xfrm>
            <a:off x="3420000" y="6696000"/>
            <a:ext cx="11448000" cy="1200288"/>
          </a:xfrm>
          <a:prstGeom prst="rect">
            <a:avLst/>
          </a:prstGeom>
          <a:noFill/>
          <a:ln>
            <a:noFill/>
          </a:ln>
        </p:spPr>
        <p:txBody>
          <a:bodyPr spcFirstLastPara="1" wrap="square" lIns="91425" tIns="45700" rIns="91425" bIns="45700" anchor="t" anchorCtr="0">
            <a:spAutoFit/>
          </a:bodyPr>
          <a:lstStyle/>
          <a:p>
            <a:pPr lvl="0" algn="ctr">
              <a:buClr>
                <a:srgbClr val="4D94B7"/>
              </a:buClr>
              <a:buSzPts val="3600"/>
            </a:pPr>
            <a:r>
              <a:rPr lang="pl-PL" sz="3600" b="1" dirty="0">
                <a:solidFill>
                  <a:srgbClr val="4D94B7"/>
                </a:solidFill>
                <a:latin typeface="Helvetica Neue"/>
                <a:ea typeface="Helvetica Neue"/>
                <a:cs typeface="Helvetica Neue"/>
                <a:sym typeface="Helvetica Neue"/>
              </a:rPr>
              <a:t>Unutarorganizacijska komunikacija i upravljanje timom</a:t>
            </a:r>
            <a:endParaRPr sz="3600" b="1" i="0" u="none" strike="noStrike" cap="none" dirty="0">
              <a:solidFill>
                <a:srgbClr val="4D94B7"/>
              </a:solidFill>
              <a:latin typeface="Helvetica Neue"/>
              <a:ea typeface="Helvetica Neue"/>
              <a:cs typeface="Helvetica Neue"/>
              <a:sym typeface="Helvetica Neue"/>
            </a:endParaRPr>
          </a:p>
        </p:txBody>
      </p:sp>
      <p:sp>
        <p:nvSpPr>
          <p:cNvPr id="51" name="Google Shape;51;p1"/>
          <p:cNvSpPr txBox="1"/>
          <p:nvPr/>
        </p:nvSpPr>
        <p:spPr>
          <a:xfrm>
            <a:off x="5900400" y="5630400"/>
            <a:ext cx="6483600" cy="4716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i="0" u="none" strike="noStrike">
                <a:solidFill>
                  <a:srgbClr val="AED633"/>
                </a:solidFill>
                <a:latin typeface="Helvetica Neue"/>
                <a:ea typeface="Helvetica Neue"/>
                <a:cs typeface="Helvetica Neue"/>
                <a:sym typeface="Helvetica Neue"/>
              </a:rPr>
              <a:t>genieproject.eu</a:t>
            </a:r>
            <a:endParaRPr sz="2400" b="1">
              <a:solidFill>
                <a:srgbClr val="AED633"/>
              </a:solidFill>
              <a:latin typeface="Helvetica Neue"/>
              <a:ea typeface="Helvetica Neue"/>
              <a:cs typeface="Helvetica Neue"/>
              <a:sym typeface="Helvetica Neue"/>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0"/>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dirty="0">
                <a:solidFill>
                  <a:schemeClr val="dk1"/>
                </a:solidFill>
                <a:latin typeface="Helvetica Neue"/>
                <a:ea typeface="Helvetica Neue"/>
                <a:cs typeface="Helvetica Neue"/>
                <a:sym typeface="Helvetica Neue"/>
              </a:rPr>
              <a:t>Izvor br.: </a:t>
            </a:r>
            <a:r>
              <a:rPr lang="hr-HR" sz="1200" dirty="0">
                <a:solidFill>
                  <a:schemeClr val="dk1"/>
                </a:solidFill>
                <a:latin typeface="Helvetica Neue"/>
                <a:ea typeface="Helvetica Neue"/>
                <a:cs typeface="Helvetica Neue"/>
                <a:sym typeface="Helvetica Neue"/>
              </a:rPr>
              <a:t>18</a:t>
            </a:r>
            <a:endParaRPr lang="hr-HR" dirty="0"/>
          </a:p>
        </p:txBody>
      </p:sp>
      <p:sp>
        <p:nvSpPr>
          <p:cNvPr id="193" name="Google Shape;193;p10"/>
          <p:cNvSpPr txBox="1"/>
          <p:nvPr/>
        </p:nvSpPr>
        <p:spPr>
          <a:xfrm>
            <a:off x="1295400" y="2304000"/>
            <a:ext cx="10210800" cy="523220"/>
          </a:xfrm>
          <a:prstGeom prst="rect">
            <a:avLst/>
          </a:prstGeom>
          <a:noFill/>
          <a:ln>
            <a:noFill/>
          </a:ln>
        </p:spPr>
        <p:txBody>
          <a:bodyPr spcFirstLastPara="1" wrap="square" lIns="91425" tIns="45700" rIns="91425" bIns="45700" anchor="t" anchorCtr="0">
            <a:spAutoFit/>
          </a:bodyPr>
          <a:lstStyle/>
          <a:p>
            <a:pPr lvl="0"/>
            <a:r>
              <a:rPr lang="hr-HR" sz="2800" b="1">
                <a:solidFill>
                  <a:srgbClr val="AED633"/>
                </a:solidFill>
                <a:latin typeface="Helvetica Neue"/>
                <a:ea typeface="Helvetica Neue"/>
                <a:cs typeface="Helvetica Neue"/>
                <a:sym typeface="Helvetica Neue"/>
              </a:rPr>
              <a:t>1.2 Česta razmjena</a:t>
            </a:r>
          </a:p>
        </p:txBody>
      </p:sp>
      <p:sp>
        <p:nvSpPr>
          <p:cNvPr id="194" name="Google Shape;194;p10"/>
          <p:cNvSpPr/>
          <p:nvPr/>
        </p:nvSpPr>
        <p:spPr>
          <a:xfrm>
            <a:off x="1296000" y="4031999"/>
            <a:ext cx="15840000" cy="1080000"/>
          </a:xfrm>
          <a:prstGeom prst="roundRect">
            <a:avLst>
              <a:gd name="adj" fmla="val 16667"/>
            </a:avLst>
          </a:prstGeom>
          <a:solidFill>
            <a:srgbClr val="4D94B7">
              <a:alpha val="77647"/>
            </a:srgbClr>
          </a:solid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Clr>
                <a:schemeClr val="dk1"/>
              </a:buClr>
              <a:buSzPts val="3500"/>
              <a:buFont typeface="Helvetica Neue"/>
              <a:buNone/>
            </a:pPr>
            <a:r>
              <a:rPr lang="hr-HR" sz="3500" b="1">
                <a:solidFill>
                  <a:schemeClr val="dk1"/>
                </a:solidFill>
                <a:latin typeface="Helvetica Neue"/>
                <a:ea typeface="Helvetica Neue"/>
                <a:cs typeface="Helvetica Neue"/>
                <a:sym typeface="Helvetica Neue"/>
              </a:rPr>
              <a:t>Česta razmjena</a:t>
            </a:r>
            <a:endParaRPr lang="hr-HR"/>
          </a:p>
        </p:txBody>
      </p:sp>
      <p:sp>
        <p:nvSpPr>
          <p:cNvPr id="195" name="Google Shape;195;p10"/>
          <p:cNvSpPr txBox="1"/>
          <p:nvPr/>
        </p:nvSpPr>
        <p:spPr>
          <a:xfrm>
            <a:off x="1476000" y="6912000"/>
            <a:ext cx="7200000" cy="1080000"/>
          </a:xfrm>
          <a:prstGeom prst="rect">
            <a:avLst/>
          </a:prstGeom>
          <a:solidFill>
            <a:srgbClr val="AED633">
              <a:alpha val="49803"/>
            </a:srgbClr>
          </a:solidFill>
          <a:ln>
            <a:noFill/>
          </a:ln>
        </p:spPr>
        <p:txBody>
          <a:bodyPr spcFirstLastPara="1" wrap="square" lIns="36825" tIns="36825" rIns="36825" bIns="36825" anchor="ctr" anchorCtr="0">
            <a:noAutofit/>
          </a:bodyPr>
          <a:lstStyle/>
          <a:p>
            <a:pPr lvl="0" algn="ctr">
              <a:lnSpc>
                <a:spcPct val="90000"/>
              </a:lnSpc>
              <a:buClr>
                <a:schemeClr val="dk1"/>
              </a:buClr>
              <a:buSzPts val="2400"/>
            </a:pPr>
            <a:r>
              <a:rPr lang="hr-HR" sz="2400">
                <a:solidFill>
                  <a:schemeClr val="dk1"/>
                </a:solidFill>
                <a:latin typeface="Calibri"/>
                <a:ea typeface="Calibri"/>
                <a:cs typeface="Calibri"/>
                <a:sym typeface="Calibri"/>
              </a:rPr>
              <a:t>Koji kanal za čestu razmjenu?</a:t>
            </a:r>
            <a:endParaRPr lang="hr-HR"/>
          </a:p>
        </p:txBody>
      </p:sp>
      <p:sp>
        <p:nvSpPr>
          <p:cNvPr id="196" name="Google Shape;196;p10"/>
          <p:cNvSpPr txBox="1"/>
          <p:nvPr/>
        </p:nvSpPr>
        <p:spPr>
          <a:xfrm>
            <a:off x="9396000" y="6912000"/>
            <a:ext cx="7200000" cy="1080000"/>
          </a:xfrm>
          <a:prstGeom prst="rect">
            <a:avLst/>
          </a:prstGeom>
          <a:solidFill>
            <a:srgbClr val="AED633">
              <a:alpha val="49803"/>
            </a:srgbClr>
          </a:solidFill>
          <a:ln>
            <a:noFill/>
          </a:ln>
        </p:spPr>
        <p:txBody>
          <a:bodyPr spcFirstLastPara="1" wrap="square" lIns="36825" tIns="36825" rIns="36825" bIns="36825" anchor="ctr" anchorCtr="0">
            <a:noAutofit/>
          </a:bodyPr>
          <a:lstStyle/>
          <a:p>
            <a:pPr lvl="0" algn="ctr">
              <a:lnSpc>
                <a:spcPct val="90000"/>
              </a:lnSpc>
              <a:buClr>
                <a:schemeClr val="dk1"/>
              </a:buClr>
              <a:buSzPts val="2400"/>
            </a:pPr>
            <a:r>
              <a:rPr lang="hr-HR" sz="2400">
                <a:solidFill>
                  <a:schemeClr val="dk1"/>
                </a:solidFill>
                <a:latin typeface="Calibri"/>
                <a:ea typeface="Calibri"/>
                <a:cs typeface="Calibri"/>
                <a:sym typeface="Calibri"/>
              </a:rPr>
              <a:t>Koga treba obavijestiti?</a:t>
            </a:r>
          </a:p>
        </p:txBody>
      </p:sp>
      <p:sp>
        <p:nvSpPr>
          <p:cNvPr id="197" name="Google Shape;197;p10"/>
          <p:cNvSpPr txBox="1"/>
          <p:nvPr/>
        </p:nvSpPr>
        <p:spPr>
          <a:xfrm>
            <a:off x="9396000" y="5472000"/>
            <a:ext cx="7200000" cy="1080000"/>
          </a:xfrm>
          <a:prstGeom prst="rect">
            <a:avLst/>
          </a:prstGeom>
          <a:solidFill>
            <a:srgbClr val="AED633">
              <a:alpha val="49803"/>
            </a:srgbClr>
          </a:solidFill>
          <a:ln>
            <a:noFill/>
          </a:ln>
        </p:spPr>
        <p:txBody>
          <a:bodyPr spcFirstLastPara="1" wrap="square" lIns="36825" tIns="36825" rIns="36825" bIns="36825" anchor="ctr" anchorCtr="0">
            <a:noAutofit/>
          </a:bodyPr>
          <a:lstStyle/>
          <a:p>
            <a:pPr lvl="0" algn="ctr">
              <a:lnSpc>
                <a:spcPct val="90000"/>
              </a:lnSpc>
              <a:buClr>
                <a:schemeClr val="dk1"/>
              </a:buClr>
              <a:buSzPts val="2400"/>
            </a:pPr>
            <a:r>
              <a:rPr lang="hr-HR" sz="2400">
                <a:solidFill>
                  <a:schemeClr val="dk1"/>
                </a:solidFill>
                <a:latin typeface="Calibri"/>
                <a:ea typeface="Calibri"/>
                <a:cs typeface="Calibri"/>
                <a:sym typeface="Calibri"/>
              </a:rPr>
              <a:t>Koliko često i kada se treba informirati?</a:t>
            </a:r>
            <a:endParaRPr lang="hr-HR"/>
          </a:p>
        </p:txBody>
      </p:sp>
      <p:sp>
        <p:nvSpPr>
          <p:cNvPr id="198" name="Google Shape;198;p10"/>
          <p:cNvSpPr txBox="1"/>
          <p:nvPr/>
        </p:nvSpPr>
        <p:spPr>
          <a:xfrm>
            <a:off x="1476000" y="5472000"/>
            <a:ext cx="7200000" cy="1080000"/>
          </a:xfrm>
          <a:prstGeom prst="rect">
            <a:avLst/>
          </a:prstGeom>
          <a:solidFill>
            <a:srgbClr val="AED633">
              <a:alpha val="49803"/>
            </a:srgbClr>
          </a:solidFill>
          <a:ln>
            <a:noFill/>
          </a:ln>
        </p:spPr>
        <p:txBody>
          <a:bodyPr spcFirstLastPara="1" wrap="square" lIns="36825" tIns="36825" rIns="36825" bIns="36825" anchor="ctr" anchorCtr="0">
            <a:noAutofit/>
          </a:bodyPr>
          <a:lstStyle/>
          <a:p>
            <a:pPr lvl="0" algn="ctr">
              <a:lnSpc>
                <a:spcPct val="90000"/>
              </a:lnSpc>
              <a:buClr>
                <a:schemeClr val="dk1"/>
              </a:buClr>
              <a:buSzPts val="2400"/>
            </a:pPr>
            <a:r>
              <a:rPr lang="hr-HR" sz="2400">
                <a:solidFill>
                  <a:schemeClr val="dk1"/>
                </a:solidFill>
                <a:latin typeface="Calibri"/>
                <a:ea typeface="Calibri"/>
                <a:cs typeface="Calibri"/>
                <a:sym typeface="Calibri"/>
              </a:rPr>
              <a:t>Što treba razmjeniti?</a:t>
            </a:r>
            <a:endParaRPr lang="hr-HR"/>
          </a:p>
        </p:txBody>
      </p:sp>
      <p:sp>
        <p:nvSpPr>
          <p:cNvPr id="199" name="Google Shape;199;p10"/>
          <p:cNvSpPr txBox="1"/>
          <p:nvPr/>
        </p:nvSpPr>
        <p:spPr>
          <a:xfrm>
            <a:off x="1296000" y="1548000"/>
            <a:ext cx="15736800" cy="830997"/>
          </a:xfrm>
          <a:prstGeom prst="rect">
            <a:avLst/>
          </a:prstGeom>
          <a:noFill/>
          <a:ln>
            <a:noFill/>
          </a:ln>
        </p:spPr>
        <p:txBody>
          <a:bodyPr spcFirstLastPara="1" wrap="square" lIns="91425" tIns="45700" rIns="91425" bIns="45700" anchor="t" anchorCtr="0">
            <a:spAutoFit/>
          </a:bodyPr>
          <a:lstStyle/>
          <a:p>
            <a:pPr lvl="0"/>
            <a:r>
              <a:rPr lang="hr-HR" sz="4800" b="1">
                <a:solidFill>
                  <a:srgbClr val="4D94B7"/>
                </a:solidFill>
                <a:latin typeface="Helvetica Neue"/>
                <a:ea typeface="Helvetica Neue"/>
                <a:cs typeface="Helvetica Neue"/>
                <a:sym typeface="Helvetica Neue"/>
              </a:rPr>
              <a:t>1. Poboljšanje unutarorganizacijske komunikacije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fade">
                                      <p:cBhvr>
                                        <p:cTn id="7" dur="250"/>
                                        <p:tgtEl>
                                          <p:spTgt spid="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8"/>
                                        </p:tgtEl>
                                        <p:attrNameLst>
                                          <p:attrName>style.visibility</p:attrName>
                                        </p:attrNameLst>
                                      </p:cBhvr>
                                      <p:to>
                                        <p:strVal val="visible"/>
                                      </p:to>
                                    </p:set>
                                    <p:animEffect transition="in" filter="fade">
                                      <p:cBhvr>
                                        <p:cTn id="12" dur="1000"/>
                                        <p:tgtEl>
                                          <p:spTgt spid="198"/>
                                        </p:tgtEl>
                                      </p:cBhvr>
                                    </p:animEffect>
                                  </p:childTnLst>
                                </p:cTn>
                              </p:par>
                              <p:par>
                                <p:cTn id="13" presetID="10" presetClass="entr" presetSubtype="0" fill="hold" nodeType="withEffect">
                                  <p:stCondLst>
                                    <p:cond delay="0"/>
                                  </p:stCondLst>
                                  <p:childTnLst>
                                    <p:set>
                                      <p:cBhvr>
                                        <p:cTn id="14" dur="1" fill="hold">
                                          <p:stCondLst>
                                            <p:cond delay="0"/>
                                          </p:stCondLst>
                                        </p:cTn>
                                        <p:tgtEl>
                                          <p:spTgt spid="197"/>
                                        </p:tgtEl>
                                        <p:attrNameLst>
                                          <p:attrName>style.visibility</p:attrName>
                                        </p:attrNameLst>
                                      </p:cBhvr>
                                      <p:to>
                                        <p:strVal val="visible"/>
                                      </p:to>
                                    </p:set>
                                    <p:animEffect transition="in" filter="fade">
                                      <p:cBhvr>
                                        <p:cTn id="15" dur="1000"/>
                                        <p:tgtEl>
                                          <p:spTgt spid="197"/>
                                        </p:tgtEl>
                                      </p:cBhvr>
                                    </p:animEffect>
                                  </p:childTnLst>
                                </p:cTn>
                              </p:par>
                              <p:par>
                                <p:cTn id="16" presetID="10" presetClass="entr" presetSubtype="0" fill="hold" nodeType="withEffect">
                                  <p:stCondLst>
                                    <p:cond delay="0"/>
                                  </p:stCondLst>
                                  <p:childTnLst>
                                    <p:set>
                                      <p:cBhvr>
                                        <p:cTn id="17" dur="1" fill="hold">
                                          <p:stCondLst>
                                            <p:cond delay="0"/>
                                          </p:stCondLst>
                                        </p:cTn>
                                        <p:tgtEl>
                                          <p:spTgt spid="195"/>
                                        </p:tgtEl>
                                        <p:attrNameLst>
                                          <p:attrName>style.visibility</p:attrName>
                                        </p:attrNameLst>
                                      </p:cBhvr>
                                      <p:to>
                                        <p:strVal val="visible"/>
                                      </p:to>
                                    </p:set>
                                    <p:animEffect transition="in" filter="fade">
                                      <p:cBhvr>
                                        <p:cTn id="18" dur="1000"/>
                                        <p:tgtEl>
                                          <p:spTgt spid="195"/>
                                        </p:tgtEl>
                                      </p:cBhvr>
                                    </p:animEffect>
                                  </p:childTnLst>
                                </p:cTn>
                              </p:par>
                              <p:par>
                                <p:cTn id="19" presetID="10" presetClass="entr" presetSubtype="0" fill="hold" nodeType="withEffect">
                                  <p:stCondLst>
                                    <p:cond delay="0"/>
                                  </p:stCondLst>
                                  <p:childTnLst>
                                    <p:set>
                                      <p:cBhvr>
                                        <p:cTn id="20" dur="1" fill="hold">
                                          <p:stCondLst>
                                            <p:cond delay="0"/>
                                          </p:stCondLst>
                                        </p:cTn>
                                        <p:tgtEl>
                                          <p:spTgt spid="196"/>
                                        </p:tgtEl>
                                        <p:attrNameLst>
                                          <p:attrName>style.visibility</p:attrName>
                                        </p:attrNameLst>
                                      </p:cBhvr>
                                      <p:to>
                                        <p:strVal val="visible"/>
                                      </p:to>
                                    </p:set>
                                    <p:animEffect transition="in" filter="fade">
                                      <p:cBhvr>
                                        <p:cTn id="21" dur="1000"/>
                                        <p:tgtEl>
                                          <p:spTgt spid="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graphicFrame>
        <p:nvGraphicFramePr>
          <p:cNvPr id="204" name="Google Shape;204;p11"/>
          <p:cNvGraphicFramePr/>
          <p:nvPr>
            <p:extLst>
              <p:ext uri="{D42A27DB-BD31-4B8C-83A1-F6EECF244321}">
                <p14:modId xmlns:p14="http://schemas.microsoft.com/office/powerpoint/2010/main" val="521161891"/>
              </p:ext>
            </p:extLst>
          </p:nvPr>
        </p:nvGraphicFramePr>
        <p:xfrm>
          <a:off x="1296000" y="3888000"/>
          <a:ext cx="15444000" cy="4752000"/>
        </p:xfrm>
        <a:graphic>
          <a:graphicData uri="http://schemas.openxmlformats.org/drawingml/2006/table">
            <a:tbl>
              <a:tblPr firstRow="1" bandRow="1">
                <a:noFill/>
                <a:tableStyleId>{641AAC42-2E50-4C20-8135-BB5592E128AD}</a:tableStyleId>
              </a:tblPr>
              <a:tblGrid>
                <a:gridCol w="2520000">
                  <a:extLst>
                    <a:ext uri="{9D8B030D-6E8A-4147-A177-3AD203B41FA5}">
                      <a16:colId xmlns:a16="http://schemas.microsoft.com/office/drawing/2014/main" val="20000"/>
                    </a:ext>
                  </a:extLst>
                </a:gridCol>
                <a:gridCol w="3492000">
                  <a:extLst>
                    <a:ext uri="{9D8B030D-6E8A-4147-A177-3AD203B41FA5}">
                      <a16:colId xmlns:a16="http://schemas.microsoft.com/office/drawing/2014/main" val="20001"/>
                    </a:ext>
                  </a:extLst>
                </a:gridCol>
                <a:gridCol w="3492000">
                  <a:extLst>
                    <a:ext uri="{9D8B030D-6E8A-4147-A177-3AD203B41FA5}">
                      <a16:colId xmlns:a16="http://schemas.microsoft.com/office/drawing/2014/main" val="20002"/>
                    </a:ext>
                  </a:extLst>
                </a:gridCol>
                <a:gridCol w="3492000">
                  <a:extLst>
                    <a:ext uri="{9D8B030D-6E8A-4147-A177-3AD203B41FA5}">
                      <a16:colId xmlns:a16="http://schemas.microsoft.com/office/drawing/2014/main" val="20003"/>
                    </a:ext>
                  </a:extLst>
                </a:gridCol>
                <a:gridCol w="2448000">
                  <a:extLst>
                    <a:ext uri="{9D8B030D-6E8A-4147-A177-3AD203B41FA5}">
                      <a16:colId xmlns:a16="http://schemas.microsoft.com/office/drawing/2014/main" val="20004"/>
                    </a:ext>
                  </a:extLst>
                </a:gridCol>
              </a:tblGrid>
              <a:tr h="576000">
                <a:tc>
                  <a:txBody>
                    <a:bodyPr/>
                    <a:lstStyle/>
                    <a:p>
                      <a:pPr marL="0" marR="0" lvl="0" indent="0" algn="ctr" rtl="0">
                        <a:spcBef>
                          <a:spcPts val="0"/>
                        </a:spcBef>
                        <a:spcAft>
                          <a:spcPts val="0"/>
                        </a:spcAft>
                        <a:buNone/>
                      </a:pPr>
                      <a:r>
                        <a:rPr lang="hr-HR" sz="2400" dirty="0">
                          <a:latin typeface="Helvetica Neue"/>
                          <a:ea typeface="Helvetica Neue"/>
                          <a:cs typeface="Helvetica Neue"/>
                          <a:sym typeface="Helvetica Neue"/>
                        </a:rPr>
                        <a:t>Radnja</a:t>
                      </a:r>
                      <a:endParaRPr dirty="0"/>
                    </a:p>
                  </a:txBody>
                  <a:tcPr marL="91450" marR="91450" marT="45725" marB="45725" anchor="ctr">
                    <a:solidFill>
                      <a:srgbClr val="4D94B7"/>
                    </a:solidFill>
                  </a:tcPr>
                </a:tc>
                <a:tc>
                  <a:txBody>
                    <a:bodyPr/>
                    <a:lstStyle/>
                    <a:p>
                      <a:pPr marL="0" marR="0" lvl="0" indent="0" algn="ctr" rtl="0">
                        <a:lnSpc>
                          <a:spcPct val="100000"/>
                        </a:lnSpc>
                        <a:spcBef>
                          <a:spcPts val="0"/>
                        </a:spcBef>
                        <a:spcAft>
                          <a:spcPts val="0"/>
                        </a:spcAft>
                        <a:buClr>
                          <a:schemeClr val="lt1"/>
                        </a:buClr>
                        <a:buSzPts val="2400"/>
                        <a:buFont typeface="Helvetica Neue"/>
                        <a:buNone/>
                      </a:pPr>
                      <a:r>
                        <a:rPr lang="hr-HR" sz="2400" b="1" dirty="0">
                          <a:solidFill>
                            <a:schemeClr val="lt1"/>
                          </a:solidFill>
                          <a:latin typeface="Helvetica Neue"/>
                          <a:ea typeface="Helvetica Neue"/>
                          <a:cs typeface="Helvetica Neue"/>
                          <a:sym typeface="Helvetica Neue"/>
                        </a:rPr>
                        <a:t>Što</a:t>
                      </a:r>
                      <a:endParaRPr dirty="0"/>
                    </a:p>
                  </a:txBody>
                  <a:tcPr marL="91450" marR="91450" marT="45725" marB="45725" anchor="ctr">
                    <a:solidFill>
                      <a:srgbClr val="4D94B7"/>
                    </a:solidFill>
                  </a:tcPr>
                </a:tc>
                <a:tc>
                  <a:txBody>
                    <a:bodyPr/>
                    <a:lstStyle/>
                    <a:p>
                      <a:pPr marL="0" marR="0" lvl="0" indent="0" algn="ctr" rtl="0">
                        <a:spcBef>
                          <a:spcPts val="0"/>
                        </a:spcBef>
                        <a:spcAft>
                          <a:spcPts val="0"/>
                        </a:spcAft>
                        <a:buNone/>
                      </a:pPr>
                      <a:r>
                        <a:rPr lang="hr-HR" sz="2400" dirty="0">
                          <a:latin typeface="Helvetica Neue"/>
                          <a:ea typeface="Helvetica Neue"/>
                          <a:cs typeface="Helvetica Neue"/>
                          <a:sym typeface="Helvetica Neue"/>
                        </a:rPr>
                        <a:t>Kako</a:t>
                      </a:r>
                      <a:endParaRPr dirty="0"/>
                    </a:p>
                  </a:txBody>
                  <a:tcPr marL="91450" marR="91450" marT="45725" marB="45725" anchor="ctr">
                    <a:solidFill>
                      <a:srgbClr val="4D94B7"/>
                    </a:solidFill>
                  </a:tcPr>
                </a:tc>
                <a:tc>
                  <a:txBody>
                    <a:bodyPr/>
                    <a:lstStyle/>
                    <a:p>
                      <a:pPr marL="0" marR="0" lvl="0" indent="0" algn="ctr" rtl="0">
                        <a:spcBef>
                          <a:spcPts val="0"/>
                        </a:spcBef>
                        <a:spcAft>
                          <a:spcPts val="0"/>
                        </a:spcAft>
                        <a:buNone/>
                      </a:pPr>
                      <a:r>
                        <a:rPr lang="hr-HR" sz="2400" dirty="0">
                          <a:latin typeface="Helvetica Neue"/>
                          <a:ea typeface="Helvetica Neue"/>
                          <a:cs typeface="Helvetica Neue"/>
                          <a:sym typeface="Helvetica Neue"/>
                        </a:rPr>
                        <a:t>Koji</a:t>
                      </a:r>
                      <a:endParaRPr dirty="0"/>
                    </a:p>
                  </a:txBody>
                  <a:tcPr marL="91450" marR="91450" marT="45725" marB="45725" anchor="ctr">
                    <a:solidFill>
                      <a:srgbClr val="4D94B7"/>
                    </a:solidFill>
                  </a:tcPr>
                </a:tc>
                <a:tc>
                  <a:txBody>
                    <a:bodyPr/>
                    <a:lstStyle/>
                    <a:p>
                      <a:pPr marL="0" marR="0" lvl="0" indent="0" algn="ctr" rtl="0">
                        <a:spcBef>
                          <a:spcPts val="0"/>
                        </a:spcBef>
                        <a:spcAft>
                          <a:spcPts val="0"/>
                        </a:spcAft>
                        <a:buNone/>
                      </a:pPr>
                      <a:r>
                        <a:rPr lang="hr-HR" sz="2400" dirty="0">
                          <a:latin typeface="Helvetica Neue"/>
                          <a:ea typeface="Helvetica Neue"/>
                          <a:cs typeface="Helvetica Neue"/>
                          <a:sym typeface="Helvetica Neue"/>
                        </a:rPr>
                        <a:t>Kada</a:t>
                      </a:r>
                      <a:endParaRPr dirty="0"/>
                    </a:p>
                  </a:txBody>
                  <a:tcPr marL="91450" marR="91450" marT="45725" marB="45725" anchor="ctr">
                    <a:solidFill>
                      <a:srgbClr val="4D94B7"/>
                    </a:solidFill>
                  </a:tcPr>
                </a:tc>
                <a:extLst>
                  <a:ext uri="{0D108BD9-81ED-4DB2-BD59-A6C34878D82A}">
                    <a16:rowId xmlns:a16="http://schemas.microsoft.com/office/drawing/2014/main" val="10000"/>
                  </a:ext>
                </a:extLst>
              </a:tr>
              <a:tr h="1044000">
                <a:tc>
                  <a:txBody>
                    <a:bodyPr/>
                    <a:lstStyle/>
                    <a:p>
                      <a:pPr marL="0" marR="0" lvl="0" indent="0" algn="ctr" rtl="0">
                        <a:spcBef>
                          <a:spcPts val="0"/>
                        </a:spcBef>
                        <a:spcAft>
                          <a:spcPts val="0"/>
                        </a:spcAft>
                        <a:buNone/>
                      </a:pPr>
                      <a:r>
                        <a:rPr lang="en-US" sz="2400" b="1" dirty="0" err="1">
                          <a:solidFill>
                            <a:schemeClr val="dk1"/>
                          </a:solidFill>
                          <a:latin typeface="Helvetica Neue"/>
                          <a:ea typeface="Helvetica Neue"/>
                          <a:cs typeface="Helvetica Neue"/>
                          <a:sym typeface="Helvetica Neue"/>
                        </a:rPr>
                        <a:t>Radnja</a:t>
                      </a:r>
                      <a:endParaRPr lang="en-US" sz="2400" b="1" dirty="0">
                        <a:solidFill>
                          <a:schemeClr val="dk1"/>
                        </a:solidFill>
                        <a:latin typeface="Helvetica Neue"/>
                        <a:ea typeface="Helvetica Neue"/>
                        <a:cs typeface="Helvetica Neue"/>
                        <a:sym typeface="Helvetica Neue"/>
                      </a:endParaRPr>
                    </a:p>
                    <a:p>
                      <a:pPr marL="0" marR="0" lvl="0" indent="0" algn="ctr" rtl="0">
                        <a:spcBef>
                          <a:spcPts val="0"/>
                        </a:spcBef>
                        <a:spcAft>
                          <a:spcPts val="0"/>
                        </a:spcAft>
                        <a:buNone/>
                      </a:pPr>
                      <a:r>
                        <a:rPr lang="en-US" sz="2400" b="1" dirty="0">
                          <a:solidFill>
                            <a:schemeClr val="dk1"/>
                          </a:solidFill>
                          <a:latin typeface="Helvetica Neue"/>
                          <a:ea typeface="Helvetica Neue"/>
                          <a:cs typeface="Helvetica Neue"/>
                          <a:sym typeface="Helvetica Neue"/>
                        </a:rPr>
                        <a:t> 1</a:t>
                      </a:r>
                      <a:endParaRPr dirty="0"/>
                    </a:p>
                  </a:txBody>
                  <a:tcPr marL="91450" marR="91450" marT="45725" marB="45725">
                    <a:solidFill>
                      <a:srgbClr val="4D94B7">
                        <a:alpha val="69803"/>
                      </a:srgbClr>
                    </a:solidFill>
                  </a:tcPr>
                </a:tc>
                <a:tc>
                  <a:txBody>
                    <a:bodyPr/>
                    <a:lstStyle/>
                    <a:p>
                      <a:pPr marL="22225" marR="0" lvl="0" indent="0" algn="l" rtl="0">
                        <a:spcBef>
                          <a:spcPts val="0"/>
                        </a:spcBef>
                        <a:spcAft>
                          <a:spcPts val="0"/>
                        </a:spcAft>
                        <a:buSzPts val="2400"/>
                        <a:buFont typeface="Arial"/>
                        <a:buNone/>
                      </a:pPr>
                      <a:r>
                        <a:rPr lang="hr-HR" sz="2400" dirty="0">
                          <a:latin typeface="Helvetica Neue"/>
                          <a:ea typeface="Helvetica Neue"/>
                          <a:cs typeface="Helvetica Neue"/>
                          <a:sym typeface="Helvetica Neue"/>
                        </a:rPr>
                        <a:t>Projektni plan</a:t>
                      </a:r>
                      <a:endParaRPr dirty="0"/>
                    </a:p>
                  </a:txBody>
                  <a:tcPr marL="91450" marR="91450" marT="45725" marB="45725">
                    <a:solidFill>
                      <a:srgbClr val="4D94B7">
                        <a:alpha val="69803"/>
                      </a:srgbClr>
                    </a:solidFill>
                  </a:tcPr>
                </a:tc>
                <a:tc>
                  <a:txBody>
                    <a:bodyPr/>
                    <a:lstStyle/>
                    <a:p>
                      <a:pPr marL="0" marR="0" lvl="0" indent="0" algn="l" rtl="0">
                        <a:spcBef>
                          <a:spcPts val="0"/>
                        </a:spcBef>
                        <a:spcAft>
                          <a:spcPts val="0"/>
                        </a:spcAft>
                        <a:buSzPts val="2400"/>
                        <a:buFont typeface="Arial"/>
                        <a:buNone/>
                      </a:pPr>
                      <a:r>
                        <a:rPr lang="hr-HR" sz="2400" dirty="0">
                          <a:latin typeface="Helvetica Neue"/>
                          <a:ea typeface="Helvetica Neue"/>
                          <a:cs typeface="Helvetica Neue"/>
                          <a:sym typeface="Helvetica Neue"/>
                        </a:rPr>
                        <a:t>Putem pošte</a:t>
                      </a:r>
                      <a:endParaRPr dirty="0"/>
                    </a:p>
                  </a:txBody>
                  <a:tcPr marL="91450" marR="91450" marT="45725" marB="45725">
                    <a:solidFill>
                      <a:srgbClr val="4D94B7">
                        <a:alpha val="69803"/>
                      </a:srgbClr>
                    </a:solidFill>
                  </a:tcPr>
                </a:tc>
                <a:tc>
                  <a:txBody>
                    <a:bodyPr/>
                    <a:lstStyle/>
                    <a:p>
                      <a:pPr marL="22225" marR="0" lvl="0" indent="0" algn="l" rtl="0">
                        <a:spcBef>
                          <a:spcPts val="0"/>
                        </a:spcBef>
                        <a:spcAft>
                          <a:spcPts val="0"/>
                        </a:spcAft>
                        <a:buSzPts val="2400"/>
                        <a:buFont typeface="Arial"/>
                        <a:buNone/>
                      </a:pPr>
                      <a:r>
                        <a:rPr lang="hr-HR" sz="2400" dirty="0">
                          <a:latin typeface="Helvetica Neue"/>
                          <a:ea typeface="Helvetica Neue"/>
                          <a:cs typeface="Helvetica Neue"/>
                          <a:sym typeface="Helvetica Neue"/>
                        </a:rPr>
                        <a:t>Svim članovima</a:t>
                      </a:r>
                      <a:endParaRPr dirty="0"/>
                    </a:p>
                  </a:txBody>
                  <a:tcPr marL="91450" marR="91450" marT="45725" marB="45725">
                    <a:solidFill>
                      <a:srgbClr val="4D94B7">
                        <a:alpha val="69803"/>
                      </a:srgbClr>
                    </a:solidFill>
                  </a:tcPr>
                </a:tc>
                <a:tc>
                  <a:txBody>
                    <a:bodyPr/>
                    <a:lstStyle/>
                    <a:p>
                      <a:pPr marL="22225" marR="0" lvl="0" indent="0" algn="l" rtl="0">
                        <a:spcBef>
                          <a:spcPts val="0"/>
                        </a:spcBef>
                        <a:spcAft>
                          <a:spcPts val="0"/>
                        </a:spcAft>
                        <a:buSzPts val="2400"/>
                        <a:buFont typeface="Arial"/>
                        <a:buNone/>
                      </a:pPr>
                      <a:r>
                        <a:rPr lang="hr-HR" sz="2400" dirty="0">
                          <a:latin typeface="Helvetica Neue"/>
                          <a:ea typeface="Helvetica Neue"/>
                          <a:cs typeface="Helvetica Neue"/>
                          <a:sym typeface="Helvetica Neue"/>
                        </a:rPr>
                        <a:t>Datum</a:t>
                      </a:r>
                      <a:endParaRPr dirty="0"/>
                    </a:p>
                  </a:txBody>
                  <a:tcPr marL="91450" marR="91450" marT="45725" marB="45725">
                    <a:solidFill>
                      <a:srgbClr val="4D94B7">
                        <a:alpha val="69803"/>
                      </a:srgbClr>
                    </a:solidFill>
                  </a:tcPr>
                </a:tc>
                <a:extLst>
                  <a:ext uri="{0D108BD9-81ED-4DB2-BD59-A6C34878D82A}">
                    <a16:rowId xmlns:a16="http://schemas.microsoft.com/office/drawing/2014/main" val="10001"/>
                  </a:ext>
                </a:extLst>
              </a:tr>
              <a:tr h="1044000">
                <a:tc>
                  <a:txBody>
                    <a:bodyPr/>
                    <a:lstStyle/>
                    <a:p>
                      <a:pPr marL="0" marR="0" lvl="0" indent="0" algn="ctr" rtl="0">
                        <a:spcBef>
                          <a:spcPts val="0"/>
                        </a:spcBef>
                        <a:spcAft>
                          <a:spcPts val="0"/>
                        </a:spcAft>
                        <a:buNone/>
                      </a:pPr>
                      <a:r>
                        <a:rPr lang="en-US" sz="2400" b="1" dirty="0" err="1">
                          <a:solidFill>
                            <a:schemeClr val="dk1"/>
                          </a:solidFill>
                          <a:latin typeface="Helvetica Neue"/>
                          <a:ea typeface="Helvetica Neue"/>
                          <a:cs typeface="Helvetica Neue"/>
                          <a:sym typeface="Helvetica Neue"/>
                        </a:rPr>
                        <a:t>Radnja</a:t>
                      </a:r>
                      <a:endParaRPr lang="en-US" sz="2400" b="1" dirty="0">
                        <a:solidFill>
                          <a:schemeClr val="dk1"/>
                        </a:solidFill>
                        <a:latin typeface="Helvetica Neue"/>
                        <a:ea typeface="Helvetica Neue"/>
                        <a:cs typeface="Helvetica Neue"/>
                        <a:sym typeface="Helvetica Neue"/>
                      </a:endParaRPr>
                    </a:p>
                    <a:p>
                      <a:pPr marL="0" marR="0" lvl="0" indent="0" algn="ctr" rtl="0">
                        <a:spcBef>
                          <a:spcPts val="0"/>
                        </a:spcBef>
                        <a:spcAft>
                          <a:spcPts val="0"/>
                        </a:spcAft>
                        <a:buNone/>
                      </a:pPr>
                      <a:r>
                        <a:rPr lang="en-US" sz="2400" b="1" dirty="0">
                          <a:solidFill>
                            <a:schemeClr val="dk1"/>
                          </a:solidFill>
                          <a:latin typeface="Helvetica Neue"/>
                          <a:ea typeface="Helvetica Neue"/>
                          <a:cs typeface="Helvetica Neue"/>
                          <a:sym typeface="Helvetica Neue"/>
                        </a:rPr>
                        <a:t> 2</a:t>
                      </a:r>
                      <a:endParaRPr dirty="0"/>
                    </a:p>
                  </a:txBody>
                  <a:tcPr marL="91450" marR="91450" marT="45725" marB="45725">
                    <a:solidFill>
                      <a:srgbClr val="4D94B7">
                        <a:alpha val="49803"/>
                      </a:srgbClr>
                    </a:solidFill>
                  </a:tcPr>
                </a:tc>
                <a:tc>
                  <a:txBody>
                    <a:bodyPr/>
                    <a:lstStyle/>
                    <a:p>
                      <a:pPr marL="0" marR="0" lvl="0" indent="0" algn="l" rtl="0">
                        <a:spcBef>
                          <a:spcPts val="0"/>
                        </a:spcBef>
                        <a:spcAft>
                          <a:spcPts val="0"/>
                        </a:spcAft>
                        <a:buNone/>
                      </a:pPr>
                      <a:r>
                        <a:rPr lang="en-US" sz="2400" dirty="0">
                          <a:latin typeface="Helvetica Neue"/>
                          <a:ea typeface="Helvetica Neue"/>
                          <a:cs typeface="Helvetica Neue"/>
                          <a:sym typeface="Helvetica Neue"/>
                        </a:rPr>
                        <a:t>…</a:t>
                      </a:r>
                      <a:endParaRPr dirty="0"/>
                    </a:p>
                  </a:txBody>
                  <a:tcPr marL="91450" marR="91450" marT="45725" marB="45725">
                    <a:solidFill>
                      <a:srgbClr val="4D94B7">
                        <a:alpha val="49803"/>
                      </a:srgbClr>
                    </a:solidFill>
                  </a:tcPr>
                </a:tc>
                <a:tc>
                  <a:txBody>
                    <a:bodyPr/>
                    <a:lstStyle/>
                    <a:p>
                      <a:pPr marL="0" marR="0" lvl="0" indent="0" algn="l" rtl="0">
                        <a:spcBef>
                          <a:spcPts val="0"/>
                        </a:spcBef>
                        <a:spcAft>
                          <a:spcPts val="0"/>
                        </a:spcAft>
                        <a:buNone/>
                      </a:pPr>
                      <a:r>
                        <a:rPr lang="en-US" sz="2400">
                          <a:latin typeface="Helvetica Neue"/>
                          <a:ea typeface="Helvetica Neue"/>
                          <a:cs typeface="Helvetica Neue"/>
                          <a:sym typeface="Helvetica Neue"/>
                        </a:rPr>
                        <a:t>…</a:t>
                      </a:r>
                      <a:endParaRPr/>
                    </a:p>
                  </a:txBody>
                  <a:tcPr marL="91450" marR="91450" marT="45725" marB="45725">
                    <a:solidFill>
                      <a:srgbClr val="4D94B7">
                        <a:alpha val="49803"/>
                      </a:srgbClr>
                    </a:solidFill>
                  </a:tcPr>
                </a:tc>
                <a:tc>
                  <a:txBody>
                    <a:bodyPr/>
                    <a:lstStyle/>
                    <a:p>
                      <a:pPr marL="0" marR="0" lvl="0" indent="0" algn="l" rtl="0">
                        <a:spcBef>
                          <a:spcPts val="0"/>
                        </a:spcBef>
                        <a:spcAft>
                          <a:spcPts val="0"/>
                        </a:spcAft>
                        <a:buNone/>
                      </a:pPr>
                      <a:r>
                        <a:rPr lang="en-US" sz="2400">
                          <a:latin typeface="Helvetica Neue"/>
                          <a:ea typeface="Helvetica Neue"/>
                          <a:cs typeface="Helvetica Neue"/>
                          <a:sym typeface="Helvetica Neue"/>
                        </a:rPr>
                        <a:t>…</a:t>
                      </a:r>
                      <a:endParaRPr/>
                    </a:p>
                  </a:txBody>
                  <a:tcPr marL="91450" marR="91450" marT="45725" marB="45725">
                    <a:solidFill>
                      <a:srgbClr val="4D94B7">
                        <a:alpha val="49803"/>
                      </a:srgbClr>
                    </a:solidFill>
                  </a:tcPr>
                </a:tc>
                <a:tc>
                  <a:txBody>
                    <a:bodyPr/>
                    <a:lstStyle/>
                    <a:p>
                      <a:pPr marL="0" marR="0" lvl="0" indent="0" algn="l" rtl="0">
                        <a:spcBef>
                          <a:spcPts val="0"/>
                        </a:spcBef>
                        <a:spcAft>
                          <a:spcPts val="0"/>
                        </a:spcAft>
                        <a:buNone/>
                      </a:pPr>
                      <a:r>
                        <a:rPr lang="en-US" sz="2400">
                          <a:latin typeface="Helvetica Neue"/>
                          <a:ea typeface="Helvetica Neue"/>
                          <a:cs typeface="Helvetica Neue"/>
                          <a:sym typeface="Helvetica Neue"/>
                        </a:rPr>
                        <a:t>…</a:t>
                      </a:r>
                      <a:endParaRPr/>
                    </a:p>
                  </a:txBody>
                  <a:tcPr marL="91450" marR="91450" marT="45725" marB="45725">
                    <a:solidFill>
                      <a:srgbClr val="4D94B7">
                        <a:alpha val="49803"/>
                      </a:srgbClr>
                    </a:solidFill>
                  </a:tcPr>
                </a:tc>
                <a:extLst>
                  <a:ext uri="{0D108BD9-81ED-4DB2-BD59-A6C34878D82A}">
                    <a16:rowId xmlns:a16="http://schemas.microsoft.com/office/drawing/2014/main" val="10002"/>
                  </a:ext>
                </a:extLst>
              </a:tr>
              <a:tr h="1044000">
                <a:tc>
                  <a:txBody>
                    <a:bodyPr/>
                    <a:lstStyle/>
                    <a:p>
                      <a:pPr marL="0" marR="0" lvl="0" indent="0" algn="ctr" rtl="0">
                        <a:spcBef>
                          <a:spcPts val="0"/>
                        </a:spcBef>
                        <a:spcAft>
                          <a:spcPts val="0"/>
                        </a:spcAft>
                        <a:buNone/>
                      </a:pPr>
                      <a:r>
                        <a:rPr lang="en-US" sz="2400" b="1" dirty="0" err="1">
                          <a:solidFill>
                            <a:schemeClr val="dk1"/>
                          </a:solidFill>
                          <a:latin typeface="Helvetica Neue"/>
                          <a:ea typeface="Helvetica Neue"/>
                          <a:cs typeface="Helvetica Neue"/>
                          <a:sym typeface="Helvetica Neue"/>
                        </a:rPr>
                        <a:t>Radnja</a:t>
                      </a:r>
                      <a:endParaRPr lang="en-US" sz="2400" b="1" dirty="0">
                        <a:solidFill>
                          <a:schemeClr val="dk1"/>
                        </a:solidFill>
                        <a:latin typeface="Helvetica Neue"/>
                        <a:ea typeface="Helvetica Neue"/>
                        <a:cs typeface="Helvetica Neue"/>
                        <a:sym typeface="Helvetica Neue"/>
                      </a:endParaRPr>
                    </a:p>
                    <a:p>
                      <a:pPr marL="0" marR="0" lvl="0" indent="0" algn="ctr" rtl="0">
                        <a:spcBef>
                          <a:spcPts val="0"/>
                        </a:spcBef>
                        <a:spcAft>
                          <a:spcPts val="0"/>
                        </a:spcAft>
                        <a:buNone/>
                      </a:pPr>
                      <a:r>
                        <a:rPr lang="en-US" sz="2400" b="1" dirty="0">
                          <a:solidFill>
                            <a:schemeClr val="dk1"/>
                          </a:solidFill>
                          <a:latin typeface="Helvetica Neue"/>
                          <a:ea typeface="Helvetica Neue"/>
                          <a:cs typeface="Helvetica Neue"/>
                          <a:sym typeface="Helvetica Neue"/>
                        </a:rPr>
                        <a:t> 3</a:t>
                      </a:r>
                      <a:endParaRPr dirty="0"/>
                    </a:p>
                  </a:txBody>
                  <a:tcPr marL="91450" marR="91450" marT="45725" marB="45725">
                    <a:solidFill>
                      <a:srgbClr val="4D94B7">
                        <a:alpha val="29803"/>
                      </a:srgbClr>
                    </a:solidFill>
                  </a:tcPr>
                </a:tc>
                <a:tc>
                  <a:txBody>
                    <a:bodyPr/>
                    <a:lstStyle/>
                    <a:p>
                      <a:pPr marL="0" marR="0" lvl="0" indent="0" algn="l" rtl="0">
                        <a:spcBef>
                          <a:spcPts val="0"/>
                        </a:spcBef>
                        <a:spcAft>
                          <a:spcPts val="0"/>
                        </a:spcAft>
                        <a:buNone/>
                      </a:pPr>
                      <a:r>
                        <a:rPr lang="en-US" sz="2400">
                          <a:latin typeface="Helvetica Neue"/>
                          <a:ea typeface="Helvetica Neue"/>
                          <a:cs typeface="Helvetica Neue"/>
                          <a:sym typeface="Helvetica Neue"/>
                        </a:rPr>
                        <a:t>…</a:t>
                      </a:r>
                      <a:endParaRPr/>
                    </a:p>
                  </a:txBody>
                  <a:tcPr marL="91450" marR="91450" marT="45725" marB="45725">
                    <a:solidFill>
                      <a:srgbClr val="4D94B7">
                        <a:alpha val="29803"/>
                      </a:srgbClr>
                    </a:solidFill>
                  </a:tcPr>
                </a:tc>
                <a:tc>
                  <a:txBody>
                    <a:bodyPr/>
                    <a:lstStyle/>
                    <a:p>
                      <a:pPr marL="0" marR="0" lvl="0" indent="0" algn="l" rtl="0">
                        <a:spcBef>
                          <a:spcPts val="0"/>
                        </a:spcBef>
                        <a:spcAft>
                          <a:spcPts val="0"/>
                        </a:spcAft>
                        <a:buNone/>
                      </a:pPr>
                      <a:r>
                        <a:rPr lang="en-US" sz="2400">
                          <a:latin typeface="Helvetica Neue"/>
                          <a:ea typeface="Helvetica Neue"/>
                          <a:cs typeface="Helvetica Neue"/>
                          <a:sym typeface="Helvetica Neue"/>
                        </a:rPr>
                        <a:t>…</a:t>
                      </a:r>
                      <a:endParaRPr/>
                    </a:p>
                  </a:txBody>
                  <a:tcPr marL="91450" marR="91450" marT="45725" marB="45725">
                    <a:solidFill>
                      <a:srgbClr val="4D94B7">
                        <a:alpha val="29803"/>
                      </a:srgbClr>
                    </a:solidFill>
                  </a:tcPr>
                </a:tc>
                <a:tc>
                  <a:txBody>
                    <a:bodyPr/>
                    <a:lstStyle/>
                    <a:p>
                      <a:pPr marL="0" marR="0" lvl="0" indent="0" algn="l" rtl="0">
                        <a:spcBef>
                          <a:spcPts val="0"/>
                        </a:spcBef>
                        <a:spcAft>
                          <a:spcPts val="0"/>
                        </a:spcAft>
                        <a:buNone/>
                      </a:pPr>
                      <a:endParaRPr sz="2400">
                        <a:latin typeface="Helvetica Neue"/>
                        <a:ea typeface="Helvetica Neue"/>
                        <a:cs typeface="Helvetica Neue"/>
                        <a:sym typeface="Helvetica Neue"/>
                      </a:endParaRPr>
                    </a:p>
                  </a:txBody>
                  <a:tcPr marL="91450" marR="91450" marT="45725" marB="45725">
                    <a:solidFill>
                      <a:srgbClr val="4D94B7">
                        <a:alpha val="29803"/>
                      </a:srgbClr>
                    </a:solidFill>
                  </a:tcPr>
                </a:tc>
                <a:tc>
                  <a:txBody>
                    <a:bodyPr/>
                    <a:lstStyle/>
                    <a:p>
                      <a:pPr marL="0" marR="0" lvl="0" indent="0" algn="l" rtl="0">
                        <a:spcBef>
                          <a:spcPts val="0"/>
                        </a:spcBef>
                        <a:spcAft>
                          <a:spcPts val="0"/>
                        </a:spcAft>
                        <a:buNone/>
                      </a:pPr>
                      <a:endParaRPr sz="2400">
                        <a:latin typeface="Helvetica Neue"/>
                        <a:ea typeface="Helvetica Neue"/>
                        <a:cs typeface="Helvetica Neue"/>
                        <a:sym typeface="Helvetica Neue"/>
                      </a:endParaRPr>
                    </a:p>
                  </a:txBody>
                  <a:tcPr marL="91450" marR="91450" marT="45725" marB="45725">
                    <a:solidFill>
                      <a:srgbClr val="4D94B7">
                        <a:alpha val="29803"/>
                      </a:srgbClr>
                    </a:solidFill>
                  </a:tcPr>
                </a:tc>
                <a:extLst>
                  <a:ext uri="{0D108BD9-81ED-4DB2-BD59-A6C34878D82A}">
                    <a16:rowId xmlns:a16="http://schemas.microsoft.com/office/drawing/2014/main" val="10003"/>
                  </a:ext>
                </a:extLst>
              </a:tr>
              <a:tr h="1044000">
                <a:tc>
                  <a:txBody>
                    <a:bodyPr/>
                    <a:lstStyle/>
                    <a:p>
                      <a:pPr marL="0" marR="0" lvl="0" indent="0" algn="ctr" rtl="0">
                        <a:spcBef>
                          <a:spcPts val="0"/>
                        </a:spcBef>
                        <a:spcAft>
                          <a:spcPts val="0"/>
                        </a:spcAft>
                        <a:buNone/>
                      </a:pPr>
                      <a:r>
                        <a:rPr lang="en-US" sz="2400" b="1" dirty="0" err="1">
                          <a:solidFill>
                            <a:schemeClr val="dk1"/>
                          </a:solidFill>
                          <a:latin typeface="Helvetica Neue"/>
                          <a:ea typeface="Helvetica Neue"/>
                          <a:cs typeface="Helvetica Neue"/>
                          <a:sym typeface="Helvetica Neue"/>
                        </a:rPr>
                        <a:t>Radnja</a:t>
                      </a:r>
                      <a:endParaRPr lang="en-US" sz="2400" b="1" dirty="0">
                        <a:solidFill>
                          <a:schemeClr val="dk1"/>
                        </a:solidFill>
                        <a:latin typeface="Helvetica Neue"/>
                        <a:ea typeface="Helvetica Neue"/>
                        <a:cs typeface="Helvetica Neue"/>
                        <a:sym typeface="Helvetica Neue"/>
                      </a:endParaRPr>
                    </a:p>
                    <a:p>
                      <a:pPr marL="0" marR="0" lvl="0" indent="0" algn="ctr" rtl="0">
                        <a:spcBef>
                          <a:spcPts val="0"/>
                        </a:spcBef>
                        <a:spcAft>
                          <a:spcPts val="0"/>
                        </a:spcAft>
                        <a:buNone/>
                      </a:pPr>
                      <a:r>
                        <a:rPr lang="en-US" sz="2400" b="1" dirty="0">
                          <a:solidFill>
                            <a:schemeClr val="dk1"/>
                          </a:solidFill>
                          <a:latin typeface="Helvetica Neue"/>
                          <a:ea typeface="Helvetica Neue"/>
                          <a:cs typeface="Helvetica Neue"/>
                          <a:sym typeface="Helvetica Neue"/>
                        </a:rPr>
                        <a:t>4</a:t>
                      </a:r>
                      <a:endParaRPr dirty="0"/>
                    </a:p>
                  </a:txBody>
                  <a:tcPr marL="91450" marR="91450" marT="45725" marB="45725">
                    <a:solidFill>
                      <a:srgbClr val="4D94B7">
                        <a:alpha val="9803"/>
                      </a:srgbClr>
                    </a:solidFill>
                  </a:tcPr>
                </a:tc>
                <a:tc>
                  <a:txBody>
                    <a:bodyPr/>
                    <a:lstStyle/>
                    <a:p>
                      <a:pPr marL="0" marR="0" lvl="0" indent="0" algn="l" rtl="0">
                        <a:spcBef>
                          <a:spcPts val="0"/>
                        </a:spcBef>
                        <a:spcAft>
                          <a:spcPts val="0"/>
                        </a:spcAft>
                        <a:buNone/>
                      </a:pPr>
                      <a:r>
                        <a:rPr lang="en-US" sz="2400">
                          <a:latin typeface="Helvetica Neue"/>
                          <a:ea typeface="Helvetica Neue"/>
                          <a:cs typeface="Helvetica Neue"/>
                          <a:sym typeface="Helvetica Neue"/>
                        </a:rPr>
                        <a:t>…</a:t>
                      </a:r>
                      <a:endParaRPr/>
                    </a:p>
                  </a:txBody>
                  <a:tcPr marL="91450" marR="91450" marT="45725" marB="45725">
                    <a:solidFill>
                      <a:srgbClr val="4D94B7">
                        <a:alpha val="9803"/>
                      </a:srgbClr>
                    </a:solidFill>
                  </a:tcPr>
                </a:tc>
                <a:tc>
                  <a:txBody>
                    <a:bodyPr/>
                    <a:lstStyle/>
                    <a:p>
                      <a:pPr marL="0" marR="0" lvl="0" indent="0" algn="l" rtl="0">
                        <a:spcBef>
                          <a:spcPts val="0"/>
                        </a:spcBef>
                        <a:spcAft>
                          <a:spcPts val="0"/>
                        </a:spcAft>
                        <a:buNone/>
                      </a:pPr>
                      <a:endParaRPr sz="2400">
                        <a:latin typeface="Helvetica Neue"/>
                        <a:ea typeface="Helvetica Neue"/>
                        <a:cs typeface="Helvetica Neue"/>
                        <a:sym typeface="Helvetica Neue"/>
                      </a:endParaRPr>
                    </a:p>
                  </a:txBody>
                  <a:tcPr marL="91450" marR="91450" marT="45725" marB="45725">
                    <a:solidFill>
                      <a:srgbClr val="4D94B7">
                        <a:alpha val="9803"/>
                      </a:srgbClr>
                    </a:solidFill>
                  </a:tcPr>
                </a:tc>
                <a:tc>
                  <a:txBody>
                    <a:bodyPr/>
                    <a:lstStyle/>
                    <a:p>
                      <a:pPr marL="0" marR="0" lvl="0" indent="0" algn="l" rtl="0">
                        <a:spcBef>
                          <a:spcPts val="0"/>
                        </a:spcBef>
                        <a:spcAft>
                          <a:spcPts val="0"/>
                        </a:spcAft>
                        <a:buNone/>
                      </a:pPr>
                      <a:endParaRPr sz="2400">
                        <a:latin typeface="Helvetica Neue"/>
                        <a:ea typeface="Helvetica Neue"/>
                        <a:cs typeface="Helvetica Neue"/>
                        <a:sym typeface="Helvetica Neue"/>
                      </a:endParaRPr>
                    </a:p>
                  </a:txBody>
                  <a:tcPr marL="91450" marR="91450" marT="45725" marB="45725">
                    <a:solidFill>
                      <a:srgbClr val="4D94B7">
                        <a:alpha val="9803"/>
                      </a:srgbClr>
                    </a:solidFill>
                  </a:tcPr>
                </a:tc>
                <a:tc>
                  <a:txBody>
                    <a:bodyPr/>
                    <a:lstStyle/>
                    <a:p>
                      <a:pPr marL="0" marR="0" lvl="0" indent="0" algn="l" rtl="0">
                        <a:spcBef>
                          <a:spcPts val="0"/>
                        </a:spcBef>
                        <a:spcAft>
                          <a:spcPts val="0"/>
                        </a:spcAft>
                        <a:buNone/>
                      </a:pPr>
                      <a:endParaRPr sz="2400" dirty="0">
                        <a:latin typeface="Helvetica Neue"/>
                        <a:ea typeface="Helvetica Neue"/>
                        <a:cs typeface="Helvetica Neue"/>
                        <a:sym typeface="Helvetica Neue"/>
                      </a:endParaRPr>
                    </a:p>
                  </a:txBody>
                  <a:tcPr marL="91450" marR="91450" marT="45725" marB="45725">
                    <a:solidFill>
                      <a:srgbClr val="4D94B7">
                        <a:alpha val="9803"/>
                      </a:srgbClr>
                    </a:solidFill>
                  </a:tcPr>
                </a:tc>
                <a:extLst>
                  <a:ext uri="{0D108BD9-81ED-4DB2-BD59-A6C34878D82A}">
                    <a16:rowId xmlns:a16="http://schemas.microsoft.com/office/drawing/2014/main" val="10004"/>
                  </a:ext>
                </a:extLst>
              </a:tr>
            </a:tbl>
          </a:graphicData>
        </a:graphic>
      </p:graphicFrame>
      <p:sp>
        <p:nvSpPr>
          <p:cNvPr id="205" name="Google Shape;205;p11"/>
          <p:cNvSpPr txBox="1"/>
          <p:nvPr/>
        </p:nvSpPr>
        <p:spPr>
          <a:xfrm>
            <a:off x="1296000" y="3384000"/>
            <a:ext cx="4648200" cy="461665"/>
          </a:xfrm>
          <a:prstGeom prst="rect">
            <a:avLst/>
          </a:prstGeom>
          <a:noFill/>
          <a:ln>
            <a:noFill/>
          </a:ln>
        </p:spPr>
        <p:txBody>
          <a:bodyPr spcFirstLastPara="1" wrap="square" lIns="91425" tIns="45700" rIns="91425" bIns="45700" anchor="t" anchorCtr="0">
            <a:spAutoFit/>
          </a:bodyPr>
          <a:lstStyle/>
          <a:p>
            <a:pPr lvl="0"/>
            <a:r>
              <a:rPr lang="hr-HR" sz="2400" b="1" dirty="0">
                <a:solidFill>
                  <a:schemeClr val="dk1"/>
                </a:solidFill>
                <a:latin typeface="Helvetica Neue"/>
                <a:ea typeface="Helvetica Neue"/>
                <a:cs typeface="Helvetica Neue"/>
                <a:sym typeface="Helvetica Neue"/>
              </a:rPr>
              <a:t>Zaključak: Masterplan</a:t>
            </a:r>
            <a:endParaRPr lang="hr-HR" dirty="0"/>
          </a:p>
        </p:txBody>
      </p:sp>
      <p:sp>
        <p:nvSpPr>
          <p:cNvPr id="206" name="Google Shape;206;p11"/>
          <p:cNvSpPr txBox="1"/>
          <p:nvPr/>
        </p:nvSpPr>
        <p:spPr>
          <a:xfrm>
            <a:off x="1296000" y="1548000"/>
            <a:ext cx="15736800" cy="830997"/>
          </a:xfrm>
          <a:prstGeom prst="rect">
            <a:avLst/>
          </a:prstGeom>
          <a:noFill/>
          <a:ln>
            <a:noFill/>
          </a:ln>
        </p:spPr>
        <p:txBody>
          <a:bodyPr spcFirstLastPara="1" wrap="square" lIns="91425" tIns="45700" rIns="91425" bIns="45700" anchor="t" anchorCtr="0">
            <a:spAutoFit/>
          </a:bodyPr>
          <a:lstStyle/>
          <a:p>
            <a:pPr lvl="0"/>
            <a:r>
              <a:rPr lang="hr-HR" sz="4800" b="1">
                <a:solidFill>
                  <a:srgbClr val="4D94B7"/>
                </a:solidFill>
                <a:latin typeface="Helvetica Neue"/>
                <a:ea typeface="Helvetica Neue"/>
                <a:cs typeface="Helvetica Neue"/>
                <a:sym typeface="Helvetica Neue"/>
              </a:rPr>
              <a:t>1. Poboljšanje unutarorganizacijske komunikacije</a:t>
            </a:r>
          </a:p>
        </p:txBody>
      </p:sp>
      <p:sp>
        <p:nvSpPr>
          <p:cNvPr id="207" name="Google Shape;207;p11"/>
          <p:cNvSpPr txBox="1"/>
          <p:nvPr/>
        </p:nvSpPr>
        <p:spPr>
          <a:xfrm>
            <a:off x="1295400" y="2304000"/>
            <a:ext cx="10210800" cy="523220"/>
          </a:xfrm>
          <a:prstGeom prst="rect">
            <a:avLst/>
          </a:prstGeom>
          <a:noFill/>
          <a:ln>
            <a:noFill/>
          </a:ln>
        </p:spPr>
        <p:txBody>
          <a:bodyPr spcFirstLastPara="1" wrap="square" lIns="91425" tIns="45700" rIns="91425" bIns="45700" anchor="t" anchorCtr="0">
            <a:spAutoFit/>
          </a:bodyPr>
          <a:lstStyle/>
          <a:p>
            <a:pPr lvl="0"/>
            <a:r>
              <a:rPr lang="hr-HR" sz="2800" b="1">
                <a:solidFill>
                  <a:srgbClr val="AED633"/>
                </a:solidFill>
                <a:latin typeface="Helvetica Neue"/>
                <a:ea typeface="Helvetica Neue"/>
                <a:cs typeface="Helvetica Neue"/>
                <a:sym typeface="Helvetica Neue"/>
              </a:rPr>
              <a:t>1.2 Česta razmjena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2"/>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dirty="0">
                <a:solidFill>
                  <a:schemeClr val="dk1"/>
                </a:solidFill>
                <a:latin typeface="Helvetica Neue"/>
                <a:ea typeface="Helvetica Neue"/>
                <a:cs typeface="Helvetica Neue"/>
                <a:sym typeface="Helvetica Neue"/>
              </a:rPr>
              <a:t>Izvor br.: </a:t>
            </a:r>
            <a:r>
              <a:rPr lang="en-US" sz="1200" dirty="0">
                <a:solidFill>
                  <a:schemeClr val="dk1"/>
                </a:solidFill>
                <a:latin typeface="Helvetica Neue"/>
                <a:ea typeface="Helvetica Neue"/>
                <a:cs typeface="Helvetica Neue"/>
                <a:sym typeface="Helvetica Neue"/>
              </a:rPr>
              <a:t>22</a:t>
            </a:r>
            <a:endParaRPr sz="1200" dirty="0">
              <a:solidFill>
                <a:schemeClr val="dk1"/>
              </a:solidFill>
              <a:latin typeface="Helvetica Neue"/>
              <a:ea typeface="Helvetica Neue"/>
              <a:cs typeface="Helvetica Neue"/>
              <a:sym typeface="Helvetica Neue"/>
            </a:endParaRPr>
          </a:p>
        </p:txBody>
      </p:sp>
      <p:sp>
        <p:nvSpPr>
          <p:cNvPr id="213" name="Google Shape;213;p12"/>
          <p:cNvSpPr/>
          <p:nvPr/>
        </p:nvSpPr>
        <p:spPr>
          <a:xfrm>
            <a:off x="1296000" y="4104000"/>
            <a:ext cx="15732000" cy="3852000"/>
          </a:xfrm>
          <a:prstGeom prst="flowChartProcess">
            <a:avLst/>
          </a:prstGeom>
          <a:solidFill>
            <a:srgbClr val="4D94B7"/>
          </a:solidFill>
          <a:ln>
            <a:noFill/>
          </a:ln>
          <a:effectLst>
            <a:outerShdw blurRad="149987" dist="250190" dir="8460000" algn="ctr">
              <a:srgbClr val="000000">
                <a:alpha val="27843"/>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endParaRPr sz="600">
              <a:solidFill>
                <a:schemeClr val="dk1"/>
              </a:solidFill>
              <a:latin typeface="Helvetica Neue"/>
              <a:ea typeface="Helvetica Neue"/>
              <a:cs typeface="Helvetica Neue"/>
              <a:sym typeface="Helvetica Neue"/>
            </a:endParaRPr>
          </a:p>
        </p:txBody>
      </p:sp>
      <p:sp>
        <p:nvSpPr>
          <p:cNvPr id="214" name="Google Shape;214;p12"/>
          <p:cNvSpPr txBox="1"/>
          <p:nvPr/>
        </p:nvSpPr>
        <p:spPr>
          <a:xfrm>
            <a:off x="1296000" y="3384000"/>
            <a:ext cx="4648200" cy="461665"/>
          </a:xfrm>
          <a:prstGeom prst="rect">
            <a:avLst/>
          </a:prstGeom>
          <a:noFill/>
          <a:ln>
            <a:noFill/>
          </a:ln>
        </p:spPr>
        <p:txBody>
          <a:bodyPr spcFirstLastPara="1" wrap="square" lIns="91425" tIns="45700" rIns="91425" bIns="45700" anchor="t" anchorCtr="0">
            <a:spAutoFit/>
          </a:bodyPr>
          <a:lstStyle/>
          <a:p>
            <a:pPr lvl="0"/>
            <a:r>
              <a:rPr lang="en-US" sz="2400" b="1" dirty="0" err="1">
                <a:solidFill>
                  <a:schemeClr val="dk1"/>
                </a:solidFill>
                <a:latin typeface="Helvetica Neue"/>
                <a:ea typeface="Helvetica Neue"/>
                <a:cs typeface="Helvetica Neue"/>
                <a:sym typeface="Helvetica Neue"/>
              </a:rPr>
              <a:t>Kriteriji</a:t>
            </a:r>
            <a:r>
              <a:rPr lang="en-US" sz="2400" b="1" dirty="0">
                <a:solidFill>
                  <a:schemeClr val="dk1"/>
                </a:solidFill>
                <a:latin typeface="Helvetica Neue"/>
                <a:ea typeface="Helvetica Neue"/>
                <a:cs typeface="Helvetica Neue"/>
                <a:sym typeface="Helvetica Neue"/>
              </a:rPr>
              <a:t> </a:t>
            </a:r>
            <a:r>
              <a:rPr lang="en-US" sz="2400" b="1" dirty="0" err="1">
                <a:solidFill>
                  <a:schemeClr val="dk1"/>
                </a:solidFill>
                <a:latin typeface="Helvetica Neue"/>
                <a:ea typeface="Helvetica Neue"/>
                <a:cs typeface="Helvetica Neue"/>
                <a:sym typeface="Helvetica Neue"/>
              </a:rPr>
              <a:t>za</a:t>
            </a:r>
            <a:r>
              <a:rPr lang="en-US" sz="2400" b="1" dirty="0">
                <a:solidFill>
                  <a:schemeClr val="dk1"/>
                </a:solidFill>
                <a:latin typeface="Helvetica Neue"/>
                <a:ea typeface="Helvetica Neue"/>
                <a:cs typeface="Helvetica Neue"/>
                <a:sym typeface="Helvetica Neue"/>
              </a:rPr>
              <a:t> </a:t>
            </a:r>
            <a:r>
              <a:rPr lang="en-US" sz="2400" b="1" dirty="0" err="1">
                <a:solidFill>
                  <a:schemeClr val="dk1"/>
                </a:solidFill>
                <a:latin typeface="Helvetica Neue"/>
                <a:ea typeface="Helvetica Neue"/>
                <a:cs typeface="Helvetica Neue"/>
                <a:sym typeface="Helvetica Neue"/>
              </a:rPr>
              <a:t>čestu</a:t>
            </a:r>
            <a:r>
              <a:rPr lang="en-US" sz="2400" b="1" dirty="0">
                <a:solidFill>
                  <a:schemeClr val="dk1"/>
                </a:solidFill>
                <a:latin typeface="Helvetica Neue"/>
                <a:ea typeface="Helvetica Neue"/>
                <a:cs typeface="Helvetica Neue"/>
                <a:sym typeface="Helvetica Neue"/>
              </a:rPr>
              <a:t> </a:t>
            </a:r>
            <a:r>
              <a:rPr lang="en-US" sz="2400" b="1" dirty="0" err="1">
                <a:solidFill>
                  <a:schemeClr val="dk1"/>
                </a:solidFill>
                <a:latin typeface="Helvetica Neue"/>
                <a:ea typeface="Helvetica Neue"/>
                <a:cs typeface="Helvetica Neue"/>
                <a:sym typeface="Helvetica Neue"/>
              </a:rPr>
              <a:t>razmjenu</a:t>
            </a:r>
            <a:r>
              <a:rPr lang="en-US" sz="2400" b="1" dirty="0">
                <a:solidFill>
                  <a:schemeClr val="dk1"/>
                </a:solidFill>
                <a:latin typeface="Helvetica Neue"/>
                <a:ea typeface="Helvetica Neue"/>
                <a:cs typeface="Helvetica Neue"/>
                <a:sym typeface="Helvetica Neue"/>
              </a:rPr>
              <a:t>:</a:t>
            </a:r>
            <a:endParaRPr dirty="0"/>
          </a:p>
        </p:txBody>
      </p:sp>
      <p:graphicFrame>
        <p:nvGraphicFramePr>
          <p:cNvPr id="215" name="Google Shape;215;p12"/>
          <p:cNvGraphicFramePr/>
          <p:nvPr>
            <p:extLst>
              <p:ext uri="{D42A27DB-BD31-4B8C-83A1-F6EECF244321}">
                <p14:modId xmlns:p14="http://schemas.microsoft.com/office/powerpoint/2010/main" val="769628490"/>
              </p:ext>
            </p:extLst>
          </p:nvPr>
        </p:nvGraphicFramePr>
        <p:xfrm>
          <a:off x="1404000" y="4824000"/>
          <a:ext cx="7524000" cy="2657040"/>
        </p:xfrm>
        <a:graphic>
          <a:graphicData uri="http://schemas.openxmlformats.org/drawingml/2006/table">
            <a:tbl>
              <a:tblPr firstRow="1" bandRow="1">
                <a:noFill/>
                <a:tableStyleId>{45F4193E-60B1-42B6-A040-6CDEDA69942D}</a:tableStyleId>
              </a:tblPr>
              <a:tblGrid>
                <a:gridCol w="468000">
                  <a:extLst>
                    <a:ext uri="{9D8B030D-6E8A-4147-A177-3AD203B41FA5}">
                      <a16:colId xmlns:a16="http://schemas.microsoft.com/office/drawing/2014/main" val="20000"/>
                    </a:ext>
                  </a:extLst>
                </a:gridCol>
                <a:gridCol w="6480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tblGrid>
              <a:tr h="648000">
                <a:tc>
                  <a:txBody>
                    <a:bodyPr/>
                    <a:lstStyle/>
                    <a:p>
                      <a:pPr marL="0" marR="0" lvl="0" indent="0" algn="l" rtl="0">
                        <a:spcBef>
                          <a:spcPts val="0"/>
                        </a:spcBef>
                        <a:spcAft>
                          <a:spcPts val="0"/>
                        </a:spcAft>
                        <a:buNone/>
                      </a:pPr>
                      <a:r>
                        <a:rPr lang="en-US" sz="2400" dirty="0">
                          <a:solidFill>
                            <a:srgbClr val="AED633"/>
                          </a:solidFill>
                          <a:latin typeface="Helvetica Neue"/>
                          <a:ea typeface="Helvetica Neue"/>
                          <a:cs typeface="Helvetica Neue"/>
                          <a:sym typeface="Helvetica Neue"/>
                        </a:rPr>
                        <a:t>1.</a:t>
                      </a:r>
                      <a:endParaRPr dirty="0"/>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2400"/>
                        <a:buFont typeface="Calibri"/>
                        <a:buNone/>
                      </a:pPr>
                      <a:r>
                        <a:rPr lang="en-US" sz="2400" dirty="0" err="1">
                          <a:solidFill>
                            <a:schemeClr val="lt1"/>
                          </a:solidFill>
                          <a:latin typeface="Helvetica Neue"/>
                          <a:ea typeface="Helvetica Neue"/>
                          <a:cs typeface="Helvetica Neue"/>
                          <a:sym typeface="Helvetica Neue"/>
                        </a:rPr>
                        <a:t>Sveobuhvatna</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razmjena</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informacija</a:t>
                      </a:r>
                      <a:endParaRPr dirty="0"/>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spcBef>
                          <a:spcPts val="0"/>
                        </a:spcBef>
                        <a:spcAft>
                          <a:spcPts val="0"/>
                        </a:spcAft>
                        <a:buNone/>
                      </a:pPr>
                      <a:r>
                        <a:rPr lang="en-US" sz="3700">
                          <a:solidFill>
                            <a:srgbClr val="AED633"/>
                          </a:solidFill>
                          <a:latin typeface="Helvetica Neue"/>
                          <a:ea typeface="Helvetica Neue"/>
                          <a:cs typeface="Helvetica Neue"/>
                          <a:sym typeface="Helvetica Neue"/>
                        </a:rPr>
                        <a:t>◻</a:t>
                      </a:r>
                      <a:endParaRPr sz="37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0"/>
                  </a:ext>
                </a:extLst>
              </a:tr>
              <a:tr h="562500">
                <a:tc>
                  <a:txBody>
                    <a:bodyPr/>
                    <a:lstStyle/>
                    <a:p>
                      <a:pPr marL="0" marR="0" lvl="0" indent="0" algn="l" rtl="0">
                        <a:spcBef>
                          <a:spcPts val="0"/>
                        </a:spcBef>
                        <a:spcAft>
                          <a:spcPts val="0"/>
                        </a:spcAft>
                        <a:buNone/>
                      </a:pPr>
                      <a:r>
                        <a:rPr lang="en-US" sz="2400">
                          <a:solidFill>
                            <a:srgbClr val="AED633"/>
                          </a:solidFill>
                          <a:latin typeface="Helvetica Neue"/>
                          <a:ea typeface="Helvetica Neue"/>
                          <a:cs typeface="Helvetica Neue"/>
                          <a:sym typeface="Helvetica Neue"/>
                        </a:rPr>
                        <a:t>2.</a:t>
                      </a:r>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2400"/>
                        <a:buFont typeface="Calibri"/>
                        <a:buNone/>
                      </a:pPr>
                      <a:r>
                        <a:rPr lang="en-US" sz="2400" dirty="0" err="1">
                          <a:solidFill>
                            <a:schemeClr val="lt1"/>
                          </a:solidFill>
                          <a:latin typeface="Helvetica Neue"/>
                          <a:ea typeface="Helvetica Neue"/>
                          <a:cs typeface="Helvetica Neue"/>
                          <a:sym typeface="Helvetica Neue"/>
                        </a:rPr>
                        <a:t>Nema</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uskraćivanja</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informacija</a:t>
                      </a:r>
                      <a:endParaRPr dirty="0"/>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700"/>
                        <a:buFont typeface="Helvetica Neue"/>
                        <a:buNone/>
                      </a:pPr>
                      <a:r>
                        <a:rPr lang="en-US" sz="3700">
                          <a:solidFill>
                            <a:srgbClr val="AED633"/>
                          </a:solidFill>
                          <a:latin typeface="Helvetica Neue"/>
                          <a:ea typeface="Helvetica Neue"/>
                          <a:cs typeface="Helvetica Neue"/>
                          <a:sym typeface="Helvetica Neue"/>
                        </a:rPr>
                        <a:t>◻</a:t>
                      </a:r>
                      <a:endParaRPr sz="37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1"/>
                  </a:ext>
                </a:extLst>
              </a:tr>
              <a:tr h="562500">
                <a:tc>
                  <a:txBody>
                    <a:bodyPr/>
                    <a:lstStyle/>
                    <a:p>
                      <a:pPr marL="0" marR="0" lvl="0" indent="0" algn="l" rtl="0">
                        <a:spcBef>
                          <a:spcPts val="0"/>
                        </a:spcBef>
                        <a:spcAft>
                          <a:spcPts val="0"/>
                        </a:spcAft>
                        <a:buNone/>
                      </a:pPr>
                      <a:r>
                        <a:rPr lang="en-US" sz="2400">
                          <a:solidFill>
                            <a:srgbClr val="AED633"/>
                          </a:solidFill>
                          <a:latin typeface="Helvetica Neue"/>
                          <a:ea typeface="Helvetica Neue"/>
                          <a:cs typeface="Helvetica Neue"/>
                          <a:sym typeface="Helvetica Neue"/>
                        </a:rPr>
                        <a:t>3.</a:t>
                      </a:r>
                      <a:endParaRPr/>
                    </a:p>
                  </a:txBody>
                  <a:tcPr marL="90000" marR="90000" marT="72000" marB="720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2400"/>
                        <a:buFont typeface="Calibri"/>
                        <a:buNone/>
                      </a:pPr>
                      <a:r>
                        <a:rPr lang="en-US" sz="2400" dirty="0" err="1">
                          <a:solidFill>
                            <a:schemeClr val="lt1"/>
                          </a:solidFill>
                          <a:latin typeface="Helvetica Neue"/>
                          <a:ea typeface="Helvetica Neue"/>
                          <a:cs typeface="Helvetica Neue"/>
                          <a:sym typeface="Helvetica Neue"/>
                        </a:rPr>
                        <a:t>Razmjena</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informacija</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preko</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svih</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granica</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odjela</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odjela</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pozicija</a:t>
                      </a:r>
                      <a:r>
                        <a:rPr lang="en-US" sz="2400" dirty="0">
                          <a:solidFill>
                            <a:schemeClr val="lt1"/>
                          </a:solidFill>
                          <a:latin typeface="Helvetica Neue"/>
                          <a:ea typeface="Helvetica Neue"/>
                          <a:cs typeface="Helvetica Neue"/>
                          <a:sym typeface="Helvetica Neue"/>
                        </a:rPr>
                        <a:t> i </a:t>
                      </a:r>
                      <a:r>
                        <a:rPr lang="en-US" sz="2400" dirty="0" err="1">
                          <a:solidFill>
                            <a:schemeClr val="lt1"/>
                          </a:solidFill>
                          <a:latin typeface="Helvetica Neue"/>
                          <a:ea typeface="Helvetica Neue"/>
                          <a:cs typeface="Helvetica Neue"/>
                          <a:sym typeface="Helvetica Neue"/>
                        </a:rPr>
                        <a:t>hijerarhijskih</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razina</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bez</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skrivanja</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informacija</a:t>
                      </a:r>
                      <a:r>
                        <a:rPr lang="en-US" sz="2400" dirty="0">
                          <a:solidFill>
                            <a:schemeClr val="lt1"/>
                          </a:solidFill>
                          <a:latin typeface="Helvetica Neue"/>
                          <a:ea typeface="Helvetica Neue"/>
                          <a:cs typeface="Helvetica Neue"/>
                          <a:sym typeface="Helvetica Neue"/>
                        </a:rPr>
                        <a:t>)</a:t>
                      </a:r>
                      <a:endParaRPr sz="2400" dirty="0">
                        <a:solidFill>
                          <a:schemeClr val="lt1"/>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700"/>
                        <a:buFont typeface="Helvetica Neue"/>
                        <a:buNone/>
                      </a:pPr>
                      <a:r>
                        <a:rPr lang="en-US" sz="3700" dirty="0">
                          <a:solidFill>
                            <a:srgbClr val="AED633"/>
                          </a:solidFill>
                          <a:latin typeface="Helvetica Neue"/>
                          <a:ea typeface="Helvetica Neue"/>
                          <a:cs typeface="Helvetica Neue"/>
                          <a:sym typeface="Helvetica Neue"/>
                        </a:rPr>
                        <a:t>◻</a:t>
                      </a:r>
                      <a:endParaRPr sz="3700" dirty="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aphicFrame>
        <p:nvGraphicFramePr>
          <p:cNvPr id="216" name="Google Shape;216;p12"/>
          <p:cNvGraphicFramePr/>
          <p:nvPr>
            <p:extLst>
              <p:ext uri="{D42A27DB-BD31-4B8C-83A1-F6EECF244321}">
                <p14:modId xmlns:p14="http://schemas.microsoft.com/office/powerpoint/2010/main" val="1737021688"/>
              </p:ext>
            </p:extLst>
          </p:nvPr>
        </p:nvGraphicFramePr>
        <p:xfrm>
          <a:off x="9396000" y="4176000"/>
          <a:ext cx="7524000" cy="3364920"/>
        </p:xfrm>
        <a:graphic>
          <a:graphicData uri="http://schemas.openxmlformats.org/drawingml/2006/table">
            <a:tbl>
              <a:tblPr firstRow="1" bandRow="1">
                <a:noFill/>
                <a:tableStyleId>{45F4193E-60B1-42B6-A040-6CDEDA69942D}</a:tableStyleId>
              </a:tblPr>
              <a:tblGrid>
                <a:gridCol w="468000">
                  <a:extLst>
                    <a:ext uri="{9D8B030D-6E8A-4147-A177-3AD203B41FA5}">
                      <a16:colId xmlns:a16="http://schemas.microsoft.com/office/drawing/2014/main" val="20000"/>
                    </a:ext>
                  </a:extLst>
                </a:gridCol>
                <a:gridCol w="6480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tblGrid>
              <a:tr h="562500">
                <a:tc>
                  <a:txBody>
                    <a:bodyPr/>
                    <a:lstStyle/>
                    <a:p>
                      <a:pPr marL="0" marR="0" lvl="0" indent="0" algn="l" rtl="0">
                        <a:spcBef>
                          <a:spcPts val="0"/>
                        </a:spcBef>
                        <a:spcAft>
                          <a:spcPts val="0"/>
                        </a:spcAft>
                        <a:buNone/>
                      </a:pPr>
                      <a:r>
                        <a:rPr lang="en-US" sz="2400" dirty="0">
                          <a:solidFill>
                            <a:srgbClr val="AED633"/>
                          </a:solidFill>
                          <a:latin typeface="Helvetica Neue"/>
                          <a:ea typeface="Helvetica Neue"/>
                          <a:cs typeface="Helvetica Neue"/>
                          <a:sym typeface="Helvetica Neue"/>
                        </a:rPr>
                        <a:t>4.</a:t>
                      </a:r>
                      <a:endParaRPr dirty="0"/>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2400"/>
                        <a:buFont typeface="Calibri"/>
                        <a:buNone/>
                      </a:pPr>
                      <a:r>
                        <a:rPr lang="es-ES" sz="2400" dirty="0" err="1">
                          <a:solidFill>
                            <a:schemeClr val="lt1"/>
                          </a:solidFill>
                          <a:latin typeface="Helvetica Neue"/>
                          <a:ea typeface="Helvetica Neue"/>
                          <a:cs typeface="Helvetica Neue"/>
                          <a:sym typeface="Helvetica Neue"/>
                        </a:rPr>
                        <a:t>Gdje</a:t>
                      </a:r>
                      <a:r>
                        <a:rPr lang="es-ES" sz="2400" dirty="0">
                          <a:solidFill>
                            <a:schemeClr val="lt1"/>
                          </a:solidFill>
                          <a:latin typeface="Helvetica Neue"/>
                          <a:ea typeface="Helvetica Neue"/>
                          <a:cs typeface="Helvetica Neue"/>
                          <a:sym typeface="Helvetica Neue"/>
                        </a:rPr>
                        <a:t> su </a:t>
                      </a:r>
                      <a:r>
                        <a:rPr lang="es-ES" sz="2400" dirty="0" err="1">
                          <a:solidFill>
                            <a:schemeClr val="lt1"/>
                          </a:solidFill>
                          <a:latin typeface="Helvetica Neue"/>
                          <a:ea typeface="Helvetica Neue"/>
                          <a:cs typeface="Helvetica Neue"/>
                          <a:sym typeface="Helvetica Neue"/>
                        </a:rPr>
                        <a:t>sve</a:t>
                      </a:r>
                      <a:r>
                        <a:rPr lang="es-ES" sz="2400" dirty="0">
                          <a:solidFill>
                            <a:schemeClr val="lt1"/>
                          </a:solidFill>
                          <a:latin typeface="Helvetica Neue"/>
                          <a:ea typeface="Helvetica Neue"/>
                          <a:cs typeface="Helvetica Neue"/>
                          <a:sym typeface="Helvetica Neue"/>
                        </a:rPr>
                        <a:t> </a:t>
                      </a:r>
                      <a:r>
                        <a:rPr lang="es-ES" sz="2400" dirty="0" err="1">
                          <a:solidFill>
                            <a:schemeClr val="lt1"/>
                          </a:solidFill>
                          <a:latin typeface="Helvetica Neue"/>
                          <a:ea typeface="Helvetica Neue"/>
                          <a:cs typeface="Helvetica Neue"/>
                          <a:sym typeface="Helvetica Neue"/>
                        </a:rPr>
                        <a:t>informacije</a:t>
                      </a:r>
                      <a:r>
                        <a:rPr lang="es-ES" sz="2400" dirty="0">
                          <a:solidFill>
                            <a:schemeClr val="lt1"/>
                          </a:solidFill>
                          <a:latin typeface="Helvetica Neue"/>
                          <a:ea typeface="Helvetica Neue"/>
                          <a:cs typeface="Helvetica Neue"/>
                          <a:sym typeface="Helvetica Neue"/>
                        </a:rPr>
                        <a:t> </a:t>
                      </a:r>
                      <a:r>
                        <a:rPr lang="es-ES" sz="2400" dirty="0" err="1">
                          <a:solidFill>
                            <a:schemeClr val="lt1"/>
                          </a:solidFill>
                          <a:latin typeface="Helvetica Neue"/>
                          <a:ea typeface="Helvetica Neue"/>
                          <a:cs typeface="Helvetica Neue"/>
                          <a:sym typeface="Helvetica Neue"/>
                        </a:rPr>
                        <a:t>objavljene</a:t>
                      </a:r>
                      <a:r>
                        <a:rPr lang="es-ES" sz="2400" dirty="0">
                          <a:solidFill>
                            <a:schemeClr val="lt1"/>
                          </a:solidFill>
                          <a:latin typeface="Helvetica Neue"/>
                          <a:ea typeface="Helvetica Neue"/>
                          <a:cs typeface="Helvetica Neue"/>
                          <a:sym typeface="Helvetica Neue"/>
                        </a:rPr>
                        <a:t>?</a:t>
                      </a:r>
                      <a:endParaRPr sz="2400" dirty="0">
                        <a:solidFill>
                          <a:schemeClr val="lt1"/>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700"/>
                        <a:buFont typeface="Helvetica Neue"/>
                        <a:buNone/>
                      </a:pPr>
                      <a:r>
                        <a:rPr lang="en-US" sz="3700">
                          <a:solidFill>
                            <a:srgbClr val="AED633"/>
                          </a:solidFill>
                          <a:latin typeface="Helvetica Neue"/>
                          <a:ea typeface="Helvetica Neue"/>
                          <a:cs typeface="Helvetica Neue"/>
                          <a:sym typeface="Helvetica Neue"/>
                        </a:rPr>
                        <a:t>◻</a:t>
                      </a:r>
                      <a:endParaRPr sz="37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0"/>
                  </a:ext>
                </a:extLst>
              </a:tr>
              <a:tr h="562500">
                <a:tc>
                  <a:txBody>
                    <a:bodyPr/>
                    <a:lstStyle/>
                    <a:p>
                      <a:pPr marL="0" marR="0" lvl="0" indent="0" algn="l" rtl="0">
                        <a:spcBef>
                          <a:spcPts val="0"/>
                        </a:spcBef>
                        <a:spcAft>
                          <a:spcPts val="0"/>
                        </a:spcAft>
                        <a:buNone/>
                      </a:pPr>
                      <a:r>
                        <a:rPr lang="en-US" sz="2400">
                          <a:solidFill>
                            <a:srgbClr val="AED633"/>
                          </a:solidFill>
                          <a:latin typeface="Helvetica Neue"/>
                          <a:ea typeface="Helvetica Neue"/>
                          <a:cs typeface="Helvetica Neue"/>
                          <a:sym typeface="Helvetica Neue"/>
                        </a:rPr>
                        <a:t>5.</a:t>
                      </a:r>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2400"/>
                        <a:buFont typeface="Calibri"/>
                        <a:buNone/>
                      </a:pPr>
                      <a:r>
                        <a:rPr lang="en-US" sz="2400" dirty="0" err="1">
                          <a:solidFill>
                            <a:schemeClr val="lt1"/>
                          </a:solidFill>
                          <a:latin typeface="Helvetica Neue"/>
                          <a:ea typeface="Helvetica Neue"/>
                          <a:cs typeface="Helvetica Neue"/>
                          <a:sym typeface="Helvetica Neue"/>
                        </a:rPr>
                        <a:t>Izravna</a:t>
                      </a:r>
                      <a:r>
                        <a:rPr lang="en-US" sz="2400" dirty="0">
                          <a:solidFill>
                            <a:schemeClr val="lt1"/>
                          </a:solidFill>
                          <a:latin typeface="Helvetica Neue"/>
                          <a:ea typeface="Helvetica Neue"/>
                          <a:cs typeface="Helvetica Neue"/>
                          <a:sym typeface="Helvetica Neue"/>
                        </a:rPr>
                        <a:t> i </a:t>
                      </a:r>
                      <a:r>
                        <a:rPr lang="en-US" sz="2400" dirty="0" err="1">
                          <a:solidFill>
                            <a:schemeClr val="lt1"/>
                          </a:solidFill>
                          <a:latin typeface="Helvetica Neue"/>
                          <a:ea typeface="Helvetica Neue"/>
                          <a:cs typeface="Helvetica Neue"/>
                          <a:sym typeface="Helvetica Neue"/>
                        </a:rPr>
                        <a:t>pravovremena</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komunikacija</a:t>
                      </a:r>
                      <a:endParaRPr sz="2400" dirty="0">
                        <a:solidFill>
                          <a:schemeClr val="lt1"/>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700"/>
                        <a:buFont typeface="Helvetica Neue"/>
                        <a:buNone/>
                      </a:pPr>
                      <a:r>
                        <a:rPr lang="en-US" sz="3700">
                          <a:solidFill>
                            <a:srgbClr val="AED633"/>
                          </a:solidFill>
                          <a:latin typeface="Helvetica Neue"/>
                          <a:ea typeface="Helvetica Neue"/>
                          <a:cs typeface="Helvetica Neue"/>
                          <a:sym typeface="Helvetica Neue"/>
                        </a:rPr>
                        <a:t>◻</a:t>
                      </a:r>
                      <a:endParaRPr sz="37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1"/>
                  </a:ext>
                </a:extLst>
              </a:tr>
              <a:tr h="562500">
                <a:tc>
                  <a:txBody>
                    <a:bodyPr/>
                    <a:lstStyle/>
                    <a:p>
                      <a:pPr marL="0" marR="0" lvl="0" indent="0" algn="l" rtl="0">
                        <a:spcBef>
                          <a:spcPts val="0"/>
                        </a:spcBef>
                        <a:spcAft>
                          <a:spcPts val="0"/>
                        </a:spcAft>
                        <a:buNone/>
                      </a:pPr>
                      <a:r>
                        <a:rPr lang="en-US" sz="2400">
                          <a:solidFill>
                            <a:srgbClr val="AED633"/>
                          </a:solidFill>
                          <a:latin typeface="Helvetica Neue"/>
                          <a:ea typeface="Helvetica Neue"/>
                          <a:cs typeface="Helvetica Neue"/>
                          <a:sym typeface="Helvetica Neue"/>
                        </a:rPr>
                        <a:t>6.</a:t>
                      </a:r>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2400"/>
                        <a:buFont typeface="Calibri"/>
                        <a:buNone/>
                      </a:pPr>
                      <a:r>
                        <a:rPr lang="en-US" sz="2400" dirty="0" err="1">
                          <a:solidFill>
                            <a:schemeClr val="lt1"/>
                          </a:solidFill>
                          <a:latin typeface="Helvetica Neue"/>
                          <a:ea typeface="Helvetica Neue"/>
                          <a:cs typeface="Helvetica Neue"/>
                          <a:sym typeface="Helvetica Neue"/>
                        </a:rPr>
                        <a:t>Pružanje</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informacija</a:t>
                      </a:r>
                      <a:endParaRPr sz="2400" dirty="0">
                        <a:solidFill>
                          <a:schemeClr val="lt1"/>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700"/>
                        <a:buFont typeface="Helvetica Neue"/>
                        <a:buNone/>
                      </a:pPr>
                      <a:r>
                        <a:rPr lang="en-US" sz="3700">
                          <a:solidFill>
                            <a:srgbClr val="AED633"/>
                          </a:solidFill>
                          <a:latin typeface="Helvetica Neue"/>
                          <a:ea typeface="Helvetica Neue"/>
                          <a:cs typeface="Helvetica Neue"/>
                          <a:sym typeface="Helvetica Neue"/>
                        </a:rPr>
                        <a:t>◻</a:t>
                      </a:r>
                      <a:endParaRPr sz="37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2"/>
                  </a:ext>
                </a:extLst>
              </a:tr>
              <a:tr h="562500">
                <a:tc>
                  <a:txBody>
                    <a:bodyPr/>
                    <a:lstStyle/>
                    <a:p>
                      <a:pPr marL="0" marR="0" lvl="0" indent="0" algn="l" rtl="0">
                        <a:spcBef>
                          <a:spcPts val="0"/>
                        </a:spcBef>
                        <a:spcAft>
                          <a:spcPts val="0"/>
                        </a:spcAft>
                        <a:buNone/>
                      </a:pPr>
                      <a:r>
                        <a:rPr lang="en-US" sz="2400">
                          <a:solidFill>
                            <a:srgbClr val="AED633"/>
                          </a:solidFill>
                          <a:latin typeface="Helvetica Neue"/>
                          <a:ea typeface="Helvetica Neue"/>
                          <a:cs typeface="Helvetica Neue"/>
                          <a:sym typeface="Helvetica Neue"/>
                        </a:rPr>
                        <a:t>7.</a:t>
                      </a:r>
                      <a:endParaRPr/>
                    </a:p>
                  </a:txBody>
                  <a:tcPr marL="90000" marR="90000" marT="72000" marB="720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Clr>
                          <a:schemeClr val="lt1"/>
                        </a:buClr>
                        <a:buSzPts val="2400"/>
                        <a:buFont typeface="Calibri"/>
                        <a:buNone/>
                      </a:pPr>
                      <a:r>
                        <a:rPr lang="en-US" sz="2400" dirty="0" err="1">
                          <a:solidFill>
                            <a:schemeClr val="lt1"/>
                          </a:solidFill>
                          <a:latin typeface="Helvetica Neue"/>
                          <a:ea typeface="Helvetica Neue"/>
                          <a:cs typeface="Helvetica Neue"/>
                          <a:sym typeface="Helvetica Neue"/>
                        </a:rPr>
                        <a:t>Mreže</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virtualne</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ili</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stvarne</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promiču</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razmjenu</a:t>
                      </a:r>
                      <a:r>
                        <a:rPr lang="en-US" sz="2400" dirty="0">
                          <a:solidFill>
                            <a:schemeClr val="lt1"/>
                          </a:solidFill>
                          <a:latin typeface="Helvetica Neue"/>
                          <a:ea typeface="Helvetica Neue"/>
                          <a:cs typeface="Helvetica Neue"/>
                          <a:sym typeface="Helvetica Neue"/>
                        </a:rPr>
                        <a:t> i </a:t>
                      </a:r>
                      <a:r>
                        <a:rPr lang="en-US" sz="2400" dirty="0" err="1">
                          <a:solidFill>
                            <a:schemeClr val="lt1"/>
                          </a:solidFill>
                          <a:latin typeface="Helvetica Neue"/>
                          <a:ea typeface="Helvetica Neue"/>
                          <a:cs typeface="Helvetica Neue"/>
                          <a:sym typeface="Helvetica Neue"/>
                        </a:rPr>
                        <a:t>dijeljenje</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znanja</a:t>
                      </a:r>
                      <a:r>
                        <a:rPr lang="en-US" sz="2400" dirty="0">
                          <a:solidFill>
                            <a:schemeClr val="lt1"/>
                          </a:solidFill>
                          <a:latin typeface="Helvetica Neue"/>
                          <a:ea typeface="Helvetica Neue"/>
                          <a:cs typeface="Helvetica Neue"/>
                          <a:sym typeface="Helvetica Neue"/>
                        </a:rPr>
                        <a:t> i </a:t>
                      </a:r>
                      <a:r>
                        <a:rPr lang="en-US" sz="2400" dirty="0" err="1">
                          <a:solidFill>
                            <a:schemeClr val="lt1"/>
                          </a:solidFill>
                          <a:latin typeface="Helvetica Neue"/>
                          <a:ea typeface="Helvetica Neue"/>
                          <a:cs typeface="Helvetica Neue"/>
                          <a:sym typeface="Helvetica Neue"/>
                        </a:rPr>
                        <a:t>informacija</a:t>
                      </a:r>
                      <a:r>
                        <a:rPr lang="en-US" sz="2400" dirty="0">
                          <a:solidFill>
                            <a:schemeClr val="lt1"/>
                          </a:solidFill>
                          <a:latin typeface="Helvetica Neue"/>
                          <a:ea typeface="Helvetica Neue"/>
                          <a:cs typeface="Helvetica Neue"/>
                          <a:sym typeface="Helvetica Neue"/>
                        </a:rPr>
                        <a:t>. Oni </a:t>
                      </a:r>
                      <a:r>
                        <a:rPr lang="en-US" sz="2400" dirty="0" err="1">
                          <a:solidFill>
                            <a:schemeClr val="lt1"/>
                          </a:solidFill>
                          <a:latin typeface="Helvetica Neue"/>
                          <a:ea typeface="Helvetica Neue"/>
                          <a:cs typeface="Helvetica Neue"/>
                          <a:sym typeface="Helvetica Neue"/>
                        </a:rPr>
                        <a:t>promiču</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dijeljenje</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resursa</a:t>
                      </a:r>
                      <a:r>
                        <a:rPr lang="en-US" sz="2400" dirty="0">
                          <a:solidFill>
                            <a:schemeClr val="lt1"/>
                          </a:solidFill>
                          <a:latin typeface="Helvetica Neue"/>
                          <a:ea typeface="Helvetica Neue"/>
                          <a:cs typeface="Helvetica Neue"/>
                          <a:sym typeface="Helvetica Neue"/>
                        </a:rPr>
                        <a:t> i </a:t>
                      </a:r>
                      <a:r>
                        <a:rPr lang="en-US" sz="2400" dirty="0" err="1">
                          <a:solidFill>
                            <a:schemeClr val="lt1"/>
                          </a:solidFill>
                          <a:latin typeface="Helvetica Neue"/>
                          <a:ea typeface="Helvetica Neue"/>
                          <a:cs typeface="Helvetica Neue"/>
                          <a:sym typeface="Helvetica Neue"/>
                        </a:rPr>
                        <a:t>stoga</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mogu</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ublažiti</a:t>
                      </a:r>
                      <a:r>
                        <a:rPr lang="en-US" sz="2400" dirty="0">
                          <a:solidFill>
                            <a:schemeClr val="lt1"/>
                          </a:solidFill>
                          <a:latin typeface="Helvetica Neue"/>
                          <a:ea typeface="Helvetica Neue"/>
                          <a:cs typeface="Helvetica Neue"/>
                          <a:sym typeface="Helvetica Neue"/>
                        </a:rPr>
                        <a:t> </a:t>
                      </a:r>
                      <a:r>
                        <a:rPr lang="en-US" sz="2400" dirty="0" err="1">
                          <a:solidFill>
                            <a:schemeClr val="lt1"/>
                          </a:solidFill>
                          <a:latin typeface="Helvetica Neue"/>
                          <a:ea typeface="Helvetica Neue"/>
                          <a:cs typeface="Helvetica Neue"/>
                          <a:sym typeface="Helvetica Neue"/>
                        </a:rPr>
                        <a:t>rizike</a:t>
                      </a:r>
                      <a:r>
                        <a:rPr lang="en-US" sz="2400" dirty="0">
                          <a:solidFill>
                            <a:schemeClr val="lt1"/>
                          </a:solidFill>
                          <a:latin typeface="Helvetica Neue"/>
                          <a:ea typeface="Helvetica Neue"/>
                          <a:cs typeface="Helvetica Neue"/>
                          <a:sym typeface="Helvetica Neue"/>
                        </a:rPr>
                        <a:t>.</a:t>
                      </a:r>
                      <a:endParaRPr sz="2400" dirty="0">
                        <a:solidFill>
                          <a:schemeClr val="lt1"/>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700"/>
                        <a:buFont typeface="Helvetica Neue"/>
                        <a:buNone/>
                      </a:pPr>
                      <a:r>
                        <a:rPr lang="en-US" sz="3700" dirty="0">
                          <a:solidFill>
                            <a:srgbClr val="AED633"/>
                          </a:solidFill>
                          <a:latin typeface="Helvetica Neue"/>
                          <a:ea typeface="Helvetica Neue"/>
                          <a:cs typeface="Helvetica Neue"/>
                          <a:sym typeface="Helvetica Neue"/>
                        </a:rPr>
                        <a:t>◻</a:t>
                      </a:r>
                      <a:endParaRPr sz="3700" dirty="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grpSp>
        <p:nvGrpSpPr>
          <p:cNvPr id="217" name="Google Shape;217;p12"/>
          <p:cNvGrpSpPr/>
          <p:nvPr/>
        </p:nvGrpSpPr>
        <p:grpSpPr>
          <a:xfrm>
            <a:off x="8316000" y="3780000"/>
            <a:ext cx="1248959" cy="1072825"/>
            <a:chOff x="8214478" y="4509797"/>
            <a:chExt cx="1248959" cy="1072825"/>
          </a:xfrm>
        </p:grpSpPr>
        <p:sp>
          <p:nvSpPr>
            <p:cNvPr id="218" name="Google Shape;218;p12"/>
            <p:cNvSpPr txBox="1"/>
            <p:nvPr/>
          </p:nvSpPr>
          <p:spPr>
            <a:xfrm>
              <a:off x="8214478" y="4874736"/>
              <a:ext cx="641522"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a:solidFill>
                    <a:schemeClr val="lt1"/>
                  </a:solidFill>
                  <a:latin typeface="Helvetica Neue"/>
                  <a:ea typeface="Helvetica Neue"/>
                  <a:cs typeface="Helvetica Neue"/>
                  <a:sym typeface="Helvetica Neue"/>
                </a:rPr>
                <a:t>☒</a:t>
              </a:r>
              <a:endParaRPr sz="4000">
                <a:solidFill>
                  <a:schemeClr val="lt1"/>
                </a:solidFill>
                <a:latin typeface="Helvetica Neue"/>
                <a:ea typeface="Helvetica Neue"/>
                <a:cs typeface="Helvetica Neue"/>
                <a:sym typeface="Helvetica Neue"/>
              </a:endParaRPr>
            </a:p>
          </p:txBody>
        </p:sp>
        <p:pic>
          <p:nvPicPr>
            <p:cNvPr id="219" name="Google Shape;219;p12" descr="Bleistift mit einfarbiger Füllung"/>
            <p:cNvPicPr preferRelativeResize="0"/>
            <p:nvPr/>
          </p:nvPicPr>
          <p:blipFill rotWithShape="1">
            <a:blip r:embed="rId3">
              <a:alphaModFix/>
            </a:blip>
            <a:srcRect/>
            <a:stretch/>
          </p:blipFill>
          <p:spPr>
            <a:xfrm>
              <a:off x="8549037" y="4509797"/>
              <a:ext cx="914400" cy="914400"/>
            </a:xfrm>
            <a:prstGeom prst="rect">
              <a:avLst/>
            </a:prstGeom>
            <a:noFill/>
            <a:ln>
              <a:noFill/>
            </a:ln>
          </p:spPr>
        </p:pic>
      </p:grpSp>
      <p:sp>
        <p:nvSpPr>
          <p:cNvPr id="220" name="Google Shape;220;p12"/>
          <p:cNvSpPr txBox="1"/>
          <p:nvPr/>
        </p:nvSpPr>
        <p:spPr>
          <a:xfrm>
            <a:off x="1296000" y="1548000"/>
            <a:ext cx="15736800" cy="830997"/>
          </a:xfrm>
          <a:prstGeom prst="rect">
            <a:avLst/>
          </a:prstGeom>
          <a:noFill/>
          <a:ln>
            <a:noFill/>
          </a:ln>
        </p:spPr>
        <p:txBody>
          <a:bodyPr spcFirstLastPara="1" wrap="square" lIns="91425" tIns="45700" rIns="91425" bIns="45700" anchor="t" anchorCtr="0">
            <a:spAutoFit/>
          </a:bodyPr>
          <a:lstStyle/>
          <a:p>
            <a:pPr lvl="0"/>
            <a:r>
              <a:rPr lang="en-US" sz="4800" b="1" dirty="0">
                <a:solidFill>
                  <a:srgbClr val="4D94B7"/>
                </a:solidFill>
                <a:latin typeface="Helvetica Neue"/>
                <a:ea typeface="Helvetica Neue"/>
                <a:cs typeface="Helvetica Neue"/>
                <a:sym typeface="Helvetica Neue"/>
              </a:rPr>
              <a:t>1. </a:t>
            </a:r>
            <a:r>
              <a:rPr lang="en-US" sz="4800" b="1" dirty="0" err="1">
                <a:solidFill>
                  <a:srgbClr val="4D94B7"/>
                </a:solidFill>
                <a:latin typeface="Helvetica Neue"/>
                <a:ea typeface="Helvetica Neue"/>
                <a:cs typeface="Helvetica Neue"/>
                <a:sym typeface="Helvetica Neue"/>
              </a:rPr>
              <a:t>Poboljšanje</a:t>
            </a:r>
            <a:r>
              <a:rPr lang="en-US" sz="4800" b="1" dirty="0">
                <a:solidFill>
                  <a:srgbClr val="4D94B7"/>
                </a:solidFill>
                <a:latin typeface="Helvetica Neue"/>
                <a:ea typeface="Helvetica Neue"/>
                <a:cs typeface="Helvetica Neue"/>
                <a:sym typeface="Helvetica Neue"/>
              </a:rPr>
              <a:t> </a:t>
            </a:r>
            <a:r>
              <a:rPr lang="en-US" sz="4800" b="1" dirty="0" err="1">
                <a:solidFill>
                  <a:srgbClr val="4D94B7"/>
                </a:solidFill>
                <a:latin typeface="Helvetica Neue"/>
                <a:ea typeface="Helvetica Neue"/>
                <a:cs typeface="Helvetica Neue"/>
                <a:sym typeface="Helvetica Neue"/>
              </a:rPr>
              <a:t>unutarorganizacijske</a:t>
            </a:r>
            <a:r>
              <a:rPr lang="en-US" sz="4800" b="1" dirty="0">
                <a:solidFill>
                  <a:srgbClr val="4D94B7"/>
                </a:solidFill>
                <a:latin typeface="Helvetica Neue"/>
                <a:ea typeface="Helvetica Neue"/>
                <a:cs typeface="Helvetica Neue"/>
                <a:sym typeface="Helvetica Neue"/>
              </a:rPr>
              <a:t> </a:t>
            </a:r>
            <a:r>
              <a:rPr lang="en-US" sz="4800" b="1" dirty="0" err="1">
                <a:solidFill>
                  <a:srgbClr val="4D94B7"/>
                </a:solidFill>
                <a:latin typeface="Helvetica Neue"/>
                <a:ea typeface="Helvetica Neue"/>
                <a:cs typeface="Helvetica Neue"/>
                <a:sym typeface="Helvetica Neue"/>
              </a:rPr>
              <a:t>komunikacije</a:t>
            </a:r>
            <a:endParaRPr lang="en-US" sz="4800" b="1" dirty="0">
              <a:solidFill>
                <a:srgbClr val="4D94B7"/>
              </a:solidFill>
              <a:latin typeface="Helvetica Neue"/>
              <a:ea typeface="Helvetica Neue"/>
              <a:cs typeface="Helvetica Neue"/>
              <a:sym typeface="Helvetica Neue"/>
            </a:endParaRPr>
          </a:p>
        </p:txBody>
      </p:sp>
      <p:sp>
        <p:nvSpPr>
          <p:cNvPr id="221" name="Google Shape;221;p12"/>
          <p:cNvSpPr txBox="1"/>
          <p:nvPr/>
        </p:nvSpPr>
        <p:spPr>
          <a:xfrm>
            <a:off x="1295400" y="2304000"/>
            <a:ext cx="10210800" cy="523220"/>
          </a:xfrm>
          <a:prstGeom prst="rect">
            <a:avLst/>
          </a:prstGeom>
          <a:noFill/>
          <a:ln>
            <a:noFill/>
          </a:ln>
        </p:spPr>
        <p:txBody>
          <a:bodyPr spcFirstLastPara="1" wrap="square" lIns="91425" tIns="45700" rIns="91425" bIns="45700" anchor="t" anchorCtr="0">
            <a:spAutoFit/>
          </a:bodyPr>
          <a:lstStyle/>
          <a:p>
            <a:pPr lvl="0"/>
            <a:r>
              <a:rPr lang="en-US" sz="2800" b="1" dirty="0">
                <a:solidFill>
                  <a:srgbClr val="AED633"/>
                </a:solidFill>
                <a:latin typeface="Helvetica Neue"/>
                <a:ea typeface="Helvetica Neue"/>
                <a:cs typeface="Helvetica Neue"/>
                <a:sym typeface="Helvetica Neue"/>
              </a:rPr>
              <a:t>1.2 </a:t>
            </a:r>
            <a:r>
              <a:rPr lang="en-US" sz="2800" b="1" dirty="0" err="1">
                <a:solidFill>
                  <a:srgbClr val="AED633"/>
                </a:solidFill>
                <a:latin typeface="Helvetica Neue"/>
                <a:ea typeface="Helvetica Neue"/>
                <a:cs typeface="Helvetica Neue"/>
                <a:sym typeface="Helvetica Neue"/>
              </a:rPr>
              <a:t>Česta</a:t>
            </a:r>
            <a:r>
              <a:rPr lang="en-US" sz="2800" b="1" dirty="0">
                <a:solidFill>
                  <a:srgbClr val="AED633"/>
                </a:solidFill>
                <a:latin typeface="Helvetica Neue"/>
                <a:ea typeface="Helvetica Neue"/>
                <a:cs typeface="Helvetica Neue"/>
                <a:sym typeface="Helvetica Neue"/>
              </a:rPr>
              <a:t> </a:t>
            </a:r>
            <a:r>
              <a:rPr lang="hr-HR" sz="2800" b="1" dirty="0" err="1">
                <a:solidFill>
                  <a:srgbClr val="AED633"/>
                </a:solidFill>
                <a:latin typeface="Helvetica Neue"/>
                <a:ea typeface="Helvetica Neue"/>
                <a:cs typeface="Helvetica Neue"/>
                <a:sym typeface="Helvetica Neue"/>
              </a:rPr>
              <a:t>raz</a:t>
            </a:r>
            <a:r>
              <a:rPr lang="en-US" sz="2800" b="1" dirty="0" err="1">
                <a:solidFill>
                  <a:srgbClr val="AED633"/>
                </a:solidFill>
                <a:latin typeface="Helvetica Neue"/>
                <a:ea typeface="Helvetica Neue"/>
                <a:cs typeface="Helvetica Neue"/>
                <a:sym typeface="Helvetica Neue"/>
              </a:rPr>
              <a:t>mjena</a:t>
            </a:r>
            <a:endParaRPr lang="en-US" sz="2800" b="1" dirty="0">
              <a:solidFill>
                <a:srgbClr val="AED633"/>
              </a:solidFill>
              <a:latin typeface="Helvetica Neue"/>
              <a:ea typeface="Helvetica Neue"/>
              <a:cs typeface="Helvetica Neue"/>
              <a:sym typeface="Helvetica Neue"/>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pic>
        <p:nvPicPr>
          <p:cNvPr id="226" name="Google Shape;226;p13"/>
          <p:cNvPicPr preferRelativeResize="0"/>
          <p:nvPr/>
        </p:nvPicPr>
        <p:blipFill rotWithShape="1">
          <a:blip r:embed="rId3">
            <a:alphaModFix/>
          </a:blip>
          <a:srcRect/>
          <a:stretch/>
        </p:blipFill>
        <p:spPr>
          <a:xfrm>
            <a:off x="3260019" y="6667500"/>
            <a:ext cx="2433562" cy="1881540"/>
          </a:xfrm>
          <a:prstGeom prst="rect">
            <a:avLst/>
          </a:prstGeom>
          <a:noFill/>
          <a:ln>
            <a:noFill/>
          </a:ln>
        </p:spPr>
      </p:pic>
      <p:pic>
        <p:nvPicPr>
          <p:cNvPr id="227" name="Google Shape;227;p13" descr="Wolken-Gedankenblase"/>
          <p:cNvPicPr preferRelativeResize="0"/>
          <p:nvPr/>
        </p:nvPicPr>
        <p:blipFill rotWithShape="1">
          <a:blip r:embed="rId4">
            <a:alphaModFix/>
          </a:blip>
          <a:srcRect b="28114"/>
          <a:stretch/>
        </p:blipFill>
        <p:spPr>
          <a:xfrm>
            <a:off x="5142414" y="3706144"/>
            <a:ext cx="9985644" cy="4092250"/>
          </a:xfrm>
          <a:prstGeom prst="rect">
            <a:avLst/>
          </a:prstGeom>
          <a:noFill/>
          <a:ln>
            <a:noFill/>
          </a:ln>
        </p:spPr>
      </p:pic>
      <p:pic>
        <p:nvPicPr>
          <p:cNvPr id="228" name="Google Shape;228;p13" descr="Unterschrift Silhouette"/>
          <p:cNvPicPr preferRelativeResize="0"/>
          <p:nvPr/>
        </p:nvPicPr>
        <p:blipFill rotWithShape="1">
          <a:blip r:embed="rId5">
            <a:alphaModFix/>
          </a:blip>
          <a:srcRect/>
          <a:stretch/>
        </p:blipFill>
        <p:spPr>
          <a:xfrm>
            <a:off x="10039371" y="4043741"/>
            <a:ext cx="1073861" cy="1050900"/>
          </a:xfrm>
          <a:prstGeom prst="rect">
            <a:avLst/>
          </a:prstGeom>
          <a:noFill/>
          <a:ln>
            <a:noFill/>
          </a:ln>
        </p:spPr>
      </p:pic>
      <p:sp>
        <p:nvSpPr>
          <p:cNvPr id="229" name="Google Shape;229;p13"/>
          <p:cNvSpPr txBox="1"/>
          <p:nvPr/>
        </p:nvSpPr>
        <p:spPr>
          <a:xfrm>
            <a:off x="5867400" y="5285273"/>
            <a:ext cx="8458200" cy="2144225"/>
          </a:xfrm>
          <a:prstGeom prst="rect">
            <a:avLst/>
          </a:prstGeom>
          <a:noFill/>
          <a:ln>
            <a:noFill/>
          </a:ln>
        </p:spPr>
        <p:txBody>
          <a:bodyPr spcFirstLastPara="1" wrap="square" lIns="91425" tIns="45700" rIns="91425" bIns="45700" anchor="t" anchorCtr="0">
            <a:noAutofit/>
          </a:bodyPr>
          <a:lstStyle/>
          <a:p>
            <a:pPr lvl="0" algn="ctr"/>
            <a:r>
              <a:rPr lang="hr-HR" sz="2400">
                <a:solidFill>
                  <a:schemeClr val="dk1"/>
                </a:solidFill>
                <a:latin typeface="Helvetica Neue"/>
                <a:ea typeface="Helvetica Neue"/>
                <a:cs typeface="Helvetica Neue"/>
                <a:sym typeface="Helvetica Neue"/>
              </a:rPr>
              <a:t>Koje još ideje imate ili kako se upravlja čestom razmjenom u vašoj tvrtki?</a:t>
            </a:r>
          </a:p>
          <a:p>
            <a:pPr lvl="0" algn="ctr"/>
            <a:endParaRPr lang="hr-HR" sz="2400">
              <a:solidFill>
                <a:schemeClr val="dk1"/>
              </a:solidFill>
              <a:latin typeface="Helvetica Neue"/>
              <a:ea typeface="Helvetica Neue"/>
              <a:cs typeface="Helvetica Neue"/>
              <a:sym typeface="Helvetica Neue"/>
            </a:endParaRPr>
          </a:p>
          <a:p>
            <a:pPr lvl="0" algn="ctr"/>
            <a:r>
              <a:rPr lang="hr-HR" sz="2400">
                <a:solidFill>
                  <a:schemeClr val="dk1"/>
                </a:solidFill>
                <a:latin typeface="Helvetica Neue"/>
                <a:ea typeface="Helvetica Neue"/>
                <a:cs typeface="Helvetica Neue"/>
                <a:sym typeface="Helvetica Neue"/>
              </a:rPr>
              <a:t> Prikupite ove ideje.</a:t>
            </a:r>
            <a:endParaRPr lang="hr-HR" sz="2400" b="1">
              <a:solidFill>
                <a:schemeClr val="dk1"/>
              </a:solidFill>
              <a:latin typeface="Helvetica Neue"/>
              <a:ea typeface="Helvetica Neue"/>
              <a:cs typeface="Helvetica Neue"/>
              <a:sym typeface="Helvetica Neue"/>
            </a:endParaRPr>
          </a:p>
        </p:txBody>
      </p:sp>
      <p:sp>
        <p:nvSpPr>
          <p:cNvPr id="230" name="Google Shape;230;p13"/>
          <p:cNvSpPr txBox="1"/>
          <p:nvPr/>
        </p:nvSpPr>
        <p:spPr>
          <a:xfrm>
            <a:off x="8048120" y="4373483"/>
            <a:ext cx="2696080" cy="628244"/>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hr-HR" sz="2400" b="1">
                <a:solidFill>
                  <a:schemeClr val="dk1"/>
                </a:solidFill>
                <a:latin typeface="Helvetica Neue"/>
                <a:ea typeface="Helvetica Neue"/>
                <a:cs typeface="Helvetica Neue"/>
                <a:sym typeface="Helvetica Neue"/>
              </a:rPr>
              <a:t>Zadatak:</a:t>
            </a:r>
            <a:endParaRPr lang="hr-HR"/>
          </a:p>
          <a:p>
            <a:pPr marL="0" marR="0" lvl="0" indent="0" algn="ctr" rtl="0">
              <a:spcBef>
                <a:spcPts val="0"/>
              </a:spcBef>
              <a:spcAft>
                <a:spcPts val="0"/>
              </a:spcAft>
              <a:buNone/>
            </a:pPr>
            <a:endParaRPr lang="hr-HR" sz="2400" b="1">
              <a:solidFill>
                <a:schemeClr val="dk1"/>
              </a:solidFill>
              <a:latin typeface="Helvetica Neue"/>
              <a:ea typeface="Helvetica Neue"/>
              <a:cs typeface="Helvetica Neue"/>
              <a:sym typeface="Helvetica Neue"/>
            </a:endParaRPr>
          </a:p>
          <a:p>
            <a:pPr marL="0" marR="0" lvl="0" indent="0" algn="ctr" rtl="0">
              <a:spcBef>
                <a:spcPts val="0"/>
              </a:spcBef>
              <a:spcAft>
                <a:spcPts val="0"/>
              </a:spcAft>
              <a:buNone/>
            </a:pPr>
            <a:endParaRPr lang="hr-HR" sz="2400" b="1">
              <a:solidFill>
                <a:schemeClr val="dk1"/>
              </a:solidFill>
              <a:latin typeface="Helvetica Neue"/>
              <a:ea typeface="Helvetica Neue"/>
              <a:cs typeface="Helvetica Neue"/>
              <a:sym typeface="Helvetica Neue"/>
            </a:endParaRPr>
          </a:p>
        </p:txBody>
      </p:sp>
      <p:sp>
        <p:nvSpPr>
          <p:cNvPr id="231" name="Google Shape;231;p13"/>
          <p:cNvSpPr txBox="1"/>
          <p:nvPr/>
        </p:nvSpPr>
        <p:spPr>
          <a:xfrm>
            <a:off x="1296000" y="1548000"/>
            <a:ext cx="15736800" cy="830997"/>
          </a:xfrm>
          <a:prstGeom prst="rect">
            <a:avLst/>
          </a:prstGeom>
          <a:noFill/>
          <a:ln>
            <a:noFill/>
          </a:ln>
        </p:spPr>
        <p:txBody>
          <a:bodyPr spcFirstLastPara="1" wrap="square" lIns="91425" tIns="45700" rIns="91425" bIns="45700" anchor="t" anchorCtr="0">
            <a:spAutoFit/>
          </a:bodyPr>
          <a:lstStyle/>
          <a:p>
            <a:pPr lvl="0"/>
            <a:r>
              <a:rPr lang="hr-HR" sz="4800" b="1">
                <a:solidFill>
                  <a:srgbClr val="4D94B7"/>
                </a:solidFill>
                <a:latin typeface="Helvetica Neue"/>
                <a:ea typeface="Helvetica Neue"/>
                <a:cs typeface="Helvetica Neue"/>
                <a:sym typeface="Helvetica Neue"/>
              </a:rPr>
              <a:t>1. Poboljšanje unutarorganizacijske komunikacije</a:t>
            </a:r>
          </a:p>
        </p:txBody>
      </p:sp>
      <p:sp>
        <p:nvSpPr>
          <p:cNvPr id="232" name="Google Shape;232;p13"/>
          <p:cNvSpPr txBox="1"/>
          <p:nvPr/>
        </p:nvSpPr>
        <p:spPr>
          <a:xfrm>
            <a:off x="1295400" y="2304000"/>
            <a:ext cx="10210800" cy="523220"/>
          </a:xfrm>
          <a:prstGeom prst="rect">
            <a:avLst/>
          </a:prstGeom>
          <a:noFill/>
          <a:ln>
            <a:noFill/>
          </a:ln>
        </p:spPr>
        <p:txBody>
          <a:bodyPr spcFirstLastPara="1" wrap="square" lIns="91425" tIns="45700" rIns="91425" bIns="45700" anchor="t" anchorCtr="0">
            <a:spAutoFit/>
          </a:bodyPr>
          <a:lstStyle/>
          <a:p>
            <a:pPr lvl="0"/>
            <a:r>
              <a:rPr lang="hr-HR" sz="2800" b="1">
                <a:solidFill>
                  <a:srgbClr val="AED633"/>
                </a:solidFill>
                <a:latin typeface="Helvetica Neue"/>
                <a:ea typeface="Helvetica Neue"/>
                <a:cs typeface="Helvetica Neue"/>
                <a:sym typeface="Helvetica Neue"/>
              </a:rPr>
              <a:t>1.2 Česta razmjena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6"/>
        <p:cNvGrpSpPr/>
        <p:nvPr/>
      </p:nvGrpSpPr>
      <p:grpSpPr>
        <a:xfrm>
          <a:off x="0" y="0"/>
          <a:ext cx="0" cy="0"/>
          <a:chOff x="0" y="0"/>
          <a:chExt cx="0" cy="0"/>
        </a:xfrm>
      </p:grpSpPr>
      <p:sp>
        <p:nvSpPr>
          <p:cNvPr id="237" name="Google Shape;237;p14"/>
          <p:cNvSpPr txBox="1"/>
          <p:nvPr/>
        </p:nvSpPr>
        <p:spPr>
          <a:xfrm>
            <a:off x="3132000" y="5004000"/>
            <a:ext cx="6624000" cy="828000"/>
          </a:xfrm>
          <a:prstGeom prst="rect">
            <a:avLst/>
          </a:prstGeom>
          <a:solidFill>
            <a:schemeClr val="lt1"/>
          </a:solidFill>
          <a:ln w="38100" cap="flat" cmpd="sng">
            <a:solidFill>
              <a:srgbClr val="71A9C5"/>
            </a:solidFill>
            <a:prstDash val="solid"/>
            <a:round/>
            <a:headEnd type="none" w="sm" len="sm"/>
            <a:tailEnd type="none" w="sm" len="sm"/>
          </a:ln>
        </p:spPr>
        <p:txBody>
          <a:bodyPr spcFirstLastPara="1" wrap="square" lIns="216000" tIns="46800" rIns="90000" bIns="46800" anchor="t" anchorCtr="0">
            <a:noAutofit/>
          </a:bodyPr>
          <a:lstStyle/>
          <a:p>
            <a:pPr lvl="0"/>
            <a:r>
              <a:rPr lang="hr-HR" sz="2000">
                <a:solidFill>
                  <a:schemeClr val="dk1"/>
                </a:solidFill>
                <a:latin typeface="Helvetica Neue"/>
                <a:ea typeface="Helvetica Neue"/>
                <a:cs typeface="Helvetica Neue"/>
                <a:sym typeface="Helvetica Neue"/>
              </a:rPr>
              <a:t>Povratnom informacijom nadređeni nastoji unaprijediti proces osobnog razvoja zaposlenika</a:t>
            </a:r>
          </a:p>
        </p:txBody>
      </p:sp>
      <p:sp>
        <p:nvSpPr>
          <p:cNvPr id="238" name="Google Shape;238;p14"/>
          <p:cNvSpPr txBox="1"/>
          <p:nvPr/>
        </p:nvSpPr>
        <p:spPr>
          <a:xfrm>
            <a:off x="3132000" y="5904000"/>
            <a:ext cx="6624000" cy="828000"/>
          </a:xfrm>
          <a:prstGeom prst="rect">
            <a:avLst/>
          </a:prstGeom>
          <a:solidFill>
            <a:schemeClr val="lt1"/>
          </a:solidFill>
          <a:ln w="38100" cap="flat" cmpd="sng">
            <a:solidFill>
              <a:srgbClr val="94BFD4"/>
            </a:solidFill>
            <a:prstDash val="solid"/>
            <a:round/>
            <a:headEnd type="none" w="sm" len="sm"/>
            <a:tailEnd type="none" w="sm" len="sm"/>
          </a:ln>
        </p:spPr>
        <p:txBody>
          <a:bodyPr spcFirstLastPara="1" wrap="square" lIns="216000" tIns="46800" rIns="90000" bIns="46800" anchor="t" anchorCtr="0">
            <a:noAutofit/>
          </a:bodyPr>
          <a:lstStyle/>
          <a:p>
            <a:pPr lvl="0"/>
            <a:r>
              <a:rPr lang="hr-HR" sz="2000">
                <a:solidFill>
                  <a:schemeClr val="dk1"/>
                </a:solidFill>
                <a:latin typeface="Helvetica Neue"/>
                <a:ea typeface="Helvetica Neue"/>
                <a:cs typeface="Helvetica Neue"/>
                <a:sym typeface="Helvetica Neue"/>
              </a:rPr>
              <a:t>u sesijama povratne informacije raspravlja se o prednostima i slabostima radnje u konkretnoj situaciji</a:t>
            </a:r>
          </a:p>
        </p:txBody>
      </p:sp>
      <p:sp>
        <p:nvSpPr>
          <p:cNvPr id="239" name="Google Shape;239;p14"/>
          <p:cNvSpPr txBox="1"/>
          <p:nvPr/>
        </p:nvSpPr>
        <p:spPr>
          <a:xfrm>
            <a:off x="3132000" y="6804000"/>
            <a:ext cx="6624000" cy="1152000"/>
          </a:xfrm>
          <a:prstGeom prst="rect">
            <a:avLst/>
          </a:prstGeom>
          <a:solidFill>
            <a:schemeClr val="lt1"/>
          </a:solidFill>
          <a:ln w="38100" cap="flat" cmpd="sng">
            <a:solidFill>
              <a:srgbClr val="B8D4E2"/>
            </a:solidFill>
            <a:prstDash val="solid"/>
            <a:round/>
            <a:headEnd type="none" w="sm" len="sm"/>
            <a:tailEnd type="none" w="sm" len="sm"/>
          </a:ln>
        </p:spPr>
        <p:txBody>
          <a:bodyPr spcFirstLastPara="1" wrap="square" lIns="216000" tIns="46800" rIns="90000" bIns="46800" anchor="t" anchorCtr="0">
            <a:noAutofit/>
          </a:bodyPr>
          <a:lstStyle/>
          <a:p>
            <a:pPr lvl="0"/>
            <a:r>
              <a:rPr lang="hr-HR" sz="2000">
                <a:solidFill>
                  <a:schemeClr val="dk1"/>
                </a:solidFill>
                <a:latin typeface="Helvetica Neue"/>
                <a:ea typeface="Helvetica Neue"/>
                <a:cs typeface="Helvetica Neue"/>
                <a:sym typeface="Helvetica Neue"/>
              </a:rPr>
              <a:t>prepoznavanje obrazaca ponašanja koji će biti potrebni i korisni u sličnim situacijama u budućnosti kako bi se uspješno nosili sa zahtjevima</a:t>
            </a:r>
          </a:p>
        </p:txBody>
      </p:sp>
      <p:sp>
        <p:nvSpPr>
          <p:cNvPr id="240" name="Google Shape;240;p14"/>
          <p:cNvSpPr txBox="1"/>
          <p:nvPr/>
        </p:nvSpPr>
        <p:spPr>
          <a:xfrm>
            <a:off x="3132000" y="7992000"/>
            <a:ext cx="6624000" cy="828000"/>
          </a:xfrm>
          <a:prstGeom prst="rect">
            <a:avLst/>
          </a:prstGeom>
          <a:solidFill>
            <a:schemeClr val="lt1"/>
          </a:solidFill>
          <a:ln w="38100" cap="flat" cmpd="sng">
            <a:solidFill>
              <a:srgbClr val="DBEAF1"/>
            </a:solidFill>
            <a:prstDash val="solid"/>
            <a:round/>
            <a:headEnd type="none" w="sm" len="sm"/>
            <a:tailEnd type="none" w="sm" len="sm"/>
          </a:ln>
        </p:spPr>
        <p:txBody>
          <a:bodyPr spcFirstLastPara="1" wrap="square" lIns="216000" tIns="46800" rIns="90000" bIns="46800" anchor="t" anchorCtr="0">
            <a:noAutofit/>
          </a:bodyPr>
          <a:lstStyle/>
          <a:p>
            <a:pPr marL="0" marR="0" lvl="0" indent="0" algn="l" rtl="0">
              <a:spcBef>
                <a:spcPts val="0"/>
              </a:spcBef>
              <a:spcAft>
                <a:spcPts val="0"/>
              </a:spcAft>
              <a:buNone/>
            </a:pPr>
            <a:r>
              <a:rPr lang="hr-HR" sz="2000">
                <a:solidFill>
                  <a:schemeClr val="dk1"/>
                </a:solidFill>
                <a:latin typeface="Helvetica Neue"/>
                <a:ea typeface="Helvetica Neue"/>
                <a:cs typeface="Helvetica Neue"/>
                <a:sym typeface="Helvetica Neue"/>
              </a:rPr>
              <a:t>it is just concentrating on the past, the focus on the future actions and behavior is necessary </a:t>
            </a:r>
            <a:endParaRPr lang="hr-HR"/>
          </a:p>
        </p:txBody>
      </p:sp>
      <p:sp>
        <p:nvSpPr>
          <p:cNvPr id="241" name="Google Shape;241;p14"/>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dirty="0">
                <a:solidFill>
                  <a:schemeClr val="dk1"/>
                </a:solidFill>
                <a:latin typeface="Helvetica Neue"/>
                <a:ea typeface="Helvetica Neue"/>
                <a:cs typeface="Helvetica Neue"/>
                <a:sym typeface="Helvetica Neue"/>
              </a:rPr>
              <a:t>Izvor br.: </a:t>
            </a:r>
            <a:r>
              <a:rPr lang="hr-HR" sz="1200" dirty="0">
                <a:solidFill>
                  <a:schemeClr val="dk1"/>
                </a:solidFill>
                <a:latin typeface="Helvetica Neue"/>
                <a:ea typeface="Helvetica Neue"/>
                <a:cs typeface="Helvetica Neue"/>
                <a:sym typeface="Helvetica Neue"/>
              </a:rPr>
              <a:t>1, 19 </a:t>
            </a:r>
            <a:endParaRPr lang="hr-HR" dirty="0"/>
          </a:p>
        </p:txBody>
      </p:sp>
      <p:sp>
        <p:nvSpPr>
          <p:cNvPr id="242" name="Google Shape;242;p14"/>
          <p:cNvSpPr txBox="1"/>
          <p:nvPr/>
        </p:nvSpPr>
        <p:spPr>
          <a:xfrm>
            <a:off x="1296000" y="3384000"/>
            <a:ext cx="6248400" cy="461665"/>
          </a:xfrm>
          <a:prstGeom prst="rect">
            <a:avLst/>
          </a:prstGeom>
          <a:noFill/>
          <a:ln>
            <a:noFill/>
          </a:ln>
        </p:spPr>
        <p:txBody>
          <a:bodyPr spcFirstLastPara="1" wrap="square" lIns="91425" tIns="45700" rIns="91425" bIns="45700" anchor="t" anchorCtr="0">
            <a:spAutoFit/>
          </a:bodyPr>
          <a:lstStyle/>
          <a:p>
            <a:pPr lvl="0"/>
            <a:r>
              <a:rPr lang="hr-HR" sz="2400" b="1">
                <a:solidFill>
                  <a:schemeClr val="dk1"/>
                </a:solidFill>
                <a:latin typeface="Helvetica Neue"/>
                <a:ea typeface="Helvetica Neue"/>
                <a:cs typeface="Helvetica Neue"/>
                <a:sym typeface="Helvetica Neue"/>
              </a:rPr>
              <a:t>Cilj povratne informacije</a:t>
            </a:r>
          </a:p>
        </p:txBody>
      </p:sp>
      <p:sp>
        <p:nvSpPr>
          <p:cNvPr id="243" name="Google Shape;243;p14"/>
          <p:cNvSpPr/>
          <p:nvPr/>
        </p:nvSpPr>
        <p:spPr>
          <a:xfrm>
            <a:off x="1296000" y="5004000"/>
            <a:ext cx="1944000" cy="828000"/>
          </a:xfrm>
          <a:prstGeom prst="roundRect">
            <a:avLst>
              <a:gd name="adj" fmla="val 16667"/>
            </a:avLst>
          </a:prstGeom>
          <a:solidFill>
            <a:srgbClr val="71A9C5"/>
          </a:solidFill>
          <a:ln>
            <a:noFill/>
          </a:ln>
          <a:effectLst>
            <a:outerShdw blurRad="107950" dist="12700" dir="5400000" algn="ctr">
              <a:srgbClr val="000000"/>
            </a:outerShdw>
          </a:effectLst>
        </p:spPr>
        <p:txBody>
          <a:bodyPr spcFirstLastPara="1" wrap="square" lIns="90000" tIns="46800" rIns="90000" bIns="46800" anchor="ctr" anchorCtr="0">
            <a:noAutofit/>
          </a:bodyPr>
          <a:lstStyle/>
          <a:p>
            <a:pPr lvl="0" algn="ctr">
              <a:lnSpc>
                <a:spcPct val="90000"/>
              </a:lnSpc>
              <a:buClr>
                <a:schemeClr val="dk1"/>
              </a:buClr>
              <a:buSzPts val="2200"/>
            </a:pPr>
            <a:r>
              <a:rPr lang="hr-HR" sz="2200" b="1">
                <a:solidFill>
                  <a:schemeClr val="dk1"/>
                </a:solidFill>
                <a:latin typeface="Helvetica Neue"/>
                <a:ea typeface="Helvetica Neue"/>
                <a:cs typeface="Helvetica Neue"/>
                <a:sym typeface="Helvetica Neue"/>
              </a:rPr>
              <a:t>Povratne informacije</a:t>
            </a:r>
            <a:endParaRPr lang="hr-HR"/>
          </a:p>
        </p:txBody>
      </p:sp>
      <p:sp>
        <p:nvSpPr>
          <p:cNvPr id="244" name="Google Shape;244;p14"/>
          <p:cNvSpPr/>
          <p:nvPr/>
        </p:nvSpPr>
        <p:spPr>
          <a:xfrm>
            <a:off x="1296000" y="5904000"/>
            <a:ext cx="1944000" cy="828000"/>
          </a:xfrm>
          <a:prstGeom prst="roundRect">
            <a:avLst>
              <a:gd name="adj" fmla="val 16667"/>
            </a:avLst>
          </a:prstGeom>
          <a:solidFill>
            <a:srgbClr val="94BFD4"/>
          </a:solidFill>
          <a:ln>
            <a:noFill/>
          </a:ln>
          <a:effectLst>
            <a:outerShdw blurRad="107950" dist="12700" dir="5400000" algn="ctr">
              <a:srgbClr val="000000"/>
            </a:outerShdw>
          </a:effectLst>
        </p:spPr>
        <p:txBody>
          <a:bodyPr spcFirstLastPara="1" wrap="square" lIns="90000" tIns="46800" rIns="90000" bIns="46800" anchor="ctr" anchorCtr="0">
            <a:noAutofit/>
          </a:bodyPr>
          <a:lstStyle/>
          <a:p>
            <a:pPr lvl="0" algn="ctr">
              <a:lnSpc>
                <a:spcPct val="90000"/>
              </a:lnSpc>
            </a:pPr>
            <a:r>
              <a:rPr lang="hr-HR" sz="2200" b="1">
                <a:solidFill>
                  <a:schemeClr val="dk1"/>
                </a:solidFill>
                <a:latin typeface="Helvetica Neue"/>
                <a:ea typeface="Helvetica Neue"/>
                <a:cs typeface="Helvetica Neue"/>
                <a:sym typeface="Helvetica Neue"/>
              </a:rPr>
              <a:t>Sesije povratnih informacija</a:t>
            </a:r>
            <a:endParaRPr lang="hr-HR"/>
          </a:p>
        </p:txBody>
      </p:sp>
      <p:sp>
        <p:nvSpPr>
          <p:cNvPr id="245" name="Google Shape;245;p14"/>
          <p:cNvSpPr/>
          <p:nvPr/>
        </p:nvSpPr>
        <p:spPr>
          <a:xfrm>
            <a:off x="1296000" y="6804000"/>
            <a:ext cx="1944000" cy="1152000"/>
          </a:xfrm>
          <a:prstGeom prst="roundRect">
            <a:avLst>
              <a:gd name="adj" fmla="val 16667"/>
            </a:avLst>
          </a:prstGeom>
          <a:solidFill>
            <a:srgbClr val="B8D4E2"/>
          </a:solidFill>
          <a:ln>
            <a:noFill/>
          </a:ln>
          <a:effectLst>
            <a:outerShdw blurRad="107950" dist="12700" dir="5400000" algn="ctr">
              <a:srgbClr val="000000"/>
            </a:outerShdw>
          </a:effectLst>
        </p:spPr>
        <p:txBody>
          <a:bodyPr spcFirstLastPara="1" wrap="square" lIns="90000" tIns="46800" rIns="90000" bIns="46800" anchor="ctr" anchorCtr="0">
            <a:noAutofit/>
          </a:bodyPr>
          <a:lstStyle/>
          <a:p>
            <a:pPr lvl="0" algn="ctr">
              <a:lnSpc>
                <a:spcPct val="90000"/>
              </a:lnSpc>
            </a:pPr>
            <a:r>
              <a:rPr lang="hr-HR" sz="2200" b="1">
                <a:solidFill>
                  <a:schemeClr val="dk1"/>
                </a:solidFill>
                <a:latin typeface="Helvetica Neue"/>
                <a:ea typeface="Helvetica Neue"/>
                <a:cs typeface="Helvetica Neue"/>
                <a:sym typeface="Helvetica Neue"/>
              </a:rPr>
              <a:t>Identificiranje obrazaca ponašanja</a:t>
            </a:r>
            <a:endParaRPr lang="hr-HR"/>
          </a:p>
        </p:txBody>
      </p:sp>
      <p:sp>
        <p:nvSpPr>
          <p:cNvPr id="246" name="Google Shape;246;p14"/>
          <p:cNvSpPr/>
          <p:nvPr/>
        </p:nvSpPr>
        <p:spPr>
          <a:xfrm>
            <a:off x="1296000" y="7992000"/>
            <a:ext cx="1944000" cy="828000"/>
          </a:xfrm>
          <a:prstGeom prst="roundRect">
            <a:avLst>
              <a:gd name="adj" fmla="val 16667"/>
            </a:avLst>
          </a:prstGeom>
          <a:solidFill>
            <a:srgbClr val="DBEAF1"/>
          </a:solidFill>
          <a:ln>
            <a:noFill/>
          </a:ln>
          <a:effectLst>
            <a:outerShdw blurRad="107950" dist="12700" dir="5400000" algn="ctr">
              <a:srgbClr val="000000"/>
            </a:outerShdw>
          </a:effectLst>
        </p:spPr>
        <p:txBody>
          <a:bodyPr spcFirstLastPara="1" wrap="square" lIns="90000" tIns="46800" rIns="90000" bIns="46800" anchor="ctr" anchorCtr="0">
            <a:noAutofit/>
          </a:bodyPr>
          <a:lstStyle/>
          <a:p>
            <a:pPr lvl="0" algn="ctr">
              <a:lnSpc>
                <a:spcPct val="90000"/>
              </a:lnSpc>
            </a:pPr>
            <a:r>
              <a:rPr lang="hr-HR" sz="2200" b="1">
                <a:solidFill>
                  <a:schemeClr val="dk1"/>
                </a:solidFill>
                <a:latin typeface="Helvetica Neue"/>
                <a:ea typeface="Helvetica Neue"/>
                <a:cs typeface="Helvetica Neue"/>
                <a:sym typeface="Helvetica Neue"/>
              </a:rPr>
              <a:t>Ograničenje povratne informacije</a:t>
            </a:r>
            <a:endParaRPr lang="hr-HR"/>
          </a:p>
        </p:txBody>
      </p:sp>
      <p:sp>
        <p:nvSpPr>
          <p:cNvPr id="247" name="Google Shape;247;p14"/>
          <p:cNvSpPr txBox="1"/>
          <p:nvPr/>
        </p:nvSpPr>
        <p:spPr>
          <a:xfrm>
            <a:off x="1295400" y="2304000"/>
            <a:ext cx="10210800" cy="523220"/>
          </a:xfrm>
          <a:prstGeom prst="rect">
            <a:avLst/>
          </a:prstGeom>
          <a:noFill/>
          <a:ln>
            <a:noFill/>
          </a:ln>
        </p:spPr>
        <p:txBody>
          <a:bodyPr spcFirstLastPara="1" wrap="square" lIns="91425" tIns="45700" rIns="91425" bIns="45700" anchor="t" anchorCtr="0">
            <a:spAutoFit/>
          </a:bodyPr>
          <a:lstStyle/>
          <a:p>
            <a:pPr lvl="0"/>
            <a:r>
              <a:rPr lang="hr-HR" sz="2800" b="1">
                <a:solidFill>
                  <a:srgbClr val="AED633"/>
                </a:solidFill>
                <a:latin typeface="Helvetica Neue"/>
                <a:ea typeface="Helvetica Neue"/>
                <a:cs typeface="Helvetica Neue"/>
                <a:sym typeface="Helvetica Neue"/>
              </a:rPr>
              <a:t>1.3 Kultura povratnih informacija</a:t>
            </a:r>
          </a:p>
        </p:txBody>
      </p:sp>
      <p:sp>
        <p:nvSpPr>
          <p:cNvPr id="248" name="Google Shape;248;p14"/>
          <p:cNvSpPr/>
          <p:nvPr/>
        </p:nvSpPr>
        <p:spPr>
          <a:xfrm>
            <a:off x="12240000" y="4464000"/>
            <a:ext cx="4896000" cy="4032000"/>
          </a:xfrm>
          <a:prstGeom prst="roundRect">
            <a:avLst>
              <a:gd name="adj" fmla="val 0"/>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342900" marR="0" lvl="0" indent="-342900" algn="l" rtl="0">
              <a:spcBef>
                <a:spcPts val="0"/>
              </a:spcBef>
              <a:spcAft>
                <a:spcPts val="0"/>
              </a:spcAft>
              <a:buClr>
                <a:schemeClr val="dk1"/>
              </a:buClr>
              <a:buSzPts val="2400"/>
              <a:buFont typeface="Noto Sans Symbols"/>
              <a:buChar char="⮚"/>
            </a:pPr>
            <a:r>
              <a:rPr lang="hr-HR" sz="2400">
                <a:solidFill>
                  <a:schemeClr val="dk1"/>
                </a:solidFill>
                <a:latin typeface="Helvetica Neue"/>
                <a:ea typeface="Helvetica Neue"/>
                <a:cs typeface="Helvetica Neue"/>
                <a:sym typeface="Helvetica Neue"/>
              </a:rPr>
              <a:t>Suggestion for further education</a:t>
            </a:r>
            <a:endParaRPr lang="hr-HR"/>
          </a:p>
          <a:p>
            <a:pPr marL="342900" marR="0" lvl="0" indent="-342900" algn="l" rtl="0">
              <a:spcBef>
                <a:spcPts val="0"/>
              </a:spcBef>
              <a:spcAft>
                <a:spcPts val="0"/>
              </a:spcAft>
              <a:buClr>
                <a:schemeClr val="dk1"/>
              </a:buClr>
              <a:buSzPts val="2400"/>
              <a:buFont typeface="Noto Sans Symbols"/>
              <a:buChar char="⮚"/>
            </a:pPr>
            <a:r>
              <a:rPr lang="hr-HR" sz="2400">
                <a:solidFill>
                  <a:schemeClr val="dk1"/>
                </a:solidFill>
                <a:latin typeface="Helvetica Neue"/>
                <a:ea typeface="Helvetica Neue"/>
                <a:cs typeface="Helvetica Neue"/>
                <a:sym typeface="Helvetica Neue"/>
              </a:rPr>
              <a:t>Recognition</a:t>
            </a:r>
            <a:endParaRPr lang="hr-HR"/>
          </a:p>
          <a:p>
            <a:pPr marL="342900" marR="0" lvl="0" indent="-342900" algn="l" rtl="0">
              <a:spcBef>
                <a:spcPts val="0"/>
              </a:spcBef>
              <a:spcAft>
                <a:spcPts val="0"/>
              </a:spcAft>
              <a:buClr>
                <a:schemeClr val="dk1"/>
              </a:buClr>
              <a:buSzPts val="2400"/>
              <a:buFont typeface="Noto Sans Symbols"/>
              <a:buChar char="⮚"/>
            </a:pPr>
            <a:r>
              <a:rPr lang="hr-HR" sz="2400">
                <a:solidFill>
                  <a:schemeClr val="dk1"/>
                </a:solidFill>
                <a:latin typeface="Helvetica Neue"/>
                <a:ea typeface="Helvetica Neue"/>
                <a:cs typeface="Helvetica Neue"/>
                <a:sym typeface="Helvetica Neue"/>
              </a:rPr>
              <a:t>Strengthening the willingness to take responsibility</a:t>
            </a:r>
            <a:endParaRPr lang="hr-HR"/>
          </a:p>
          <a:p>
            <a:pPr marL="342900" marR="0" lvl="0" indent="-342900" algn="l" rtl="0">
              <a:spcBef>
                <a:spcPts val="0"/>
              </a:spcBef>
              <a:spcAft>
                <a:spcPts val="0"/>
              </a:spcAft>
              <a:buClr>
                <a:schemeClr val="dk1"/>
              </a:buClr>
              <a:buSzPts val="2400"/>
              <a:buFont typeface="Noto Sans Symbols"/>
              <a:buChar char="⮚"/>
            </a:pPr>
            <a:r>
              <a:rPr lang="hr-HR" sz="2400">
                <a:solidFill>
                  <a:schemeClr val="dk1"/>
                </a:solidFill>
                <a:latin typeface="Helvetica Neue"/>
                <a:ea typeface="Helvetica Neue"/>
                <a:cs typeface="Helvetica Neue"/>
                <a:sym typeface="Helvetica Neue"/>
              </a:rPr>
              <a:t>Focus: refocus employees to perform appropriately</a:t>
            </a:r>
            <a:endParaRPr lang="hr-HR"/>
          </a:p>
          <a:p>
            <a:pPr marL="342900" marR="0" lvl="0" indent="-342900" algn="l" rtl="0">
              <a:spcBef>
                <a:spcPts val="0"/>
              </a:spcBef>
              <a:spcAft>
                <a:spcPts val="0"/>
              </a:spcAft>
              <a:buClr>
                <a:schemeClr val="dk1"/>
              </a:buClr>
              <a:buSzPts val="2400"/>
              <a:buFont typeface="Noto Sans Symbols"/>
              <a:buChar char="⮚"/>
            </a:pPr>
            <a:r>
              <a:rPr lang="hr-HR" sz="2400">
                <a:solidFill>
                  <a:schemeClr val="dk1"/>
                </a:solidFill>
                <a:latin typeface="Helvetica Neue"/>
                <a:ea typeface="Helvetica Neue"/>
                <a:cs typeface="Helvetica Neue"/>
                <a:sym typeface="Helvetica Neue"/>
              </a:rPr>
              <a:t>Increase employees´ engagement</a:t>
            </a:r>
            <a:endParaRPr lang="hr-HR"/>
          </a:p>
          <a:p>
            <a:pPr marL="342900" marR="0" lvl="0" indent="-342900" algn="l" rtl="0">
              <a:spcBef>
                <a:spcPts val="0"/>
              </a:spcBef>
              <a:spcAft>
                <a:spcPts val="0"/>
              </a:spcAft>
              <a:buClr>
                <a:schemeClr val="dk1"/>
              </a:buClr>
              <a:buSzPts val="2400"/>
              <a:buFont typeface="Noto Sans Symbols"/>
              <a:buChar char="⮚"/>
            </a:pPr>
            <a:r>
              <a:rPr lang="hr-HR" sz="2400">
                <a:solidFill>
                  <a:schemeClr val="dk1"/>
                </a:solidFill>
                <a:latin typeface="Helvetica Neue"/>
                <a:ea typeface="Helvetica Neue"/>
                <a:cs typeface="Helvetica Neue"/>
                <a:sym typeface="Helvetica Neue"/>
              </a:rPr>
              <a:t>Mutual commitment</a:t>
            </a:r>
            <a:endParaRPr lang="hr-HR"/>
          </a:p>
          <a:p>
            <a:pPr marL="342900" marR="0" lvl="0" indent="-342900" algn="l" rtl="0">
              <a:spcBef>
                <a:spcPts val="0"/>
              </a:spcBef>
              <a:spcAft>
                <a:spcPts val="0"/>
              </a:spcAft>
              <a:buClr>
                <a:schemeClr val="dk1"/>
              </a:buClr>
              <a:buSzPts val="2400"/>
              <a:buFont typeface="Noto Sans Symbols"/>
              <a:buChar char="⮚"/>
            </a:pPr>
            <a:r>
              <a:rPr lang="hr-HR" sz="2400">
                <a:solidFill>
                  <a:schemeClr val="dk1"/>
                </a:solidFill>
                <a:latin typeface="Helvetica Neue"/>
                <a:ea typeface="Helvetica Neue"/>
                <a:cs typeface="Helvetica Neue"/>
                <a:sym typeface="Helvetica Neue"/>
              </a:rPr>
              <a:t>Value propositions</a:t>
            </a:r>
            <a:endParaRPr lang="hr-HR"/>
          </a:p>
        </p:txBody>
      </p:sp>
      <p:sp>
        <p:nvSpPr>
          <p:cNvPr id="249" name="Google Shape;249;p14"/>
          <p:cNvSpPr/>
          <p:nvPr/>
        </p:nvSpPr>
        <p:spPr>
          <a:xfrm>
            <a:off x="9828000" y="4104000"/>
            <a:ext cx="2414371" cy="4752000"/>
          </a:xfrm>
          <a:prstGeom prst="rightArrow">
            <a:avLst>
              <a:gd name="adj1" fmla="val 60000"/>
              <a:gd name="adj2" fmla="val 50000"/>
            </a:avLst>
          </a:prstGeom>
          <a:solidFill>
            <a:srgbClr val="AED633"/>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hr-HR" sz="2400">
                <a:solidFill>
                  <a:schemeClr val="lt1"/>
                </a:solidFill>
                <a:latin typeface="Helvetica Neue"/>
                <a:ea typeface="Helvetica Neue"/>
                <a:cs typeface="Helvetica Neue"/>
                <a:sym typeface="Helvetica Neue"/>
              </a:rPr>
              <a:t>“good” </a:t>
            </a:r>
            <a:endParaRPr lang="hr-HR"/>
          </a:p>
          <a:p>
            <a:pPr marL="0" marR="0" lvl="0" indent="0" algn="ctr" rtl="0">
              <a:spcBef>
                <a:spcPts val="0"/>
              </a:spcBef>
              <a:spcAft>
                <a:spcPts val="0"/>
              </a:spcAft>
              <a:buNone/>
            </a:pPr>
            <a:r>
              <a:rPr lang="hr-HR" sz="2400">
                <a:solidFill>
                  <a:schemeClr val="lt1"/>
                </a:solidFill>
                <a:latin typeface="Helvetica Neue"/>
                <a:ea typeface="Helvetica Neue"/>
                <a:cs typeface="Helvetica Neue"/>
                <a:sym typeface="Helvetica Neue"/>
              </a:rPr>
              <a:t>feedback</a:t>
            </a:r>
            <a:endParaRPr lang="hr-HR"/>
          </a:p>
          <a:p>
            <a:pPr marL="0" marR="0" lvl="0" indent="0" algn="ctr" rtl="0">
              <a:spcBef>
                <a:spcPts val="0"/>
              </a:spcBef>
              <a:spcAft>
                <a:spcPts val="0"/>
              </a:spcAft>
              <a:buNone/>
            </a:pPr>
            <a:r>
              <a:rPr lang="hr-HR" sz="2400">
                <a:solidFill>
                  <a:schemeClr val="lt1"/>
                </a:solidFill>
                <a:latin typeface="Helvetica Neue"/>
                <a:ea typeface="Helvetica Neue"/>
                <a:cs typeface="Helvetica Neue"/>
                <a:sym typeface="Helvetica Neue"/>
              </a:rPr>
              <a:t>leads to</a:t>
            </a:r>
            <a:endParaRPr lang="hr-HR"/>
          </a:p>
        </p:txBody>
      </p:sp>
      <p:sp>
        <p:nvSpPr>
          <p:cNvPr id="250" name="Google Shape;250;p14"/>
          <p:cNvSpPr/>
          <p:nvPr/>
        </p:nvSpPr>
        <p:spPr>
          <a:xfrm>
            <a:off x="1295997" y="4104000"/>
            <a:ext cx="8496000" cy="900000"/>
          </a:xfrm>
          <a:custGeom>
            <a:avLst/>
            <a:gdLst/>
            <a:ahLst/>
            <a:cxnLst/>
            <a:rect l="l" t="t" r="r" b="b"/>
            <a:pathLst>
              <a:path w="6622415" h="3861434" extrusionOk="0">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4D94B7"/>
          </a:solidFill>
          <a:ln w="22225" cap="flat" cmpd="sng">
            <a:solidFill>
              <a:schemeClr val="lt1"/>
            </a:solidFill>
            <a:prstDash val="solid"/>
            <a:round/>
            <a:headEnd type="none" w="sm" len="sm"/>
            <a:tailEnd type="none" w="sm" len="sm"/>
          </a:ln>
          <a:effectLst>
            <a:outerShdw blurRad="149987" dist="250190" dir="8460000" algn="ctr">
              <a:srgbClr val="000000">
                <a:alpha val="27843"/>
              </a:srgbClr>
            </a:outerShdw>
          </a:effectLst>
        </p:spPr>
        <p:txBody>
          <a:bodyPr spcFirstLastPara="1" wrap="square" lIns="0" tIns="0" rIns="0" bIns="0" anchor="ctr" anchorCtr="0">
            <a:noAutofit/>
          </a:bodyPr>
          <a:lstStyle/>
          <a:p>
            <a:pPr lvl="0" algn="ctr"/>
            <a:r>
              <a:rPr lang="hr-HR" sz="2400" b="1">
                <a:solidFill>
                  <a:schemeClr val="lt1"/>
                </a:solidFill>
                <a:latin typeface="Helvetica Neue"/>
                <a:ea typeface="Helvetica Neue"/>
                <a:cs typeface="Helvetica Neue"/>
                <a:sym typeface="Helvetica Neue"/>
              </a:rPr>
              <a:t>Kako kontinuirano poboljšavati suradnju između nadređenih i zaposlenika?</a:t>
            </a:r>
            <a:endParaRPr lang="hr-HR"/>
          </a:p>
        </p:txBody>
      </p:sp>
      <p:sp>
        <p:nvSpPr>
          <p:cNvPr id="251" name="Google Shape;251;p14"/>
          <p:cNvSpPr txBox="1"/>
          <p:nvPr/>
        </p:nvSpPr>
        <p:spPr>
          <a:xfrm>
            <a:off x="1296000" y="1548000"/>
            <a:ext cx="15736800" cy="830997"/>
          </a:xfrm>
          <a:prstGeom prst="rect">
            <a:avLst/>
          </a:prstGeom>
          <a:noFill/>
          <a:ln>
            <a:noFill/>
          </a:ln>
        </p:spPr>
        <p:txBody>
          <a:bodyPr spcFirstLastPara="1" wrap="square" lIns="91425" tIns="45700" rIns="91425" bIns="45700" anchor="t" anchorCtr="0">
            <a:spAutoFit/>
          </a:bodyPr>
          <a:lstStyle/>
          <a:p>
            <a:pPr lvl="0"/>
            <a:r>
              <a:rPr lang="hr-HR" sz="4800" b="1">
                <a:solidFill>
                  <a:srgbClr val="4D94B7"/>
                </a:solidFill>
                <a:latin typeface="Helvetica Neue"/>
                <a:ea typeface="Helvetica Neue"/>
                <a:cs typeface="Helvetica Neue"/>
                <a:sym typeface="Helvetica Neue"/>
              </a:rPr>
              <a:t>1. Poboljšanje unutarorganizacijske komunikacije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0"/>
                                        </p:tgtEl>
                                        <p:attrNameLst>
                                          <p:attrName>style.visibility</p:attrName>
                                        </p:attrNameLst>
                                      </p:cBhvr>
                                      <p:to>
                                        <p:strVal val="visible"/>
                                      </p:to>
                                    </p:set>
                                    <p:animEffect transition="in" filter="fade">
                                      <p:cBhvr>
                                        <p:cTn id="7" dur="500"/>
                                        <p:tgtEl>
                                          <p:spTgt spid="250"/>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243"/>
                                        </p:tgtEl>
                                        <p:attrNameLst>
                                          <p:attrName>style.visibility</p:attrName>
                                        </p:attrNameLst>
                                      </p:cBhvr>
                                      <p:to>
                                        <p:strVal val="visible"/>
                                      </p:to>
                                    </p:set>
                                    <p:anim calcmode="lin" valueType="num">
                                      <p:cBhvr additive="base">
                                        <p:cTn id="12" dur="500"/>
                                        <p:tgtEl>
                                          <p:spTgt spid="243"/>
                                        </p:tgtEl>
                                        <p:attrNameLst>
                                          <p:attrName>ppt_w</p:attrName>
                                        </p:attrNameLst>
                                      </p:cBhvr>
                                      <p:tavLst>
                                        <p:tav tm="0">
                                          <p:val>
                                            <p:strVal val="0"/>
                                          </p:val>
                                        </p:tav>
                                        <p:tav tm="100000">
                                          <p:val>
                                            <p:strVal val="#ppt_w"/>
                                          </p:val>
                                        </p:tav>
                                      </p:tavLst>
                                    </p:anim>
                                    <p:anim calcmode="lin" valueType="num">
                                      <p:cBhvr additive="base">
                                        <p:cTn id="13" dur="500"/>
                                        <p:tgtEl>
                                          <p:spTgt spid="243"/>
                                        </p:tgtEl>
                                        <p:attrNameLst>
                                          <p:attrName>ppt_h</p:attrName>
                                        </p:attrNameLst>
                                      </p:cBhvr>
                                      <p:tavLst>
                                        <p:tav tm="0">
                                          <p:val>
                                            <p:strVal val="0"/>
                                          </p:val>
                                        </p:tav>
                                        <p:tav tm="100000">
                                          <p:val>
                                            <p:strVal val="#ppt_h"/>
                                          </p:val>
                                        </p:tav>
                                      </p:tavLst>
                                    </p:anim>
                                  </p:childTnLst>
                                </p:cTn>
                              </p:par>
                              <p:par>
                                <p:cTn id="14" presetID="23" presetClass="entr" presetSubtype="16" fill="hold" nodeType="withEffect">
                                  <p:stCondLst>
                                    <p:cond delay="0"/>
                                  </p:stCondLst>
                                  <p:childTnLst>
                                    <p:set>
                                      <p:cBhvr>
                                        <p:cTn id="15" dur="1" fill="hold">
                                          <p:stCondLst>
                                            <p:cond delay="0"/>
                                          </p:stCondLst>
                                        </p:cTn>
                                        <p:tgtEl>
                                          <p:spTgt spid="237"/>
                                        </p:tgtEl>
                                        <p:attrNameLst>
                                          <p:attrName>style.visibility</p:attrName>
                                        </p:attrNameLst>
                                      </p:cBhvr>
                                      <p:to>
                                        <p:strVal val="visible"/>
                                      </p:to>
                                    </p:set>
                                    <p:anim calcmode="lin" valueType="num">
                                      <p:cBhvr additive="base">
                                        <p:cTn id="16" dur="500"/>
                                        <p:tgtEl>
                                          <p:spTgt spid="237"/>
                                        </p:tgtEl>
                                        <p:attrNameLst>
                                          <p:attrName>ppt_w</p:attrName>
                                        </p:attrNameLst>
                                      </p:cBhvr>
                                      <p:tavLst>
                                        <p:tav tm="0">
                                          <p:val>
                                            <p:strVal val="0"/>
                                          </p:val>
                                        </p:tav>
                                        <p:tav tm="100000">
                                          <p:val>
                                            <p:strVal val="#ppt_w"/>
                                          </p:val>
                                        </p:tav>
                                      </p:tavLst>
                                    </p:anim>
                                    <p:anim calcmode="lin" valueType="num">
                                      <p:cBhvr additive="base">
                                        <p:cTn id="17" dur="500"/>
                                        <p:tgtEl>
                                          <p:spTgt spid="237"/>
                                        </p:tgtEl>
                                        <p:attrNameLst>
                                          <p:attrName>ppt_h</p:attrName>
                                        </p:attrNameLst>
                                      </p:cBhvr>
                                      <p:tavLst>
                                        <p:tav tm="0">
                                          <p:val>
                                            <p:str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244"/>
                                        </p:tgtEl>
                                        <p:attrNameLst>
                                          <p:attrName>style.visibility</p:attrName>
                                        </p:attrNameLst>
                                      </p:cBhvr>
                                      <p:to>
                                        <p:strVal val="visible"/>
                                      </p:to>
                                    </p:set>
                                    <p:anim calcmode="lin" valueType="num">
                                      <p:cBhvr additive="base">
                                        <p:cTn id="22" dur="500"/>
                                        <p:tgtEl>
                                          <p:spTgt spid="244"/>
                                        </p:tgtEl>
                                        <p:attrNameLst>
                                          <p:attrName>ppt_w</p:attrName>
                                        </p:attrNameLst>
                                      </p:cBhvr>
                                      <p:tavLst>
                                        <p:tav tm="0">
                                          <p:val>
                                            <p:strVal val="0"/>
                                          </p:val>
                                        </p:tav>
                                        <p:tav tm="100000">
                                          <p:val>
                                            <p:strVal val="#ppt_w"/>
                                          </p:val>
                                        </p:tav>
                                      </p:tavLst>
                                    </p:anim>
                                    <p:anim calcmode="lin" valueType="num">
                                      <p:cBhvr additive="base">
                                        <p:cTn id="23" dur="500"/>
                                        <p:tgtEl>
                                          <p:spTgt spid="244"/>
                                        </p:tgtEl>
                                        <p:attrNameLst>
                                          <p:attrName>ppt_h</p:attrName>
                                        </p:attrNameLst>
                                      </p:cBhvr>
                                      <p:tavLst>
                                        <p:tav tm="0">
                                          <p:val>
                                            <p:strVal val="0"/>
                                          </p:val>
                                        </p:tav>
                                        <p:tav tm="100000">
                                          <p:val>
                                            <p:strVal val="#ppt_h"/>
                                          </p:val>
                                        </p:tav>
                                      </p:tavLst>
                                    </p:anim>
                                  </p:childTnLst>
                                </p:cTn>
                              </p:par>
                              <p:par>
                                <p:cTn id="24" presetID="23" presetClass="entr" presetSubtype="16" fill="hold" nodeType="withEffect">
                                  <p:stCondLst>
                                    <p:cond delay="0"/>
                                  </p:stCondLst>
                                  <p:childTnLst>
                                    <p:set>
                                      <p:cBhvr>
                                        <p:cTn id="25" dur="1" fill="hold">
                                          <p:stCondLst>
                                            <p:cond delay="0"/>
                                          </p:stCondLst>
                                        </p:cTn>
                                        <p:tgtEl>
                                          <p:spTgt spid="238"/>
                                        </p:tgtEl>
                                        <p:attrNameLst>
                                          <p:attrName>style.visibility</p:attrName>
                                        </p:attrNameLst>
                                      </p:cBhvr>
                                      <p:to>
                                        <p:strVal val="visible"/>
                                      </p:to>
                                    </p:set>
                                    <p:anim calcmode="lin" valueType="num">
                                      <p:cBhvr additive="base">
                                        <p:cTn id="26" dur="500"/>
                                        <p:tgtEl>
                                          <p:spTgt spid="238"/>
                                        </p:tgtEl>
                                        <p:attrNameLst>
                                          <p:attrName>ppt_w</p:attrName>
                                        </p:attrNameLst>
                                      </p:cBhvr>
                                      <p:tavLst>
                                        <p:tav tm="0">
                                          <p:val>
                                            <p:strVal val="0"/>
                                          </p:val>
                                        </p:tav>
                                        <p:tav tm="100000">
                                          <p:val>
                                            <p:strVal val="#ppt_w"/>
                                          </p:val>
                                        </p:tav>
                                      </p:tavLst>
                                    </p:anim>
                                    <p:anim calcmode="lin" valueType="num">
                                      <p:cBhvr additive="base">
                                        <p:cTn id="27" dur="500"/>
                                        <p:tgtEl>
                                          <p:spTgt spid="238"/>
                                        </p:tgtEl>
                                        <p:attrNameLst>
                                          <p:attrName>ppt_h</p:attrName>
                                        </p:attrNameLst>
                                      </p:cBhvr>
                                      <p:tavLst>
                                        <p:tav tm="0">
                                          <p:val>
                                            <p:str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245"/>
                                        </p:tgtEl>
                                        <p:attrNameLst>
                                          <p:attrName>style.visibility</p:attrName>
                                        </p:attrNameLst>
                                      </p:cBhvr>
                                      <p:to>
                                        <p:strVal val="visible"/>
                                      </p:to>
                                    </p:set>
                                    <p:anim calcmode="lin" valueType="num">
                                      <p:cBhvr additive="base">
                                        <p:cTn id="32" dur="500"/>
                                        <p:tgtEl>
                                          <p:spTgt spid="245"/>
                                        </p:tgtEl>
                                        <p:attrNameLst>
                                          <p:attrName>ppt_w</p:attrName>
                                        </p:attrNameLst>
                                      </p:cBhvr>
                                      <p:tavLst>
                                        <p:tav tm="0">
                                          <p:val>
                                            <p:strVal val="0"/>
                                          </p:val>
                                        </p:tav>
                                        <p:tav tm="100000">
                                          <p:val>
                                            <p:strVal val="#ppt_w"/>
                                          </p:val>
                                        </p:tav>
                                      </p:tavLst>
                                    </p:anim>
                                    <p:anim calcmode="lin" valueType="num">
                                      <p:cBhvr additive="base">
                                        <p:cTn id="33" dur="500"/>
                                        <p:tgtEl>
                                          <p:spTgt spid="245"/>
                                        </p:tgtEl>
                                        <p:attrNameLst>
                                          <p:attrName>ppt_h</p:attrName>
                                        </p:attrNameLst>
                                      </p:cBhvr>
                                      <p:tavLst>
                                        <p:tav tm="0">
                                          <p:val>
                                            <p:strVal val="0"/>
                                          </p:val>
                                        </p:tav>
                                        <p:tav tm="100000">
                                          <p:val>
                                            <p:strVal val="#ppt_h"/>
                                          </p:val>
                                        </p:tav>
                                      </p:tavLst>
                                    </p:anim>
                                  </p:childTnLst>
                                </p:cTn>
                              </p:par>
                              <p:par>
                                <p:cTn id="34" presetID="23" presetClass="entr" presetSubtype="16" fill="hold" nodeType="withEffect">
                                  <p:stCondLst>
                                    <p:cond delay="0"/>
                                  </p:stCondLst>
                                  <p:childTnLst>
                                    <p:set>
                                      <p:cBhvr>
                                        <p:cTn id="35" dur="1" fill="hold">
                                          <p:stCondLst>
                                            <p:cond delay="0"/>
                                          </p:stCondLst>
                                        </p:cTn>
                                        <p:tgtEl>
                                          <p:spTgt spid="239"/>
                                        </p:tgtEl>
                                        <p:attrNameLst>
                                          <p:attrName>style.visibility</p:attrName>
                                        </p:attrNameLst>
                                      </p:cBhvr>
                                      <p:to>
                                        <p:strVal val="visible"/>
                                      </p:to>
                                    </p:set>
                                    <p:anim calcmode="lin" valueType="num">
                                      <p:cBhvr additive="base">
                                        <p:cTn id="36" dur="500"/>
                                        <p:tgtEl>
                                          <p:spTgt spid="239"/>
                                        </p:tgtEl>
                                        <p:attrNameLst>
                                          <p:attrName>ppt_w</p:attrName>
                                        </p:attrNameLst>
                                      </p:cBhvr>
                                      <p:tavLst>
                                        <p:tav tm="0">
                                          <p:val>
                                            <p:strVal val="0"/>
                                          </p:val>
                                        </p:tav>
                                        <p:tav tm="100000">
                                          <p:val>
                                            <p:strVal val="#ppt_w"/>
                                          </p:val>
                                        </p:tav>
                                      </p:tavLst>
                                    </p:anim>
                                    <p:anim calcmode="lin" valueType="num">
                                      <p:cBhvr additive="base">
                                        <p:cTn id="37" dur="500"/>
                                        <p:tgtEl>
                                          <p:spTgt spid="239"/>
                                        </p:tgtEl>
                                        <p:attrNameLst>
                                          <p:attrName>ppt_h</p:attrName>
                                        </p:attrNameLst>
                                      </p:cBhvr>
                                      <p:tavLst>
                                        <p:tav tm="0">
                                          <p:val>
                                            <p:str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246"/>
                                        </p:tgtEl>
                                        <p:attrNameLst>
                                          <p:attrName>style.visibility</p:attrName>
                                        </p:attrNameLst>
                                      </p:cBhvr>
                                      <p:to>
                                        <p:strVal val="visible"/>
                                      </p:to>
                                    </p:set>
                                    <p:anim calcmode="lin" valueType="num">
                                      <p:cBhvr additive="base">
                                        <p:cTn id="42" dur="500"/>
                                        <p:tgtEl>
                                          <p:spTgt spid="246"/>
                                        </p:tgtEl>
                                        <p:attrNameLst>
                                          <p:attrName>ppt_w</p:attrName>
                                        </p:attrNameLst>
                                      </p:cBhvr>
                                      <p:tavLst>
                                        <p:tav tm="0">
                                          <p:val>
                                            <p:strVal val="0"/>
                                          </p:val>
                                        </p:tav>
                                        <p:tav tm="100000">
                                          <p:val>
                                            <p:strVal val="#ppt_w"/>
                                          </p:val>
                                        </p:tav>
                                      </p:tavLst>
                                    </p:anim>
                                    <p:anim calcmode="lin" valueType="num">
                                      <p:cBhvr additive="base">
                                        <p:cTn id="43" dur="500"/>
                                        <p:tgtEl>
                                          <p:spTgt spid="246"/>
                                        </p:tgtEl>
                                        <p:attrNameLst>
                                          <p:attrName>ppt_h</p:attrName>
                                        </p:attrNameLst>
                                      </p:cBhvr>
                                      <p:tavLst>
                                        <p:tav tm="0">
                                          <p:val>
                                            <p:strVal val="0"/>
                                          </p:val>
                                        </p:tav>
                                        <p:tav tm="100000">
                                          <p:val>
                                            <p:strVal val="#ppt_h"/>
                                          </p:val>
                                        </p:tav>
                                      </p:tavLst>
                                    </p:anim>
                                  </p:childTnLst>
                                </p:cTn>
                              </p:par>
                              <p:par>
                                <p:cTn id="44" presetID="23" presetClass="entr" presetSubtype="16" fill="hold" nodeType="withEffect">
                                  <p:stCondLst>
                                    <p:cond delay="0"/>
                                  </p:stCondLst>
                                  <p:childTnLst>
                                    <p:set>
                                      <p:cBhvr>
                                        <p:cTn id="45" dur="1" fill="hold">
                                          <p:stCondLst>
                                            <p:cond delay="0"/>
                                          </p:stCondLst>
                                        </p:cTn>
                                        <p:tgtEl>
                                          <p:spTgt spid="240"/>
                                        </p:tgtEl>
                                        <p:attrNameLst>
                                          <p:attrName>style.visibility</p:attrName>
                                        </p:attrNameLst>
                                      </p:cBhvr>
                                      <p:to>
                                        <p:strVal val="visible"/>
                                      </p:to>
                                    </p:set>
                                    <p:anim calcmode="lin" valueType="num">
                                      <p:cBhvr additive="base">
                                        <p:cTn id="46" dur="500"/>
                                        <p:tgtEl>
                                          <p:spTgt spid="240"/>
                                        </p:tgtEl>
                                        <p:attrNameLst>
                                          <p:attrName>ppt_w</p:attrName>
                                        </p:attrNameLst>
                                      </p:cBhvr>
                                      <p:tavLst>
                                        <p:tav tm="0">
                                          <p:val>
                                            <p:strVal val="0"/>
                                          </p:val>
                                        </p:tav>
                                        <p:tav tm="100000">
                                          <p:val>
                                            <p:strVal val="#ppt_w"/>
                                          </p:val>
                                        </p:tav>
                                      </p:tavLst>
                                    </p:anim>
                                    <p:anim calcmode="lin" valueType="num">
                                      <p:cBhvr additive="base">
                                        <p:cTn id="47" dur="500"/>
                                        <p:tgtEl>
                                          <p:spTgt spid="240"/>
                                        </p:tgtEl>
                                        <p:attrNameLst>
                                          <p:attrName>ppt_h</p:attrName>
                                        </p:attrNameLst>
                                      </p:cBhvr>
                                      <p:tavLst>
                                        <p:tav tm="0">
                                          <p:val>
                                            <p:strVal val="0"/>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49"/>
                                        </p:tgtEl>
                                        <p:attrNameLst>
                                          <p:attrName>style.visibility</p:attrName>
                                        </p:attrNameLst>
                                      </p:cBhvr>
                                      <p:to>
                                        <p:strVal val="visible"/>
                                      </p:to>
                                    </p:set>
                                    <p:animEffect transition="in" filter="fade">
                                      <p:cBhvr>
                                        <p:cTn id="52" dur="500"/>
                                        <p:tgtEl>
                                          <p:spTgt spid="24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48"/>
                                        </p:tgtEl>
                                        <p:attrNameLst>
                                          <p:attrName>style.visibility</p:attrName>
                                        </p:attrNameLst>
                                      </p:cBhvr>
                                      <p:to>
                                        <p:strVal val="visible"/>
                                      </p:to>
                                    </p:set>
                                    <p:animEffect transition="in" filter="fade">
                                      <p:cBhvr>
                                        <p:cTn id="57" dur="500"/>
                                        <p:tgtEl>
                                          <p:spTgt spid="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15"/>
          <p:cNvSpPr txBox="1"/>
          <p:nvPr/>
        </p:nvSpPr>
        <p:spPr>
          <a:xfrm>
            <a:off x="1368000" y="4860000"/>
            <a:ext cx="3132000" cy="3600000"/>
          </a:xfrm>
          <a:prstGeom prst="rect">
            <a:avLst/>
          </a:prstGeom>
          <a:noFill/>
          <a:ln w="9525" cap="flat" cmpd="sng">
            <a:solidFill>
              <a:srgbClr val="4D94B7"/>
            </a:solidFill>
            <a:prstDash val="solid"/>
            <a:round/>
            <a:headEnd type="none" w="sm" len="sm"/>
            <a:tailEnd type="none" w="sm" len="sm"/>
          </a:ln>
        </p:spPr>
        <p:txBody>
          <a:bodyPr spcFirstLastPara="1" wrap="square" lIns="91425" tIns="288000" rIns="91425" bIns="45700" anchor="t" anchorCtr="0">
            <a:noAutofit/>
          </a:bodyPr>
          <a:lstStyle/>
          <a:p>
            <a:pPr marL="342900" lvl="0" indent="-342900">
              <a:buClr>
                <a:schemeClr val="dk1"/>
              </a:buClr>
              <a:buSzPts val="2200"/>
              <a:buFont typeface="Noto Sans Symbols"/>
              <a:buChar char="⮚"/>
            </a:pPr>
            <a:r>
              <a:rPr lang="hr-HR" sz="2200">
                <a:solidFill>
                  <a:schemeClr val="dk1"/>
                </a:solidFill>
                <a:latin typeface="Helvetica Neue"/>
                <a:ea typeface="Helvetica Neue"/>
                <a:cs typeface="Helvetica Neue"/>
                <a:sym typeface="Helvetica Neue"/>
              </a:rPr>
              <a:t>Princip: učenje kroz rad</a:t>
            </a:r>
          </a:p>
          <a:p>
            <a:pPr marL="342900" lvl="0" indent="-342900">
              <a:buClr>
                <a:schemeClr val="dk1"/>
              </a:buClr>
              <a:buSzPts val="2200"/>
              <a:buFont typeface="Noto Sans Symbols"/>
              <a:buChar char="⮚"/>
            </a:pPr>
            <a:r>
              <a:rPr lang="hr-HR" sz="2200">
                <a:solidFill>
                  <a:schemeClr val="dk1"/>
                </a:solidFill>
                <a:latin typeface="Helvetica Neue"/>
                <a:ea typeface="Helvetica Neue"/>
                <a:cs typeface="Helvetica Neue"/>
                <a:sym typeface="Helvetica Neue"/>
              </a:rPr>
              <a:t>Prijenos učenja može izravno promatrati instruktor</a:t>
            </a:r>
          </a:p>
          <a:p>
            <a:pPr marL="342900" lvl="0" indent="-342900">
              <a:buClr>
                <a:schemeClr val="dk1"/>
              </a:buClr>
              <a:buSzPts val="2200"/>
              <a:buFont typeface="Noto Sans Symbols"/>
              <a:buChar char="⮚"/>
            </a:pPr>
            <a:r>
              <a:rPr lang="hr-HR" sz="2200">
                <a:solidFill>
                  <a:schemeClr val="dk1"/>
                </a:solidFill>
                <a:latin typeface="Helvetica Neue"/>
                <a:ea typeface="Helvetica Neue"/>
                <a:cs typeface="Helvetica Neue"/>
                <a:sym typeface="Helvetica Neue"/>
              </a:rPr>
              <a:t>Trenutni korektivni ili potvrđujući učinak na učenika</a:t>
            </a:r>
            <a:endParaRPr lang="hr-HR"/>
          </a:p>
        </p:txBody>
      </p:sp>
      <p:sp>
        <p:nvSpPr>
          <p:cNvPr id="257" name="Google Shape;257;p15"/>
          <p:cNvSpPr txBox="1"/>
          <p:nvPr/>
        </p:nvSpPr>
        <p:spPr>
          <a:xfrm>
            <a:off x="4680000" y="4860000"/>
            <a:ext cx="2952000" cy="3600000"/>
          </a:xfrm>
          <a:prstGeom prst="rect">
            <a:avLst/>
          </a:prstGeom>
          <a:noFill/>
          <a:ln w="9525" cap="flat" cmpd="sng">
            <a:solidFill>
              <a:srgbClr val="4D94B7"/>
            </a:solidFill>
            <a:prstDash val="solid"/>
            <a:round/>
            <a:headEnd type="none" w="sm" len="sm"/>
            <a:tailEnd type="none" w="sm" len="sm"/>
          </a:ln>
        </p:spPr>
        <p:txBody>
          <a:bodyPr spcFirstLastPara="1" wrap="square" lIns="91425" tIns="288000" rIns="91425" bIns="45700" anchor="t" anchorCtr="0">
            <a:noAutofit/>
          </a:bodyPr>
          <a:lstStyle/>
          <a:p>
            <a:pPr marL="342900" lvl="0" indent="-342900">
              <a:buClr>
                <a:schemeClr val="dk1"/>
              </a:buClr>
              <a:buSzPts val="2200"/>
              <a:buFont typeface="Noto Sans Symbols"/>
              <a:buChar char="⮚"/>
            </a:pPr>
            <a:r>
              <a:rPr lang="hr-HR" sz="2200">
                <a:solidFill>
                  <a:schemeClr val="dk1"/>
                </a:solidFill>
                <a:latin typeface="Helvetica Neue"/>
                <a:ea typeface="Helvetica Neue"/>
                <a:cs typeface="Helvetica Neue"/>
                <a:sym typeface="Helvetica Neue"/>
              </a:rPr>
              <a:t>Povratne informacije dane na osobnoj razini</a:t>
            </a:r>
          </a:p>
          <a:p>
            <a:pPr marL="342900" lvl="0" indent="-342900">
              <a:buClr>
                <a:schemeClr val="dk1"/>
              </a:buClr>
              <a:buSzPts val="2200"/>
              <a:buFont typeface="Noto Sans Symbols"/>
              <a:buChar char="⮚"/>
            </a:pPr>
            <a:r>
              <a:rPr lang="hr-HR" sz="2200">
                <a:solidFill>
                  <a:schemeClr val="dk1"/>
                </a:solidFill>
                <a:latin typeface="Helvetica Neue"/>
                <a:ea typeface="Helvetica Neue"/>
                <a:cs typeface="Helvetica Neue"/>
                <a:sym typeface="Helvetica Neue"/>
              </a:rPr>
              <a:t>Uvijek pozitivan</a:t>
            </a:r>
            <a:endParaRPr lang="hr-HR"/>
          </a:p>
        </p:txBody>
      </p:sp>
      <p:sp>
        <p:nvSpPr>
          <p:cNvPr id="258" name="Google Shape;258;p15"/>
          <p:cNvSpPr txBox="1"/>
          <p:nvPr/>
        </p:nvSpPr>
        <p:spPr>
          <a:xfrm>
            <a:off x="7848000" y="4860000"/>
            <a:ext cx="2952000" cy="3600000"/>
          </a:xfrm>
          <a:prstGeom prst="rect">
            <a:avLst/>
          </a:prstGeom>
          <a:noFill/>
          <a:ln w="9525" cap="flat" cmpd="sng">
            <a:solidFill>
              <a:srgbClr val="4D94B7"/>
            </a:solidFill>
            <a:prstDash val="solid"/>
            <a:round/>
            <a:headEnd type="none" w="sm" len="sm"/>
            <a:tailEnd type="none" w="sm" len="sm"/>
          </a:ln>
        </p:spPr>
        <p:txBody>
          <a:bodyPr spcFirstLastPara="1" wrap="square" lIns="91425" tIns="288000" rIns="91425" bIns="45700" anchor="t" anchorCtr="0">
            <a:noAutofit/>
          </a:bodyPr>
          <a:lstStyle/>
          <a:p>
            <a:pPr marL="342900" lvl="0" indent="-342900">
              <a:buClr>
                <a:schemeClr val="dk1"/>
              </a:buClr>
              <a:buSzPts val="2200"/>
              <a:buFont typeface="Noto Sans Symbols"/>
              <a:buChar char="⮚"/>
            </a:pPr>
            <a:r>
              <a:rPr lang="hr-HR" sz="2200">
                <a:solidFill>
                  <a:schemeClr val="dk1"/>
                </a:solidFill>
                <a:latin typeface="Helvetica Neue"/>
                <a:ea typeface="Helvetica Neue"/>
                <a:cs typeface="Helvetica Neue"/>
                <a:sym typeface="Helvetica Neue"/>
              </a:rPr>
              <a:t>Preporuka za akciju ili razmišljanje</a:t>
            </a:r>
          </a:p>
          <a:p>
            <a:pPr marL="342900" lvl="0" indent="-342900">
              <a:buClr>
                <a:schemeClr val="dk1"/>
              </a:buClr>
              <a:buSzPts val="2200"/>
              <a:buFont typeface="Noto Sans Symbols"/>
              <a:buChar char="⮚"/>
            </a:pPr>
            <a:r>
              <a:rPr lang="hr-HR" sz="2200">
                <a:solidFill>
                  <a:schemeClr val="dk1"/>
                </a:solidFill>
                <a:latin typeface="Helvetica Neue"/>
                <a:ea typeface="Helvetica Neue"/>
                <a:cs typeface="Helvetica Neue"/>
                <a:sym typeface="Helvetica Neue"/>
              </a:rPr>
              <a:t>Pod jakim subjektivnim utjecajem</a:t>
            </a:r>
            <a:endParaRPr lang="hr-HR"/>
          </a:p>
        </p:txBody>
      </p:sp>
      <p:sp>
        <p:nvSpPr>
          <p:cNvPr id="259" name="Google Shape;259;p15"/>
          <p:cNvSpPr txBox="1"/>
          <p:nvPr/>
        </p:nvSpPr>
        <p:spPr>
          <a:xfrm>
            <a:off x="11016000" y="4860000"/>
            <a:ext cx="2952000" cy="3600000"/>
          </a:xfrm>
          <a:prstGeom prst="rect">
            <a:avLst/>
          </a:prstGeom>
          <a:noFill/>
          <a:ln w="9525" cap="flat" cmpd="sng">
            <a:solidFill>
              <a:srgbClr val="4D94B7"/>
            </a:solidFill>
            <a:prstDash val="solid"/>
            <a:round/>
            <a:headEnd type="none" w="sm" len="sm"/>
            <a:tailEnd type="none" w="sm" len="sm"/>
          </a:ln>
        </p:spPr>
        <p:txBody>
          <a:bodyPr spcFirstLastPara="1" wrap="square" lIns="91425" tIns="288000" rIns="91425" bIns="45700" anchor="t" anchorCtr="0">
            <a:noAutofit/>
          </a:bodyPr>
          <a:lstStyle/>
          <a:p>
            <a:pPr marL="342900" lvl="0" indent="-342900">
              <a:buClr>
                <a:schemeClr val="dk1"/>
              </a:buClr>
              <a:buSzPts val="2200"/>
              <a:buFont typeface="Noto Sans Symbols"/>
              <a:buChar char="⮚"/>
            </a:pPr>
            <a:r>
              <a:rPr lang="hr-HR" sz="2200">
                <a:solidFill>
                  <a:schemeClr val="dk1"/>
                </a:solidFill>
                <a:latin typeface="Helvetica Neue"/>
                <a:ea typeface="Helvetica Neue"/>
                <a:cs typeface="Helvetica Neue"/>
                <a:sym typeface="Helvetica Neue"/>
              </a:rPr>
              <a:t>Nudi povratnu informaciju, gdje razvijate vlastito prikladno rješenje za sebe putem pitanja i strukture</a:t>
            </a:r>
            <a:endParaRPr lang="hr-HR"/>
          </a:p>
        </p:txBody>
      </p:sp>
      <p:sp>
        <p:nvSpPr>
          <p:cNvPr id="260" name="Google Shape;260;p15"/>
          <p:cNvSpPr txBox="1"/>
          <p:nvPr/>
        </p:nvSpPr>
        <p:spPr>
          <a:xfrm>
            <a:off x="14184000" y="4860000"/>
            <a:ext cx="2952000" cy="3600000"/>
          </a:xfrm>
          <a:prstGeom prst="rect">
            <a:avLst/>
          </a:prstGeom>
          <a:noFill/>
          <a:ln w="9525" cap="flat" cmpd="sng">
            <a:solidFill>
              <a:srgbClr val="4D94B7"/>
            </a:solidFill>
            <a:prstDash val="solid"/>
            <a:round/>
            <a:headEnd type="none" w="sm" len="sm"/>
            <a:tailEnd type="none" w="sm" len="sm"/>
          </a:ln>
        </p:spPr>
        <p:txBody>
          <a:bodyPr spcFirstLastPara="1" wrap="square" lIns="91425" tIns="288000" rIns="91425" bIns="45700" anchor="t" anchorCtr="0">
            <a:noAutofit/>
          </a:bodyPr>
          <a:lstStyle/>
          <a:p>
            <a:pPr marL="342900" lvl="0" indent="-342900">
              <a:buClr>
                <a:schemeClr val="dk1"/>
              </a:buClr>
              <a:buSzPts val="2200"/>
              <a:buFont typeface="Noto Sans Symbols"/>
              <a:buChar char="⮚"/>
            </a:pPr>
            <a:r>
              <a:rPr lang="hr-HR" sz="2200">
                <a:solidFill>
                  <a:schemeClr val="dk1"/>
                </a:solidFill>
                <a:latin typeface="Helvetica Neue"/>
                <a:ea typeface="Helvetica Neue"/>
                <a:cs typeface="Helvetica Neue"/>
                <a:sym typeface="Helvetica Neue"/>
              </a:rPr>
              <a:t>Više vezano uz radnu razinu</a:t>
            </a:r>
          </a:p>
          <a:p>
            <a:pPr marL="342900" lvl="0" indent="-342900">
              <a:buClr>
                <a:schemeClr val="dk1"/>
              </a:buClr>
              <a:buSzPts val="2200"/>
              <a:buFont typeface="Noto Sans Symbols"/>
              <a:buChar char="⮚"/>
            </a:pPr>
            <a:r>
              <a:rPr lang="hr-HR" sz="2200">
                <a:solidFill>
                  <a:schemeClr val="dk1"/>
                </a:solidFill>
                <a:latin typeface="Helvetica Neue"/>
                <a:ea typeface="Helvetica Neue"/>
                <a:cs typeface="Helvetica Neue"/>
                <a:sym typeface="Helvetica Neue"/>
              </a:rPr>
              <a:t>Provjera rezultata rada: jesu li zacrtani ciljevi postignuti ili ne?</a:t>
            </a:r>
            <a:endParaRPr lang="hr-HR"/>
          </a:p>
        </p:txBody>
      </p:sp>
      <p:sp>
        <p:nvSpPr>
          <p:cNvPr id="261" name="Google Shape;261;p15"/>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dirty="0">
                <a:solidFill>
                  <a:schemeClr val="dk1"/>
                </a:solidFill>
                <a:latin typeface="Helvetica Neue"/>
                <a:ea typeface="Helvetica Neue"/>
                <a:cs typeface="Helvetica Neue"/>
                <a:sym typeface="Helvetica Neue"/>
              </a:rPr>
              <a:t>Izvor br.: </a:t>
            </a:r>
            <a:r>
              <a:rPr lang="hr-HR" sz="1200" dirty="0">
                <a:solidFill>
                  <a:schemeClr val="dk1"/>
                </a:solidFill>
                <a:latin typeface="Helvetica Neue"/>
                <a:ea typeface="Helvetica Neue"/>
                <a:cs typeface="Helvetica Neue"/>
                <a:sym typeface="Helvetica Neue"/>
              </a:rPr>
              <a:t>5</a:t>
            </a:r>
            <a:endParaRPr lang="hr-HR" dirty="0"/>
          </a:p>
        </p:txBody>
      </p:sp>
      <p:sp>
        <p:nvSpPr>
          <p:cNvPr id="262" name="Google Shape;262;p15"/>
          <p:cNvSpPr txBox="1"/>
          <p:nvPr/>
        </p:nvSpPr>
        <p:spPr>
          <a:xfrm>
            <a:off x="1295999" y="3384000"/>
            <a:ext cx="7702527" cy="461624"/>
          </a:xfrm>
          <a:prstGeom prst="rect">
            <a:avLst/>
          </a:prstGeom>
          <a:noFill/>
          <a:ln>
            <a:noFill/>
          </a:ln>
        </p:spPr>
        <p:txBody>
          <a:bodyPr spcFirstLastPara="1" wrap="square" lIns="91425" tIns="45700" rIns="91425" bIns="45700" anchor="t" anchorCtr="0">
            <a:spAutoFit/>
          </a:bodyPr>
          <a:lstStyle/>
          <a:p>
            <a:pPr lvl="0"/>
            <a:r>
              <a:rPr lang="hr-HR" sz="2400" b="1">
                <a:solidFill>
                  <a:schemeClr val="dk1"/>
                </a:solidFill>
                <a:latin typeface="Helvetica Neue"/>
                <a:ea typeface="Helvetica Neue"/>
                <a:cs typeface="Helvetica Neue"/>
                <a:sym typeface="Helvetica Neue"/>
              </a:rPr>
              <a:t>Vrste povratnih informacija koje su korisne</a:t>
            </a:r>
          </a:p>
        </p:txBody>
      </p:sp>
      <p:sp>
        <p:nvSpPr>
          <p:cNvPr id="263" name="Google Shape;263;p15"/>
          <p:cNvSpPr/>
          <p:nvPr/>
        </p:nvSpPr>
        <p:spPr>
          <a:xfrm>
            <a:off x="1332000" y="4104000"/>
            <a:ext cx="3204000" cy="900000"/>
          </a:xfrm>
          <a:prstGeom prst="roundRect">
            <a:avLst>
              <a:gd name="adj" fmla="val 16667"/>
            </a:avLst>
          </a:prstGeom>
          <a:solidFill>
            <a:srgbClr val="AED633"/>
          </a:solidFill>
          <a:ln>
            <a:noFill/>
          </a:ln>
          <a:effectLst>
            <a:outerShdw blurRad="149987" dist="250190" dir="8460000" algn="ctr">
              <a:srgbClr val="000000">
                <a:alpha val="27843"/>
              </a:srgbClr>
            </a:outerShdw>
          </a:effectLst>
        </p:spPr>
        <p:txBody>
          <a:bodyPr spcFirstLastPara="1" wrap="square" lIns="177800" tIns="101600" rIns="177800" bIns="101600" anchor="ctr" anchorCtr="0">
            <a:noAutofit/>
          </a:bodyPr>
          <a:lstStyle/>
          <a:p>
            <a:pPr lvl="0" algn="ctr">
              <a:lnSpc>
                <a:spcPct val="90000"/>
              </a:lnSpc>
              <a:buClr>
                <a:schemeClr val="lt1"/>
              </a:buClr>
              <a:buSzPts val="2400"/>
            </a:pPr>
            <a:r>
              <a:rPr lang="hr-HR" sz="2400">
                <a:solidFill>
                  <a:schemeClr val="lt1"/>
                </a:solidFill>
                <a:latin typeface="Helvetica Neue"/>
                <a:ea typeface="Helvetica Neue"/>
                <a:cs typeface="Helvetica Neue"/>
                <a:sym typeface="Helvetica Neue"/>
              </a:rPr>
              <a:t>Obuka na poslu</a:t>
            </a:r>
            <a:endParaRPr lang="hr-HR"/>
          </a:p>
        </p:txBody>
      </p:sp>
      <p:sp>
        <p:nvSpPr>
          <p:cNvPr id="264" name="Google Shape;264;p15"/>
          <p:cNvSpPr/>
          <p:nvPr/>
        </p:nvSpPr>
        <p:spPr>
          <a:xfrm>
            <a:off x="4644000" y="4104000"/>
            <a:ext cx="3024000" cy="900000"/>
          </a:xfrm>
          <a:prstGeom prst="roundRect">
            <a:avLst>
              <a:gd name="adj" fmla="val 16667"/>
            </a:avLst>
          </a:prstGeom>
          <a:solidFill>
            <a:srgbClr val="AED633"/>
          </a:solidFill>
          <a:ln>
            <a:noFill/>
          </a:ln>
          <a:effectLst>
            <a:outerShdw blurRad="149987" dist="250190" dir="8460000" algn="ctr">
              <a:srgbClr val="000000">
                <a:alpha val="27843"/>
              </a:srgbClr>
            </a:outerShdw>
          </a:effectLst>
        </p:spPr>
        <p:txBody>
          <a:bodyPr spcFirstLastPara="1" wrap="square" lIns="177800" tIns="101600" rIns="177800" bIns="101600" anchor="ctr" anchorCtr="0">
            <a:noAutofit/>
          </a:bodyPr>
          <a:lstStyle/>
          <a:p>
            <a:pPr lvl="0" algn="ctr">
              <a:lnSpc>
                <a:spcPct val="90000"/>
              </a:lnSpc>
            </a:pPr>
            <a:r>
              <a:rPr lang="hr-HR" sz="2400">
                <a:solidFill>
                  <a:schemeClr val="lt1"/>
                </a:solidFill>
                <a:latin typeface="Helvetica Neue"/>
                <a:ea typeface="Helvetica Neue"/>
                <a:cs typeface="Helvetica Neue"/>
                <a:sym typeface="Helvetica Neue"/>
              </a:rPr>
              <a:t>Povratne informacije zahvalnosti</a:t>
            </a:r>
            <a:endParaRPr lang="hr-HR"/>
          </a:p>
        </p:txBody>
      </p:sp>
      <p:sp>
        <p:nvSpPr>
          <p:cNvPr id="265" name="Google Shape;265;p15"/>
          <p:cNvSpPr/>
          <p:nvPr/>
        </p:nvSpPr>
        <p:spPr>
          <a:xfrm>
            <a:off x="7812000" y="4104000"/>
            <a:ext cx="3024000" cy="900000"/>
          </a:xfrm>
          <a:prstGeom prst="roundRect">
            <a:avLst>
              <a:gd name="adj" fmla="val 16667"/>
            </a:avLst>
          </a:prstGeom>
          <a:solidFill>
            <a:srgbClr val="AED633"/>
          </a:solidFill>
          <a:ln>
            <a:noFill/>
          </a:ln>
          <a:effectLst>
            <a:outerShdw blurRad="149987" dist="250190" dir="8460000" algn="ctr">
              <a:srgbClr val="000000">
                <a:alpha val="27843"/>
              </a:srgbClr>
            </a:outerShdw>
          </a:effectLst>
        </p:spPr>
        <p:txBody>
          <a:bodyPr spcFirstLastPara="1" wrap="square" lIns="177800" tIns="101600" rIns="177800" bIns="101600"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hr-HR" sz="2400">
                <a:solidFill>
                  <a:schemeClr val="lt1"/>
                </a:solidFill>
                <a:latin typeface="Helvetica Neue"/>
                <a:ea typeface="Helvetica Neue"/>
                <a:cs typeface="Helvetica Neue"/>
                <a:sym typeface="Helvetica Neue"/>
              </a:rPr>
              <a:t>Savjet</a:t>
            </a:r>
            <a:endParaRPr lang="hr-HR"/>
          </a:p>
        </p:txBody>
      </p:sp>
      <p:sp>
        <p:nvSpPr>
          <p:cNvPr id="266" name="Google Shape;266;p15"/>
          <p:cNvSpPr/>
          <p:nvPr/>
        </p:nvSpPr>
        <p:spPr>
          <a:xfrm>
            <a:off x="10980000" y="4104000"/>
            <a:ext cx="3024000" cy="900000"/>
          </a:xfrm>
          <a:prstGeom prst="roundRect">
            <a:avLst>
              <a:gd name="adj" fmla="val 16667"/>
            </a:avLst>
          </a:prstGeom>
          <a:solidFill>
            <a:srgbClr val="AED633"/>
          </a:solidFill>
          <a:ln>
            <a:noFill/>
          </a:ln>
          <a:effectLst>
            <a:outerShdw blurRad="149987" dist="250190" dir="8460000" algn="ctr">
              <a:srgbClr val="000000">
                <a:alpha val="27843"/>
              </a:srgbClr>
            </a:outerShdw>
          </a:effectLst>
        </p:spPr>
        <p:txBody>
          <a:bodyPr spcFirstLastPara="1" wrap="square" lIns="177800" tIns="101600" rIns="177800" bIns="101600" anchor="ctr" anchorCtr="0">
            <a:noAutofit/>
          </a:bodyPr>
          <a:lstStyle/>
          <a:p>
            <a:pPr lvl="0" algn="ctr">
              <a:lnSpc>
                <a:spcPct val="90000"/>
              </a:lnSpc>
            </a:pPr>
            <a:r>
              <a:rPr lang="hr-HR" sz="2400">
                <a:solidFill>
                  <a:schemeClr val="lt1"/>
                </a:solidFill>
                <a:latin typeface="Helvetica Neue"/>
                <a:ea typeface="Helvetica Neue"/>
                <a:cs typeface="Helvetica Neue"/>
                <a:sym typeface="Helvetica Neue"/>
              </a:rPr>
              <a:t>Povratna informacija kao coaching</a:t>
            </a:r>
            <a:endParaRPr lang="hr-HR"/>
          </a:p>
        </p:txBody>
      </p:sp>
      <p:sp>
        <p:nvSpPr>
          <p:cNvPr id="267" name="Google Shape;267;p15"/>
          <p:cNvSpPr/>
          <p:nvPr/>
        </p:nvSpPr>
        <p:spPr>
          <a:xfrm>
            <a:off x="14148000" y="4104000"/>
            <a:ext cx="3024000" cy="900000"/>
          </a:xfrm>
          <a:prstGeom prst="roundRect">
            <a:avLst>
              <a:gd name="adj" fmla="val 16667"/>
            </a:avLst>
          </a:prstGeom>
          <a:solidFill>
            <a:srgbClr val="AED633"/>
          </a:solidFill>
          <a:ln>
            <a:noFill/>
          </a:ln>
          <a:effectLst>
            <a:outerShdw blurRad="149987" dist="250190" dir="8460000" algn="ctr">
              <a:srgbClr val="000000">
                <a:alpha val="27843"/>
              </a:srgbClr>
            </a:outerShdw>
          </a:effectLst>
        </p:spPr>
        <p:txBody>
          <a:bodyPr spcFirstLastPara="1" wrap="square" lIns="177800" tIns="101600" rIns="177800" bIns="101600" anchor="ctr" anchorCtr="0">
            <a:noAutofit/>
          </a:bodyPr>
          <a:lstStyle/>
          <a:p>
            <a:pPr lvl="0" algn="ctr">
              <a:lnSpc>
                <a:spcPct val="90000"/>
              </a:lnSpc>
              <a:buClr>
                <a:schemeClr val="lt1"/>
              </a:buClr>
              <a:buSzPts val="2400"/>
            </a:pPr>
            <a:r>
              <a:rPr lang="hr-HR" sz="2400">
                <a:solidFill>
                  <a:schemeClr val="lt1"/>
                </a:solidFill>
                <a:latin typeface="Helvetica Neue"/>
                <a:ea typeface="Helvetica Neue"/>
                <a:cs typeface="Helvetica Neue"/>
                <a:sym typeface="Helvetica Neue"/>
              </a:rPr>
              <a:t>Evaluacija</a:t>
            </a:r>
            <a:endParaRPr lang="hr-HR"/>
          </a:p>
        </p:txBody>
      </p:sp>
      <p:sp>
        <p:nvSpPr>
          <p:cNvPr id="268" name="Google Shape;268;p15"/>
          <p:cNvSpPr txBox="1"/>
          <p:nvPr/>
        </p:nvSpPr>
        <p:spPr>
          <a:xfrm>
            <a:off x="1296000" y="1548000"/>
            <a:ext cx="15736800" cy="830997"/>
          </a:xfrm>
          <a:prstGeom prst="rect">
            <a:avLst/>
          </a:prstGeom>
          <a:noFill/>
          <a:ln>
            <a:noFill/>
          </a:ln>
        </p:spPr>
        <p:txBody>
          <a:bodyPr spcFirstLastPara="1" wrap="square" lIns="91425" tIns="45700" rIns="91425" bIns="45700" anchor="t" anchorCtr="0">
            <a:spAutoFit/>
          </a:bodyPr>
          <a:lstStyle/>
          <a:p>
            <a:pPr lvl="0"/>
            <a:r>
              <a:rPr lang="hr-HR" sz="4800" b="1" dirty="0">
                <a:solidFill>
                  <a:srgbClr val="4D94B7"/>
                </a:solidFill>
                <a:latin typeface="Helvetica Neue"/>
                <a:ea typeface="Helvetica Neue"/>
                <a:cs typeface="Helvetica Neue"/>
                <a:sym typeface="Helvetica Neue"/>
              </a:rPr>
              <a:t>1. Poboljšanje </a:t>
            </a:r>
            <a:r>
              <a:rPr lang="hr-HR" sz="4800" b="1" dirty="0" err="1">
                <a:solidFill>
                  <a:srgbClr val="4D94B7"/>
                </a:solidFill>
                <a:latin typeface="Helvetica Neue"/>
                <a:ea typeface="Helvetica Neue"/>
                <a:cs typeface="Helvetica Neue"/>
                <a:sym typeface="Helvetica Neue"/>
              </a:rPr>
              <a:t>unutarorganizacijske</a:t>
            </a:r>
            <a:r>
              <a:rPr lang="hr-HR" sz="4800" b="1" dirty="0">
                <a:solidFill>
                  <a:srgbClr val="4D94B7"/>
                </a:solidFill>
                <a:latin typeface="Helvetica Neue"/>
                <a:ea typeface="Helvetica Neue"/>
                <a:cs typeface="Helvetica Neue"/>
                <a:sym typeface="Helvetica Neue"/>
              </a:rPr>
              <a:t> komunikacije</a:t>
            </a:r>
          </a:p>
        </p:txBody>
      </p:sp>
      <p:sp>
        <p:nvSpPr>
          <p:cNvPr id="269" name="Google Shape;269;p15"/>
          <p:cNvSpPr txBox="1"/>
          <p:nvPr/>
        </p:nvSpPr>
        <p:spPr>
          <a:xfrm>
            <a:off x="1295400" y="2304000"/>
            <a:ext cx="10210800" cy="523220"/>
          </a:xfrm>
          <a:prstGeom prst="rect">
            <a:avLst/>
          </a:prstGeom>
          <a:noFill/>
          <a:ln>
            <a:noFill/>
          </a:ln>
        </p:spPr>
        <p:txBody>
          <a:bodyPr spcFirstLastPara="1" wrap="square" lIns="91425" tIns="45700" rIns="91425" bIns="45700" anchor="t" anchorCtr="0">
            <a:spAutoFit/>
          </a:bodyPr>
          <a:lstStyle/>
          <a:p>
            <a:pPr lvl="0"/>
            <a:r>
              <a:rPr lang="hr-HR" sz="2800" b="1" dirty="0">
                <a:solidFill>
                  <a:srgbClr val="AED633"/>
                </a:solidFill>
                <a:latin typeface="Helvetica Neue"/>
                <a:ea typeface="Helvetica Neue"/>
                <a:cs typeface="Helvetica Neue"/>
                <a:sym typeface="Helvetica Neue"/>
              </a:rPr>
              <a:t>1.3 Kultura povratnih informacija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3"/>
                                        </p:tgtEl>
                                        <p:attrNameLst>
                                          <p:attrName>style.visibility</p:attrName>
                                        </p:attrNameLst>
                                      </p:cBhvr>
                                      <p:to>
                                        <p:strVal val="visible"/>
                                      </p:to>
                                    </p:set>
                                    <p:animEffect transition="in" filter="fade">
                                      <p:cBhvr>
                                        <p:cTn id="7" dur="500"/>
                                        <p:tgtEl>
                                          <p:spTgt spid="26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56"/>
                                        </p:tgtEl>
                                        <p:attrNameLst>
                                          <p:attrName>style.visibility</p:attrName>
                                        </p:attrNameLst>
                                      </p:cBhvr>
                                      <p:to>
                                        <p:strVal val="visible"/>
                                      </p:to>
                                    </p:set>
                                    <p:animEffect transition="in" filter="fade">
                                      <p:cBhvr>
                                        <p:cTn id="11" dur="250"/>
                                        <p:tgtEl>
                                          <p:spTgt spid="25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64"/>
                                        </p:tgtEl>
                                        <p:attrNameLst>
                                          <p:attrName>style.visibility</p:attrName>
                                        </p:attrNameLst>
                                      </p:cBhvr>
                                      <p:to>
                                        <p:strVal val="visible"/>
                                      </p:to>
                                    </p:set>
                                    <p:animEffect transition="in" filter="fade">
                                      <p:cBhvr>
                                        <p:cTn id="16" dur="500"/>
                                        <p:tgtEl>
                                          <p:spTgt spid="264"/>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257"/>
                                        </p:tgtEl>
                                        <p:attrNameLst>
                                          <p:attrName>style.visibility</p:attrName>
                                        </p:attrNameLst>
                                      </p:cBhvr>
                                      <p:to>
                                        <p:strVal val="visible"/>
                                      </p:to>
                                    </p:set>
                                    <p:animEffect transition="in" filter="fade">
                                      <p:cBhvr>
                                        <p:cTn id="20" dur="250"/>
                                        <p:tgtEl>
                                          <p:spTgt spid="25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65"/>
                                        </p:tgtEl>
                                        <p:attrNameLst>
                                          <p:attrName>style.visibility</p:attrName>
                                        </p:attrNameLst>
                                      </p:cBhvr>
                                      <p:to>
                                        <p:strVal val="visible"/>
                                      </p:to>
                                    </p:set>
                                    <p:animEffect transition="in" filter="fade">
                                      <p:cBhvr>
                                        <p:cTn id="25" dur="500"/>
                                        <p:tgtEl>
                                          <p:spTgt spid="265"/>
                                        </p:tgtEl>
                                      </p:cBhvr>
                                    </p:animEffec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258"/>
                                        </p:tgtEl>
                                        <p:attrNameLst>
                                          <p:attrName>style.visibility</p:attrName>
                                        </p:attrNameLst>
                                      </p:cBhvr>
                                      <p:to>
                                        <p:strVal val="visible"/>
                                      </p:to>
                                    </p:set>
                                    <p:animEffect transition="in" filter="fade">
                                      <p:cBhvr>
                                        <p:cTn id="29" dur="250"/>
                                        <p:tgtEl>
                                          <p:spTgt spid="25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66"/>
                                        </p:tgtEl>
                                        <p:attrNameLst>
                                          <p:attrName>style.visibility</p:attrName>
                                        </p:attrNameLst>
                                      </p:cBhvr>
                                      <p:to>
                                        <p:strVal val="visible"/>
                                      </p:to>
                                    </p:set>
                                    <p:animEffect transition="in" filter="fade">
                                      <p:cBhvr>
                                        <p:cTn id="34" dur="500"/>
                                        <p:tgtEl>
                                          <p:spTgt spid="266"/>
                                        </p:tgtEl>
                                      </p:cBhvr>
                                    </p:animEffect>
                                  </p:childTnLst>
                                </p:cTn>
                              </p:par>
                            </p:childTnLst>
                          </p:cTn>
                        </p:par>
                        <p:par>
                          <p:cTn id="35" fill="hold">
                            <p:stCondLst>
                              <p:cond delay="500"/>
                            </p:stCondLst>
                            <p:childTnLst>
                              <p:par>
                                <p:cTn id="36" presetID="10" presetClass="entr" presetSubtype="0" fill="hold" nodeType="afterEffect">
                                  <p:stCondLst>
                                    <p:cond delay="0"/>
                                  </p:stCondLst>
                                  <p:childTnLst>
                                    <p:set>
                                      <p:cBhvr>
                                        <p:cTn id="37" dur="1" fill="hold">
                                          <p:stCondLst>
                                            <p:cond delay="0"/>
                                          </p:stCondLst>
                                        </p:cTn>
                                        <p:tgtEl>
                                          <p:spTgt spid="259"/>
                                        </p:tgtEl>
                                        <p:attrNameLst>
                                          <p:attrName>style.visibility</p:attrName>
                                        </p:attrNameLst>
                                      </p:cBhvr>
                                      <p:to>
                                        <p:strVal val="visible"/>
                                      </p:to>
                                    </p:set>
                                    <p:animEffect transition="in" filter="fade">
                                      <p:cBhvr>
                                        <p:cTn id="38" dur="250"/>
                                        <p:tgtEl>
                                          <p:spTgt spid="259"/>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67"/>
                                        </p:tgtEl>
                                        <p:attrNameLst>
                                          <p:attrName>style.visibility</p:attrName>
                                        </p:attrNameLst>
                                      </p:cBhvr>
                                      <p:to>
                                        <p:strVal val="visible"/>
                                      </p:to>
                                    </p:set>
                                    <p:animEffect transition="in" filter="fade">
                                      <p:cBhvr>
                                        <p:cTn id="43" dur="500"/>
                                        <p:tgtEl>
                                          <p:spTgt spid="267"/>
                                        </p:tgtEl>
                                      </p:cBhvr>
                                    </p:animEffect>
                                  </p:childTnLst>
                                </p:cTn>
                              </p:par>
                            </p:childTnLst>
                          </p:cTn>
                        </p:par>
                        <p:par>
                          <p:cTn id="44" fill="hold">
                            <p:stCondLst>
                              <p:cond delay="500"/>
                            </p:stCondLst>
                            <p:childTnLst>
                              <p:par>
                                <p:cTn id="45" presetID="10" presetClass="entr" presetSubtype="0" fill="hold" nodeType="afterEffect">
                                  <p:stCondLst>
                                    <p:cond delay="0"/>
                                  </p:stCondLst>
                                  <p:childTnLst>
                                    <p:set>
                                      <p:cBhvr>
                                        <p:cTn id="46" dur="1" fill="hold">
                                          <p:stCondLst>
                                            <p:cond delay="0"/>
                                          </p:stCondLst>
                                        </p:cTn>
                                        <p:tgtEl>
                                          <p:spTgt spid="260"/>
                                        </p:tgtEl>
                                        <p:attrNameLst>
                                          <p:attrName>style.visibility</p:attrName>
                                        </p:attrNameLst>
                                      </p:cBhvr>
                                      <p:to>
                                        <p:strVal val="visible"/>
                                      </p:to>
                                    </p:set>
                                    <p:animEffect transition="in" filter="fade">
                                      <p:cBhvr>
                                        <p:cTn id="47" dur="250"/>
                                        <p:tgtEl>
                                          <p:spTgt spid="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3"/>
        <p:cNvGrpSpPr/>
        <p:nvPr/>
      </p:nvGrpSpPr>
      <p:grpSpPr>
        <a:xfrm>
          <a:off x="0" y="0"/>
          <a:ext cx="0" cy="0"/>
          <a:chOff x="0" y="0"/>
          <a:chExt cx="0" cy="0"/>
        </a:xfrm>
      </p:grpSpPr>
      <p:sp>
        <p:nvSpPr>
          <p:cNvPr id="274" name="Google Shape;274;p16"/>
          <p:cNvSpPr txBox="1"/>
          <p:nvPr/>
        </p:nvSpPr>
        <p:spPr>
          <a:xfrm>
            <a:off x="1295400" y="891528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dirty="0">
                <a:solidFill>
                  <a:schemeClr val="dk1"/>
                </a:solidFill>
                <a:latin typeface="Helvetica Neue"/>
                <a:ea typeface="Helvetica Neue"/>
                <a:cs typeface="Helvetica Neue"/>
                <a:sym typeface="Helvetica Neue"/>
              </a:rPr>
              <a:t>Izvor br.: </a:t>
            </a:r>
            <a:r>
              <a:rPr lang="en-US" sz="1200" dirty="0">
                <a:solidFill>
                  <a:schemeClr val="dk1"/>
                </a:solidFill>
                <a:latin typeface="Helvetica Neue"/>
                <a:ea typeface="Helvetica Neue"/>
                <a:cs typeface="Helvetica Neue"/>
                <a:sym typeface="Helvetica Neue"/>
              </a:rPr>
              <a:t>19</a:t>
            </a:r>
            <a:endParaRPr dirty="0"/>
          </a:p>
        </p:txBody>
      </p:sp>
      <p:sp>
        <p:nvSpPr>
          <p:cNvPr id="275" name="Google Shape;275;p16"/>
          <p:cNvSpPr txBox="1"/>
          <p:nvPr/>
        </p:nvSpPr>
        <p:spPr>
          <a:xfrm>
            <a:off x="1295999" y="3384000"/>
            <a:ext cx="9385855" cy="461624"/>
          </a:xfrm>
          <a:prstGeom prst="rect">
            <a:avLst/>
          </a:prstGeom>
          <a:noFill/>
          <a:ln>
            <a:noFill/>
          </a:ln>
        </p:spPr>
        <p:txBody>
          <a:bodyPr spcFirstLastPara="1" wrap="square" lIns="91425" tIns="45700" rIns="91425" bIns="45700" anchor="t" anchorCtr="0">
            <a:spAutoFit/>
          </a:bodyPr>
          <a:lstStyle/>
          <a:p>
            <a:pPr lvl="0"/>
            <a:r>
              <a:rPr lang="pl-PL" sz="2400" b="1" dirty="0">
                <a:solidFill>
                  <a:schemeClr val="dk1"/>
                </a:solidFill>
                <a:latin typeface="Helvetica Neue"/>
                <a:ea typeface="Helvetica Neue"/>
                <a:cs typeface="Helvetica Neue"/>
                <a:sym typeface="Helvetica Neue"/>
              </a:rPr>
              <a:t>“Zlatna pravila” za povratne informacije – popis za provjeru</a:t>
            </a:r>
            <a:endParaRPr sz="2400" b="1" dirty="0">
              <a:solidFill>
                <a:schemeClr val="dk1"/>
              </a:solidFill>
              <a:latin typeface="Helvetica Neue"/>
              <a:ea typeface="Helvetica Neue"/>
              <a:cs typeface="Helvetica Neue"/>
              <a:sym typeface="Helvetica Neue"/>
            </a:endParaRPr>
          </a:p>
        </p:txBody>
      </p:sp>
      <p:sp>
        <p:nvSpPr>
          <p:cNvPr id="276" name="Google Shape;276;p16"/>
          <p:cNvSpPr/>
          <p:nvPr/>
        </p:nvSpPr>
        <p:spPr>
          <a:xfrm>
            <a:off x="1296000" y="4104000"/>
            <a:ext cx="15840000" cy="4572000"/>
          </a:xfrm>
          <a:prstGeom prst="flowChartProcess">
            <a:avLst/>
          </a:prstGeom>
          <a:solidFill>
            <a:srgbClr val="4D94B7"/>
          </a:solidFill>
          <a:ln>
            <a:noFill/>
          </a:ln>
          <a:effectLst>
            <a:outerShdw blurRad="149987" dist="250190" dir="8460000" algn="ctr">
              <a:srgbClr val="000000">
                <a:alpha val="27843"/>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endParaRPr sz="600">
              <a:solidFill>
                <a:schemeClr val="dk1"/>
              </a:solidFill>
              <a:latin typeface="Helvetica Neue"/>
              <a:ea typeface="Helvetica Neue"/>
              <a:cs typeface="Helvetica Neue"/>
              <a:sym typeface="Helvetica Neue"/>
            </a:endParaRPr>
          </a:p>
        </p:txBody>
      </p:sp>
      <p:graphicFrame>
        <p:nvGraphicFramePr>
          <p:cNvPr id="277" name="Google Shape;277;p16"/>
          <p:cNvGraphicFramePr/>
          <p:nvPr>
            <p:extLst>
              <p:ext uri="{D42A27DB-BD31-4B8C-83A1-F6EECF244321}">
                <p14:modId xmlns:p14="http://schemas.microsoft.com/office/powerpoint/2010/main" val="2054968795"/>
              </p:ext>
            </p:extLst>
          </p:nvPr>
        </p:nvGraphicFramePr>
        <p:xfrm>
          <a:off x="1368000" y="3996000"/>
          <a:ext cx="7740000" cy="4873200"/>
        </p:xfrm>
        <a:graphic>
          <a:graphicData uri="http://schemas.openxmlformats.org/drawingml/2006/table">
            <a:tbl>
              <a:tblPr firstRow="1" bandRow="1">
                <a:noFill/>
                <a:tableStyleId>{45F4193E-60B1-42B6-A040-6CDEDA69942D}</a:tableStyleId>
              </a:tblPr>
              <a:tblGrid>
                <a:gridCol w="7344000">
                  <a:extLst>
                    <a:ext uri="{9D8B030D-6E8A-4147-A177-3AD203B41FA5}">
                      <a16:colId xmlns:a16="http://schemas.microsoft.com/office/drawing/2014/main" val="20000"/>
                    </a:ext>
                  </a:extLst>
                </a:gridCol>
                <a:gridCol w="396000">
                  <a:extLst>
                    <a:ext uri="{9D8B030D-6E8A-4147-A177-3AD203B41FA5}">
                      <a16:colId xmlns:a16="http://schemas.microsoft.com/office/drawing/2014/main" val="20001"/>
                    </a:ext>
                  </a:extLst>
                </a:gridCol>
              </a:tblGrid>
              <a:tr h="648000">
                <a:tc>
                  <a:txBody>
                    <a:bodyPr/>
                    <a:lstStyle/>
                    <a:p>
                      <a:pPr marL="0" marR="0" lvl="0" indent="0" algn="l" rtl="0">
                        <a:spcBef>
                          <a:spcPts val="0"/>
                        </a:spcBef>
                        <a:spcAft>
                          <a:spcPts val="0"/>
                        </a:spcAft>
                        <a:buClr>
                          <a:schemeClr val="dk1"/>
                        </a:buClr>
                        <a:buSzPts val="2500"/>
                        <a:buFont typeface="Noto Sans Symbols"/>
                        <a:buNone/>
                      </a:pPr>
                      <a:r>
                        <a:rPr lang="hr-HR" sz="2200" noProof="0" dirty="0">
                          <a:solidFill>
                            <a:schemeClr val="lt1"/>
                          </a:solidFill>
                          <a:latin typeface="Helvetica Neue"/>
                          <a:ea typeface="Helvetica Neue"/>
                          <a:cs typeface="Helvetica Neue"/>
                          <a:sym typeface="Helvetica Neue"/>
                        </a:rPr>
                        <a:t>Dajte povratne informacije kada ih drugi mogu čuti.</a:t>
                      </a: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spcBef>
                          <a:spcPts val="0"/>
                        </a:spcBef>
                        <a:spcAft>
                          <a:spcPts val="0"/>
                        </a:spcAft>
                        <a:buNone/>
                      </a:pPr>
                      <a:r>
                        <a:rPr lang="en-US" sz="3200" dirty="0">
                          <a:solidFill>
                            <a:srgbClr val="AED633"/>
                          </a:solidFill>
                          <a:latin typeface="Helvetica Neue"/>
                          <a:ea typeface="Helvetica Neue"/>
                          <a:cs typeface="Helvetica Neue"/>
                          <a:sym typeface="Helvetica Neue"/>
                        </a:rPr>
                        <a:t>◻</a:t>
                      </a:r>
                      <a:endParaRPr sz="3200" dirty="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0"/>
                  </a:ext>
                </a:extLst>
              </a:tr>
              <a:tr h="562500">
                <a:tc>
                  <a:txBody>
                    <a:bodyPr/>
                    <a:lstStyle/>
                    <a:p>
                      <a:pPr marL="0" marR="0" lvl="0" indent="0" algn="l" rtl="0">
                        <a:spcBef>
                          <a:spcPts val="0"/>
                        </a:spcBef>
                        <a:spcAft>
                          <a:spcPts val="0"/>
                        </a:spcAft>
                        <a:buClr>
                          <a:schemeClr val="dk1"/>
                        </a:buClr>
                        <a:buSzPts val="2500"/>
                        <a:buFont typeface="Noto Sans Symbols"/>
                        <a:buNone/>
                      </a:pPr>
                      <a:r>
                        <a:rPr lang="hr-HR" sz="2200" noProof="0">
                          <a:solidFill>
                            <a:schemeClr val="lt1"/>
                          </a:solidFill>
                          <a:latin typeface="Helvetica Neue"/>
                          <a:ea typeface="Helvetica Neue"/>
                          <a:cs typeface="Helvetica Neue"/>
                          <a:sym typeface="Helvetica Neue"/>
                        </a:rPr>
                        <a:t>Vaše povratne informacije trebaju biti što detaljnije i konkretnije.</a:t>
                      </a: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200"/>
                        <a:buFont typeface="Helvetica Neue"/>
                        <a:buNone/>
                      </a:pPr>
                      <a:r>
                        <a:rPr lang="en-US" sz="3200">
                          <a:solidFill>
                            <a:srgbClr val="AED633"/>
                          </a:solidFill>
                          <a:latin typeface="Helvetica Neue"/>
                          <a:ea typeface="Helvetica Neue"/>
                          <a:cs typeface="Helvetica Neue"/>
                          <a:sym typeface="Helvetica Neue"/>
                        </a:rPr>
                        <a:t>◻</a:t>
                      </a:r>
                      <a:endParaRPr sz="32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1"/>
                  </a:ext>
                </a:extLst>
              </a:tr>
              <a:tr h="562500">
                <a:tc>
                  <a:txBody>
                    <a:bodyPr/>
                    <a:lstStyle/>
                    <a:p>
                      <a:pPr marL="0" marR="0" lvl="0" indent="0" algn="l" rtl="0">
                        <a:spcBef>
                          <a:spcPts val="0"/>
                        </a:spcBef>
                        <a:spcAft>
                          <a:spcPts val="0"/>
                        </a:spcAft>
                        <a:buClr>
                          <a:schemeClr val="dk1"/>
                        </a:buClr>
                        <a:buSzPts val="2500"/>
                        <a:buFont typeface="Noto Sans Symbols"/>
                        <a:buNone/>
                      </a:pPr>
                      <a:r>
                        <a:rPr lang="hr-HR" sz="2200" noProof="0" dirty="0">
                          <a:solidFill>
                            <a:schemeClr val="lt1"/>
                          </a:solidFill>
                          <a:latin typeface="Helvetica Neue"/>
                          <a:ea typeface="Helvetica Neue"/>
                          <a:cs typeface="Helvetica Neue"/>
                          <a:sym typeface="Helvetica Neue"/>
                        </a:rPr>
                        <a:t>Podijelite svoje percepcije kao percepcije, svoje pretpostavke kao pretpostavke, a svoje osjećaje kao osjećaje.</a:t>
                      </a: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200"/>
                        <a:buFont typeface="Helvetica Neue"/>
                        <a:buNone/>
                      </a:pPr>
                      <a:r>
                        <a:rPr lang="en-US" sz="3200">
                          <a:solidFill>
                            <a:srgbClr val="AED633"/>
                          </a:solidFill>
                          <a:latin typeface="Helvetica Neue"/>
                          <a:ea typeface="Helvetica Neue"/>
                          <a:cs typeface="Helvetica Neue"/>
                          <a:sym typeface="Helvetica Neue"/>
                        </a:rPr>
                        <a:t>◻</a:t>
                      </a:r>
                      <a:endParaRPr sz="32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2"/>
                  </a:ext>
                </a:extLst>
              </a:tr>
              <a:tr h="562500">
                <a:tc>
                  <a:txBody>
                    <a:bodyPr/>
                    <a:lstStyle/>
                    <a:p>
                      <a:pPr marL="0" marR="0" lvl="0" indent="0" algn="l" rtl="0">
                        <a:spcBef>
                          <a:spcPts val="0"/>
                        </a:spcBef>
                        <a:spcAft>
                          <a:spcPts val="0"/>
                        </a:spcAft>
                        <a:buClr>
                          <a:schemeClr val="dk1"/>
                        </a:buClr>
                        <a:buSzPts val="2500"/>
                        <a:buFont typeface="Noto Sans Symbols"/>
                        <a:buNone/>
                      </a:pPr>
                      <a:r>
                        <a:rPr lang="hr-HR" sz="2200" noProof="0">
                          <a:solidFill>
                            <a:schemeClr val="lt1"/>
                          </a:solidFill>
                          <a:latin typeface="Helvetica Neue"/>
                          <a:ea typeface="Helvetica Neue"/>
                          <a:cs typeface="Helvetica Neue"/>
                          <a:sym typeface="Helvetica Neue"/>
                        </a:rPr>
                        <a:t>Vaše povratne informacije ne bi trebale analizirati drugu osobu.</a:t>
                      </a: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200"/>
                        <a:buFont typeface="Helvetica Neue"/>
                        <a:buNone/>
                      </a:pPr>
                      <a:r>
                        <a:rPr lang="en-US" sz="3200">
                          <a:solidFill>
                            <a:srgbClr val="AED633"/>
                          </a:solidFill>
                          <a:latin typeface="Helvetica Neue"/>
                          <a:ea typeface="Helvetica Neue"/>
                          <a:cs typeface="Helvetica Neue"/>
                          <a:sym typeface="Helvetica Neue"/>
                        </a:rPr>
                        <a:t>◻</a:t>
                      </a:r>
                      <a:endParaRPr sz="32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3"/>
                  </a:ext>
                </a:extLst>
              </a:tr>
              <a:tr h="562500">
                <a:tc>
                  <a:txBody>
                    <a:bodyPr/>
                    <a:lstStyle/>
                    <a:p>
                      <a:pPr marL="0" marR="0" lvl="0" indent="0" algn="l" rtl="0">
                        <a:spcBef>
                          <a:spcPts val="0"/>
                        </a:spcBef>
                        <a:spcAft>
                          <a:spcPts val="0"/>
                        </a:spcAft>
                        <a:buClr>
                          <a:schemeClr val="dk1"/>
                        </a:buClr>
                        <a:buSzPts val="2500"/>
                        <a:buFont typeface="Noto Sans Symbols"/>
                        <a:buNone/>
                      </a:pPr>
                      <a:r>
                        <a:rPr lang="hr-HR" sz="2200" noProof="0">
                          <a:solidFill>
                            <a:schemeClr val="lt1"/>
                          </a:solidFill>
                          <a:latin typeface="Helvetica Neue"/>
                          <a:ea typeface="Helvetica Neue"/>
                          <a:cs typeface="Helvetica Neue"/>
                          <a:sym typeface="Helvetica Neue"/>
                        </a:rPr>
                        <a:t>Vaše povratne informacije trebaju uključivati ​​pozitivne osjećaje i percepcije.</a:t>
                      </a: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200"/>
                        <a:buFont typeface="Helvetica Neue"/>
                        <a:buNone/>
                      </a:pPr>
                      <a:r>
                        <a:rPr lang="en-US" sz="3200">
                          <a:solidFill>
                            <a:srgbClr val="AED633"/>
                          </a:solidFill>
                          <a:latin typeface="Helvetica Neue"/>
                          <a:ea typeface="Helvetica Neue"/>
                          <a:cs typeface="Helvetica Neue"/>
                          <a:sym typeface="Helvetica Neue"/>
                        </a:rPr>
                        <a:t>◻</a:t>
                      </a:r>
                      <a:endParaRPr sz="32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4"/>
                  </a:ext>
                </a:extLst>
              </a:tr>
              <a:tr h="562500">
                <a:tc>
                  <a:txBody>
                    <a:bodyPr/>
                    <a:lstStyle/>
                    <a:p>
                      <a:pPr marL="0" marR="0" lvl="0" indent="0" algn="l" rtl="0">
                        <a:spcBef>
                          <a:spcPts val="0"/>
                        </a:spcBef>
                        <a:spcAft>
                          <a:spcPts val="0"/>
                        </a:spcAft>
                        <a:buClr>
                          <a:schemeClr val="dk1"/>
                        </a:buClr>
                        <a:buSzPts val="2500"/>
                        <a:buFont typeface="Noto Sans Symbols"/>
                        <a:buNone/>
                      </a:pPr>
                      <a:r>
                        <a:rPr lang="hr-HR" sz="2200" noProof="0" dirty="0">
                          <a:solidFill>
                            <a:schemeClr val="lt1"/>
                          </a:solidFill>
                          <a:latin typeface="Helvetica Neue"/>
                          <a:ea typeface="Helvetica Neue"/>
                          <a:cs typeface="Helvetica Neue"/>
                          <a:sym typeface="Helvetica Neue"/>
                        </a:rPr>
                        <a:t>Vaša povratna informacija trebala bi biti reverzibilna.</a:t>
                      </a: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200"/>
                        <a:buFont typeface="Helvetica Neue"/>
                        <a:buNone/>
                      </a:pPr>
                      <a:r>
                        <a:rPr lang="en-US" sz="3200" dirty="0">
                          <a:solidFill>
                            <a:srgbClr val="AED633"/>
                          </a:solidFill>
                          <a:latin typeface="Helvetica Neue"/>
                          <a:ea typeface="Helvetica Neue"/>
                          <a:cs typeface="Helvetica Neue"/>
                          <a:sym typeface="Helvetica Neue"/>
                        </a:rPr>
                        <a:t>◻</a:t>
                      </a:r>
                      <a:endParaRPr sz="3200" dirty="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graphicFrame>
        <p:nvGraphicFramePr>
          <p:cNvPr id="278" name="Google Shape;278;p16"/>
          <p:cNvGraphicFramePr/>
          <p:nvPr>
            <p:extLst>
              <p:ext uri="{D42A27DB-BD31-4B8C-83A1-F6EECF244321}">
                <p14:modId xmlns:p14="http://schemas.microsoft.com/office/powerpoint/2010/main" val="1955970550"/>
              </p:ext>
            </p:extLst>
          </p:nvPr>
        </p:nvGraphicFramePr>
        <p:xfrm>
          <a:off x="9288000" y="4248000"/>
          <a:ext cx="7740000" cy="4072800"/>
        </p:xfrm>
        <a:graphic>
          <a:graphicData uri="http://schemas.openxmlformats.org/drawingml/2006/table">
            <a:tbl>
              <a:tblPr firstRow="1" bandRow="1">
                <a:noFill/>
                <a:tableStyleId>{45F4193E-60B1-42B6-A040-6CDEDA69942D}</a:tableStyleId>
              </a:tblPr>
              <a:tblGrid>
                <a:gridCol w="7344000">
                  <a:extLst>
                    <a:ext uri="{9D8B030D-6E8A-4147-A177-3AD203B41FA5}">
                      <a16:colId xmlns:a16="http://schemas.microsoft.com/office/drawing/2014/main" val="20000"/>
                    </a:ext>
                  </a:extLst>
                </a:gridCol>
                <a:gridCol w="396000">
                  <a:extLst>
                    <a:ext uri="{9D8B030D-6E8A-4147-A177-3AD203B41FA5}">
                      <a16:colId xmlns:a16="http://schemas.microsoft.com/office/drawing/2014/main" val="20001"/>
                    </a:ext>
                  </a:extLst>
                </a:gridCol>
              </a:tblGrid>
              <a:tr h="562500">
                <a:tc>
                  <a:txBody>
                    <a:bodyPr/>
                    <a:lstStyle/>
                    <a:p>
                      <a:pPr marL="0" marR="0" lvl="0" indent="0" algn="l" rtl="0">
                        <a:spcBef>
                          <a:spcPts val="0"/>
                        </a:spcBef>
                        <a:spcAft>
                          <a:spcPts val="0"/>
                        </a:spcAft>
                        <a:buClr>
                          <a:schemeClr val="dk1"/>
                        </a:buClr>
                        <a:buSzPts val="2500"/>
                        <a:buFont typeface="Noto Sans Symbols"/>
                        <a:buNone/>
                      </a:pPr>
                      <a:r>
                        <a:rPr lang="hr-HR" sz="2200" noProof="0">
                          <a:solidFill>
                            <a:schemeClr val="lt1"/>
                          </a:solidFill>
                          <a:latin typeface="Helvetica Neue"/>
                          <a:ea typeface="Helvetica Neue"/>
                          <a:cs typeface="Helvetica Neue"/>
                          <a:sym typeface="Helvetica Neue"/>
                        </a:rPr>
                        <a:t>Vaše povratne informacije trebaju uzeti u obzir informativni kapacitet druge osobe.</a:t>
                      </a: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200"/>
                        <a:buFont typeface="Helvetica Neue"/>
                        <a:buNone/>
                      </a:pPr>
                      <a:r>
                        <a:rPr lang="en-US" sz="3200">
                          <a:solidFill>
                            <a:srgbClr val="AED633"/>
                          </a:solidFill>
                          <a:latin typeface="Helvetica Neue"/>
                          <a:ea typeface="Helvetica Neue"/>
                          <a:cs typeface="Helvetica Neue"/>
                          <a:sym typeface="Helvetica Neue"/>
                        </a:rPr>
                        <a:t>◻</a:t>
                      </a:r>
                      <a:endParaRPr sz="32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0"/>
                  </a:ext>
                </a:extLst>
              </a:tr>
              <a:tr h="562500">
                <a:tc>
                  <a:txBody>
                    <a:bodyPr/>
                    <a:lstStyle/>
                    <a:p>
                      <a:pPr marL="0" marR="0" lvl="0" indent="0" algn="l" rtl="0">
                        <a:spcBef>
                          <a:spcPts val="0"/>
                        </a:spcBef>
                        <a:spcAft>
                          <a:spcPts val="0"/>
                        </a:spcAft>
                        <a:buClr>
                          <a:schemeClr val="dk1"/>
                        </a:buClr>
                        <a:buSzPts val="2500"/>
                        <a:buFont typeface="Noto Sans Symbols"/>
                        <a:buNone/>
                      </a:pPr>
                      <a:r>
                        <a:rPr lang="hr-HR" sz="2200" noProof="0">
                          <a:solidFill>
                            <a:schemeClr val="lt1"/>
                          </a:solidFill>
                          <a:latin typeface="Helvetica Neue"/>
                          <a:ea typeface="Helvetica Neue"/>
                          <a:cs typeface="Helvetica Neue"/>
                          <a:sym typeface="Helvetica Neue"/>
                        </a:rPr>
                        <a:t>Vaše povratne informacije trebaju se odnositi na ograničeno i konkretno ponašanje.</a:t>
                      </a: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200"/>
                        <a:buFont typeface="Helvetica Neue"/>
                        <a:buNone/>
                      </a:pPr>
                      <a:r>
                        <a:rPr lang="en-US" sz="3200">
                          <a:solidFill>
                            <a:srgbClr val="AED633"/>
                          </a:solidFill>
                          <a:latin typeface="Helvetica Neue"/>
                          <a:ea typeface="Helvetica Neue"/>
                          <a:cs typeface="Helvetica Neue"/>
                          <a:sym typeface="Helvetica Neue"/>
                        </a:rPr>
                        <a:t>◻</a:t>
                      </a:r>
                      <a:endParaRPr sz="32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1"/>
                  </a:ext>
                </a:extLst>
              </a:tr>
              <a:tr h="562500">
                <a:tc>
                  <a:txBody>
                    <a:bodyPr/>
                    <a:lstStyle/>
                    <a:p>
                      <a:pPr marL="0" marR="0" lvl="0" indent="0" algn="l" rtl="0">
                        <a:spcBef>
                          <a:spcPts val="0"/>
                        </a:spcBef>
                        <a:spcAft>
                          <a:spcPts val="0"/>
                        </a:spcAft>
                        <a:buClr>
                          <a:schemeClr val="dk1"/>
                        </a:buClr>
                        <a:buSzPts val="2500"/>
                        <a:buFont typeface="Noto Sans Symbols"/>
                        <a:buNone/>
                      </a:pPr>
                      <a:r>
                        <a:rPr lang="hr-HR" sz="2200" noProof="0">
                          <a:solidFill>
                            <a:schemeClr val="lt1"/>
                          </a:solidFill>
                          <a:latin typeface="Helvetica Neue"/>
                          <a:ea typeface="Helvetica Neue"/>
                          <a:cs typeface="Helvetica Neue"/>
                          <a:sym typeface="Helvetica Neue"/>
                        </a:rPr>
                        <a:t>Vaše povratne informacije trebaju biti što je moguće neposrednije.</a:t>
                      </a: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200"/>
                        <a:buFont typeface="Helvetica Neue"/>
                        <a:buNone/>
                      </a:pPr>
                      <a:r>
                        <a:rPr lang="en-US" sz="3200">
                          <a:solidFill>
                            <a:srgbClr val="AED633"/>
                          </a:solidFill>
                          <a:latin typeface="Helvetica Neue"/>
                          <a:ea typeface="Helvetica Neue"/>
                          <a:cs typeface="Helvetica Neue"/>
                          <a:sym typeface="Helvetica Neue"/>
                        </a:rPr>
                        <a:t>◻</a:t>
                      </a:r>
                      <a:endParaRPr sz="32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2"/>
                  </a:ext>
                </a:extLst>
              </a:tr>
              <a:tr h="562500">
                <a:tc>
                  <a:txBody>
                    <a:bodyPr/>
                    <a:lstStyle/>
                    <a:p>
                      <a:pPr marL="0" marR="0" lvl="0" indent="0" algn="l" rtl="0">
                        <a:spcBef>
                          <a:spcPts val="0"/>
                        </a:spcBef>
                        <a:spcAft>
                          <a:spcPts val="0"/>
                        </a:spcAft>
                        <a:buClr>
                          <a:schemeClr val="dk1"/>
                        </a:buClr>
                        <a:buSzPts val="2500"/>
                        <a:buFont typeface="Noto Sans Symbols"/>
                        <a:buNone/>
                      </a:pPr>
                      <a:r>
                        <a:rPr lang="hr-HR" sz="2200" noProof="0">
                          <a:solidFill>
                            <a:schemeClr val="lt1"/>
                          </a:solidFill>
                          <a:latin typeface="Helvetica Neue"/>
                          <a:ea typeface="Helvetica Neue"/>
                          <a:cs typeface="Helvetica Neue"/>
                          <a:sym typeface="Helvetica Neue"/>
                        </a:rPr>
                        <a:t>Trebali biste prihvatiti povratne informacije samo kada ste za to spremni i sposobni.</a:t>
                      </a: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200"/>
                        <a:buFont typeface="Helvetica Neue"/>
                        <a:buNone/>
                      </a:pPr>
                      <a:r>
                        <a:rPr lang="en-US" sz="3200">
                          <a:solidFill>
                            <a:srgbClr val="AED633"/>
                          </a:solidFill>
                          <a:latin typeface="Helvetica Neue"/>
                          <a:ea typeface="Helvetica Neue"/>
                          <a:cs typeface="Helvetica Neue"/>
                          <a:sym typeface="Helvetica Neue"/>
                        </a:rPr>
                        <a:t>◻</a:t>
                      </a:r>
                      <a:endParaRPr sz="320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12700" cap="flat" cmpd="sng">
                      <a:solidFill>
                        <a:srgbClr val="AED633"/>
                      </a:solidFill>
                      <a:prstDash val="solid"/>
                      <a:round/>
                      <a:headEnd type="none" w="sm" len="sm"/>
                      <a:tailEnd type="none" w="sm" len="sm"/>
                    </a:lnB>
                  </a:tcPr>
                </a:tc>
                <a:extLst>
                  <a:ext uri="{0D108BD9-81ED-4DB2-BD59-A6C34878D82A}">
                    <a16:rowId xmlns:a16="http://schemas.microsoft.com/office/drawing/2014/main" val="10003"/>
                  </a:ext>
                </a:extLst>
              </a:tr>
              <a:tr h="562500">
                <a:tc>
                  <a:txBody>
                    <a:bodyPr/>
                    <a:lstStyle/>
                    <a:p>
                      <a:pPr marL="0" marR="0" lvl="0" indent="0" algn="l" rtl="0">
                        <a:spcBef>
                          <a:spcPts val="0"/>
                        </a:spcBef>
                        <a:spcAft>
                          <a:spcPts val="0"/>
                        </a:spcAft>
                        <a:buClr>
                          <a:schemeClr val="dk1"/>
                        </a:buClr>
                        <a:buSzPts val="2500"/>
                        <a:buFont typeface="Noto Sans Symbols"/>
                        <a:buNone/>
                      </a:pPr>
                      <a:r>
                        <a:rPr lang="hr-HR" sz="2200" noProof="0" dirty="0">
                          <a:solidFill>
                            <a:schemeClr val="lt1"/>
                          </a:solidFill>
                          <a:latin typeface="Helvetica Neue"/>
                          <a:ea typeface="Helvetica Neue"/>
                          <a:cs typeface="Helvetica Neue"/>
                          <a:sym typeface="Helvetica Neue"/>
                        </a:rPr>
                        <a:t>Davanje povratne informacije znači prenošenje informacija, a ne mijenjanje druge osobe.</a:t>
                      </a: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AED633"/>
                        </a:buClr>
                        <a:buSzPts val="3200"/>
                        <a:buFont typeface="Helvetica Neue"/>
                        <a:buNone/>
                      </a:pPr>
                      <a:r>
                        <a:rPr lang="en-US" sz="3200" dirty="0">
                          <a:solidFill>
                            <a:srgbClr val="AED633"/>
                          </a:solidFill>
                          <a:latin typeface="Helvetica Neue"/>
                          <a:ea typeface="Helvetica Neue"/>
                          <a:cs typeface="Helvetica Neue"/>
                          <a:sym typeface="Helvetica Neue"/>
                        </a:rPr>
                        <a:t>◻</a:t>
                      </a:r>
                      <a:endParaRPr sz="3200" dirty="0">
                        <a:solidFill>
                          <a:srgbClr val="AED633"/>
                        </a:solidFill>
                        <a:latin typeface="Helvetica Neue"/>
                        <a:ea typeface="Helvetica Neue"/>
                        <a:cs typeface="Helvetica Neue"/>
                        <a:sym typeface="Helvetica Neue"/>
                      </a:endParaRPr>
                    </a:p>
                  </a:txBody>
                  <a:tcPr marL="90000" marR="90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AED633"/>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279" name="Google Shape;279;p16"/>
          <p:cNvSpPr txBox="1"/>
          <p:nvPr/>
        </p:nvSpPr>
        <p:spPr>
          <a:xfrm>
            <a:off x="1296000" y="1548000"/>
            <a:ext cx="15736800" cy="830997"/>
          </a:xfrm>
          <a:prstGeom prst="rect">
            <a:avLst/>
          </a:prstGeom>
          <a:noFill/>
          <a:ln>
            <a:noFill/>
          </a:ln>
        </p:spPr>
        <p:txBody>
          <a:bodyPr spcFirstLastPara="1" wrap="square" lIns="91425" tIns="45700" rIns="91425" bIns="45700" anchor="t" anchorCtr="0">
            <a:spAutoFit/>
          </a:bodyPr>
          <a:lstStyle/>
          <a:p>
            <a:pPr lvl="0"/>
            <a:r>
              <a:rPr lang="en-US" sz="4800" b="1" dirty="0">
                <a:solidFill>
                  <a:srgbClr val="4D94B7"/>
                </a:solidFill>
                <a:latin typeface="Helvetica Neue"/>
                <a:ea typeface="Helvetica Neue"/>
                <a:cs typeface="Helvetica Neue"/>
                <a:sym typeface="Helvetica Neue"/>
              </a:rPr>
              <a:t>1. </a:t>
            </a:r>
            <a:r>
              <a:rPr lang="en-US" sz="4800" b="1" dirty="0" err="1">
                <a:solidFill>
                  <a:srgbClr val="4D94B7"/>
                </a:solidFill>
                <a:latin typeface="Helvetica Neue"/>
                <a:ea typeface="Helvetica Neue"/>
                <a:cs typeface="Helvetica Neue"/>
                <a:sym typeface="Helvetica Neue"/>
              </a:rPr>
              <a:t>Poboljšanje</a:t>
            </a:r>
            <a:r>
              <a:rPr lang="en-US" sz="4800" b="1" dirty="0">
                <a:solidFill>
                  <a:srgbClr val="4D94B7"/>
                </a:solidFill>
                <a:latin typeface="Helvetica Neue"/>
                <a:ea typeface="Helvetica Neue"/>
                <a:cs typeface="Helvetica Neue"/>
                <a:sym typeface="Helvetica Neue"/>
              </a:rPr>
              <a:t> </a:t>
            </a:r>
            <a:r>
              <a:rPr lang="en-US" sz="4800" b="1" dirty="0" err="1">
                <a:solidFill>
                  <a:srgbClr val="4D94B7"/>
                </a:solidFill>
                <a:latin typeface="Helvetica Neue"/>
                <a:ea typeface="Helvetica Neue"/>
                <a:cs typeface="Helvetica Neue"/>
                <a:sym typeface="Helvetica Neue"/>
              </a:rPr>
              <a:t>unutarorganizacijske</a:t>
            </a:r>
            <a:r>
              <a:rPr lang="en-US" sz="4800" b="1" dirty="0">
                <a:solidFill>
                  <a:srgbClr val="4D94B7"/>
                </a:solidFill>
                <a:latin typeface="Helvetica Neue"/>
                <a:ea typeface="Helvetica Neue"/>
                <a:cs typeface="Helvetica Neue"/>
                <a:sym typeface="Helvetica Neue"/>
              </a:rPr>
              <a:t> </a:t>
            </a:r>
            <a:r>
              <a:rPr lang="en-US" sz="4800" b="1" dirty="0" err="1">
                <a:solidFill>
                  <a:srgbClr val="4D94B7"/>
                </a:solidFill>
                <a:latin typeface="Helvetica Neue"/>
                <a:ea typeface="Helvetica Neue"/>
                <a:cs typeface="Helvetica Neue"/>
                <a:sym typeface="Helvetica Neue"/>
              </a:rPr>
              <a:t>komunikacije</a:t>
            </a:r>
            <a:endParaRPr lang="en-US" sz="4800" b="1" dirty="0">
              <a:solidFill>
                <a:srgbClr val="4D94B7"/>
              </a:solidFill>
              <a:latin typeface="Helvetica Neue"/>
              <a:ea typeface="Helvetica Neue"/>
              <a:cs typeface="Helvetica Neue"/>
              <a:sym typeface="Helvetica Neue"/>
            </a:endParaRPr>
          </a:p>
        </p:txBody>
      </p:sp>
      <p:sp>
        <p:nvSpPr>
          <p:cNvPr id="280" name="Google Shape;280;p16"/>
          <p:cNvSpPr txBox="1"/>
          <p:nvPr/>
        </p:nvSpPr>
        <p:spPr>
          <a:xfrm>
            <a:off x="1295400" y="2304000"/>
            <a:ext cx="10210800" cy="523220"/>
          </a:xfrm>
          <a:prstGeom prst="rect">
            <a:avLst/>
          </a:prstGeom>
          <a:noFill/>
          <a:ln>
            <a:noFill/>
          </a:ln>
        </p:spPr>
        <p:txBody>
          <a:bodyPr spcFirstLastPara="1" wrap="square" lIns="91425" tIns="45700" rIns="91425" bIns="45700" anchor="t" anchorCtr="0">
            <a:spAutoFit/>
          </a:bodyPr>
          <a:lstStyle/>
          <a:p>
            <a:pPr lvl="0"/>
            <a:r>
              <a:rPr lang="en-US" sz="2800" b="1" dirty="0">
                <a:solidFill>
                  <a:srgbClr val="AED633"/>
                </a:solidFill>
                <a:latin typeface="Helvetica Neue"/>
                <a:ea typeface="Helvetica Neue"/>
                <a:cs typeface="Helvetica Neue"/>
                <a:sym typeface="Helvetica Neue"/>
              </a:rPr>
              <a:t>1.3 </a:t>
            </a:r>
            <a:r>
              <a:rPr lang="en-US" sz="2800" b="1" dirty="0" err="1">
                <a:solidFill>
                  <a:srgbClr val="AED633"/>
                </a:solidFill>
                <a:latin typeface="Helvetica Neue"/>
                <a:ea typeface="Helvetica Neue"/>
                <a:cs typeface="Helvetica Neue"/>
                <a:sym typeface="Helvetica Neue"/>
              </a:rPr>
              <a:t>Kultura</a:t>
            </a:r>
            <a:r>
              <a:rPr lang="en-US" sz="2800" b="1" dirty="0">
                <a:solidFill>
                  <a:srgbClr val="AED633"/>
                </a:solidFill>
                <a:latin typeface="Helvetica Neue"/>
                <a:ea typeface="Helvetica Neue"/>
                <a:cs typeface="Helvetica Neue"/>
                <a:sym typeface="Helvetica Neue"/>
              </a:rPr>
              <a:t> </a:t>
            </a:r>
            <a:r>
              <a:rPr lang="en-US" sz="2800" b="1" dirty="0" err="1">
                <a:solidFill>
                  <a:srgbClr val="AED633"/>
                </a:solidFill>
                <a:latin typeface="Helvetica Neue"/>
                <a:ea typeface="Helvetica Neue"/>
                <a:cs typeface="Helvetica Neue"/>
                <a:sym typeface="Helvetica Neue"/>
              </a:rPr>
              <a:t>povratnih</a:t>
            </a:r>
            <a:r>
              <a:rPr lang="en-US" sz="2800" b="1" dirty="0">
                <a:solidFill>
                  <a:srgbClr val="AED633"/>
                </a:solidFill>
                <a:latin typeface="Helvetica Neue"/>
                <a:ea typeface="Helvetica Neue"/>
                <a:cs typeface="Helvetica Neue"/>
                <a:sym typeface="Helvetica Neue"/>
              </a:rPr>
              <a:t> </a:t>
            </a:r>
            <a:r>
              <a:rPr lang="en-US" sz="2800" b="1" dirty="0" err="1">
                <a:solidFill>
                  <a:srgbClr val="AED633"/>
                </a:solidFill>
                <a:latin typeface="Helvetica Neue"/>
                <a:ea typeface="Helvetica Neue"/>
                <a:cs typeface="Helvetica Neue"/>
                <a:sym typeface="Helvetica Neue"/>
              </a:rPr>
              <a:t>informacija</a:t>
            </a:r>
            <a:endParaRPr lang="en-US" sz="2800" b="1" dirty="0">
              <a:solidFill>
                <a:srgbClr val="AED633"/>
              </a:solidFill>
              <a:latin typeface="Helvetica Neue"/>
              <a:ea typeface="Helvetica Neue"/>
              <a:cs typeface="Helvetica Neue"/>
              <a:sym typeface="Helvetica Neue"/>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4"/>
        <p:cNvGrpSpPr/>
        <p:nvPr/>
      </p:nvGrpSpPr>
      <p:grpSpPr>
        <a:xfrm>
          <a:off x="0" y="0"/>
          <a:ext cx="0" cy="0"/>
          <a:chOff x="0" y="0"/>
          <a:chExt cx="0" cy="0"/>
        </a:xfrm>
      </p:grpSpPr>
      <p:sp>
        <p:nvSpPr>
          <p:cNvPr id="285" name="Google Shape;285;p17"/>
          <p:cNvSpPr txBox="1"/>
          <p:nvPr/>
        </p:nvSpPr>
        <p:spPr>
          <a:xfrm>
            <a:off x="5184000" y="4068000"/>
            <a:ext cx="10152000" cy="1188000"/>
          </a:xfrm>
          <a:prstGeom prst="rect">
            <a:avLst/>
          </a:prstGeom>
          <a:solidFill>
            <a:schemeClr val="lt1"/>
          </a:solidFill>
          <a:ln w="25400" cap="flat" cmpd="sng">
            <a:solidFill>
              <a:srgbClr val="FFFF00"/>
            </a:solidFill>
            <a:prstDash val="solid"/>
            <a:round/>
            <a:headEnd type="none" w="sm" len="sm"/>
            <a:tailEnd type="none" w="sm" len="sm"/>
          </a:ln>
        </p:spPr>
        <p:txBody>
          <a:bodyPr spcFirstLastPara="1" wrap="square" lIns="3744000" tIns="45700" rIns="91425" bIns="45700" anchor="ctr" anchorCtr="0">
            <a:noAutofit/>
          </a:bodyPr>
          <a:lstStyle/>
          <a:p>
            <a:pPr marL="342900" lvl="0" indent="-342900">
              <a:buClr>
                <a:schemeClr val="dk1"/>
              </a:buClr>
              <a:buSzPts val="2000"/>
              <a:buFont typeface="Noto Sans Symbols"/>
              <a:buChar char="⮚"/>
            </a:pPr>
            <a:r>
              <a:rPr lang="hr-HR" sz="2000" dirty="0">
                <a:solidFill>
                  <a:schemeClr val="dk1"/>
                </a:solidFill>
                <a:latin typeface="Helvetica Neue"/>
                <a:ea typeface="Helvetica Neue"/>
                <a:cs typeface="Helvetica Neue"/>
                <a:sym typeface="Helvetica Neue"/>
              </a:rPr>
              <a:t>nešto što morate učiniti ili nešto što trebate.</a:t>
            </a:r>
          </a:p>
        </p:txBody>
      </p:sp>
      <p:sp>
        <p:nvSpPr>
          <p:cNvPr id="286" name="Google Shape;286;p17"/>
          <p:cNvSpPr txBox="1"/>
          <p:nvPr/>
        </p:nvSpPr>
        <p:spPr>
          <a:xfrm>
            <a:off x="5184000" y="5292000"/>
            <a:ext cx="10152000" cy="1188000"/>
          </a:xfrm>
          <a:prstGeom prst="rect">
            <a:avLst/>
          </a:prstGeom>
          <a:solidFill>
            <a:schemeClr val="lt1"/>
          </a:solidFill>
          <a:ln w="25400" cap="flat" cmpd="sng">
            <a:solidFill>
              <a:srgbClr val="AED633"/>
            </a:solidFill>
            <a:prstDash val="solid"/>
            <a:round/>
            <a:headEnd type="none" w="sm" len="sm"/>
            <a:tailEnd type="none" w="sm" len="sm"/>
          </a:ln>
        </p:spPr>
        <p:txBody>
          <a:bodyPr spcFirstLastPara="1" wrap="square" lIns="3744000" tIns="45700" rIns="91425" bIns="45700" anchor="ctr" anchorCtr="0">
            <a:noAutofit/>
          </a:bodyPr>
          <a:lstStyle/>
          <a:p>
            <a:pPr marL="365125" lvl="0" indent="-342900">
              <a:buClr>
                <a:schemeClr val="dk1"/>
              </a:buClr>
              <a:buSzPts val="2000"/>
              <a:buFont typeface="Noto Sans Symbols"/>
              <a:buChar char="⮚"/>
            </a:pPr>
            <a:r>
              <a:rPr lang="hr-HR" sz="2000">
                <a:solidFill>
                  <a:schemeClr val="dk1"/>
                </a:solidFill>
                <a:latin typeface="Helvetica Neue"/>
                <a:ea typeface="Helvetica Neue"/>
                <a:cs typeface="Helvetica Neue"/>
                <a:sym typeface="Helvetica Neue"/>
              </a:rPr>
              <a:t>čin jasnog izražavanja onoga što želite postići</a:t>
            </a:r>
          </a:p>
          <a:p>
            <a:pPr marL="365125" lvl="0" indent="-342900">
              <a:buClr>
                <a:schemeClr val="dk1"/>
              </a:buClr>
              <a:buSzPts val="2000"/>
              <a:buFont typeface="Noto Sans Symbols"/>
              <a:buChar char="⮚"/>
            </a:pPr>
            <a:r>
              <a:rPr lang="hr-HR" sz="2000">
                <a:solidFill>
                  <a:schemeClr val="dk1"/>
                </a:solidFill>
                <a:latin typeface="Helvetica Neue"/>
                <a:ea typeface="Helvetica Neue"/>
                <a:cs typeface="Helvetica Neue"/>
                <a:sym typeface="Helvetica Neue"/>
              </a:rPr>
              <a:t>ili ono što želite da netko drugi postigne</a:t>
            </a:r>
          </a:p>
          <a:p>
            <a:pPr marL="365125" lvl="0" indent="-342900">
              <a:buClr>
                <a:schemeClr val="dk1"/>
              </a:buClr>
              <a:buSzPts val="2000"/>
              <a:buFont typeface="Noto Sans Symbols"/>
              <a:buChar char="⮚"/>
            </a:pPr>
            <a:r>
              <a:rPr lang="hr-HR" sz="2000">
                <a:solidFill>
                  <a:schemeClr val="dk1"/>
                </a:solidFill>
                <a:latin typeface="Helvetica Neue"/>
                <a:ea typeface="Helvetica Neue"/>
                <a:cs typeface="Helvetica Neue"/>
                <a:sym typeface="Helvetica Neue"/>
              </a:rPr>
              <a:t>važno za uspjeh i učinkovitost.</a:t>
            </a:r>
            <a:endParaRPr lang="hr-HR"/>
          </a:p>
        </p:txBody>
      </p:sp>
      <p:sp>
        <p:nvSpPr>
          <p:cNvPr id="287" name="Google Shape;287;p17"/>
          <p:cNvSpPr txBox="1"/>
          <p:nvPr/>
        </p:nvSpPr>
        <p:spPr>
          <a:xfrm>
            <a:off x="5184000" y="6516000"/>
            <a:ext cx="10152000" cy="2340000"/>
          </a:xfrm>
          <a:prstGeom prst="rect">
            <a:avLst/>
          </a:prstGeom>
          <a:solidFill>
            <a:schemeClr val="lt1"/>
          </a:solidFill>
          <a:ln w="25400" cap="flat" cmpd="sng">
            <a:solidFill>
              <a:srgbClr val="4D94B7"/>
            </a:solidFill>
            <a:prstDash val="solid"/>
            <a:round/>
            <a:headEnd type="none" w="sm" len="sm"/>
            <a:tailEnd type="none" w="sm" len="sm"/>
          </a:ln>
        </p:spPr>
        <p:txBody>
          <a:bodyPr spcFirstLastPara="1" wrap="square" lIns="3744000" tIns="45700" rIns="91425" bIns="45700" anchor="ctr" anchorCtr="0">
            <a:noAutofit/>
          </a:bodyPr>
          <a:lstStyle/>
          <a:p>
            <a:pPr marL="342900" lvl="0" indent="-342900">
              <a:buClr>
                <a:schemeClr val="dk1"/>
              </a:buClr>
              <a:buSzPts val="2000"/>
              <a:buFont typeface="Noto Sans Symbols"/>
              <a:buChar char="⮚"/>
            </a:pPr>
            <a:r>
              <a:rPr lang="hr-HR" sz="2000">
                <a:solidFill>
                  <a:schemeClr val="dk1"/>
                </a:solidFill>
                <a:latin typeface="Helvetica Neue"/>
                <a:ea typeface="Helvetica Neue"/>
                <a:cs typeface="Helvetica Neue"/>
                <a:sym typeface="Helvetica Neue"/>
              </a:rPr>
              <a:t>inspirativno</a:t>
            </a:r>
          </a:p>
          <a:p>
            <a:pPr marL="342900" lvl="0" indent="-342900">
              <a:buClr>
                <a:schemeClr val="dk1"/>
              </a:buClr>
              <a:buSzPts val="2000"/>
              <a:buFont typeface="Noto Sans Symbols"/>
              <a:buChar char="⮚"/>
            </a:pPr>
            <a:r>
              <a:rPr lang="hr-HR" sz="2000">
                <a:solidFill>
                  <a:schemeClr val="dk1"/>
                </a:solidFill>
                <a:latin typeface="Helvetica Neue"/>
                <a:ea typeface="Helvetica Neue"/>
                <a:cs typeface="Helvetica Neue"/>
                <a:sym typeface="Helvetica Neue"/>
              </a:rPr>
              <a:t>(aspirirajuće) motivirajuće</a:t>
            </a:r>
          </a:p>
          <a:p>
            <a:pPr marL="342900" lvl="0" indent="-342900">
              <a:buClr>
                <a:schemeClr val="dk1"/>
              </a:buClr>
              <a:buSzPts val="2000"/>
              <a:buFont typeface="Noto Sans Symbols"/>
              <a:buChar char="⮚"/>
            </a:pPr>
            <a:r>
              <a:rPr lang="hr-HR" sz="2000">
                <a:solidFill>
                  <a:schemeClr val="dk1"/>
                </a:solidFill>
                <a:latin typeface="Helvetica Neue"/>
                <a:ea typeface="Helvetica Neue"/>
                <a:cs typeface="Helvetica Neue"/>
                <a:sym typeface="Helvetica Neue"/>
              </a:rPr>
              <a:t>nadilazeći logiku</a:t>
            </a:r>
          </a:p>
          <a:p>
            <a:pPr marL="342900" lvl="0" indent="-342900">
              <a:buClr>
                <a:schemeClr val="dk1"/>
              </a:buClr>
              <a:buSzPts val="2000"/>
              <a:buFont typeface="Noto Sans Symbols"/>
              <a:buChar char="⮚"/>
            </a:pPr>
            <a:r>
              <a:rPr lang="hr-HR" sz="2000">
                <a:solidFill>
                  <a:schemeClr val="dk1"/>
                </a:solidFill>
                <a:latin typeface="Helvetica Neue"/>
                <a:ea typeface="Helvetica Neue"/>
                <a:cs typeface="Helvetica Neue"/>
                <a:sym typeface="Helvetica Neue"/>
              </a:rPr>
              <a:t>ugovorno vodstvo</a:t>
            </a:r>
          </a:p>
          <a:p>
            <a:pPr marL="342900" lvl="0" indent="-342900">
              <a:buClr>
                <a:schemeClr val="dk1"/>
              </a:buClr>
              <a:buSzPts val="2000"/>
              <a:buFont typeface="Noto Sans Symbols"/>
              <a:buChar char="⮚"/>
            </a:pPr>
            <a:r>
              <a:rPr lang="hr-HR" sz="2000">
                <a:solidFill>
                  <a:schemeClr val="dk1"/>
                </a:solidFill>
                <a:latin typeface="Helvetica Neue"/>
                <a:ea typeface="Helvetica Neue"/>
                <a:cs typeface="Helvetica Neue"/>
                <a:sym typeface="Helvetica Neue"/>
              </a:rPr>
              <a:t>daje osjećaj smisla i svrhe </a:t>
            </a:r>
          </a:p>
          <a:p>
            <a:pPr marL="342900" lvl="0" indent="-342900">
              <a:buClr>
                <a:schemeClr val="dk1"/>
              </a:buClr>
              <a:buSzPts val="2000"/>
              <a:buFont typeface="Noto Sans Symbols"/>
              <a:buChar char="⮚"/>
            </a:pPr>
            <a:r>
              <a:rPr lang="hr-HR" sz="2000">
                <a:solidFill>
                  <a:schemeClr val="dk1"/>
                </a:solidFill>
                <a:latin typeface="Helvetica Neue"/>
                <a:ea typeface="Helvetica Neue"/>
                <a:cs typeface="Helvetica Neue"/>
                <a:sym typeface="Helvetica Neue"/>
              </a:rPr>
              <a:t>kontinuirani proces potiče dugoročnu orijentaciju</a:t>
            </a:r>
          </a:p>
          <a:p>
            <a:pPr marL="342900" lvl="0" indent="-342900">
              <a:buClr>
                <a:schemeClr val="dk1"/>
              </a:buClr>
              <a:buSzPts val="2000"/>
              <a:buFont typeface="Noto Sans Symbols"/>
              <a:buChar char="⮚"/>
            </a:pPr>
            <a:r>
              <a:rPr lang="hr-HR" sz="2000">
                <a:solidFill>
                  <a:schemeClr val="dk1"/>
                </a:solidFill>
                <a:latin typeface="Helvetica Neue"/>
                <a:ea typeface="Helvetica Neue"/>
                <a:cs typeface="Helvetica Neue"/>
                <a:sym typeface="Helvetica Neue"/>
              </a:rPr>
              <a:t>imperativ učenja</a:t>
            </a:r>
            <a:endParaRPr lang="hr-HR"/>
          </a:p>
        </p:txBody>
      </p:sp>
      <p:sp>
        <p:nvSpPr>
          <p:cNvPr id="288" name="Google Shape;288;p17"/>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dirty="0">
                <a:solidFill>
                  <a:schemeClr val="dk1"/>
                </a:solidFill>
                <a:latin typeface="Helvetica Neue"/>
                <a:ea typeface="Helvetica Neue"/>
                <a:cs typeface="Helvetica Neue"/>
                <a:sym typeface="Helvetica Neue"/>
              </a:rPr>
              <a:t>Izvor br.: </a:t>
            </a:r>
            <a:r>
              <a:rPr lang="hr-HR" sz="1200" dirty="0">
                <a:solidFill>
                  <a:schemeClr val="dk1"/>
                </a:solidFill>
                <a:latin typeface="Helvetica Neue"/>
                <a:ea typeface="Helvetica Neue"/>
                <a:cs typeface="Helvetica Neue"/>
                <a:sym typeface="Helvetica Neue"/>
              </a:rPr>
              <a:t>2, 6, 13</a:t>
            </a:r>
            <a:endParaRPr lang="hr-HR" dirty="0"/>
          </a:p>
        </p:txBody>
      </p:sp>
      <p:sp>
        <p:nvSpPr>
          <p:cNvPr id="289" name="Google Shape;289;p17"/>
          <p:cNvSpPr/>
          <p:nvPr/>
        </p:nvSpPr>
        <p:spPr>
          <a:xfrm>
            <a:off x="3039200" y="7291265"/>
            <a:ext cx="3423627" cy="3001010"/>
          </a:xfrm>
          <a:custGeom>
            <a:avLst/>
            <a:gdLst/>
            <a:ahLst/>
            <a:cxnLst/>
            <a:rect l="l" t="t" r="r" b="b"/>
            <a:pathLst>
              <a:path w="3423627" h="3001010" extrusionOk="0">
                <a:moveTo>
                  <a:pt x="0" y="0"/>
                </a:moveTo>
                <a:lnTo>
                  <a:pt x="3423627" y="0"/>
                </a:lnTo>
                <a:lnTo>
                  <a:pt x="3423627" y="3001010"/>
                </a:lnTo>
                <a:lnTo>
                  <a:pt x="0" y="3001010"/>
                </a:lnTo>
                <a:lnTo>
                  <a:pt x="0" y="0"/>
                </a:lnTo>
                <a:close/>
              </a:path>
            </a:pathLst>
          </a:custGeom>
          <a:noFill/>
          <a:ln>
            <a:noFill/>
          </a:ln>
        </p:spPr>
        <p:txBody>
          <a:bodyPr spcFirstLastPara="1" wrap="square" lIns="247650" tIns="247650" rIns="247650" bIns="247650" anchor="t" anchorCtr="0">
            <a:noAutofit/>
          </a:bodyPr>
          <a:lstStyle/>
          <a:p>
            <a:pPr marL="0" marR="0" lvl="0" indent="0" algn="l" rtl="0">
              <a:lnSpc>
                <a:spcPct val="90000"/>
              </a:lnSpc>
              <a:spcBef>
                <a:spcPts val="0"/>
              </a:spcBef>
              <a:spcAft>
                <a:spcPts val="0"/>
              </a:spcAft>
              <a:buClr>
                <a:schemeClr val="dk1"/>
              </a:buClr>
              <a:buSzPts val="6500"/>
              <a:buFont typeface="Calibri"/>
              <a:buNone/>
            </a:pPr>
            <a:endParaRPr lang="hr-HR" sz="6500">
              <a:solidFill>
                <a:schemeClr val="dk1"/>
              </a:solidFill>
              <a:latin typeface="Helvetica Neue"/>
              <a:ea typeface="Helvetica Neue"/>
              <a:cs typeface="Helvetica Neue"/>
              <a:sym typeface="Helvetica Neue"/>
            </a:endParaRPr>
          </a:p>
        </p:txBody>
      </p:sp>
      <p:sp>
        <p:nvSpPr>
          <p:cNvPr id="290" name="Google Shape;290;p17"/>
          <p:cNvSpPr/>
          <p:nvPr/>
        </p:nvSpPr>
        <p:spPr>
          <a:xfrm rot="-3060000">
            <a:off x="308961" y="6267395"/>
            <a:ext cx="5076000" cy="576000"/>
          </a:xfrm>
          <a:prstGeom prst="rightArrow">
            <a:avLst>
              <a:gd name="adj1" fmla="val 50000"/>
              <a:gd name="adj2" fmla="val 50000"/>
            </a:avLst>
          </a:prstGeom>
          <a:solidFill>
            <a:srgbClr val="4D94B7"/>
          </a:solidFill>
          <a:ln>
            <a:noFill/>
          </a:ln>
        </p:spPr>
        <p:txBody>
          <a:bodyPr spcFirstLastPara="1" wrap="square" lIns="91425" tIns="45700" rIns="91425" bIns="45700" anchor="ctr" anchorCtr="0">
            <a:noAutofit/>
          </a:bodyPr>
          <a:lstStyle/>
          <a:p>
            <a:pPr lvl="0" algn="ctr"/>
            <a:r>
              <a:rPr lang="hr-HR" sz="2400">
                <a:solidFill>
                  <a:schemeClr val="lt1"/>
                </a:solidFill>
                <a:latin typeface="Helvetica Neue"/>
                <a:ea typeface="Helvetica Neue"/>
                <a:cs typeface="Helvetica Neue"/>
                <a:sym typeface="Helvetica Neue"/>
              </a:rPr>
              <a:t>konkretnije</a:t>
            </a:r>
          </a:p>
        </p:txBody>
      </p:sp>
      <p:sp>
        <p:nvSpPr>
          <p:cNvPr id="291" name="Google Shape;291;p17"/>
          <p:cNvSpPr txBox="1"/>
          <p:nvPr/>
        </p:nvSpPr>
        <p:spPr>
          <a:xfrm>
            <a:off x="1295400" y="2304000"/>
            <a:ext cx="10210800" cy="523220"/>
          </a:xfrm>
          <a:prstGeom prst="rect">
            <a:avLst/>
          </a:prstGeom>
          <a:noFill/>
          <a:ln>
            <a:noFill/>
          </a:ln>
        </p:spPr>
        <p:txBody>
          <a:bodyPr spcFirstLastPara="1" wrap="square" lIns="91425" tIns="45700" rIns="91425" bIns="45700" anchor="t" anchorCtr="0">
            <a:spAutoFit/>
          </a:bodyPr>
          <a:lstStyle/>
          <a:p>
            <a:pPr lvl="0"/>
            <a:r>
              <a:rPr lang="hr-HR" sz="2800" b="1">
                <a:solidFill>
                  <a:srgbClr val="AED633"/>
                </a:solidFill>
                <a:latin typeface="Helvetica Neue"/>
                <a:ea typeface="Helvetica Neue"/>
                <a:cs typeface="Helvetica Neue"/>
                <a:sym typeface="Helvetica Neue"/>
              </a:rPr>
              <a:t>1.4 Transparentnost vizija, ciljeva i zahtjeva</a:t>
            </a:r>
          </a:p>
        </p:txBody>
      </p:sp>
      <p:grpSp>
        <p:nvGrpSpPr>
          <p:cNvPr id="292" name="Google Shape;292;p17"/>
          <p:cNvGrpSpPr/>
          <p:nvPr/>
        </p:nvGrpSpPr>
        <p:grpSpPr>
          <a:xfrm>
            <a:off x="1296000" y="4104000"/>
            <a:ext cx="7668000" cy="4751999"/>
            <a:chOff x="0" y="0"/>
            <a:chExt cx="7668000" cy="4751999"/>
          </a:xfrm>
        </p:grpSpPr>
        <p:sp>
          <p:nvSpPr>
            <p:cNvPr id="293" name="Google Shape;293;p17"/>
            <p:cNvSpPr/>
            <p:nvPr/>
          </p:nvSpPr>
          <p:spPr>
            <a:xfrm>
              <a:off x="2852277" y="0"/>
              <a:ext cx="1963444" cy="1216782"/>
            </a:xfrm>
            <a:prstGeom prst="trapezoid">
              <a:avLst>
                <a:gd name="adj" fmla="val 80682"/>
              </a:avLst>
            </a:prstGeom>
            <a:gradFill>
              <a:gsLst>
                <a:gs pos="0">
                  <a:srgbClr val="FFFF00"/>
                </a:gs>
                <a:gs pos="80000">
                  <a:srgbClr val="FFFF33"/>
                </a:gs>
                <a:gs pos="100000">
                  <a:srgbClr val="FFFF4B"/>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lang="hr-HR"/>
            </a:p>
          </p:txBody>
        </p:sp>
        <p:sp>
          <p:nvSpPr>
            <p:cNvPr id="294" name="Google Shape;294;p17"/>
            <p:cNvSpPr txBox="1"/>
            <p:nvPr/>
          </p:nvSpPr>
          <p:spPr>
            <a:xfrm>
              <a:off x="2852277" y="0"/>
              <a:ext cx="1963444" cy="1216782"/>
            </a:xfrm>
            <a:prstGeom prst="rect">
              <a:avLst/>
            </a:prstGeom>
            <a:noFill/>
            <a:ln>
              <a:noFill/>
            </a:ln>
          </p:spPr>
          <p:txBody>
            <a:bodyPr spcFirstLastPara="1" wrap="square" lIns="30475" tIns="30475" rIns="30475" bIns="30475" anchor="ctr" anchorCtr="0">
              <a:noAutofit/>
            </a:bodyPr>
            <a:lstStyle/>
            <a:p>
              <a:pPr lvl="0" algn="ctr">
                <a:lnSpc>
                  <a:spcPct val="90000"/>
                </a:lnSpc>
                <a:buClr>
                  <a:schemeClr val="lt1"/>
                </a:buClr>
                <a:buSzPts val="2400"/>
              </a:pPr>
              <a:r>
                <a:rPr lang="hr-HR" sz="2400" dirty="0">
                  <a:solidFill>
                    <a:schemeClr val="tx1"/>
                  </a:solidFill>
                  <a:latin typeface="Helvetica Neue"/>
                  <a:ea typeface="Helvetica Neue"/>
                  <a:cs typeface="Helvetica Neue"/>
                  <a:sym typeface="Helvetica Neue"/>
                </a:rPr>
                <a:t>Zahtjevi</a:t>
              </a:r>
              <a:endParaRPr lang="hr-HR" dirty="0">
                <a:solidFill>
                  <a:schemeClr val="tx1"/>
                </a:solidFill>
              </a:endParaRPr>
            </a:p>
          </p:txBody>
        </p:sp>
        <p:sp>
          <p:nvSpPr>
            <p:cNvPr id="295" name="Google Shape;295;p17"/>
            <p:cNvSpPr/>
            <p:nvPr/>
          </p:nvSpPr>
          <p:spPr>
            <a:xfrm>
              <a:off x="1887956" y="1216782"/>
              <a:ext cx="3892087" cy="1195214"/>
            </a:xfrm>
            <a:prstGeom prst="trapezoid">
              <a:avLst>
                <a:gd name="adj" fmla="val 80682"/>
              </a:avLst>
            </a:prstGeom>
            <a:gradFill>
              <a:gsLst>
                <a:gs pos="0">
                  <a:srgbClr val="AED633"/>
                </a:gs>
                <a:gs pos="80000">
                  <a:srgbClr val="BDDE5A"/>
                </a:gs>
                <a:gs pos="100000">
                  <a:srgbClr val="C6E26F"/>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lang="hr-HR"/>
            </a:p>
          </p:txBody>
        </p:sp>
        <p:sp>
          <p:nvSpPr>
            <p:cNvPr id="296" name="Google Shape;296;p17"/>
            <p:cNvSpPr txBox="1"/>
            <p:nvPr/>
          </p:nvSpPr>
          <p:spPr>
            <a:xfrm>
              <a:off x="2569071" y="1216782"/>
              <a:ext cx="2529856" cy="1195214"/>
            </a:xfrm>
            <a:prstGeom prst="rect">
              <a:avLst/>
            </a:prstGeom>
            <a:noFill/>
            <a:ln>
              <a:noFill/>
            </a:ln>
          </p:spPr>
          <p:txBody>
            <a:bodyPr spcFirstLastPara="1" wrap="square" lIns="30475" tIns="30475" rIns="30475" bIns="30475"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hr-HR" sz="2400" dirty="0">
                  <a:solidFill>
                    <a:schemeClr val="tx1"/>
                  </a:solidFill>
                  <a:latin typeface="Helvetica Neue"/>
                  <a:ea typeface="Helvetica Neue"/>
                  <a:cs typeface="Helvetica Neue"/>
                  <a:sym typeface="Helvetica Neue"/>
                </a:rPr>
                <a:t>Ciljevi</a:t>
              </a:r>
              <a:endParaRPr lang="hr-HR" dirty="0">
                <a:solidFill>
                  <a:schemeClr val="tx1"/>
                </a:solidFill>
              </a:endParaRPr>
            </a:p>
          </p:txBody>
        </p:sp>
        <p:sp>
          <p:nvSpPr>
            <p:cNvPr id="297" name="Google Shape;297;p17"/>
            <p:cNvSpPr/>
            <p:nvPr/>
          </p:nvSpPr>
          <p:spPr>
            <a:xfrm>
              <a:off x="0" y="2411997"/>
              <a:ext cx="7668000" cy="2340002"/>
            </a:xfrm>
            <a:prstGeom prst="trapezoid">
              <a:avLst>
                <a:gd name="adj" fmla="val 80682"/>
              </a:avLst>
            </a:prstGeom>
            <a:gradFill>
              <a:gsLst>
                <a:gs pos="0">
                  <a:srgbClr val="4D94B7"/>
                </a:gs>
                <a:gs pos="80000">
                  <a:srgbClr val="6FA8C5"/>
                </a:gs>
                <a:gs pos="100000">
                  <a:srgbClr val="81B4CC"/>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lang="hr-HR"/>
            </a:p>
          </p:txBody>
        </p:sp>
        <p:sp>
          <p:nvSpPr>
            <p:cNvPr id="298" name="Google Shape;298;p17"/>
            <p:cNvSpPr txBox="1"/>
            <p:nvPr/>
          </p:nvSpPr>
          <p:spPr>
            <a:xfrm>
              <a:off x="1341899" y="2411997"/>
              <a:ext cx="4984200" cy="2340002"/>
            </a:xfrm>
            <a:prstGeom prst="rect">
              <a:avLst/>
            </a:prstGeom>
            <a:noFill/>
            <a:ln>
              <a:noFill/>
            </a:ln>
          </p:spPr>
          <p:txBody>
            <a:bodyPr spcFirstLastPara="1" wrap="square" lIns="30475" tIns="30475" rIns="30475" bIns="30475"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hr-HR" sz="2400">
                  <a:solidFill>
                    <a:schemeClr val="tx1"/>
                  </a:solidFill>
                  <a:latin typeface="Helvetica Neue"/>
                  <a:ea typeface="Helvetica Neue"/>
                  <a:cs typeface="Helvetica Neue"/>
                  <a:sym typeface="Helvetica Neue"/>
                </a:rPr>
                <a:t>Vizija</a:t>
              </a:r>
              <a:endParaRPr lang="hr-HR">
                <a:solidFill>
                  <a:schemeClr val="tx1"/>
                </a:solidFill>
              </a:endParaRPr>
            </a:p>
          </p:txBody>
        </p:sp>
      </p:grpSp>
      <p:sp>
        <p:nvSpPr>
          <p:cNvPr id="299" name="Google Shape;299;p17"/>
          <p:cNvSpPr txBox="1"/>
          <p:nvPr/>
        </p:nvSpPr>
        <p:spPr>
          <a:xfrm>
            <a:off x="1296000" y="3384000"/>
            <a:ext cx="15624000" cy="461624"/>
          </a:xfrm>
          <a:prstGeom prst="rect">
            <a:avLst/>
          </a:prstGeom>
          <a:noFill/>
          <a:ln>
            <a:noFill/>
          </a:ln>
        </p:spPr>
        <p:txBody>
          <a:bodyPr spcFirstLastPara="1" wrap="square" lIns="91425" tIns="45700" rIns="91425" bIns="45700" anchor="t" anchorCtr="0">
            <a:spAutoFit/>
          </a:bodyPr>
          <a:lstStyle/>
          <a:p>
            <a:pPr lvl="0">
              <a:buSzPts val="2400"/>
            </a:pPr>
            <a:r>
              <a:rPr lang="hr-HR" sz="2400" b="1">
                <a:solidFill>
                  <a:schemeClr val="dk1"/>
                </a:solidFill>
                <a:latin typeface="Helvetica Neue"/>
                <a:ea typeface="Helvetica Neue"/>
                <a:cs typeface="Helvetica Neue"/>
                <a:sym typeface="Helvetica Neue"/>
              </a:rPr>
              <a:t>Akcija, zahtjevi, vizija i ciljevi</a:t>
            </a:r>
            <a:endParaRPr lang="hr-HR"/>
          </a:p>
        </p:txBody>
      </p:sp>
      <p:sp>
        <p:nvSpPr>
          <p:cNvPr id="300" name="Google Shape;300;p17"/>
          <p:cNvSpPr txBox="1"/>
          <p:nvPr/>
        </p:nvSpPr>
        <p:spPr>
          <a:xfrm>
            <a:off x="1296000" y="1548000"/>
            <a:ext cx="15736800" cy="830997"/>
          </a:xfrm>
          <a:prstGeom prst="rect">
            <a:avLst/>
          </a:prstGeom>
          <a:noFill/>
          <a:ln>
            <a:noFill/>
          </a:ln>
        </p:spPr>
        <p:txBody>
          <a:bodyPr spcFirstLastPara="1" wrap="square" lIns="91425" tIns="45700" rIns="91425" bIns="45700" anchor="t" anchorCtr="0">
            <a:spAutoFit/>
          </a:bodyPr>
          <a:lstStyle/>
          <a:p>
            <a:pPr lvl="0"/>
            <a:r>
              <a:rPr lang="hr-HR" sz="4800" b="1">
                <a:solidFill>
                  <a:srgbClr val="4D94B7"/>
                </a:solidFill>
                <a:latin typeface="Helvetica Neue"/>
                <a:ea typeface="Helvetica Neue"/>
                <a:cs typeface="Helvetica Neue"/>
                <a:sym typeface="Helvetica Neue"/>
              </a:rPr>
              <a:t>1. Poboljšanje unutarorganizacijske komunikacije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87"/>
                                        </p:tgtEl>
                                        <p:attrNameLst>
                                          <p:attrName>style.visibility</p:attrName>
                                        </p:attrNameLst>
                                      </p:cBhvr>
                                      <p:to>
                                        <p:strVal val="visible"/>
                                      </p:to>
                                    </p:set>
                                    <p:animEffect transition="in" filter="fade">
                                      <p:cBhvr>
                                        <p:cTn id="7" dur="500"/>
                                        <p:tgtEl>
                                          <p:spTgt spid="28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86"/>
                                        </p:tgtEl>
                                        <p:attrNameLst>
                                          <p:attrName>style.visibility</p:attrName>
                                        </p:attrNameLst>
                                      </p:cBhvr>
                                      <p:to>
                                        <p:strVal val="visible"/>
                                      </p:to>
                                    </p:set>
                                    <p:animEffect transition="in" filter="fade">
                                      <p:cBhvr>
                                        <p:cTn id="11" dur="500"/>
                                        <p:tgtEl>
                                          <p:spTgt spid="28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85"/>
                                        </p:tgtEl>
                                        <p:attrNameLst>
                                          <p:attrName>style.visibility</p:attrName>
                                        </p:attrNameLst>
                                      </p:cBhvr>
                                      <p:to>
                                        <p:strVal val="visible"/>
                                      </p:to>
                                    </p:set>
                                    <p:animEffect transition="in" filter="fade">
                                      <p:cBhvr>
                                        <p:cTn id="15" dur="500"/>
                                        <p:tgtEl>
                                          <p:spTgt spid="285"/>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90"/>
                                        </p:tgtEl>
                                        <p:attrNameLst>
                                          <p:attrName>style.visibility</p:attrName>
                                        </p:attrNameLst>
                                      </p:cBhvr>
                                      <p:to>
                                        <p:strVal val="visible"/>
                                      </p:to>
                                    </p:set>
                                    <p:animEffect transition="in" filter="fade">
                                      <p:cBhvr>
                                        <p:cTn id="19" dur="500"/>
                                        <p:tgtEl>
                                          <p:spTgt spid="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4"/>
        <p:cNvGrpSpPr/>
        <p:nvPr/>
      </p:nvGrpSpPr>
      <p:grpSpPr>
        <a:xfrm>
          <a:off x="0" y="0"/>
          <a:ext cx="0" cy="0"/>
          <a:chOff x="0" y="0"/>
          <a:chExt cx="0" cy="0"/>
        </a:xfrm>
      </p:grpSpPr>
      <p:sp>
        <p:nvSpPr>
          <p:cNvPr id="305" name="Google Shape;305;p18"/>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dirty="0">
                <a:solidFill>
                  <a:schemeClr val="dk1"/>
                </a:solidFill>
                <a:latin typeface="Helvetica Neue"/>
                <a:ea typeface="Helvetica Neue"/>
                <a:cs typeface="Helvetica Neue"/>
                <a:sym typeface="Helvetica Neue"/>
              </a:rPr>
              <a:t>Izvor br.: </a:t>
            </a:r>
            <a:r>
              <a:rPr lang="hr-HR" sz="1200" dirty="0">
                <a:solidFill>
                  <a:schemeClr val="dk1"/>
                </a:solidFill>
                <a:latin typeface="Helvetica Neue"/>
                <a:ea typeface="Helvetica Neue"/>
                <a:cs typeface="Helvetica Neue"/>
                <a:sym typeface="Helvetica Neue"/>
              </a:rPr>
              <a:t>2, 7</a:t>
            </a:r>
            <a:endParaRPr lang="hr-HR" dirty="0"/>
          </a:p>
        </p:txBody>
      </p:sp>
      <p:sp>
        <p:nvSpPr>
          <p:cNvPr id="306" name="Google Shape;306;p18"/>
          <p:cNvSpPr txBox="1"/>
          <p:nvPr/>
        </p:nvSpPr>
        <p:spPr>
          <a:xfrm>
            <a:off x="1296000" y="3384000"/>
            <a:ext cx="10574140" cy="461665"/>
          </a:xfrm>
          <a:prstGeom prst="rect">
            <a:avLst/>
          </a:prstGeom>
          <a:noFill/>
          <a:ln>
            <a:noFill/>
          </a:ln>
        </p:spPr>
        <p:txBody>
          <a:bodyPr spcFirstLastPara="1" wrap="square" lIns="91425" tIns="45700" rIns="91425" bIns="45700" anchor="t" anchorCtr="0">
            <a:spAutoFit/>
          </a:bodyPr>
          <a:lstStyle/>
          <a:p>
            <a:pPr lvl="0"/>
            <a:r>
              <a:rPr lang="hr-HR" sz="2400" b="1">
                <a:solidFill>
                  <a:schemeClr val="dk1"/>
                </a:solidFill>
                <a:latin typeface="Helvetica Neue"/>
                <a:ea typeface="Helvetica Neue"/>
                <a:cs typeface="Helvetica Neue"/>
                <a:sym typeface="Helvetica Neue"/>
              </a:rPr>
              <a:t>9 načela za poticanje unutarpoduzetničkog ponašanja</a:t>
            </a:r>
          </a:p>
        </p:txBody>
      </p:sp>
      <p:sp>
        <p:nvSpPr>
          <p:cNvPr id="307" name="Google Shape;307;p18"/>
          <p:cNvSpPr/>
          <p:nvPr/>
        </p:nvSpPr>
        <p:spPr>
          <a:xfrm>
            <a:off x="1584000" y="4632192"/>
            <a:ext cx="14976000" cy="490464"/>
          </a:xfrm>
          <a:prstGeom prst="roundRect">
            <a:avLst>
              <a:gd name="adj" fmla="val 16667"/>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396000" tIns="45700" rIns="91425" bIns="45700" anchor="ctr" anchorCtr="0">
            <a:noAutofit/>
          </a:bodyPr>
          <a:lstStyle/>
          <a:p>
            <a:pPr lvl="0"/>
            <a:r>
              <a:rPr lang="hr-HR" sz="2200">
                <a:latin typeface="Helvetica Neue"/>
                <a:ea typeface="Helvetica Neue"/>
                <a:cs typeface="Helvetica Neue"/>
                <a:sym typeface="Helvetica Neue"/>
              </a:rPr>
              <a:t>Koristite metafore, analogije i primjer: uključite maštu</a:t>
            </a:r>
            <a:endParaRPr lang="hr-HR"/>
          </a:p>
        </p:txBody>
      </p:sp>
      <p:sp>
        <p:nvSpPr>
          <p:cNvPr id="308" name="Google Shape;308;p18"/>
          <p:cNvSpPr/>
          <p:nvPr/>
        </p:nvSpPr>
        <p:spPr>
          <a:xfrm>
            <a:off x="1584000" y="5160384"/>
            <a:ext cx="14976000" cy="490464"/>
          </a:xfrm>
          <a:prstGeom prst="roundRect">
            <a:avLst>
              <a:gd name="adj" fmla="val 16667"/>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396000" tIns="45700" rIns="91425" bIns="45700" anchor="ctr" anchorCtr="0">
            <a:noAutofit/>
          </a:bodyPr>
          <a:lstStyle/>
          <a:p>
            <a:pPr lvl="0"/>
            <a:r>
              <a:rPr lang="hr-HR" sz="2200">
                <a:latin typeface="Helvetica Neue"/>
                <a:ea typeface="Helvetica Neue"/>
                <a:cs typeface="Helvetica Neue"/>
                <a:sym typeface="Helvetica Neue"/>
              </a:rPr>
              <a:t>Koristite mnogo različitih foruma: ista poruka treba doći iz što više različitih smjerova</a:t>
            </a:r>
            <a:endParaRPr lang="hr-HR"/>
          </a:p>
        </p:txBody>
      </p:sp>
      <p:sp>
        <p:nvSpPr>
          <p:cNvPr id="309" name="Google Shape;309;p18"/>
          <p:cNvSpPr/>
          <p:nvPr/>
        </p:nvSpPr>
        <p:spPr>
          <a:xfrm>
            <a:off x="1584000" y="5688576"/>
            <a:ext cx="14976000" cy="490464"/>
          </a:xfrm>
          <a:prstGeom prst="roundRect">
            <a:avLst>
              <a:gd name="adj" fmla="val 16667"/>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396000" tIns="45700" rIns="91425" bIns="45700" anchor="ctr" anchorCtr="0">
            <a:noAutofit/>
          </a:bodyPr>
          <a:lstStyle/>
          <a:p>
            <a:pPr lvl="0"/>
            <a:r>
              <a:rPr lang="hr-HR" sz="2200">
                <a:latin typeface="Helvetica Neue"/>
                <a:ea typeface="Helvetica Neue"/>
                <a:cs typeface="Helvetica Neue"/>
                <a:sym typeface="Helvetica Neue"/>
              </a:rPr>
              <a:t>Ponovite poruku: istu poruku treba ponoviti opet, i opet, i opet</a:t>
            </a:r>
          </a:p>
        </p:txBody>
      </p:sp>
      <p:sp>
        <p:nvSpPr>
          <p:cNvPr id="310" name="Google Shape;310;p18"/>
          <p:cNvSpPr/>
          <p:nvPr/>
        </p:nvSpPr>
        <p:spPr>
          <a:xfrm>
            <a:off x="1584000" y="6216768"/>
            <a:ext cx="14976000" cy="490464"/>
          </a:xfrm>
          <a:prstGeom prst="roundRect">
            <a:avLst>
              <a:gd name="adj" fmla="val 16667"/>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396000" tIns="45700" rIns="91425" bIns="45700" anchor="ctr" anchorCtr="0">
            <a:noAutofit/>
          </a:bodyPr>
          <a:lstStyle/>
          <a:p>
            <a:pPr lvl="0"/>
            <a:r>
              <a:rPr lang="hr-HR" sz="2200">
                <a:latin typeface="Helvetica Neue"/>
                <a:ea typeface="Helvetica Neue"/>
                <a:cs typeface="Helvetica Neue"/>
                <a:sym typeface="Helvetica Neue"/>
              </a:rPr>
              <a:t>Vodite svojim primjerom: vodite razgovor</a:t>
            </a:r>
            <a:endParaRPr lang="hr-HR"/>
          </a:p>
        </p:txBody>
      </p:sp>
      <p:sp>
        <p:nvSpPr>
          <p:cNvPr id="311" name="Google Shape;311;p18"/>
          <p:cNvSpPr/>
          <p:nvPr/>
        </p:nvSpPr>
        <p:spPr>
          <a:xfrm>
            <a:off x="1584000" y="6744960"/>
            <a:ext cx="14976000" cy="490464"/>
          </a:xfrm>
          <a:prstGeom prst="roundRect">
            <a:avLst>
              <a:gd name="adj" fmla="val 16667"/>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396000" tIns="45700" rIns="91425" bIns="45700" anchor="ctr" anchorCtr="0">
            <a:noAutofit/>
          </a:bodyPr>
          <a:lstStyle/>
          <a:p>
            <a:pPr lvl="0"/>
            <a:r>
              <a:rPr lang="hr-HR" sz="2200">
                <a:latin typeface="Helvetica Neue"/>
                <a:ea typeface="Helvetica Neue"/>
                <a:cs typeface="Helvetica Neue"/>
                <a:sym typeface="Helvetica Neue"/>
              </a:rPr>
              <a:t>Riješite male nedosljednosti: male promjene mogu imati velike učinke ako je njihova simbolika važnija od osoblja</a:t>
            </a:r>
            <a:endParaRPr lang="hr-HR"/>
          </a:p>
        </p:txBody>
      </p:sp>
      <p:sp>
        <p:nvSpPr>
          <p:cNvPr id="312" name="Google Shape;312;p18"/>
          <p:cNvSpPr/>
          <p:nvPr/>
        </p:nvSpPr>
        <p:spPr>
          <a:xfrm>
            <a:off x="1584000" y="7273152"/>
            <a:ext cx="14976000" cy="490464"/>
          </a:xfrm>
          <a:prstGeom prst="roundRect">
            <a:avLst>
              <a:gd name="adj" fmla="val 16667"/>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396000" tIns="45700" rIns="91425" bIns="45700" anchor="ctr" anchorCtr="0">
            <a:noAutofit/>
          </a:bodyPr>
          <a:lstStyle/>
          <a:p>
            <a:pPr lvl="0"/>
            <a:r>
              <a:rPr lang="hr-HR" sz="2200">
                <a:latin typeface="Helvetica Neue"/>
                <a:ea typeface="Helvetica Neue"/>
                <a:cs typeface="Helvetica Neue"/>
                <a:sym typeface="Helvetica Neue"/>
              </a:rPr>
              <a:t>Slušajte i budite saslušani: marljivo radite na slušanju, to se isplati</a:t>
            </a:r>
            <a:endParaRPr lang="hr-HR"/>
          </a:p>
        </p:txBody>
      </p:sp>
      <p:sp>
        <p:nvSpPr>
          <p:cNvPr id="313" name="Google Shape;313;p18"/>
          <p:cNvSpPr/>
          <p:nvPr/>
        </p:nvSpPr>
        <p:spPr>
          <a:xfrm>
            <a:off x="1584000" y="7801344"/>
            <a:ext cx="14976000" cy="490464"/>
          </a:xfrm>
          <a:prstGeom prst="roundRect">
            <a:avLst>
              <a:gd name="adj" fmla="val 16667"/>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396000" tIns="45700" rIns="91425" bIns="45700" anchor="ctr" anchorCtr="0">
            <a:noAutofit/>
          </a:bodyPr>
          <a:lstStyle/>
          <a:p>
            <a:pPr lvl="0"/>
            <a:r>
              <a:rPr lang="hr-HR" sz="2200">
                <a:latin typeface="Helvetica Neue"/>
                <a:ea typeface="Helvetica Neue"/>
                <a:cs typeface="Helvetica Neue"/>
                <a:sym typeface="Helvetica Neue"/>
              </a:rPr>
              <a:t>Stalno provjeravanje osoblja kako bi se osiguralo da vizija ima odjeka kod njih</a:t>
            </a:r>
            <a:endParaRPr lang="hr-HR"/>
          </a:p>
        </p:txBody>
      </p:sp>
      <p:sp>
        <p:nvSpPr>
          <p:cNvPr id="314" name="Google Shape;314;p18"/>
          <p:cNvSpPr/>
          <p:nvPr/>
        </p:nvSpPr>
        <p:spPr>
          <a:xfrm>
            <a:off x="1584000" y="8329536"/>
            <a:ext cx="14976000" cy="490464"/>
          </a:xfrm>
          <a:prstGeom prst="roundRect">
            <a:avLst>
              <a:gd name="adj" fmla="val 16667"/>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396000" tIns="45700" rIns="91425" bIns="45700" anchor="ctr" anchorCtr="0">
            <a:noAutofit/>
          </a:bodyPr>
          <a:lstStyle/>
          <a:p>
            <a:pPr lvl="0"/>
            <a:r>
              <a:rPr lang="hr-HR" sz="2200">
                <a:latin typeface="Helvetica Neue"/>
                <a:ea typeface="Helvetica Neue"/>
                <a:cs typeface="Helvetica Neue"/>
                <a:sym typeface="Helvetica Neue"/>
              </a:rPr>
              <a:t>Jasne vizije, ciljevi, vrijednosti i akcijski planovi, nagrađujući stav i okruženje</a:t>
            </a:r>
            <a:endParaRPr lang="hr-HR"/>
          </a:p>
        </p:txBody>
      </p:sp>
      <p:sp>
        <p:nvSpPr>
          <p:cNvPr id="315" name="Google Shape;315;p18"/>
          <p:cNvSpPr/>
          <p:nvPr/>
        </p:nvSpPr>
        <p:spPr>
          <a:xfrm>
            <a:off x="1584000" y="4104000"/>
            <a:ext cx="14976000" cy="490464"/>
          </a:xfrm>
          <a:prstGeom prst="roundRect">
            <a:avLst>
              <a:gd name="adj" fmla="val 16667"/>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396000" tIns="45700" rIns="91425" bIns="45700" anchor="ctr" anchorCtr="0">
            <a:noAutofit/>
          </a:bodyPr>
          <a:lstStyle/>
          <a:p>
            <a:pPr lvl="0"/>
            <a:r>
              <a:rPr lang="hr-HR" sz="2200">
                <a:latin typeface="Helvetica Neue"/>
                <a:ea typeface="Helvetica Neue"/>
                <a:cs typeface="Helvetica Neue"/>
                <a:sym typeface="Helvetica Neue"/>
              </a:rPr>
              <a:t>Neka bude jednostavno: fokusirano i bez žargona</a:t>
            </a:r>
            <a:endParaRPr lang="hr-HR"/>
          </a:p>
        </p:txBody>
      </p:sp>
      <p:sp>
        <p:nvSpPr>
          <p:cNvPr id="316" name="Google Shape;316;p18"/>
          <p:cNvSpPr/>
          <p:nvPr/>
        </p:nvSpPr>
        <p:spPr>
          <a:xfrm>
            <a:off x="1296000" y="4104000"/>
            <a:ext cx="468000" cy="490464"/>
          </a:xfrm>
          <a:prstGeom prst="roundRect">
            <a:avLst>
              <a:gd name="adj" fmla="val 16667"/>
            </a:avLst>
          </a:prstGeom>
          <a:solidFill>
            <a:srgbClr val="4D94B7"/>
          </a:solidFill>
          <a:ln>
            <a:noFill/>
          </a:ln>
          <a:effectLst>
            <a:outerShdw blurRad="107950" dist="12700" dir="5400000" algn="ctr">
              <a:srgbClr val="000000"/>
            </a:outerShdw>
          </a:effectLst>
        </p:spPr>
        <p:txBody>
          <a:bodyPr spcFirstLastPara="1" wrap="square" lIns="0" tIns="0" rIns="0" bIns="0" anchor="ctr" anchorCtr="0">
            <a:noAutofit/>
          </a:bodyPr>
          <a:lstStyle/>
          <a:p>
            <a:pPr marL="0" marR="0" lvl="0" indent="0" algn="ctr" rtl="0">
              <a:spcBef>
                <a:spcPts val="0"/>
              </a:spcBef>
              <a:spcAft>
                <a:spcPts val="0"/>
              </a:spcAft>
              <a:buNone/>
            </a:pPr>
            <a:r>
              <a:rPr lang="hr-HR" sz="2400" b="1" dirty="0">
                <a:solidFill>
                  <a:schemeClr val="lt1"/>
                </a:solidFill>
                <a:latin typeface="Helvetica Neue"/>
                <a:ea typeface="Helvetica Neue"/>
                <a:cs typeface="Helvetica Neue"/>
                <a:sym typeface="Helvetica Neue"/>
              </a:rPr>
              <a:t>1.</a:t>
            </a:r>
            <a:endParaRPr lang="hr-HR" dirty="0"/>
          </a:p>
        </p:txBody>
      </p:sp>
      <p:sp>
        <p:nvSpPr>
          <p:cNvPr id="317" name="Google Shape;317;p18"/>
          <p:cNvSpPr/>
          <p:nvPr/>
        </p:nvSpPr>
        <p:spPr>
          <a:xfrm>
            <a:off x="1296000" y="4632192"/>
            <a:ext cx="468000" cy="490464"/>
          </a:xfrm>
          <a:prstGeom prst="roundRect">
            <a:avLst>
              <a:gd name="adj" fmla="val 16667"/>
            </a:avLst>
          </a:prstGeom>
          <a:solidFill>
            <a:srgbClr val="4D94B7"/>
          </a:solidFill>
          <a:ln>
            <a:noFill/>
          </a:ln>
          <a:effectLst>
            <a:outerShdw blurRad="107950" dist="12700" dir="5400000" algn="ctr">
              <a:srgbClr val="000000"/>
            </a:outerShdw>
          </a:effectLst>
        </p:spPr>
        <p:txBody>
          <a:bodyPr spcFirstLastPara="1" wrap="square" lIns="0" tIns="0" rIns="0" bIns="0" anchor="ctr" anchorCtr="0">
            <a:noAutofit/>
          </a:bodyPr>
          <a:lstStyle/>
          <a:p>
            <a:pPr marL="0" marR="0" lvl="0" indent="0" algn="ctr" rtl="0">
              <a:spcBef>
                <a:spcPts val="0"/>
              </a:spcBef>
              <a:spcAft>
                <a:spcPts val="0"/>
              </a:spcAft>
              <a:buNone/>
            </a:pPr>
            <a:r>
              <a:rPr lang="hr-HR" sz="2400" b="1">
                <a:solidFill>
                  <a:schemeClr val="lt1"/>
                </a:solidFill>
                <a:latin typeface="Helvetica Neue"/>
                <a:ea typeface="Helvetica Neue"/>
                <a:cs typeface="Helvetica Neue"/>
                <a:sym typeface="Helvetica Neue"/>
              </a:rPr>
              <a:t>2.</a:t>
            </a:r>
            <a:endParaRPr lang="hr-HR"/>
          </a:p>
        </p:txBody>
      </p:sp>
      <p:sp>
        <p:nvSpPr>
          <p:cNvPr id="318" name="Google Shape;318;p18"/>
          <p:cNvSpPr/>
          <p:nvPr/>
        </p:nvSpPr>
        <p:spPr>
          <a:xfrm>
            <a:off x="1296000" y="5160384"/>
            <a:ext cx="468000" cy="490464"/>
          </a:xfrm>
          <a:prstGeom prst="roundRect">
            <a:avLst>
              <a:gd name="adj" fmla="val 16667"/>
            </a:avLst>
          </a:prstGeom>
          <a:solidFill>
            <a:srgbClr val="4D94B7"/>
          </a:solidFill>
          <a:ln>
            <a:noFill/>
          </a:ln>
          <a:effectLst>
            <a:outerShdw blurRad="107950" dist="12700" dir="5400000" algn="ctr">
              <a:srgbClr val="000000"/>
            </a:outerShdw>
          </a:effectLst>
        </p:spPr>
        <p:txBody>
          <a:bodyPr spcFirstLastPara="1" wrap="square" lIns="0" tIns="0" rIns="0" bIns="0" anchor="ctr" anchorCtr="0">
            <a:noAutofit/>
          </a:bodyPr>
          <a:lstStyle/>
          <a:p>
            <a:pPr marL="0" marR="0" lvl="0" indent="0" algn="ctr" rtl="0">
              <a:spcBef>
                <a:spcPts val="0"/>
              </a:spcBef>
              <a:spcAft>
                <a:spcPts val="0"/>
              </a:spcAft>
              <a:buNone/>
            </a:pPr>
            <a:r>
              <a:rPr lang="hr-HR" sz="2400" b="1">
                <a:solidFill>
                  <a:schemeClr val="lt1"/>
                </a:solidFill>
                <a:latin typeface="Helvetica Neue"/>
                <a:ea typeface="Helvetica Neue"/>
                <a:cs typeface="Helvetica Neue"/>
                <a:sym typeface="Helvetica Neue"/>
              </a:rPr>
              <a:t>3.</a:t>
            </a:r>
            <a:endParaRPr lang="hr-HR"/>
          </a:p>
        </p:txBody>
      </p:sp>
      <p:sp>
        <p:nvSpPr>
          <p:cNvPr id="319" name="Google Shape;319;p18"/>
          <p:cNvSpPr/>
          <p:nvPr/>
        </p:nvSpPr>
        <p:spPr>
          <a:xfrm>
            <a:off x="1296000" y="5688576"/>
            <a:ext cx="468000" cy="490464"/>
          </a:xfrm>
          <a:prstGeom prst="roundRect">
            <a:avLst>
              <a:gd name="adj" fmla="val 16667"/>
            </a:avLst>
          </a:prstGeom>
          <a:solidFill>
            <a:srgbClr val="4D94B7"/>
          </a:solidFill>
          <a:ln>
            <a:noFill/>
          </a:ln>
          <a:effectLst>
            <a:outerShdw blurRad="107950" dist="12700" dir="5400000" algn="ctr">
              <a:srgbClr val="000000"/>
            </a:outerShdw>
          </a:effectLst>
        </p:spPr>
        <p:txBody>
          <a:bodyPr spcFirstLastPara="1" wrap="square" lIns="0" tIns="0" rIns="0" bIns="0" anchor="ctr" anchorCtr="0">
            <a:noAutofit/>
          </a:bodyPr>
          <a:lstStyle/>
          <a:p>
            <a:pPr marL="0" marR="0" lvl="0" indent="0" algn="ctr" rtl="0">
              <a:spcBef>
                <a:spcPts val="0"/>
              </a:spcBef>
              <a:spcAft>
                <a:spcPts val="0"/>
              </a:spcAft>
              <a:buNone/>
            </a:pPr>
            <a:r>
              <a:rPr lang="hr-HR" sz="2400" b="1">
                <a:solidFill>
                  <a:schemeClr val="lt1"/>
                </a:solidFill>
                <a:latin typeface="Helvetica Neue"/>
                <a:ea typeface="Helvetica Neue"/>
                <a:cs typeface="Helvetica Neue"/>
                <a:sym typeface="Helvetica Neue"/>
              </a:rPr>
              <a:t>4.</a:t>
            </a:r>
            <a:endParaRPr lang="hr-HR"/>
          </a:p>
        </p:txBody>
      </p:sp>
      <p:sp>
        <p:nvSpPr>
          <p:cNvPr id="320" name="Google Shape;320;p18"/>
          <p:cNvSpPr/>
          <p:nvPr/>
        </p:nvSpPr>
        <p:spPr>
          <a:xfrm>
            <a:off x="1296000" y="6216768"/>
            <a:ext cx="468000" cy="490464"/>
          </a:xfrm>
          <a:prstGeom prst="roundRect">
            <a:avLst>
              <a:gd name="adj" fmla="val 16667"/>
            </a:avLst>
          </a:prstGeom>
          <a:solidFill>
            <a:srgbClr val="4D94B7"/>
          </a:solidFill>
          <a:ln>
            <a:noFill/>
          </a:ln>
          <a:effectLst>
            <a:outerShdw blurRad="107950" dist="12700" dir="5400000" algn="ctr">
              <a:srgbClr val="000000"/>
            </a:outerShdw>
          </a:effectLst>
        </p:spPr>
        <p:txBody>
          <a:bodyPr spcFirstLastPara="1" wrap="square" lIns="0" tIns="0" rIns="0" bIns="0" anchor="ctr" anchorCtr="0">
            <a:noAutofit/>
          </a:bodyPr>
          <a:lstStyle/>
          <a:p>
            <a:pPr marL="0" marR="0" lvl="0" indent="0" algn="ctr" rtl="0">
              <a:spcBef>
                <a:spcPts val="0"/>
              </a:spcBef>
              <a:spcAft>
                <a:spcPts val="0"/>
              </a:spcAft>
              <a:buNone/>
            </a:pPr>
            <a:r>
              <a:rPr lang="hr-HR" sz="2400" b="1">
                <a:solidFill>
                  <a:schemeClr val="lt1"/>
                </a:solidFill>
                <a:latin typeface="Helvetica Neue"/>
                <a:ea typeface="Helvetica Neue"/>
                <a:cs typeface="Helvetica Neue"/>
                <a:sym typeface="Helvetica Neue"/>
              </a:rPr>
              <a:t>5.</a:t>
            </a:r>
            <a:endParaRPr lang="hr-HR"/>
          </a:p>
        </p:txBody>
      </p:sp>
      <p:sp>
        <p:nvSpPr>
          <p:cNvPr id="321" name="Google Shape;321;p18"/>
          <p:cNvSpPr/>
          <p:nvPr/>
        </p:nvSpPr>
        <p:spPr>
          <a:xfrm>
            <a:off x="1296000" y="6744960"/>
            <a:ext cx="468000" cy="490464"/>
          </a:xfrm>
          <a:prstGeom prst="roundRect">
            <a:avLst>
              <a:gd name="adj" fmla="val 16667"/>
            </a:avLst>
          </a:prstGeom>
          <a:solidFill>
            <a:srgbClr val="4D94B7"/>
          </a:solidFill>
          <a:ln>
            <a:noFill/>
          </a:ln>
          <a:effectLst>
            <a:outerShdw blurRad="107950" dist="12700" dir="5400000" algn="ctr">
              <a:srgbClr val="000000"/>
            </a:outerShdw>
          </a:effectLst>
        </p:spPr>
        <p:txBody>
          <a:bodyPr spcFirstLastPara="1" wrap="square" lIns="0" tIns="0" rIns="0" bIns="0" anchor="ctr" anchorCtr="0">
            <a:noAutofit/>
          </a:bodyPr>
          <a:lstStyle/>
          <a:p>
            <a:pPr marL="0" marR="0" lvl="0" indent="0" algn="ctr" rtl="0">
              <a:spcBef>
                <a:spcPts val="0"/>
              </a:spcBef>
              <a:spcAft>
                <a:spcPts val="0"/>
              </a:spcAft>
              <a:buNone/>
            </a:pPr>
            <a:r>
              <a:rPr lang="hr-HR" sz="2400" b="1">
                <a:solidFill>
                  <a:schemeClr val="lt1"/>
                </a:solidFill>
                <a:latin typeface="Helvetica Neue"/>
                <a:ea typeface="Helvetica Neue"/>
                <a:cs typeface="Helvetica Neue"/>
                <a:sym typeface="Helvetica Neue"/>
              </a:rPr>
              <a:t>6.</a:t>
            </a:r>
            <a:endParaRPr lang="hr-HR"/>
          </a:p>
        </p:txBody>
      </p:sp>
      <p:sp>
        <p:nvSpPr>
          <p:cNvPr id="322" name="Google Shape;322;p18"/>
          <p:cNvSpPr/>
          <p:nvPr/>
        </p:nvSpPr>
        <p:spPr>
          <a:xfrm>
            <a:off x="1296000" y="7273152"/>
            <a:ext cx="468000" cy="490464"/>
          </a:xfrm>
          <a:prstGeom prst="roundRect">
            <a:avLst>
              <a:gd name="adj" fmla="val 16667"/>
            </a:avLst>
          </a:prstGeom>
          <a:solidFill>
            <a:srgbClr val="4D94B7"/>
          </a:solidFill>
          <a:ln>
            <a:noFill/>
          </a:ln>
          <a:effectLst>
            <a:outerShdw blurRad="107950" dist="12700" dir="5400000" algn="ctr">
              <a:srgbClr val="000000"/>
            </a:outerShdw>
          </a:effectLst>
        </p:spPr>
        <p:txBody>
          <a:bodyPr spcFirstLastPara="1" wrap="square" lIns="0" tIns="0" rIns="0" bIns="0" anchor="ctr" anchorCtr="0">
            <a:noAutofit/>
          </a:bodyPr>
          <a:lstStyle/>
          <a:p>
            <a:pPr marL="0" marR="0" lvl="0" indent="0" algn="ctr" rtl="0">
              <a:spcBef>
                <a:spcPts val="0"/>
              </a:spcBef>
              <a:spcAft>
                <a:spcPts val="0"/>
              </a:spcAft>
              <a:buNone/>
            </a:pPr>
            <a:r>
              <a:rPr lang="hr-HR" sz="2400" b="1">
                <a:solidFill>
                  <a:schemeClr val="lt1"/>
                </a:solidFill>
                <a:latin typeface="Helvetica Neue"/>
                <a:ea typeface="Helvetica Neue"/>
                <a:cs typeface="Helvetica Neue"/>
                <a:sym typeface="Helvetica Neue"/>
              </a:rPr>
              <a:t>7.</a:t>
            </a:r>
            <a:endParaRPr lang="hr-HR"/>
          </a:p>
        </p:txBody>
      </p:sp>
      <p:sp>
        <p:nvSpPr>
          <p:cNvPr id="323" name="Google Shape;323;p18"/>
          <p:cNvSpPr/>
          <p:nvPr/>
        </p:nvSpPr>
        <p:spPr>
          <a:xfrm>
            <a:off x="1296000" y="7801344"/>
            <a:ext cx="468000" cy="490464"/>
          </a:xfrm>
          <a:prstGeom prst="roundRect">
            <a:avLst>
              <a:gd name="adj" fmla="val 16667"/>
            </a:avLst>
          </a:prstGeom>
          <a:solidFill>
            <a:srgbClr val="4D94B7"/>
          </a:solidFill>
          <a:ln>
            <a:noFill/>
          </a:ln>
          <a:effectLst>
            <a:outerShdw blurRad="107950" dist="12700" dir="5400000" algn="ctr">
              <a:srgbClr val="000000"/>
            </a:outerShdw>
          </a:effectLst>
        </p:spPr>
        <p:txBody>
          <a:bodyPr spcFirstLastPara="1" wrap="square" lIns="0" tIns="0" rIns="0" bIns="0" anchor="ctr" anchorCtr="0">
            <a:noAutofit/>
          </a:bodyPr>
          <a:lstStyle/>
          <a:p>
            <a:pPr marL="0" marR="0" lvl="0" indent="0" algn="ctr" rtl="0">
              <a:spcBef>
                <a:spcPts val="0"/>
              </a:spcBef>
              <a:spcAft>
                <a:spcPts val="0"/>
              </a:spcAft>
              <a:buNone/>
            </a:pPr>
            <a:r>
              <a:rPr lang="hr-HR" sz="2400" b="1">
                <a:solidFill>
                  <a:schemeClr val="lt1"/>
                </a:solidFill>
                <a:latin typeface="Helvetica Neue"/>
                <a:ea typeface="Helvetica Neue"/>
                <a:cs typeface="Helvetica Neue"/>
                <a:sym typeface="Helvetica Neue"/>
              </a:rPr>
              <a:t>8.</a:t>
            </a:r>
            <a:endParaRPr lang="hr-HR"/>
          </a:p>
        </p:txBody>
      </p:sp>
      <p:sp>
        <p:nvSpPr>
          <p:cNvPr id="324" name="Google Shape;324;p18"/>
          <p:cNvSpPr/>
          <p:nvPr/>
        </p:nvSpPr>
        <p:spPr>
          <a:xfrm>
            <a:off x="1296000" y="8329536"/>
            <a:ext cx="468000" cy="490464"/>
          </a:xfrm>
          <a:prstGeom prst="roundRect">
            <a:avLst>
              <a:gd name="adj" fmla="val 16667"/>
            </a:avLst>
          </a:prstGeom>
          <a:solidFill>
            <a:srgbClr val="4D94B7"/>
          </a:solidFill>
          <a:ln>
            <a:noFill/>
          </a:ln>
          <a:effectLst>
            <a:outerShdw blurRad="107950" dist="12700" dir="5400000" algn="ctr">
              <a:srgbClr val="000000"/>
            </a:outerShdw>
          </a:effectLst>
        </p:spPr>
        <p:txBody>
          <a:bodyPr spcFirstLastPara="1" wrap="square" lIns="0" tIns="0" rIns="0" bIns="0" anchor="ctr" anchorCtr="0">
            <a:noAutofit/>
          </a:bodyPr>
          <a:lstStyle/>
          <a:p>
            <a:pPr marL="0" marR="0" lvl="0" indent="0" algn="ctr" rtl="0">
              <a:spcBef>
                <a:spcPts val="0"/>
              </a:spcBef>
              <a:spcAft>
                <a:spcPts val="0"/>
              </a:spcAft>
              <a:buNone/>
            </a:pPr>
            <a:r>
              <a:rPr lang="hr-HR" sz="2400" b="1">
                <a:solidFill>
                  <a:schemeClr val="lt1"/>
                </a:solidFill>
                <a:latin typeface="Helvetica Neue"/>
                <a:ea typeface="Helvetica Neue"/>
                <a:cs typeface="Helvetica Neue"/>
                <a:sym typeface="Helvetica Neue"/>
              </a:rPr>
              <a:t>9.</a:t>
            </a:r>
            <a:endParaRPr lang="hr-HR"/>
          </a:p>
        </p:txBody>
      </p:sp>
      <p:sp>
        <p:nvSpPr>
          <p:cNvPr id="325" name="Google Shape;325;p18"/>
          <p:cNvSpPr txBox="1"/>
          <p:nvPr/>
        </p:nvSpPr>
        <p:spPr>
          <a:xfrm>
            <a:off x="1296000" y="1548000"/>
            <a:ext cx="15736800" cy="830997"/>
          </a:xfrm>
          <a:prstGeom prst="rect">
            <a:avLst/>
          </a:prstGeom>
          <a:noFill/>
          <a:ln>
            <a:noFill/>
          </a:ln>
        </p:spPr>
        <p:txBody>
          <a:bodyPr spcFirstLastPara="1" wrap="square" lIns="91425" tIns="45700" rIns="91425" bIns="45700" anchor="t" anchorCtr="0">
            <a:spAutoFit/>
          </a:bodyPr>
          <a:lstStyle/>
          <a:p>
            <a:pPr lvl="0"/>
            <a:r>
              <a:rPr lang="hr-HR" sz="4800" b="1">
                <a:solidFill>
                  <a:srgbClr val="4D94B7"/>
                </a:solidFill>
                <a:latin typeface="Helvetica Neue"/>
                <a:ea typeface="Helvetica Neue"/>
                <a:cs typeface="Helvetica Neue"/>
                <a:sym typeface="Helvetica Neue"/>
              </a:rPr>
              <a:t>1. Poboljšanje unutarorganizacijske komunikacije</a:t>
            </a:r>
          </a:p>
        </p:txBody>
      </p:sp>
      <p:sp>
        <p:nvSpPr>
          <p:cNvPr id="326" name="Google Shape;326;p18"/>
          <p:cNvSpPr txBox="1"/>
          <p:nvPr/>
        </p:nvSpPr>
        <p:spPr>
          <a:xfrm>
            <a:off x="1295400" y="2304000"/>
            <a:ext cx="10210800" cy="523220"/>
          </a:xfrm>
          <a:prstGeom prst="rect">
            <a:avLst/>
          </a:prstGeom>
          <a:noFill/>
          <a:ln>
            <a:noFill/>
          </a:ln>
        </p:spPr>
        <p:txBody>
          <a:bodyPr spcFirstLastPara="1" wrap="square" lIns="91425" tIns="45700" rIns="91425" bIns="45700" anchor="t" anchorCtr="0">
            <a:spAutoFit/>
          </a:bodyPr>
          <a:lstStyle/>
          <a:p>
            <a:pPr lvl="0"/>
            <a:r>
              <a:rPr lang="hr-HR" sz="2800" b="1">
                <a:solidFill>
                  <a:srgbClr val="AED633"/>
                </a:solidFill>
                <a:latin typeface="Helvetica Neue"/>
                <a:ea typeface="Helvetica Neue"/>
                <a:cs typeface="Helvetica Neue"/>
                <a:sym typeface="Helvetica Neue"/>
              </a:rPr>
              <a:t>1.4 Transparentnost vizija, ciljeva i zahtjeva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19"/>
          <p:cNvSpPr txBox="1"/>
          <p:nvPr/>
        </p:nvSpPr>
        <p:spPr>
          <a:xfrm>
            <a:off x="1295400" y="2304000"/>
            <a:ext cx="11658600" cy="523220"/>
          </a:xfrm>
          <a:prstGeom prst="rect">
            <a:avLst/>
          </a:prstGeom>
          <a:noFill/>
          <a:ln>
            <a:noFill/>
          </a:ln>
        </p:spPr>
        <p:txBody>
          <a:bodyPr spcFirstLastPara="1" wrap="square" lIns="91425" tIns="45700" rIns="91425" bIns="45700" anchor="t" anchorCtr="0">
            <a:spAutoFit/>
          </a:bodyPr>
          <a:lstStyle/>
          <a:p>
            <a:pPr lvl="0"/>
            <a:r>
              <a:rPr lang="hr-HR" sz="2800" b="1">
                <a:solidFill>
                  <a:srgbClr val="AED633"/>
                </a:solidFill>
                <a:latin typeface="Helvetica Neue"/>
                <a:ea typeface="Helvetica Neue"/>
                <a:cs typeface="Helvetica Neue"/>
                <a:sym typeface="Helvetica Neue"/>
              </a:rPr>
              <a:t>1.5 Prednosti poticanja intrapoduzetništva za vašu tvrtku</a:t>
            </a:r>
          </a:p>
        </p:txBody>
      </p:sp>
      <p:sp>
        <p:nvSpPr>
          <p:cNvPr id="332" name="Google Shape;332;p19"/>
          <p:cNvSpPr/>
          <p:nvPr/>
        </p:nvSpPr>
        <p:spPr>
          <a:xfrm>
            <a:off x="9180000" y="4140000"/>
            <a:ext cx="7812000" cy="4212000"/>
          </a:xfrm>
          <a:prstGeom prst="roundRect">
            <a:avLst>
              <a:gd name="adj" fmla="val 0"/>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91425" tIns="360000" rIns="91425" bIns="45700" anchor="t" anchorCtr="0">
            <a:noAutofit/>
          </a:bodyPr>
          <a:lstStyle/>
          <a:p>
            <a:pPr marL="342900" lvl="0" indent="-342900">
              <a:buClr>
                <a:schemeClr val="dk1"/>
              </a:buClr>
              <a:buSzPts val="2400"/>
              <a:buFont typeface="Noto Sans Symbols"/>
              <a:buChar char="⮚"/>
            </a:pPr>
            <a:r>
              <a:rPr lang="hr-HR" sz="2400">
                <a:solidFill>
                  <a:schemeClr val="dk1"/>
                </a:solidFill>
                <a:latin typeface="Helvetica Neue"/>
                <a:ea typeface="Helvetica Neue"/>
                <a:cs typeface="Helvetica Neue"/>
                <a:sym typeface="Helvetica Neue"/>
              </a:rPr>
              <a:t>Minimiziranje rizika gubitka zaposlenika u korist konkurencije</a:t>
            </a:r>
          </a:p>
          <a:p>
            <a:pPr marL="342900" lvl="0" indent="-342900">
              <a:buClr>
                <a:schemeClr val="dk1"/>
              </a:buClr>
              <a:buSzPts val="2400"/>
              <a:buFont typeface="Noto Sans Symbols"/>
              <a:buChar char="⮚"/>
            </a:pPr>
            <a:r>
              <a:rPr lang="hr-HR" sz="2400">
                <a:solidFill>
                  <a:schemeClr val="dk1"/>
                </a:solidFill>
                <a:latin typeface="Helvetica Neue"/>
                <a:ea typeface="Helvetica Neue"/>
                <a:cs typeface="Helvetica Neue"/>
                <a:sym typeface="Helvetica Neue"/>
              </a:rPr>
              <a:t>Motivacija za bolji učinak i ugodniji osjećaj</a:t>
            </a:r>
          </a:p>
          <a:p>
            <a:pPr marL="342900" lvl="0" indent="-342900">
              <a:buClr>
                <a:schemeClr val="dk1"/>
              </a:buClr>
              <a:buSzPts val="2400"/>
              <a:buFont typeface="Noto Sans Symbols"/>
              <a:buChar char="⮚"/>
            </a:pPr>
            <a:r>
              <a:rPr lang="hr-HR" sz="2400">
                <a:solidFill>
                  <a:schemeClr val="dk1"/>
                </a:solidFill>
                <a:latin typeface="Helvetica Neue"/>
                <a:ea typeface="Helvetica Neue"/>
                <a:cs typeface="Helvetica Neue"/>
                <a:sym typeface="Helvetica Neue"/>
              </a:rPr>
              <a:t>Jačanje kreativnosti</a:t>
            </a:r>
          </a:p>
          <a:p>
            <a:pPr marL="342900" lvl="0" indent="-342900">
              <a:buClr>
                <a:schemeClr val="dk1"/>
              </a:buClr>
              <a:buSzPts val="2400"/>
              <a:buFont typeface="Noto Sans Symbols"/>
              <a:buChar char="⮚"/>
            </a:pPr>
            <a:r>
              <a:rPr lang="hr-HR" sz="2400">
                <a:solidFill>
                  <a:schemeClr val="dk1"/>
                </a:solidFill>
                <a:latin typeface="Helvetica Neue"/>
                <a:ea typeface="Helvetica Neue"/>
                <a:cs typeface="Helvetica Neue"/>
                <a:sym typeface="Helvetica Neue"/>
              </a:rPr>
              <a:t>Povećanje produktivnosti i kreativnog razmišljanja</a:t>
            </a:r>
          </a:p>
          <a:p>
            <a:pPr marL="342900" lvl="0" indent="-342900">
              <a:buClr>
                <a:schemeClr val="dk1"/>
              </a:buClr>
              <a:buSzPts val="2400"/>
              <a:buFont typeface="Noto Sans Symbols"/>
              <a:buChar char="⮚"/>
            </a:pPr>
            <a:r>
              <a:rPr lang="hr-HR" sz="2400">
                <a:solidFill>
                  <a:schemeClr val="dk1"/>
                </a:solidFill>
                <a:latin typeface="Helvetica Neue"/>
                <a:ea typeface="Helvetica Neue"/>
                <a:cs typeface="Helvetica Neue"/>
                <a:sym typeface="Helvetica Neue"/>
              </a:rPr>
              <a:t>Vodi do internih promaknuća, a ne do vanjskih novaka</a:t>
            </a:r>
          </a:p>
          <a:p>
            <a:pPr marL="342900" lvl="0" indent="-342900">
              <a:buClr>
                <a:schemeClr val="dk1"/>
              </a:buClr>
              <a:buSzPts val="2400"/>
              <a:buFont typeface="Noto Sans Symbols"/>
              <a:buChar char="⮚"/>
            </a:pPr>
            <a:r>
              <a:rPr lang="hr-HR" sz="2400">
                <a:solidFill>
                  <a:schemeClr val="dk1"/>
                </a:solidFill>
                <a:latin typeface="Helvetica Neue"/>
                <a:ea typeface="Helvetica Neue"/>
                <a:cs typeface="Helvetica Neue"/>
                <a:sym typeface="Helvetica Neue"/>
              </a:rPr>
              <a:t>Promicanje boljeg timskog rada i dugoročnih profesionalnih partnerstava</a:t>
            </a:r>
          </a:p>
          <a:p>
            <a:pPr marL="342900" lvl="0" indent="-342900">
              <a:buClr>
                <a:schemeClr val="dk1"/>
              </a:buClr>
              <a:buSzPts val="2400"/>
              <a:buFont typeface="Noto Sans Symbols"/>
              <a:buChar char="⮚"/>
            </a:pPr>
            <a:r>
              <a:rPr lang="hr-HR" sz="2400">
                <a:solidFill>
                  <a:schemeClr val="dk1"/>
                </a:solidFill>
                <a:latin typeface="Helvetica Neue"/>
                <a:ea typeface="Helvetica Neue"/>
                <a:cs typeface="Helvetica Neue"/>
                <a:sym typeface="Helvetica Neue"/>
              </a:rPr>
              <a:t>Poboljšanje inovacija i ukupnog uspjeha tvrtke</a:t>
            </a:r>
            <a:endParaRPr lang="hr-HR"/>
          </a:p>
        </p:txBody>
      </p:sp>
      <p:sp>
        <p:nvSpPr>
          <p:cNvPr id="333" name="Google Shape;333;p19"/>
          <p:cNvSpPr/>
          <p:nvPr/>
        </p:nvSpPr>
        <p:spPr>
          <a:xfrm>
            <a:off x="1296000" y="4140000"/>
            <a:ext cx="6228000" cy="4212000"/>
          </a:xfrm>
          <a:prstGeom prst="roundRect">
            <a:avLst>
              <a:gd name="adj" fmla="val 0"/>
            </a:avLst>
          </a:prstGeom>
          <a:solidFill>
            <a:srgbClr val="4D94B7">
              <a:alpha val="49803"/>
            </a:srgbClr>
          </a:solidFill>
          <a:ln w="25400" cap="flat" cmpd="sng">
            <a:solidFill>
              <a:schemeClr val="lt1"/>
            </a:solidFill>
            <a:prstDash val="solid"/>
            <a:round/>
            <a:headEnd type="none" w="sm" len="sm"/>
            <a:tailEnd type="none" w="sm" len="sm"/>
          </a:ln>
        </p:spPr>
        <p:txBody>
          <a:bodyPr spcFirstLastPara="1" wrap="square" lIns="91425" tIns="360000" rIns="91425" bIns="45700" anchor="t" anchorCtr="0">
            <a:noAutofit/>
          </a:bodyPr>
          <a:lstStyle/>
          <a:p>
            <a:pPr marL="342900" lvl="0" indent="-342900">
              <a:buClr>
                <a:schemeClr val="dk1"/>
              </a:buClr>
              <a:buSzPts val="2400"/>
              <a:buFont typeface="Noto Sans Symbols"/>
              <a:buChar char="⮚"/>
            </a:pPr>
            <a:r>
              <a:rPr lang="hr-HR" sz="2400">
                <a:solidFill>
                  <a:schemeClr val="dk1"/>
                </a:solidFill>
                <a:latin typeface="Helvetica Neue"/>
                <a:ea typeface="Helvetica Neue"/>
                <a:cs typeface="Helvetica Neue"/>
                <a:sym typeface="Helvetica Neue"/>
              </a:rPr>
              <a:t>Česta razmjena</a:t>
            </a:r>
          </a:p>
          <a:p>
            <a:pPr marL="342900" lvl="0" indent="-342900">
              <a:buClr>
                <a:schemeClr val="dk1"/>
              </a:buClr>
              <a:buSzPts val="2400"/>
              <a:buFont typeface="Noto Sans Symbols"/>
              <a:buChar char="⮚"/>
            </a:pPr>
            <a:r>
              <a:rPr lang="hr-HR" sz="2400">
                <a:solidFill>
                  <a:schemeClr val="dk1"/>
                </a:solidFill>
                <a:latin typeface="Helvetica Neue"/>
                <a:ea typeface="Helvetica Neue"/>
                <a:cs typeface="Helvetica Neue"/>
                <a:sym typeface="Helvetica Neue"/>
              </a:rPr>
              <a:t>Kultura povratne informacije</a:t>
            </a:r>
          </a:p>
          <a:p>
            <a:pPr marL="342900" lvl="0" indent="-342900">
              <a:buClr>
                <a:schemeClr val="dk1"/>
              </a:buClr>
              <a:buSzPts val="2400"/>
              <a:buFont typeface="Noto Sans Symbols"/>
              <a:buChar char="⮚"/>
            </a:pPr>
            <a:r>
              <a:rPr lang="hr-HR" sz="2400">
                <a:solidFill>
                  <a:schemeClr val="dk1"/>
                </a:solidFill>
                <a:latin typeface="Helvetica Neue"/>
                <a:ea typeface="Helvetica Neue"/>
                <a:cs typeface="Helvetica Neue"/>
                <a:sym typeface="Helvetica Neue"/>
              </a:rPr>
              <a:t>Transparentnost vizije, ciljeva i zahtjeva</a:t>
            </a:r>
            <a:endParaRPr lang="hr-HR"/>
          </a:p>
        </p:txBody>
      </p:sp>
      <p:sp>
        <p:nvSpPr>
          <p:cNvPr id="334" name="Google Shape;334;p19"/>
          <p:cNvSpPr/>
          <p:nvPr/>
        </p:nvSpPr>
        <p:spPr>
          <a:xfrm>
            <a:off x="7632000" y="3384000"/>
            <a:ext cx="1440000" cy="4896000"/>
          </a:xfrm>
          <a:prstGeom prst="rightArrow">
            <a:avLst>
              <a:gd name="adj1" fmla="val 60000"/>
              <a:gd name="adj2" fmla="val 50000"/>
            </a:avLst>
          </a:prstGeom>
          <a:solidFill>
            <a:srgbClr val="BFBFBF"/>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hr-HR" sz="2400">
                <a:solidFill>
                  <a:schemeClr val="lt1"/>
                </a:solidFill>
                <a:latin typeface="Helvetica Neue"/>
                <a:ea typeface="Helvetica Neue"/>
                <a:cs typeface="Helvetica Neue"/>
                <a:sym typeface="Helvetica Neue"/>
              </a:rPr>
              <a:t>Vodi do</a:t>
            </a:r>
            <a:endParaRPr lang="hr-HR"/>
          </a:p>
        </p:txBody>
      </p:sp>
      <p:sp>
        <p:nvSpPr>
          <p:cNvPr id="335" name="Google Shape;335;p19"/>
          <p:cNvSpPr/>
          <p:nvPr/>
        </p:nvSpPr>
        <p:spPr>
          <a:xfrm>
            <a:off x="1295398" y="3384000"/>
            <a:ext cx="6228000" cy="900000"/>
          </a:xfrm>
          <a:custGeom>
            <a:avLst/>
            <a:gdLst/>
            <a:ahLst/>
            <a:cxnLst/>
            <a:rect l="l" t="t" r="r" b="b"/>
            <a:pathLst>
              <a:path w="6622415" h="3861434" extrusionOk="0">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4D94B7"/>
          </a:solidFill>
          <a:ln w="22225" cap="flat" cmpd="sng">
            <a:solidFill>
              <a:schemeClr val="lt1"/>
            </a:solidFill>
            <a:prstDash val="solid"/>
            <a:round/>
            <a:headEnd type="none" w="sm" len="sm"/>
            <a:tailEnd type="none" w="sm" len="sm"/>
          </a:ln>
          <a:effectLst>
            <a:outerShdw blurRad="149987" dist="250190" dir="8460000" algn="ctr">
              <a:srgbClr val="000000">
                <a:alpha val="27843"/>
              </a:srgbClr>
            </a:outerShdw>
          </a:effectLst>
        </p:spPr>
        <p:txBody>
          <a:bodyPr spcFirstLastPara="1" wrap="square" lIns="0" tIns="0" rIns="0" bIns="0" anchor="ctr" anchorCtr="0">
            <a:noAutofit/>
          </a:bodyPr>
          <a:lstStyle/>
          <a:p>
            <a:pPr lvl="0" algn="ctr"/>
            <a:r>
              <a:rPr lang="hr-HR" sz="2400" b="1">
                <a:solidFill>
                  <a:schemeClr val="lt1"/>
                </a:solidFill>
                <a:latin typeface="Helvetica Neue"/>
                <a:ea typeface="Helvetica Neue"/>
                <a:cs typeface="Helvetica Neue"/>
                <a:sym typeface="Helvetica Neue"/>
              </a:rPr>
              <a:t>Poboljšanje komunikacije putem</a:t>
            </a:r>
            <a:endParaRPr lang="hr-HR"/>
          </a:p>
        </p:txBody>
      </p:sp>
      <p:sp>
        <p:nvSpPr>
          <p:cNvPr id="336" name="Google Shape;336;p19"/>
          <p:cNvSpPr/>
          <p:nvPr/>
        </p:nvSpPr>
        <p:spPr>
          <a:xfrm>
            <a:off x="9180000" y="3384000"/>
            <a:ext cx="7848600" cy="900000"/>
          </a:xfrm>
          <a:custGeom>
            <a:avLst/>
            <a:gdLst/>
            <a:ahLst/>
            <a:cxnLst/>
            <a:rect l="l" t="t" r="r" b="b"/>
            <a:pathLst>
              <a:path w="6622415" h="3861434" extrusionOk="0">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AED633"/>
          </a:solidFill>
          <a:ln w="22225" cap="flat" cmpd="sng">
            <a:solidFill>
              <a:schemeClr val="lt1"/>
            </a:solidFill>
            <a:prstDash val="solid"/>
            <a:round/>
            <a:headEnd type="none" w="sm" len="sm"/>
            <a:tailEnd type="none" w="sm" len="sm"/>
          </a:ln>
          <a:effectLst>
            <a:outerShdw blurRad="149987" dist="250190" dir="8460000" algn="ctr">
              <a:srgbClr val="000000">
                <a:alpha val="27843"/>
              </a:srgbClr>
            </a:outerShdw>
          </a:effectLst>
        </p:spPr>
        <p:txBody>
          <a:bodyPr spcFirstLastPara="1" wrap="square" lIns="0" tIns="0" rIns="0" bIns="0" anchor="ctr" anchorCtr="0">
            <a:noAutofit/>
          </a:bodyPr>
          <a:lstStyle/>
          <a:p>
            <a:pPr lvl="0" algn="ctr"/>
            <a:r>
              <a:rPr lang="hr-HR" sz="2400" b="1">
                <a:solidFill>
                  <a:schemeClr val="lt1"/>
                </a:solidFill>
                <a:latin typeface="Helvetica Neue"/>
                <a:ea typeface="Helvetica Neue"/>
                <a:cs typeface="Helvetica Neue"/>
                <a:sym typeface="Helvetica Neue"/>
              </a:rPr>
              <a:t>Prednosti poticanja intrapoduzetništva u poduzećima</a:t>
            </a:r>
            <a:endParaRPr lang="hr-HR"/>
          </a:p>
        </p:txBody>
      </p:sp>
      <p:sp>
        <p:nvSpPr>
          <p:cNvPr id="337" name="Google Shape;337;p19"/>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dirty="0">
                <a:solidFill>
                  <a:schemeClr val="dk1"/>
                </a:solidFill>
                <a:latin typeface="Helvetica Neue"/>
                <a:ea typeface="Helvetica Neue"/>
                <a:cs typeface="Helvetica Neue"/>
                <a:sym typeface="Helvetica Neue"/>
              </a:rPr>
              <a:t>Izvor br.: </a:t>
            </a:r>
            <a:r>
              <a:rPr lang="hr-HR" sz="1200" dirty="0">
                <a:solidFill>
                  <a:schemeClr val="dk1"/>
                </a:solidFill>
                <a:latin typeface="Helvetica Neue"/>
                <a:ea typeface="Helvetica Neue"/>
                <a:cs typeface="Helvetica Neue"/>
                <a:sym typeface="Helvetica Neue"/>
              </a:rPr>
              <a:t>14</a:t>
            </a:r>
            <a:endParaRPr lang="hr-HR" dirty="0"/>
          </a:p>
        </p:txBody>
      </p:sp>
      <p:sp>
        <p:nvSpPr>
          <p:cNvPr id="338" name="Google Shape;338;p19"/>
          <p:cNvSpPr txBox="1"/>
          <p:nvPr/>
        </p:nvSpPr>
        <p:spPr>
          <a:xfrm>
            <a:off x="1296000" y="1548000"/>
            <a:ext cx="15736800" cy="830997"/>
          </a:xfrm>
          <a:prstGeom prst="rect">
            <a:avLst/>
          </a:prstGeom>
          <a:noFill/>
          <a:ln>
            <a:noFill/>
          </a:ln>
        </p:spPr>
        <p:txBody>
          <a:bodyPr spcFirstLastPara="1" wrap="square" lIns="91425" tIns="45700" rIns="91425" bIns="45700" anchor="t" anchorCtr="0">
            <a:spAutoFit/>
          </a:bodyPr>
          <a:lstStyle/>
          <a:p>
            <a:pPr lvl="0"/>
            <a:r>
              <a:rPr lang="hr-HR" sz="4800" b="1">
                <a:solidFill>
                  <a:srgbClr val="4D94B7"/>
                </a:solidFill>
                <a:latin typeface="Helvetica Neue"/>
                <a:ea typeface="Helvetica Neue"/>
                <a:cs typeface="Helvetica Neue"/>
                <a:sym typeface="Helvetica Neue"/>
              </a:rPr>
              <a:t>1. Poboljšanje unutarorganizacijske komunikacije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2"/>
          <p:cNvSpPr txBox="1"/>
          <p:nvPr/>
        </p:nvSpPr>
        <p:spPr>
          <a:xfrm>
            <a:off x="1296000" y="1548000"/>
            <a:ext cx="3361031" cy="83099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4800"/>
              <a:buFont typeface="Arial"/>
              <a:buNone/>
            </a:pPr>
            <a:r>
              <a:rPr lang="hr-HR" sz="4800" b="1" i="0" u="none" strike="noStrike" cap="none" dirty="0">
                <a:solidFill>
                  <a:srgbClr val="4D94B7"/>
                </a:solidFill>
                <a:latin typeface="Helvetica Neue"/>
                <a:ea typeface="Helvetica Neue"/>
                <a:cs typeface="Helvetica Neue"/>
                <a:sym typeface="Helvetica Neue"/>
              </a:rPr>
              <a:t>Sadržaj</a:t>
            </a:r>
            <a:endParaRPr lang="hr-HR" sz="1400" b="0" i="0" u="none" strike="noStrike" cap="none" dirty="0">
              <a:solidFill>
                <a:srgbClr val="000000"/>
              </a:solidFill>
              <a:latin typeface="Helvetica Neue"/>
              <a:ea typeface="Helvetica Neue"/>
              <a:cs typeface="Helvetica Neue"/>
              <a:sym typeface="Helvetica Neue"/>
            </a:endParaRPr>
          </a:p>
        </p:txBody>
      </p:sp>
      <p:sp>
        <p:nvSpPr>
          <p:cNvPr id="57" name="Google Shape;57;p2"/>
          <p:cNvSpPr txBox="1"/>
          <p:nvPr/>
        </p:nvSpPr>
        <p:spPr>
          <a:xfrm>
            <a:off x="1296000" y="3383999"/>
            <a:ext cx="720000" cy="2088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4800"/>
              <a:buFont typeface="Arial"/>
              <a:buNone/>
            </a:pPr>
            <a:r>
              <a:rPr lang="hr-HR" sz="4800" b="1" i="0" u="none" strike="noStrike" cap="none">
                <a:solidFill>
                  <a:srgbClr val="4D94B7"/>
                </a:solidFill>
                <a:latin typeface="Helvetica Neue"/>
                <a:ea typeface="Helvetica Neue"/>
                <a:cs typeface="Helvetica Neue"/>
                <a:sym typeface="Helvetica Neue"/>
              </a:rPr>
              <a:t>1</a:t>
            </a:r>
            <a:endParaRPr lang="hr-HR" sz="1400" b="0" i="0" u="none" strike="noStrike" cap="none">
              <a:solidFill>
                <a:srgbClr val="000000"/>
              </a:solidFill>
              <a:latin typeface="Helvetica Neue"/>
              <a:ea typeface="Helvetica Neue"/>
              <a:cs typeface="Helvetica Neue"/>
              <a:sym typeface="Helvetica Neue"/>
            </a:endParaRPr>
          </a:p>
        </p:txBody>
      </p:sp>
      <p:sp>
        <p:nvSpPr>
          <p:cNvPr id="58" name="Google Shape;58;p2"/>
          <p:cNvSpPr txBox="1"/>
          <p:nvPr/>
        </p:nvSpPr>
        <p:spPr>
          <a:xfrm>
            <a:off x="1296000" y="7776000"/>
            <a:ext cx="720000" cy="1332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4800"/>
              <a:buFont typeface="Arial"/>
              <a:buNone/>
            </a:pPr>
            <a:r>
              <a:rPr lang="hr-HR" sz="4800" b="1" i="0" u="none" strike="noStrike" cap="none">
                <a:solidFill>
                  <a:srgbClr val="78B17A"/>
                </a:solidFill>
                <a:latin typeface="Helvetica Neue"/>
                <a:ea typeface="Helvetica Neue"/>
                <a:cs typeface="Helvetica Neue"/>
                <a:sym typeface="Helvetica Neue"/>
              </a:rPr>
              <a:t>3</a:t>
            </a:r>
            <a:endParaRPr lang="hr-HR" sz="1400" b="0" i="0" u="none" strike="noStrike" cap="none">
              <a:solidFill>
                <a:srgbClr val="000000"/>
              </a:solidFill>
              <a:latin typeface="Helvetica Neue"/>
              <a:ea typeface="Helvetica Neue"/>
              <a:cs typeface="Helvetica Neue"/>
              <a:sym typeface="Helvetica Neue"/>
            </a:endParaRPr>
          </a:p>
        </p:txBody>
      </p:sp>
      <p:sp>
        <p:nvSpPr>
          <p:cNvPr id="59" name="Google Shape;59;p2"/>
          <p:cNvSpPr txBox="1"/>
          <p:nvPr/>
        </p:nvSpPr>
        <p:spPr>
          <a:xfrm>
            <a:off x="1296000" y="5832000"/>
            <a:ext cx="720000" cy="1584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4800"/>
              <a:buFont typeface="Arial"/>
              <a:buNone/>
            </a:pPr>
            <a:r>
              <a:rPr lang="hr-HR" sz="4800" b="1" i="0" u="none" strike="noStrike" cap="none">
                <a:solidFill>
                  <a:srgbClr val="AED633"/>
                </a:solidFill>
                <a:latin typeface="Helvetica Neue"/>
                <a:ea typeface="Helvetica Neue"/>
                <a:cs typeface="Helvetica Neue"/>
                <a:sym typeface="Helvetica Neue"/>
              </a:rPr>
              <a:t>2</a:t>
            </a:r>
            <a:endParaRPr lang="hr-HR" sz="1400" b="0" i="0" u="none" strike="noStrike" cap="none">
              <a:solidFill>
                <a:srgbClr val="000000"/>
              </a:solidFill>
              <a:latin typeface="Helvetica Neue"/>
              <a:ea typeface="Helvetica Neue"/>
              <a:cs typeface="Helvetica Neue"/>
              <a:sym typeface="Helvetica Neue"/>
            </a:endParaRPr>
          </a:p>
        </p:txBody>
      </p:sp>
      <p:sp>
        <p:nvSpPr>
          <p:cNvPr id="60" name="Google Shape;60;p2"/>
          <p:cNvSpPr txBox="1"/>
          <p:nvPr/>
        </p:nvSpPr>
        <p:spPr>
          <a:xfrm>
            <a:off x="1944000" y="3384000"/>
            <a:ext cx="5580000" cy="2088000"/>
          </a:xfrm>
          <a:prstGeom prst="rect">
            <a:avLst/>
          </a:prstGeom>
          <a:noFill/>
          <a:ln>
            <a:noFill/>
          </a:ln>
        </p:spPr>
        <p:txBody>
          <a:bodyPr spcFirstLastPara="1" wrap="square" lIns="91425" tIns="45700" rIns="91425" bIns="45700" anchor="ctr" anchorCtr="0">
            <a:noAutofit/>
          </a:bodyPr>
          <a:lstStyle/>
          <a:p>
            <a:pPr lvl="0">
              <a:buSzPts val="2400"/>
            </a:pPr>
            <a:r>
              <a:rPr lang="hr-HR" sz="2400" b="1" dirty="0">
                <a:solidFill>
                  <a:schemeClr val="dk1"/>
                </a:solidFill>
                <a:latin typeface="Helvetica Neue"/>
                <a:ea typeface="Helvetica Neue"/>
                <a:cs typeface="Helvetica Neue"/>
                <a:sym typeface="Helvetica Neue"/>
              </a:rPr>
              <a:t>Poboljšanje </a:t>
            </a:r>
            <a:r>
              <a:rPr lang="hr-HR" sz="2400" b="1" dirty="0" err="1">
                <a:solidFill>
                  <a:schemeClr val="dk1"/>
                </a:solidFill>
                <a:latin typeface="Helvetica Neue"/>
                <a:ea typeface="Helvetica Neue"/>
                <a:cs typeface="Helvetica Neue"/>
                <a:sym typeface="Helvetica Neue"/>
              </a:rPr>
              <a:t>unutarorganizacijske</a:t>
            </a:r>
            <a:r>
              <a:rPr lang="hr-HR" sz="2400" b="1" dirty="0">
                <a:solidFill>
                  <a:schemeClr val="dk1"/>
                </a:solidFill>
                <a:latin typeface="Helvetica Neue"/>
                <a:ea typeface="Helvetica Neue"/>
                <a:cs typeface="Helvetica Neue"/>
                <a:sym typeface="Helvetica Neue"/>
              </a:rPr>
              <a:t> komunikacije za jačanje </a:t>
            </a:r>
            <a:r>
              <a:rPr lang="hr-HR" sz="2400" b="1" dirty="0" err="1">
                <a:solidFill>
                  <a:schemeClr val="dk1"/>
                </a:solidFill>
                <a:latin typeface="Helvetica Neue"/>
                <a:ea typeface="Helvetica Neue"/>
                <a:cs typeface="Helvetica Neue"/>
                <a:sym typeface="Helvetica Neue"/>
              </a:rPr>
              <a:t>intrapoduzetničke</a:t>
            </a:r>
            <a:r>
              <a:rPr lang="hr-HR" sz="2400" b="1" dirty="0">
                <a:solidFill>
                  <a:schemeClr val="dk1"/>
                </a:solidFill>
                <a:latin typeface="Helvetica Neue"/>
                <a:ea typeface="Helvetica Neue"/>
                <a:cs typeface="Helvetica Neue"/>
                <a:sym typeface="Helvetica Neue"/>
              </a:rPr>
              <a:t> kulture</a:t>
            </a:r>
            <a:endParaRPr lang="hr-HR" sz="1400" b="1" i="0" u="none" strike="noStrike" cap="none" dirty="0">
              <a:solidFill>
                <a:srgbClr val="000000"/>
              </a:solidFill>
              <a:latin typeface="Helvetica Neue"/>
              <a:ea typeface="Helvetica Neue"/>
              <a:cs typeface="Helvetica Neue"/>
              <a:sym typeface="Helvetica Neue"/>
            </a:endParaRPr>
          </a:p>
        </p:txBody>
      </p:sp>
      <p:sp>
        <p:nvSpPr>
          <p:cNvPr id="61" name="Google Shape;61;p2"/>
          <p:cNvSpPr txBox="1"/>
          <p:nvPr/>
        </p:nvSpPr>
        <p:spPr>
          <a:xfrm>
            <a:off x="1944000" y="7776000"/>
            <a:ext cx="5580000" cy="1332000"/>
          </a:xfrm>
          <a:prstGeom prst="rect">
            <a:avLst/>
          </a:prstGeom>
          <a:noFill/>
          <a:ln>
            <a:noFill/>
          </a:ln>
        </p:spPr>
        <p:txBody>
          <a:bodyPr spcFirstLastPara="1" wrap="square" lIns="91425" tIns="45700" rIns="91425" bIns="45700" anchor="ctr" anchorCtr="0">
            <a:noAutofit/>
          </a:bodyPr>
          <a:lstStyle/>
          <a:p>
            <a:pPr lvl="0">
              <a:buSzPts val="2400"/>
            </a:pPr>
            <a:r>
              <a:rPr lang="hr-HR" sz="2400" b="1" dirty="0">
                <a:solidFill>
                  <a:schemeClr val="dk1"/>
                </a:solidFill>
                <a:latin typeface="Helvetica Neue"/>
                <a:ea typeface="Helvetica Neue"/>
                <a:cs typeface="Helvetica Neue"/>
                <a:sym typeface="Helvetica Neue"/>
              </a:rPr>
              <a:t>PDCA ciklus kao alat za implementaciju dobre komunikacije i upravljanje timom</a:t>
            </a:r>
            <a:endParaRPr lang="hr-HR" dirty="0"/>
          </a:p>
        </p:txBody>
      </p:sp>
      <p:sp>
        <p:nvSpPr>
          <p:cNvPr id="62" name="Google Shape;62;p2"/>
          <p:cNvSpPr txBox="1"/>
          <p:nvPr/>
        </p:nvSpPr>
        <p:spPr>
          <a:xfrm>
            <a:off x="1944000" y="5832000"/>
            <a:ext cx="5580000" cy="1584000"/>
          </a:xfrm>
          <a:prstGeom prst="rect">
            <a:avLst/>
          </a:prstGeom>
          <a:noFill/>
          <a:ln>
            <a:noFill/>
          </a:ln>
        </p:spPr>
        <p:txBody>
          <a:bodyPr spcFirstLastPara="1" wrap="square" lIns="91425" tIns="45700" rIns="91425" bIns="45700" anchor="ctr" anchorCtr="0">
            <a:noAutofit/>
          </a:bodyPr>
          <a:lstStyle/>
          <a:p>
            <a:pPr lvl="0">
              <a:buSzPts val="2400"/>
            </a:pPr>
            <a:r>
              <a:rPr lang="hr-HR" sz="2400" b="1" dirty="0">
                <a:solidFill>
                  <a:schemeClr val="dk1"/>
                </a:solidFill>
                <a:latin typeface="Helvetica Neue"/>
                <a:ea typeface="Helvetica Neue"/>
                <a:cs typeface="Helvetica Neue"/>
                <a:sym typeface="Helvetica Neue"/>
              </a:rPr>
              <a:t>Unapređenje upravljanja timom kao preduvjet </a:t>
            </a:r>
            <a:r>
              <a:rPr lang="hr-HR" sz="2400" b="1" dirty="0" err="1">
                <a:solidFill>
                  <a:schemeClr val="dk1"/>
                </a:solidFill>
                <a:latin typeface="Helvetica Neue"/>
                <a:ea typeface="Helvetica Neue"/>
                <a:cs typeface="Helvetica Neue"/>
                <a:sym typeface="Helvetica Neue"/>
              </a:rPr>
              <a:t>intrapoduzetničkog</a:t>
            </a:r>
            <a:r>
              <a:rPr lang="hr-HR" sz="2400" b="1" dirty="0">
                <a:solidFill>
                  <a:schemeClr val="dk1"/>
                </a:solidFill>
                <a:latin typeface="Helvetica Neue"/>
                <a:ea typeface="Helvetica Neue"/>
                <a:cs typeface="Helvetica Neue"/>
                <a:sym typeface="Helvetica Neue"/>
              </a:rPr>
              <a:t> ponašanja</a:t>
            </a:r>
            <a:endParaRPr lang="hr-HR" dirty="0"/>
          </a:p>
        </p:txBody>
      </p:sp>
      <p:sp>
        <p:nvSpPr>
          <p:cNvPr id="63" name="Google Shape;63;p2"/>
          <p:cNvSpPr txBox="1"/>
          <p:nvPr/>
        </p:nvSpPr>
        <p:spPr>
          <a:xfrm>
            <a:off x="8028000" y="3383999"/>
            <a:ext cx="8640000" cy="2088000"/>
          </a:xfrm>
          <a:prstGeom prst="rect">
            <a:avLst/>
          </a:prstGeom>
          <a:noFill/>
          <a:ln>
            <a:noFill/>
          </a:ln>
        </p:spPr>
        <p:txBody>
          <a:bodyPr spcFirstLastPara="1" wrap="square" lIns="91425" tIns="0" rIns="91425" bIns="0" anchor="ctr" anchorCtr="0">
            <a:noAutofit/>
          </a:bodyPr>
          <a:lstStyle/>
          <a:p>
            <a:pPr lvl="0">
              <a:lnSpc>
                <a:spcPct val="125000"/>
              </a:lnSpc>
              <a:buSzPts val="2400"/>
            </a:pPr>
            <a:r>
              <a:rPr lang="hr-HR" sz="2400" dirty="0">
                <a:latin typeface="Helvetica Neue"/>
                <a:ea typeface="Helvetica Neue"/>
                <a:cs typeface="Helvetica Neue"/>
                <a:sym typeface="Helvetica Neue"/>
              </a:rPr>
              <a:t>1.1 Definicija i tehnike</a:t>
            </a:r>
          </a:p>
          <a:p>
            <a:pPr lvl="0">
              <a:lnSpc>
                <a:spcPct val="125000"/>
              </a:lnSpc>
              <a:buSzPts val="2400"/>
            </a:pPr>
            <a:r>
              <a:rPr lang="hr-HR" sz="2400" dirty="0">
                <a:latin typeface="Helvetica Neue"/>
                <a:ea typeface="Helvetica Neue"/>
                <a:cs typeface="Helvetica Neue"/>
                <a:sym typeface="Helvetica Neue"/>
              </a:rPr>
              <a:t>1.2 Česta razmjena</a:t>
            </a:r>
          </a:p>
          <a:p>
            <a:pPr lvl="0">
              <a:lnSpc>
                <a:spcPct val="125000"/>
              </a:lnSpc>
              <a:buSzPts val="2400"/>
            </a:pPr>
            <a:r>
              <a:rPr lang="hr-HR" sz="2400" dirty="0">
                <a:latin typeface="Helvetica Neue"/>
                <a:ea typeface="Helvetica Neue"/>
                <a:cs typeface="Helvetica Neue"/>
                <a:sym typeface="Helvetica Neue"/>
              </a:rPr>
              <a:t>1.3 Kultura povratnih informacija</a:t>
            </a:r>
          </a:p>
          <a:p>
            <a:pPr lvl="0">
              <a:lnSpc>
                <a:spcPct val="125000"/>
              </a:lnSpc>
              <a:buSzPts val="2400"/>
            </a:pPr>
            <a:r>
              <a:rPr lang="hr-HR" sz="2400" dirty="0">
                <a:latin typeface="Helvetica Neue"/>
                <a:ea typeface="Helvetica Neue"/>
                <a:cs typeface="Helvetica Neue"/>
                <a:sym typeface="Helvetica Neue"/>
              </a:rPr>
              <a:t>1.4 Transparentnost vizija, ciljeva i zahtjeva</a:t>
            </a:r>
          </a:p>
          <a:p>
            <a:pPr lvl="0">
              <a:lnSpc>
                <a:spcPct val="125000"/>
              </a:lnSpc>
              <a:buSzPts val="2400"/>
            </a:pPr>
            <a:r>
              <a:rPr lang="hr-HR" sz="2400" dirty="0">
                <a:latin typeface="Helvetica Neue"/>
                <a:ea typeface="Helvetica Neue"/>
                <a:cs typeface="Helvetica Neue"/>
                <a:sym typeface="Helvetica Neue"/>
              </a:rPr>
              <a:t>1.5 Prednosti poticanja </a:t>
            </a:r>
            <a:r>
              <a:rPr lang="hr-HR" sz="2400" dirty="0" err="1">
                <a:latin typeface="Helvetica Neue"/>
                <a:ea typeface="Helvetica Neue"/>
                <a:cs typeface="Helvetica Neue"/>
                <a:sym typeface="Helvetica Neue"/>
              </a:rPr>
              <a:t>intrapoduzetništva</a:t>
            </a:r>
            <a:r>
              <a:rPr lang="hr-HR" sz="2400" dirty="0">
                <a:latin typeface="Helvetica Neue"/>
                <a:ea typeface="Helvetica Neue"/>
                <a:cs typeface="Helvetica Neue"/>
                <a:sym typeface="Helvetica Neue"/>
              </a:rPr>
              <a:t> za vašu tvrtku</a:t>
            </a:r>
            <a:endParaRPr lang="hr-HR" dirty="0"/>
          </a:p>
        </p:txBody>
      </p:sp>
      <p:sp>
        <p:nvSpPr>
          <p:cNvPr id="64" name="Google Shape;64;p2"/>
          <p:cNvSpPr/>
          <p:nvPr/>
        </p:nvSpPr>
        <p:spPr>
          <a:xfrm>
            <a:off x="7668000" y="3384000"/>
            <a:ext cx="180000" cy="2088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hr-HR" sz="1800" b="0" i="0" u="none" strike="noStrike" cap="none">
              <a:solidFill>
                <a:schemeClr val="dk1"/>
              </a:solidFill>
              <a:latin typeface="Helvetica Neue"/>
              <a:ea typeface="Helvetica Neue"/>
              <a:cs typeface="Helvetica Neue"/>
              <a:sym typeface="Helvetica Neue"/>
            </a:endParaRPr>
          </a:p>
        </p:txBody>
      </p:sp>
      <p:sp>
        <p:nvSpPr>
          <p:cNvPr id="65" name="Google Shape;65;p2"/>
          <p:cNvSpPr/>
          <p:nvPr/>
        </p:nvSpPr>
        <p:spPr>
          <a:xfrm>
            <a:off x="7668000" y="5832000"/>
            <a:ext cx="180000" cy="1584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hr-HR" sz="1800" b="0" i="0" u="none" strike="noStrike" cap="none">
              <a:solidFill>
                <a:schemeClr val="dk1"/>
              </a:solidFill>
              <a:latin typeface="Helvetica Neue"/>
              <a:ea typeface="Helvetica Neue"/>
              <a:cs typeface="Helvetica Neue"/>
              <a:sym typeface="Helvetica Neue"/>
            </a:endParaRPr>
          </a:p>
        </p:txBody>
      </p:sp>
      <p:sp>
        <p:nvSpPr>
          <p:cNvPr id="66" name="Google Shape;66;p2"/>
          <p:cNvSpPr/>
          <p:nvPr/>
        </p:nvSpPr>
        <p:spPr>
          <a:xfrm>
            <a:off x="7668000" y="7776000"/>
            <a:ext cx="180000" cy="1332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hr-HR" sz="1800" b="0" i="0" u="none" strike="noStrike" cap="none">
              <a:solidFill>
                <a:schemeClr val="dk1"/>
              </a:solidFill>
              <a:latin typeface="Helvetica Neue"/>
              <a:ea typeface="Helvetica Neue"/>
              <a:cs typeface="Helvetica Neue"/>
              <a:sym typeface="Helvetica Neue"/>
            </a:endParaRPr>
          </a:p>
        </p:txBody>
      </p:sp>
      <p:sp>
        <p:nvSpPr>
          <p:cNvPr id="67" name="Google Shape;67;p2"/>
          <p:cNvSpPr txBox="1"/>
          <p:nvPr/>
        </p:nvSpPr>
        <p:spPr>
          <a:xfrm>
            <a:off x="8028000" y="7776000"/>
            <a:ext cx="8640000" cy="1332000"/>
          </a:xfrm>
          <a:prstGeom prst="rect">
            <a:avLst/>
          </a:prstGeom>
          <a:noFill/>
          <a:ln>
            <a:noFill/>
          </a:ln>
        </p:spPr>
        <p:txBody>
          <a:bodyPr spcFirstLastPara="1" wrap="square" lIns="91425" tIns="0" rIns="91425" bIns="0" anchor="ctr" anchorCtr="0">
            <a:noAutofit/>
          </a:bodyPr>
          <a:lstStyle/>
          <a:p>
            <a:pPr lvl="0">
              <a:lnSpc>
                <a:spcPct val="125000"/>
              </a:lnSpc>
              <a:buSzPts val="2400"/>
            </a:pPr>
            <a:r>
              <a:rPr lang="hr-HR" sz="2400" dirty="0">
                <a:solidFill>
                  <a:schemeClr val="dk1"/>
                </a:solidFill>
                <a:latin typeface="Helvetica Neue"/>
                <a:ea typeface="Helvetica Neue"/>
                <a:cs typeface="Helvetica Neue"/>
                <a:sym typeface="Helvetica Neue"/>
              </a:rPr>
              <a:t>3.1 PDCA ciklus i njegove faze</a:t>
            </a:r>
          </a:p>
          <a:p>
            <a:pPr lvl="0">
              <a:lnSpc>
                <a:spcPct val="125000"/>
              </a:lnSpc>
              <a:buSzPts val="2400"/>
            </a:pPr>
            <a:r>
              <a:rPr lang="hr-HR" sz="2400" dirty="0">
                <a:solidFill>
                  <a:schemeClr val="dk1"/>
                </a:solidFill>
                <a:latin typeface="Helvetica Neue"/>
                <a:ea typeface="Helvetica Neue"/>
                <a:cs typeface="Helvetica Neue"/>
                <a:sym typeface="Helvetica Neue"/>
              </a:rPr>
              <a:t>3.2 Primjer korištenja</a:t>
            </a:r>
            <a:endParaRPr lang="hr-HR" dirty="0"/>
          </a:p>
        </p:txBody>
      </p:sp>
      <p:sp>
        <p:nvSpPr>
          <p:cNvPr id="68" name="Google Shape;68;p2"/>
          <p:cNvSpPr txBox="1"/>
          <p:nvPr/>
        </p:nvSpPr>
        <p:spPr>
          <a:xfrm>
            <a:off x="8028000" y="5832000"/>
            <a:ext cx="8640000" cy="1584000"/>
          </a:xfrm>
          <a:prstGeom prst="rect">
            <a:avLst/>
          </a:prstGeom>
          <a:noFill/>
          <a:ln>
            <a:noFill/>
          </a:ln>
        </p:spPr>
        <p:txBody>
          <a:bodyPr spcFirstLastPara="1" wrap="square" lIns="91425" tIns="0" rIns="91425" bIns="0" anchor="ctr" anchorCtr="0">
            <a:noAutofit/>
          </a:bodyPr>
          <a:lstStyle/>
          <a:p>
            <a:pPr lvl="0">
              <a:lnSpc>
                <a:spcPct val="125000"/>
              </a:lnSpc>
              <a:buSzPts val="2400"/>
            </a:pPr>
            <a:r>
              <a:rPr lang="hr-HR" sz="2400" dirty="0">
                <a:solidFill>
                  <a:schemeClr val="dk1"/>
                </a:solidFill>
                <a:latin typeface="Helvetica Neue"/>
                <a:ea typeface="Helvetica Neue"/>
                <a:cs typeface="Helvetica Neue"/>
                <a:sym typeface="Helvetica Neue"/>
              </a:rPr>
              <a:t>2.1 Stil vođenja</a:t>
            </a:r>
          </a:p>
          <a:p>
            <a:pPr lvl="0">
              <a:lnSpc>
                <a:spcPct val="125000"/>
              </a:lnSpc>
              <a:buSzPts val="2400"/>
            </a:pPr>
            <a:r>
              <a:rPr lang="hr-HR" sz="2400" dirty="0">
                <a:solidFill>
                  <a:schemeClr val="dk1"/>
                </a:solidFill>
                <a:latin typeface="Helvetica Neue"/>
                <a:ea typeface="Helvetica Neue"/>
                <a:cs typeface="Helvetica Neue"/>
                <a:sym typeface="Helvetica Neue"/>
              </a:rPr>
              <a:t>2.2 Organizacijski razvoj</a:t>
            </a:r>
          </a:p>
          <a:p>
            <a:pPr lvl="0">
              <a:lnSpc>
                <a:spcPct val="125000"/>
              </a:lnSpc>
              <a:buSzPts val="2400"/>
            </a:pPr>
            <a:r>
              <a:rPr lang="hr-HR" sz="2400" dirty="0">
                <a:solidFill>
                  <a:schemeClr val="dk1"/>
                </a:solidFill>
                <a:latin typeface="Helvetica Neue"/>
                <a:ea typeface="Helvetica Neue"/>
                <a:cs typeface="Helvetica Neue"/>
                <a:sym typeface="Helvetica Neue"/>
              </a:rPr>
              <a:t>2.3 Zahvalnost</a:t>
            </a:r>
          </a:p>
          <a:p>
            <a:pPr lvl="0">
              <a:lnSpc>
                <a:spcPct val="125000"/>
              </a:lnSpc>
              <a:buSzPts val="2400"/>
            </a:pPr>
            <a:r>
              <a:rPr lang="hr-HR" sz="2400" dirty="0">
                <a:solidFill>
                  <a:schemeClr val="dk1"/>
                </a:solidFill>
                <a:latin typeface="Helvetica Neue"/>
                <a:ea typeface="Helvetica Neue"/>
                <a:cs typeface="Helvetica Neue"/>
                <a:sym typeface="Helvetica Neue"/>
              </a:rPr>
              <a:t>2.4 Različite generacije</a:t>
            </a:r>
            <a:endParaRPr lang="hr-H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20"/>
          <p:cNvSpPr txBox="1"/>
          <p:nvPr/>
        </p:nvSpPr>
        <p:spPr>
          <a:xfrm>
            <a:off x="4572000" y="3888000"/>
            <a:ext cx="9144000" cy="2308324"/>
          </a:xfrm>
          <a:prstGeom prst="rect">
            <a:avLst/>
          </a:prstGeom>
          <a:noFill/>
          <a:ln>
            <a:noFill/>
          </a:ln>
        </p:spPr>
        <p:txBody>
          <a:bodyPr spcFirstLastPara="1" wrap="square" lIns="91425" tIns="45700" rIns="91425" bIns="45700" anchor="t" anchorCtr="0">
            <a:spAutoFit/>
          </a:bodyPr>
          <a:lstStyle/>
          <a:p>
            <a:pPr lvl="0" algn="ctr">
              <a:buClr>
                <a:srgbClr val="4D94B7"/>
              </a:buClr>
              <a:buSzPts val="4800"/>
            </a:pPr>
            <a:r>
              <a:rPr lang="vi-VN" sz="4800" b="1" dirty="0">
                <a:solidFill>
                  <a:srgbClr val="4D94B7"/>
                </a:solidFill>
                <a:latin typeface="Helvetica Neue"/>
                <a:ea typeface="Helvetica Neue"/>
                <a:cs typeface="Helvetica Neue"/>
                <a:sym typeface="Helvetica Neue"/>
              </a:rPr>
              <a:t>Unapređenje upravljanja timom kao preduvjet intrapoduzetničkog ponašanja</a:t>
            </a:r>
          </a:p>
        </p:txBody>
      </p:sp>
      <p:sp>
        <p:nvSpPr>
          <p:cNvPr id="344" name="Google Shape;344;p20"/>
          <p:cNvSpPr txBox="1"/>
          <p:nvPr/>
        </p:nvSpPr>
        <p:spPr>
          <a:xfrm>
            <a:off x="1296000" y="2592000"/>
            <a:ext cx="15732000" cy="1015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AED633"/>
              </a:buClr>
              <a:buSzPts val="6000"/>
              <a:buFont typeface="Helvetica Neue"/>
              <a:buNone/>
            </a:pPr>
            <a:r>
              <a:rPr lang="hr-HR" sz="6000" b="1" dirty="0">
                <a:solidFill>
                  <a:srgbClr val="AED633"/>
                </a:solidFill>
                <a:latin typeface="Helvetica Neue"/>
                <a:ea typeface="Helvetica Neue"/>
                <a:cs typeface="Helvetica Neue"/>
                <a:sym typeface="Helvetica Neue"/>
              </a:rPr>
              <a:t>Cjelina</a:t>
            </a:r>
            <a:r>
              <a:rPr lang="en-US" sz="6000" b="1" dirty="0">
                <a:solidFill>
                  <a:srgbClr val="AED633"/>
                </a:solidFill>
                <a:latin typeface="Helvetica Neue"/>
                <a:ea typeface="Helvetica Neue"/>
                <a:cs typeface="Helvetica Neue"/>
                <a:sym typeface="Helvetica Neue"/>
              </a:rPr>
              <a:t> 2</a:t>
            </a:r>
            <a:endParaRPr sz="6000" b="1" i="0" u="none" strike="noStrike" cap="none" dirty="0">
              <a:solidFill>
                <a:srgbClr val="AED633"/>
              </a:solidFill>
              <a:latin typeface="Helvetica Neue"/>
              <a:ea typeface="Helvetica Neue"/>
              <a:cs typeface="Helvetica Neue"/>
              <a:sym typeface="Helvetica Neue"/>
            </a:endParaRPr>
          </a:p>
        </p:txBody>
      </p:sp>
      <p:sp>
        <p:nvSpPr>
          <p:cNvPr id="345" name="Google Shape;345;p20"/>
          <p:cNvSpPr txBox="1"/>
          <p:nvPr/>
        </p:nvSpPr>
        <p:spPr>
          <a:xfrm>
            <a:off x="1296000" y="6084000"/>
            <a:ext cx="10980000" cy="2677616"/>
          </a:xfrm>
          <a:prstGeom prst="rect">
            <a:avLst/>
          </a:prstGeom>
          <a:noFill/>
          <a:ln>
            <a:noFill/>
          </a:ln>
        </p:spPr>
        <p:txBody>
          <a:bodyPr spcFirstLastPara="1" wrap="square" lIns="91425" tIns="45700" rIns="91425" bIns="45700" anchor="t" anchorCtr="0">
            <a:spAutoFit/>
          </a:bodyPr>
          <a:lstStyle/>
          <a:p>
            <a:pPr lvl="0">
              <a:lnSpc>
                <a:spcPct val="150000"/>
              </a:lnSpc>
              <a:buSzPts val="2800"/>
            </a:pPr>
            <a:r>
              <a:rPr lang="vi-VN" sz="2800" b="1" dirty="0">
                <a:solidFill>
                  <a:srgbClr val="AED633"/>
                </a:solidFill>
                <a:latin typeface="Helvetica Neue"/>
                <a:ea typeface="Helvetica Neue"/>
                <a:cs typeface="Helvetica Neue"/>
                <a:sym typeface="Helvetica Neue"/>
              </a:rPr>
              <a:t>2.1 Stil vođenja</a:t>
            </a:r>
          </a:p>
          <a:p>
            <a:pPr lvl="0">
              <a:lnSpc>
                <a:spcPct val="150000"/>
              </a:lnSpc>
              <a:buSzPts val="2800"/>
            </a:pPr>
            <a:r>
              <a:rPr lang="vi-VN" sz="2800" b="1" dirty="0">
                <a:solidFill>
                  <a:srgbClr val="AED633"/>
                </a:solidFill>
                <a:latin typeface="Helvetica Neue"/>
                <a:ea typeface="Helvetica Neue"/>
                <a:cs typeface="Helvetica Neue"/>
                <a:sym typeface="Helvetica Neue"/>
              </a:rPr>
              <a:t>2.2 Organizacijski razvoj</a:t>
            </a:r>
          </a:p>
          <a:p>
            <a:pPr lvl="0">
              <a:lnSpc>
                <a:spcPct val="150000"/>
              </a:lnSpc>
              <a:buSzPts val="2800"/>
            </a:pPr>
            <a:r>
              <a:rPr lang="vi-VN" sz="2800" b="1" dirty="0">
                <a:solidFill>
                  <a:srgbClr val="AED633"/>
                </a:solidFill>
                <a:latin typeface="Helvetica Neue"/>
                <a:ea typeface="Helvetica Neue"/>
                <a:cs typeface="Helvetica Neue"/>
                <a:sym typeface="Helvetica Neue"/>
              </a:rPr>
              <a:t>2.3 Zahvalnost</a:t>
            </a:r>
          </a:p>
          <a:p>
            <a:pPr lvl="0">
              <a:lnSpc>
                <a:spcPct val="150000"/>
              </a:lnSpc>
              <a:buSzPts val="2800"/>
            </a:pPr>
            <a:r>
              <a:rPr lang="vi-VN" sz="2800" b="1" dirty="0">
                <a:solidFill>
                  <a:srgbClr val="AED633"/>
                </a:solidFill>
                <a:latin typeface="Helvetica Neue"/>
                <a:ea typeface="Helvetica Neue"/>
                <a:cs typeface="Helvetica Neue"/>
                <a:sym typeface="Helvetica Neue"/>
              </a:rPr>
              <a:t>2.4 Različite generacije</a:t>
            </a:r>
          </a:p>
        </p:txBody>
      </p:sp>
      <p:pic>
        <p:nvPicPr>
          <p:cNvPr id="346" name="Google Shape;346;p20"/>
          <p:cNvPicPr preferRelativeResize="0"/>
          <p:nvPr/>
        </p:nvPicPr>
        <p:blipFill rotWithShape="1">
          <a:blip r:embed="rId3">
            <a:alphaModFix/>
          </a:blip>
          <a:srcRect/>
          <a:stretch/>
        </p:blipFill>
        <p:spPr>
          <a:xfrm>
            <a:off x="12344400" y="4921071"/>
            <a:ext cx="3907362" cy="3907362"/>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21"/>
          <p:cNvSpPr txBox="1"/>
          <p:nvPr/>
        </p:nvSpPr>
        <p:spPr>
          <a:xfrm>
            <a:off x="1296000" y="1548000"/>
            <a:ext cx="13986164" cy="830997"/>
          </a:xfrm>
          <a:prstGeom prst="rect">
            <a:avLst/>
          </a:prstGeom>
          <a:noFill/>
          <a:ln>
            <a:noFill/>
          </a:ln>
        </p:spPr>
        <p:txBody>
          <a:bodyPr spcFirstLastPara="1" wrap="square" lIns="91425" tIns="45700" rIns="91425" bIns="45700" anchor="t" anchorCtr="0">
            <a:spAutoFit/>
          </a:bodyPr>
          <a:lstStyle/>
          <a:p>
            <a:pPr lvl="0"/>
            <a:r>
              <a:rPr lang="hr-HR" sz="4800" b="1" dirty="0">
                <a:solidFill>
                  <a:srgbClr val="4D94B7"/>
                </a:solidFill>
                <a:latin typeface="Helvetica Neue"/>
                <a:ea typeface="Helvetica Neue"/>
                <a:cs typeface="Helvetica Neue"/>
                <a:sym typeface="Helvetica Neue"/>
              </a:rPr>
              <a:t>2. </a:t>
            </a:r>
            <a:r>
              <a:rPr lang="vi-VN" sz="4800" b="1" dirty="0">
                <a:solidFill>
                  <a:srgbClr val="4D94B7"/>
                </a:solidFill>
                <a:latin typeface="Helvetica Neue"/>
                <a:ea typeface="Helvetica Neue"/>
                <a:cs typeface="Helvetica Neue"/>
                <a:sym typeface="Helvetica Neue"/>
              </a:rPr>
              <a:t>Unapređenje upravljanja timom</a:t>
            </a:r>
            <a:endParaRPr dirty="0"/>
          </a:p>
        </p:txBody>
      </p:sp>
      <p:sp>
        <p:nvSpPr>
          <p:cNvPr id="352" name="Google Shape;352;p21"/>
          <p:cNvSpPr txBox="1"/>
          <p:nvPr/>
        </p:nvSpPr>
        <p:spPr>
          <a:xfrm>
            <a:off x="1296000" y="2304000"/>
            <a:ext cx="56880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dirty="0">
                <a:solidFill>
                  <a:srgbClr val="AED633"/>
                </a:solidFill>
                <a:latin typeface="Helvetica Neue"/>
                <a:ea typeface="Helvetica Neue"/>
                <a:cs typeface="Helvetica Neue"/>
                <a:sym typeface="Helvetica Neue"/>
              </a:rPr>
              <a:t>2.1 </a:t>
            </a:r>
            <a:r>
              <a:rPr lang="hr-HR" sz="2800" b="1" dirty="0">
                <a:solidFill>
                  <a:srgbClr val="AED633"/>
                </a:solidFill>
                <a:latin typeface="Helvetica Neue"/>
                <a:ea typeface="Helvetica Neue"/>
                <a:cs typeface="Helvetica Neue"/>
                <a:sym typeface="Helvetica Neue"/>
              </a:rPr>
              <a:t>Stil vođenja</a:t>
            </a:r>
            <a:endParaRPr dirty="0"/>
          </a:p>
        </p:txBody>
      </p:sp>
      <p:pic>
        <p:nvPicPr>
          <p:cNvPr id="353" name="Google Shape;353;p21"/>
          <p:cNvPicPr preferRelativeResize="0"/>
          <p:nvPr/>
        </p:nvPicPr>
        <p:blipFill rotWithShape="1">
          <a:blip r:embed="rId3">
            <a:alphaModFix/>
          </a:blip>
          <a:srcRect/>
          <a:stretch/>
        </p:blipFill>
        <p:spPr>
          <a:xfrm>
            <a:off x="3260019" y="6667500"/>
            <a:ext cx="2433562" cy="1881540"/>
          </a:xfrm>
          <a:prstGeom prst="rect">
            <a:avLst/>
          </a:prstGeom>
          <a:noFill/>
          <a:ln>
            <a:noFill/>
          </a:ln>
        </p:spPr>
      </p:pic>
      <p:pic>
        <p:nvPicPr>
          <p:cNvPr id="354" name="Google Shape;354;p21" descr="Wolken-Gedankenblase"/>
          <p:cNvPicPr preferRelativeResize="0"/>
          <p:nvPr/>
        </p:nvPicPr>
        <p:blipFill rotWithShape="1">
          <a:blip r:embed="rId4">
            <a:alphaModFix/>
          </a:blip>
          <a:srcRect b="28114"/>
          <a:stretch/>
        </p:blipFill>
        <p:spPr>
          <a:xfrm>
            <a:off x="5142414" y="3706144"/>
            <a:ext cx="9985644" cy="4092250"/>
          </a:xfrm>
          <a:prstGeom prst="rect">
            <a:avLst/>
          </a:prstGeom>
          <a:noFill/>
          <a:ln>
            <a:noFill/>
          </a:ln>
        </p:spPr>
      </p:pic>
      <p:pic>
        <p:nvPicPr>
          <p:cNvPr id="355" name="Google Shape;355;p21" descr="Unterschrift Silhouette"/>
          <p:cNvPicPr preferRelativeResize="0"/>
          <p:nvPr/>
        </p:nvPicPr>
        <p:blipFill rotWithShape="1">
          <a:blip r:embed="rId5">
            <a:alphaModFix/>
          </a:blip>
          <a:srcRect/>
          <a:stretch/>
        </p:blipFill>
        <p:spPr>
          <a:xfrm>
            <a:off x="10039371" y="4043741"/>
            <a:ext cx="1073861" cy="1050900"/>
          </a:xfrm>
          <a:prstGeom prst="rect">
            <a:avLst/>
          </a:prstGeom>
          <a:noFill/>
          <a:ln>
            <a:noFill/>
          </a:ln>
        </p:spPr>
      </p:pic>
      <p:sp>
        <p:nvSpPr>
          <p:cNvPr id="356" name="Google Shape;356;p21"/>
          <p:cNvSpPr txBox="1"/>
          <p:nvPr/>
        </p:nvSpPr>
        <p:spPr>
          <a:xfrm>
            <a:off x="5666015" y="5285273"/>
            <a:ext cx="8735785" cy="2144225"/>
          </a:xfrm>
          <a:prstGeom prst="rect">
            <a:avLst/>
          </a:prstGeom>
          <a:noFill/>
          <a:ln>
            <a:noFill/>
          </a:ln>
        </p:spPr>
        <p:txBody>
          <a:bodyPr spcFirstLastPara="1" wrap="square" lIns="91425" tIns="45700" rIns="91425" bIns="45700" anchor="t" anchorCtr="0">
            <a:noAutofit/>
          </a:bodyPr>
          <a:lstStyle/>
          <a:p>
            <a:pPr lvl="0" algn="ctr"/>
            <a:r>
              <a:rPr lang="en-US" sz="2400" dirty="0" err="1">
                <a:solidFill>
                  <a:schemeClr val="dk1"/>
                </a:solidFill>
                <a:latin typeface="Helvetica Neue"/>
                <a:ea typeface="Helvetica Neue"/>
                <a:cs typeface="Helvetica Neue"/>
                <a:sym typeface="Helvetica Neue"/>
              </a:rPr>
              <a:t>Koju</a:t>
            </a:r>
            <a:r>
              <a:rPr lang="en-US" sz="2400" dirty="0">
                <a:solidFill>
                  <a:schemeClr val="dk1"/>
                </a:solidFill>
                <a:latin typeface="Helvetica Neue"/>
                <a:ea typeface="Helvetica Neue"/>
                <a:cs typeface="Helvetica Neue"/>
                <a:sym typeface="Helvetica Neue"/>
              </a:rPr>
              <a:t> </a:t>
            </a:r>
            <a:r>
              <a:rPr lang="en-US" sz="2400" dirty="0" err="1">
                <a:solidFill>
                  <a:schemeClr val="dk1"/>
                </a:solidFill>
                <a:latin typeface="Helvetica Neue"/>
                <a:ea typeface="Helvetica Neue"/>
                <a:cs typeface="Helvetica Neue"/>
                <a:sym typeface="Helvetica Neue"/>
              </a:rPr>
              <a:t>viziju</a:t>
            </a:r>
            <a:r>
              <a:rPr lang="en-US" sz="2400" dirty="0">
                <a:solidFill>
                  <a:schemeClr val="dk1"/>
                </a:solidFill>
                <a:latin typeface="Helvetica Neue"/>
                <a:ea typeface="Helvetica Neue"/>
                <a:cs typeface="Helvetica Neue"/>
                <a:sym typeface="Helvetica Neue"/>
              </a:rPr>
              <a:t> i </a:t>
            </a:r>
            <a:r>
              <a:rPr lang="en-US" sz="2400" dirty="0" err="1">
                <a:solidFill>
                  <a:schemeClr val="dk1"/>
                </a:solidFill>
                <a:latin typeface="Helvetica Neue"/>
                <a:ea typeface="Helvetica Neue"/>
                <a:cs typeface="Helvetica Neue"/>
                <a:sym typeface="Helvetica Neue"/>
              </a:rPr>
              <a:t>ciljeve</a:t>
            </a:r>
            <a:r>
              <a:rPr lang="en-US" sz="2400" dirty="0">
                <a:solidFill>
                  <a:schemeClr val="dk1"/>
                </a:solidFill>
                <a:latin typeface="Helvetica Neue"/>
                <a:ea typeface="Helvetica Neue"/>
                <a:cs typeface="Helvetica Neue"/>
                <a:sym typeface="Helvetica Neue"/>
              </a:rPr>
              <a:t> </a:t>
            </a:r>
            <a:r>
              <a:rPr lang="en-US" sz="2400" dirty="0" err="1">
                <a:solidFill>
                  <a:schemeClr val="dk1"/>
                </a:solidFill>
                <a:latin typeface="Helvetica Neue"/>
                <a:ea typeface="Helvetica Neue"/>
                <a:cs typeface="Helvetica Neue"/>
                <a:sym typeface="Helvetica Neue"/>
              </a:rPr>
              <a:t>ima</a:t>
            </a:r>
            <a:r>
              <a:rPr lang="en-US" sz="2400" dirty="0">
                <a:solidFill>
                  <a:schemeClr val="dk1"/>
                </a:solidFill>
                <a:latin typeface="Helvetica Neue"/>
                <a:ea typeface="Helvetica Neue"/>
                <a:cs typeface="Helvetica Neue"/>
                <a:sym typeface="Helvetica Neue"/>
              </a:rPr>
              <a:t> </a:t>
            </a:r>
            <a:r>
              <a:rPr lang="en-US" sz="2400" dirty="0" err="1">
                <a:solidFill>
                  <a:schemeClr val="dk1"/>
                </a:solidFill>
                <a:latin typeface="Helvetica Neue"/>
                <a:ea typeface="Helvetica Neue"/>
                <a:cs typeface="Helvetica Neue"/>
                <a:sym typeface="Helvetica Neue"/>
              </a:rPr>
              <a:t>vaša</a:t>
            </a:r>
            <a:r>
              <a:rPr lang="en-US" sz="2400" dirty="0">
                <a:solidFill>
                  <a:schemeClr val="dk1"/>
                </a:solidFill>
                <a:latin typeface="Helvetica Neue"/>
                <a:ea typeface="Helvetica Neue"/>
                <a:cs typeface="Helvetica Neue"/>
                <a:sym typeface="Helvetica Neue"/>
              </a:rPr>
              <a:t> </a:t>
            </a:r>
            <a:r>
              <a:rPr lang="en-US" sz="2400" dirty="0" err="1">
                <a:solidFill>
                  <a:schemeClr val="dk1"/>
                </a:solidFill>
                <a:latin typeface="Helvetica Neue"/>
                <a:ea typeface="Helvetica Neue"/>
                <a:cs typeface="Helvetica Neue"/>
                <a:sym typeface="Helvetica Neue"/>
              </a:rPr>
              <a:t>tvrtka</a:t>
            </a:r>
            <a:r>
              <a:rPr lang="en-US" sz="2400" dirty="0">
                <a:solidFill>
                  <a:schemeClr val="dk1"/>
                </a:solidFill>
                <a:latin typeface="Helvetica Neue"/>
                <a:ea typeface="Helvetica Neue"/>
                <a:cs typeface="Helvetica Neue"/>
                <a:sym typeface="Helvetica Neue"/>
              </a:rPr>
              <a:t>?</a:t>
            </a:r>
          </a:p>
          <a:p>
            <a:pPr lvl="0" algn="ctr"/>
            <a:endParaRPr lang="en-US" sz="2400" dirty="0">
              <a:solidFill>
                <a:schemeClr val="dk1"/>
              </a:solidFill>
              <a:latin typeface="Helvetica Neue"/>
              <a:ea typeface="Helvetica Neue"/>
              <a:cs typeface="Helvetica Neue"/>
              <a:sym typeface="Helvetica Neue"/>
            </a:endParaRPr>
          </a:p>
          <a:p>
            <a:pPr lvl="0" algn="ctr"/>
            <a:r>
              <a:rPr lang="hr-HR" sz="2400" dirty="0">
                <a:solidFill>
                  <a:schemeClr val="dk1"/>
                </a:solidFill>
                <a:latin typeface="Helvetica Neue"/>
                <a:ea typeface="Helvetica Neue"/>
                <a:cs typeface="Helvetica Neue"/>
                <a:sym typeface="Helvetica Neue"/>
              </a:rPr>
              <a:t>Koju </a:t>
            </a:r>
            <a:r>
              <a:rPr lang="en-US" sz="2400" dirty="0" err="1">
                <a:solidFill>
                  <a:schemeClr val="dk1"/>
                </a:solidFill>
                <a:latin typeface="Helvetica Neue"/>
                <a:ea typeface="Helvetica Neue"/>
                <a:cs typeface="Helvetica Neue"/>
                <a:sym typeface="Helvetica Neue"/>
              </a:rPr>
              <a:t>vizij</a:t>
            </a:r>
            <a:r>
              <a:rPr lang="hr-HR" sz="2400" dirty="0">
                <a:solidFill>
                  <a:schemeClr val="dk1"/>
                </a:solidFill>
                <a:latin typeface="Helvetica Neue"/>
                <a:ea typeface="Helvetica Neue"/>
                <a:cs typeface="Helvetica Neue"/>
                <a:sym typeface="Helvetica Neue"/>
              </a:rPr>
              <a:t>u</a:t>
            </a:r>
            <a:r>
              <a:rPr lang="en-US" sz="2400" dirty="0">
                <a:solidFill>
                  <a:schemeClr val="dk1"/>
                </a:solidFill>
                <a:latin typeface="Helvetica Neue"/>
                <a:ea typeface="Helvetica Neue"/>
                <a:cs typeface="Helvetica Neue"/>
                <a:sym typeface="Helvetica Neue"/>
              </a:rPr>
              <a:t> i </a:t>
            </a:r>
            <a:r>
              <a:rPr lang="en-US" sz="2400" dirty="0" err="1">
                <a:solidFill>
                  <a:schemeClr val="dk1"/>
                </a:solidFill>
                <a:latin typeface="Helvetica Neue"/>
                <a:ea typeface="Helvetica Neue"/>
                <a:cs typeface="Helvetica Neue"/>
                <a:sym typeface="Helvetica Neue"/>
              </a:rPr>
              <a:t>ciljev</a:t>
            </a:r>
            <a:r>
              <a:rPr lang="hr-HR" sz="2400" dirty="0">
                <a:solidFill>
                  <a:schemeClr val="dk1"/>
                </a:solidFill>
                <a:latin typeface="Helvetica Neue"/>
                <a:ea typeface="Helvetica Neue"/>
                <a:cs typeface="Helvetica Neue"/>
                <a:sym typeface="Helvetica Neue"/>
              </a:rPr>
              <a:t>e vi</a:t>
            </a:r>
            <a:r>
              <a:rPr lang="en-US" sz="2400" dirty="0">
                <a:solidFill>
                  <a:schemeClr val="dk1"/>
                </a:solidFill>
                <a:latin typeface="Helvetica Neue"/>
                <a:ea typeface="Helvetica Neue"/>
                <a:cs typeface="Helvetica Neue"/>
                <a:sym typeface="Helvetica Neue"/>
              </a:rPr>
              <a:t> </a:t>
            </a:r>
            <a:r>
              <a:rPr lang="en-US" sz="2400" dirty="0" err="1">
                <a:solidFill>
                  <a:schemeClr val="dk1"/>
                </a:solidFill>
                <a:latin typeface="Helvetica Neue"/>
                <a:ea typeface="Helvetica Neue"/>
                <a:cs typeface="Helvetica Neue"/>
                <a:sym typeface="Helvetica Neue"/>
              </a:rPr>
              <a:t>proizvod</a:t>
            </a:r>
            <a:r>
              <a:rPr lang="hr-HR" sz="2400" dirty="0" err="1">
                <a:solidFill>
                  <a:schemeClr val="dk1"/>
                </a:solidFill>
                <a:latin typeface="Helvetica Neue"/>
                <a:ea typeface="Helvetica Neue"/>
                <a:cs typeface="Helvetica Neue"/>
                <a:sym typeface="Helvetica Neue"/>
              </a:rPr>
              <a:t>ite</a:t>
            </a:r>
            <a:r>
              <a:rPr lang="hr-HR" sz="2400" dirty="0">
                <a:solidFill>
                  <a:schemeClr val="dk1"/>
                </a:solidFill>
                <a:latin typeface="Helvetica Neue"/>
                <a:ea typeface="Helvetica Neue"/>
                <a:cs typeface="Helvetica Neue"/>
                <a:sym typeface="Helvetica Neue"/>
              </a:rPr>
              <a:t> za </a:t>
            </a:r>
            <a:endParaRPr lang="en-US" sz="2400" dirty="0">
              <a:solidFill>
                <a:schemeClr val="dk1"/>
              </a:solidFill>
              <a:latin typeface="Helvetica Neue"/>
              <a:ea typeface="Helvetica Neue"/>
              <a:cs typeface="Helvetica Neue"/>
              <a:sym typeface="Helvetica Neue"/>
            </a:endParaRPr>
          </a:p>
          <a:p>
            <a:pPr lvl="0" algn="ctr"/>
            <a:r>
              <a:rPr lang="en-US" sz="2400" dirty="0" err="1">
                <a:solidFill>
                  <a:schemeClr val="dk1"/>
                </a:solidFill>
                <a:latin typeface="Helvetica Neue"/>
                <a:ea typeface="Helvetica Neue"/>
                <a:cs typeface="Helvetica Neue"/>
                <a:sym typeface="Helvetica Neue"/>
              </a:rPr>
              <a:t>vaš</a:t>
            </a:r>
            <a:r>
              <a:rPr lang="hr-HR" sz="2400" dirty="0">
                <a:solidFill>
                  <a:schemeClr val="dk1"/>
                </a:solidFill>
                <a:latin typeface="Helvetica Neue"/>
                <a:ea typeface="Helvetica Neue"/>
                <a:cs typeface="Helvetica Neue"/>
                <a:sym typeface="Helvetica Neue"/>
              </a:rPr>
              <a:t>u</a:t>
            </a:r>
            <a:r>
              <a:rPr lang="en-US" sz="2400" dirty="0">
                <a:solidFill>
                  <a:schemeClr val="dk1"/>
                </a:solidFill>
                <a:latin typeface="Helvetica Neue"/>
                <a:ea typeface="Helvetica Neue"/>
                <a:cs typeface="Helvetica Neue"/>
                <a:sym typeface="Helvetica Neue"/>
              </a:rPr>
              <a:t> </a:t>
            </a:r>
            <a:r>
              <a:rPr lang="en-US" sz="2400" dirty="0" err="1">
                <a:solidFill>
                  <a:schemeClr val="dk1"/>
                </a:solidFill>
                <a:latin typeface="Helvetica Neue"/>
                <a:ea typeface="Helvetica Neue"/>
                <a:cs typeface="Helvetica Neue"/>
                <a:sym typeface="Helvetica Neue"/>
              </a:rPr>
              <a:t>tvrtk</a:t>
            </a:r>
            <a:r>
              <a:rPr lang="hr-HR" sz="2400" dirty="0">
                <a:solidFill>
                  <a:schemeClr val="dk1"/>
                </a:solidFill>
                <a:latin typeface="Helvetica Neue"/>
                <a:ea typeface="Helvetica Neue"/>
                <a:cs typeface="Helvetica Neue"/>
                <a:sym typeface="Helvetica Neue"/>
              </a:rPr>
              <a:t>u</a:t>
            </a:r>
            <a:r>
              <a:rPr lang="en-US" sz="2400" dirty="0">
                <a:solidFill>
                  <a:schemeClr val="dk1"/>
                </a:solidFill>
                <a:latin typeface="Helvetica Neue"/>
                <a:ea typeface="Helvetica Neue"/>
                <a:cs typeface="Helvetica Neue"/>
                <a:sym typeface="Helvetica Neue"/>
              </a:rPr>
              <a:t> i </a:t>
            </a:r>
            <a:r>
              <a:rPr lang="en-US" sz="2400" dirty="0" err="1">
                <a:solidFill>
                  <a:schemeClr val="dk1"/>
                </a:solidFill>
                <a:latin typeface="Helvetica Neue"/>
                <a:ea typeface="Helvetica Neue"/>
                <a:cs typeface="Helvetica Neue"/>
                <a:sym typeface="Helvetica Neue"/>
              </a:rPr>
              <a:t>vaš</a:t>
            </a:r>
            <a:r>
              <a:rPr lang="en-US" sz="2400" dirty="0">
                <a:solidFill>
                  <a:schemeClr val="dk1"/>
                </a:solidFill>
                <a:latin typeface="Helvetica Neue"/>
                <a:ea typeface="Helvetica Neue"/>
                <a:cs typeface="Helvetica Neue"/>
                <a:sym typeface="Helvetica Neue"/>
              </a:rPr>
              <a:t> </a:t>
            </a:r>
            <a:r>
              <a:rPr lang="en-US" sz="2400" dirty="0" err="1">
                <a:solidFill>
                  <a:schemeClr val="dk1"/>
                </a:solidFill>
                <a:latin typeface="Helvetica Neue"/>
                <a:ea typeface="Helvetica Neue"/>
                <a:cs typeface="Helvetica Neue"/>
                <a:sym typeface="Helvetica Neue"/>
              </a:rPr>
              <a:t>tim</a:t>
            </a:r>
            <a:r>
              <a:rPr lang="en-US" sz="2400" dirty="0">
                <a:solidFill>
                  <a:schemeClr val="dk1"/>
                </a:solidFill>
                <a:latin typeface="Helvetica Neue"/>
                <a:ea typeface="Helvetica Neue"/>
                <a:cs typeface="Helvetica Neue"/>
                <a:sym typeface="Helvetica Neue"/>
              </a:rPr>
              <a:t>?</a:t>
            </a:r>
            <a:endParaRPr sz="2400" b="1" dirty="0">
              <a:solidFill>
                <a:schemeClr val="dk1"/>
              </a:solidFill>
              <a:latin typeface="Helvetica Neue"/>
              <a:ea typeface="Helvetica Neue"/>
              <a:cs typeface="Helvetica Neue"/>
              <a:sym typeface="Helvetica Neue"/>
            </a:endParaRPr>
          </a:p>
        </p:txBody>
      </p:sp>
      <p:sp>
        <p:nvSpPr>
          <p:cNvPr id="357" name="Google Shape;357;p21"/>
          <p:cNvSpPr txBox="1"/>
          <p:nvPr/>
        </p:nvSpPr>
        <p:spPr>
          <a:xfrm>
            <a:off x="8048120" y="4373483"/>
            <a:ext cx="2696080" cy="628244"/>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hr-HR" sz="2400" b="1" dirty="0">
                <a:solidFill>
                  <a:schemeClr val="dk1"/>
                </a:solidFill>
                <a:latin typeface="Helvetica Neue"/>
                <a:ea typeface="Helvetica Neue"/>
                <a:cs typeface="Helvetica Neue"/>
                <a:sym typeface="Helvetica Neue"/>
              </a:rPr>
              <a:t>Zadatak</a:t>
            </a:r>
            <a:r>
              <a:rPr lang="en-US" sz="2400" b="1" dirty="0">
                <a:solidFill>
                  <a:schemeClr val="dk1"/>
                </a:solidFill>
                <a:latin typeface="Helvetica Neue"/>
                <a:ea typeface="Helvetica Neue"/>
                <a:cs typeface="Helvetica Neue"/>
                <a:sym typeface="Helvetica Neue"/>
              </a:rPr>
              <a:t>:</a:t>
            </a:r>
            <a:endParaRPr dirty="0"/>
          </a:p>
          <a:p>
            <a:pPr marL="0" marR="0" lvl="0" indent="0" algn="ctr" rtl="0">
              <a:spcBef>
                <a:spcPts val="0"/>
              </a:spcBef>
              <a:spcAft>
                <a:spcPts val="0"/>
              </a:spcAft>
              <a:buNone/>
            </a:pPr>
            <a:endParaRPr sz="2400" b="1" dirty="0">
              <a:solidFill>
                <a:schemeClr val="dk1"/>
              </a:solidFill>
              <a:latin typeface="Helvetica Neue"/>
              <a:ea typeface="Helvetica Neue"/>
              <a:cs typeface="Helvetica Neue"/>
              <a:sym typeface="Helvetica Neue"/>
            </a:endParaRPr>
          </a:p>
          <a:p>
            <a:pPr marL="0" marR="0" lvl="0" indent="0" algn="ctr" rtl="0">
              <a:spcBef>
                <a:spcPts val="0"/>
              </a:spcBef>
              <a:spcAft>
                <a:spcPts val="0"/>
              </a:spcAft>
              <a:buNone/>
            </a:pPr>
            <a:endParaRPr sz="2400" b="1" dirty="0">
              <a:solidFill>
                <a:schemeClr val="dk1"/>
              </a:solidFill>
              <a:latin typeface="Helvetica Neue"/>
              <a:ea typeface="Helvetica Neue"/>
              <a:cs typeface="Helvetica Neue"/>
              <a:sym typeface="Helvetica Neue"/>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22"/>
          <p:cNvSpPr txBox="1"/>
          <p:nvPr/>
        </p:nvSpPr>
        <p:spPr>
          <a:xfrm>
            <a:off x="1295999" y="3384000"/>
            <a:ext cx="3492000" cy="461624"/>
          </a:xfrm>
          <a:prstGeom prst="rect">
            <a:avLst/>
          </a:prstGeom>
          <a:noFill/>
          <a:ln>
            <a:noFill/>
          </a:ln>
        </p:spPr>
        <p:txBody>
          <a:bodyPr spcFirstLastPara="1" wrap="square" lIns="91425" tIns="45700" rIns="91425" bIns="45700" anchor="t" anchorCtr="0">
            <a:spAutoFit/>
          </a:bodyPr>
          <a:lstStyle/>
          <a:p>
            <a:pPr lvl="0"/>
            <a:r>
              <a:rPr lang="hr-HR" sz="2400" b="1" dirty="0">
                <a:solidFill>
                  <a:schemeClr val="dk1"/>
                </a:solidFill>
                <a:latin typeface="Helvetica Neue"/>
                <a:ea typeface="Helvetica Neue"/>
                <a:cs typeface="Helvetica Neue"/>
                <a:sym typeface="Helvetica Neue"/>
              </a:rPr>
              <a:t>Ciljevi vodstva</a:t>
            </a:r>
            <a:endParaRPr lang="hr-HR" dirty="0"/>
          </a:p>
        </p:txBody>
      </p:sp>
      <p:sp>
        <p:nvSpPr>
          <p:cNvPr id="363" name="Google Shape;363;p22"/>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dirty="0">
                <a:solidFill>
                  <a:schemeClr val="dk1"/>
                </a:solidFill>
                <a:latin typeface="Helvetica Neue"/>
                <a:ea typeface="Helvetica Neue"/>
                <a:cs typeface="Helvetica Neue"/>
                <a:sym typeface="Helvetica Neue"/>
              </a:rPr>
              <a:t>Izvor br.: </a:t>
            </a:r>
            <a:r>
              <a:rPr lang="hr-HR" sz="1200" dirty="0">
                <a:solidFill>
                  <a:schemeClr val="dk1"/>
                </a:solidFill>
                <a:latin typeface="Helvetica Neue"/>
                <a:ea typeface="Helvetica Neue"/>
                <a:cs typeface="Helvetica Neue"/>
                <a:sym typeface="Helvetica Neue"/>
              </a:rPr>
              <a:t>14</a:t>
            </a:r>
            <a:endParaRPr lang="hr-HR" dirty="0"/>
          </a:p>
        </p:txBody>
      </p:sp>
      <p:sp>
        <p:nvSpPr>
          <p:cNvPr id="364" name="Google Shape;364;p22"/>
          <p:cNvSpPr/>
          <p:nvPr/>
        </p:nvSpPr>
        <p:spPr>
          <a:xfrm rot="5400000">
            <a:off x="7560000" y="-2160000"/>
            <a:ext cx="3024000" cy="15516000"/>
          </a:xfrm>
          <a:prstGeom prst="homePlate">
            <a:avLst>
              <a:gd name="adj" fmla="val 22456"/>
            </a:avLst>
          </a:prstGeom>
          <a:solidFill>
            <a:srgbClr val="4D94B7"/>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lang="hr-HR" sz="1800">
              <a:solidFill>
                <a:schemeClr val="lt1"/>
              </a:solidFill>
              <a:latin typeface="Calibri"/>
              <a:ea typeface="Calibri"/>
              <a:cs typeface="Calibri"/>
              <a:sym typeface="Calibri"/>
            </a:endParaRPr>
          </a:p>
        </p:txBody>
      </p:sp>
      <p:sp>
        <p:nvSpPr>
          <p:cNvPr id="365" name="Google Shape;365;p22"/>
          <p:cNvSpPr/>
          <p:nvPr/>
        </p:nvSpPr>
        <p:spPr>
          <a:xfrm>
            <a:off x="1440000" y="4212000"/>
            <a:ext cx="5040000" cy="1080000"/>
          </a:xfrm>
          <a:prstGeom prst="rect">
            <a:avLst/>
          </a:prstGeom>
          <a:solidFill>
            <a:schemeClr val="lt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lvl="0" algn="ctr">
              <a:buClr>
                <a:schemeClr val="dk1"/>
              </a:buClr>
              <a:buSzPts val="2400"/>
            </a:pPr>
            <a:r>
              <a:rPr lang="hr-HR" sz="2400">
                <a:solidFill>
                  <a:schemeClr val="dk1"/>
                </a:solidFill>
                <a:latin typeface="Helvetica Neue"/>
                <a:ea typeface="Helvetica Neue"/>
                <a:cs typeface="Helvetica Neue"/>
                <a:sym typeface="Helvetica Neue"/>
              </a:rPr>
              <a:t>Potaknuti proaktivno razmišljanjeproactive thinking</a:t>
            </a:r>
            <a:endParaRPr lang="hr-HR"/>
          </a:p>
        </p:txBody>
      </p:sp>
      <p:sp>
        <p:nvSpPr>
          <p:cNvPr id="366" name="Google Shape;366;p22"/>
          <p:cNvSpPr/>
          <p:nvPr/>
        </p:nvSpPr>
        <p:spPr>
          <a:xfrm>
            <a:off x="6552000" y="4212000"/>
            <a:ext cx="5040000" cy="1080000"/>
          </a:xfrm>
          <a:prstGeom prst="rect">
            <a:avLst/>
          </a:prstGeom>
          <a:solidFill>
            <a:schemeClr val="lt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lvl="0" algn="ctr">
              <a:buClr>
                <a:schemeClr val="dk1"/>
              </a:buClr>
              <a:buSzPts val="2400"/>
            </a:pPr>
            <a:r>
              <a:rPr lang="hr-HR" sz="2400">
                <a:solidFill>
                  <a:schemeClr val="dk1"/>
                </a:solidFill>
                <a:latin typeface="Helvetica Neue"/>
                <a:ea typeface="Helvetica Neue"/>
                <a:cs typeface="Helvetica Neue"/>
                <a:sym typeface="Helvetica Neue"/>
              </a:rPr>
              <a:t>Podržatirazvoj transfunkcionalnih vještina zaposlenika</a:t>
            </a:r>
            <a:endParaRPr lang="hr-HR"/>
          </a:p>
        </p:txBody>
      </p:sp>
      <p:sp>
        <p:nvSpPr>
          <p:cNvPr id="367" name="Google Shape;367;p22"/>
          <p:cNvSpPr/>
          <p:nvPr/>
        </p:nvSpPr>
        <p:spPr>
          <a:xfrm>
            <a:off x="7992000" y="5364000"/>
            <a:ext cx="7272000" cy="1080000"/>
          </a:xfrm>
          <a:prstGeom prst="rect">
            <a:avLst/>
          </a:prstGeom>
          <a:solidFill>
            <a:schemeClr val="lt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lvl="0" algn="ctr"/>
            <a:r>
              <a:rPr lang="hr-HR" sz="2400">
                <a:solidFill>
                  <a:schemeClr val="dk1"/>
                </a:solidFill>
                <a:latin typeface="Helvetica Neue"/>
                <a:ea typeface="Helvetica Neue"/>
                <a:cs typeface="Helvetica Neue"/>
                <a:sym typeface="Helvetica Neue"/>
              </a:rPr>
              <a:t>Poticati poslovnogokruženja koje daje priliku za stvaranje produktivnih i učinkovitih poslovnih odnosa</a:t>
            </a:r>
          </a:p>
        </p:txBody>
      </p:sp>
      <p:sp>
        <p:nvSpPr>
          <p:cNvPr id="368" name="Google Shape;368;p22"/>
          <p:cNvSpPr/>
          <p:nvPr/>
        </p:nvSpPr>
        <p:spPr>
          <a:xfrm>
            <a:off x="11664000" y="4212000"/>
            <a:ext cx="5040000" cy="1080000"/>
          </a:xfrm>
          <a:prstGeom prst="rect">
            <a:avLst/>
          </a:prstGeom>
          <a:solidFill>
            <a:schemeClr val="lt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lvl="0" algn="ctr">
              <a:buClr>
                <a:schemeClr val="dk1"/>
              </a:buClr>
              <a:buSzPts val="2400"/>
            </a:pPr>
            <a:r>
              <a:rPr lang="hr-HR" sz="2400">
                <a:solidFill>
                  <a:schemeClr val="dk1"/>
                </a:solidFill>
                <a:latin typeface="Helvetica Neue"/>
                <a:ea typeface="Helvetica Neue"/>
                <a:cs typeface="Helvetica Neue"/>
                <a:sym typeface="Helvetica Neue"/>
              </a:rPr>
              <a:t>Dopustiti izražavanje i otkrivanje suprotnih mišljenja</a:t>
            </a:r>
            <a:endParaRPr lang="hr-HR"/>
          </a:p>
        </p:txBody>
      </p:sp>
      <p:sp>
        <p:nvSpPr>
          <p:cNvPr id="369" name="Google Shape;369;p22"/>
          <p:cNvSpPr/>
          <p:nvPr/>
        </p:nvSpPr>
        <p:spPr>
          <a:xfrm>
            <a:off x="3276000" y="5364000"/>
            <a:ext cx="4644000" cy="1080000"/>
          </a:xfrm>
          <a:prstGeom prst="rect">
            <a:avLst/>
          </a:prstGeom>
          <a:solidFill>
            <a:schemeClr val="lt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lvl="0" algn="ctr">
              <a:buClr>
                <a:schemeClr val="dk1"/>
              </a:buClr>
              <a:buSzPts val="2400"/>
            </a:pPr>
            <a:r>
              <a:rPr lang="hr-HR" sz="2400">
                <a:solidFill>
                  <a:schemeClr val="dk1"/>
                </a:solidFill>
                <a:latin typeface="Helvetica Neue"/>
                <a:ea typeface="Helvetica Neue"/>
                <a:cs typeface="Helvetica Neue"/>
                <a:sym typeface="Helvetica Neue"/>
              </a:rPr>
              <a:t>Uspostaviti međufunkcionalne i međuhijerarhijske sustave povratnih informacija</a:t>
            </a:r>
            <a:endParaRPr lang="hr-HR"/>
          </a:p>
        </p:txBody>
      </p:sp>
      <p:sp>
        <p:nvSpPr>
          <p:cNvPr id="370" name="Google Shape;370;p22"/>
          <p:cNvSpPr/>
          <p:nvPr/>
        </p:nvSpPr>
        <p:spPr>
          <a:xfrm>
            <a:off x="1332000" y="7200000"/>
            <a:ext cx="15264000" cy="1512000"/>
          </a:xfrm>
          <a:custGeom>
            <a:avLst/>
            <a:gdLst/>
            <a:ahLst/>
            <a:cxnLst/>
            <a:rect l="l" t="t" r="r" b="b"/>
            <a:pathLst>
              <a:path w="6622415" h="3861434" extrusionOk="0">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AED633">
              <a:alpha val="49411"/>
            </a:srgbClr>
          </a:solidFill>
          <a:ln w="22225" cap="flat" cmpd="sng">
            <a:solidFill>
              <a:srgbClr val="AED633"/>
            </a:solidFill>
            <a:prstDash val="solid"/>
            <a:round/>
            <a:headEnd type="none" w="sm" len="sm"/>
            <a:tailEnd type="none" w="sm" len="sm"/>
          </a:ln>
        </p:spPr>
        <p:txBody>
          <a:bodyPr spcFirstLastPara="1" wrap="square" lIns="0" tIns="0" rIns="0" bIns="0" anchor="ctr" anchorCtr="0">
            <a:noAutofit/>
          </a:bodyPr>
          <a:lstStyle/>
          <a:p>
            <a:pPr lvl="0" algn="ctr">
              <a:buSzPts val="2400"/>
            </a:pPr>
            <a:r>
              <a:rPr lang="hr-HR" sz="2400" b="1">
                <a:latin typeface="Helvetica Neue"/>
                <a:ea typeface="Helvetica Neue"/>
                <a:cs typeface="Helvetica Neue"/>
                <a:sym typeface="Helvetica Neue"/>
              </a:rPr>
              <a:t>Transformacijski lideri</a:t>
            </a:r>
          </a:p>
          <a:p>
            <a:pPr lvl="0" algn="ctr">
              <a:buSzPts val="2400"/>
            </a:pPr>
            <a:endParaRPr lang="hr-HR" sz="2400" b="1">
              <a:latin typeface="Helvetica Neue"/>
              <a:ea typeface="Helvetica Neue"/>
              <a:cs typeface="Helvetica Neue"/>
              <a:sym typeface="Helvetica Neue"/>
            </a:endParaRPr>
          </a:p>
          <a:p>
            <a:pPr lvl="0" algn="ctr">
              <a:buSzPts val="2400"/>
            </a:pPr>
            <a:r>
              <a:rPr lang="hr-HR" sz="2400">
                <a:latin typeface="Helvetica Neue"/>
                <a:ea typeface="Helvetica Neue"/>
                <a:cs typeface="Helvetica Neue"/>
                <a:sym typeface="Helvetica Neue"/>
              </a:rPr>
              <a:t>manje se usredotočite na donošenje odluka ili uspostavljanje strateških planova, a više na olakšavanje organizacijske suradnje koja može pomoći u promicanju</a:t>
            </a:r>
            <a:endParaRPr lang="hr-HR" sz="2400" b="0" i="0" u="none" strike="noStrike" cap="none">
              <a:solidFill>
                <a:srgbClr val="000000"/>
              </a:solidFill>
              <a:latin typeface="Helvetica Neue"/>
              <a:ea typeface="Helvetica Neue"/>
              <a:cs typeface="Helvetica Neue"/>
              <a:sym typeface="Helvetica Neue"/>
            </a:endParaRPr>
          </a:p>
        </p:txBody>
      </p:sp>
      <p:sp>
        <p:nvSpPr>
          <p:cNvPr id="371" name="Google Shape;371;p22"/>
          <p:cNvSpPr txBox="1"/>
          <p:nvPr/>
        </p:nvSpPr>
        <p:spPr>
          <a:xfrm>
            <a:off x="1296000" y="1548000"/>
            <a:ext cx="13986164" cy="830997"/>
          </a:xfrm>
          <a:prstGeom prst="rect">
            <a:avLst/>
          </a:prstGeom>
          <a:noFill/>
          <a:ln>
            <a:noFill/>
          </a:ln>
        </p:spPr>
        <p:txBody>
          <a:bodyPr spcFirstLastPara="1" wrap="square" lIns="91425" tIns="45700" rIns="91425" bIns="45700" anchor="t" anchorCtr="0">
            <a:spAutoFit/>
          </a:bodyPr>
          <a:lstStyle/>
          <a:p>
            <a:pPr lvl="0"/>
            <a:r>
              <a:rPr lang="hr-HR" sz="4800" b="1" dirty="0">
                <a:solidFill>
                  <a:srgbClr val="4D94B7"/>
                </a:solidFill>
                <a:latin typeface="Helvetica Neue"/>
                <a:ea typeface="Helvetica Neue"/>
                <a:cs typeface="Helvetica Neue"/>
                <a:sym typeface="Helvetica Neue"/>
              </a:rPr>
              <a:t>2. Unapređenje upravljanja timom</a:t>
            </a:r>
          </a:p>
        </p:txBody>
      </p:sp>
      <p:sp>
        <p:nvSpPr>
          <p:cNvPr id="372" name="Google Shape;372;p22"/>
          <p:cNvSpPr txBox="1"/>
          <p:nvPr/>
        </p:nvSpPr>
        <p:spPr>
          <a:xfrm>
            <a:off x="1296000" y="2304000"/>
            <a:ext cx="5688000" cy="523220"/>
          </a:xfrm>
          <a:prstGeom prst="rect">
            <a:avLst/>
          </a:prstGeom>
          <a:noFill/>
          <a:ln>
            <a:noFill/>
          </a:ln>
        </p:spPr>
        <p:txBody>
          <a:bodyPr spcFirstLastPara="1" wrap="square" lIns="91425" tIns="45700" rIns="91425" bIns="45700" anchor="t" anchorCtr="0">
            <a:spAutoFit/>
          </a:bodyPr>
          <a:lstStyle/>
          <a:p>
            <a:pPr lvl="0"/>
            <a:r>
              <a:rPr lang="hr-HR" sz="2800" b="1" dirty="0">
                <a:solidFill>
                  <a:srgbClr val="AED633"/>
                </a:solidFill>
                <a:latin typeface="Helvetica Neue"/>
                <a:ea typeface="Helvetica Neue"/>
                <a:cs typeface="Helvetica Neue"/>
                <a:sym typeface="Helvetica Neue"/>
              </a:rPr>
              <a:t>2.1 Stil vođenja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23"/>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dirty="0">
                <a:solidFill>
                  <a:schemeClr val="dk1"/>
                </a:solidFill>
                <a:latin typeface="Helvetica Neue"/>
                <a:ea typeface="Helvetica Neue"/>
                <a:cs typeface="Helvetica Neue"/>
                <a:sym typeface="Helvetica Neue"/>
              </a:rPr>
              <a:t>Izvor br.: </a:t>
            </a:r>
            <a:r>
              <a:rPr lang="hr-HR" sz="1200" dirty="0">
                <a:solidFill>
                  <a:schemeClr val="dk1"/>
                </a:solidFill>
                <a:latin typeface="Helvetica Neue"/>
                <a:ea typeface="Helvetica Neue"/>
                <a:cs typeface="Helvetica Neue"/>
                <a:sym typeface="Helvetica Neue"/>
              </a:rPr>
              <a:t>2</a:t>
            </a:r>
            <a:endParaRPr lang="hr-HR" dirty="0"/>
          </a:p>
        </p:txBody>
      </p:sp>
      <p:sp>
        <p:nvSpPr>
          <p:cNvPr id="378" name="Google Shape;378;p23"/>
          <p:cNvSpPr/>
          <p:nvPr/>
        </p:nvSpPr>
        <p:spPr>
          <a:xfrm>
            <a:off x="1188000" y="6948000"/>
            <a:ext cx="15516000" cy="1692000"/>
          </a:xfrm>
          <a:prstGeom prst="cube">
            <a:avLst>
              <a:gd name="adj" fmla="val 43305"/>
            </a:avLst>
          </a:prstGeom>
          <a:solidFill>
            <a:srgbClr val="4D94B7"/>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lvl="0" algn="ctr">
              <a:buClr>
                <a:schemeClr val="lt1"/>
              </a:buClr>
              <a:buSzPts val="2400"/>
            </a:pPr>
            <a:r>
              <a:rPr lang="hr-HR" sz="2400" b="1" dirty="0">
                <a:solidFill>
                  <a:schemeClr val="lt1"/>
                </a:solidFill>
                <a:latin typeface="Helvetica Neue"/>
                <a:ea typeface="Helvetica Neue"/>
                <a:cs typeface="Helvetica Neue"/>
                <a:sym typeface="Helvetica Neue"/>
              </a:rPr>
              <a:t>4 dimenzije transformacijskog vodstva</a:t>
            </a:r>
            <a:endParaRPr lang="hr-HR" sz="1800" b="1" i="0" u="none" strike="noStrike" cap="none" dirty="0">
              <a:solidFill>
                <a:schemeClr val="lt1"/>
              </a:solidFill>
              <a:latin typeface="Helvetica Neue"/>
              <a:ea typeface="Helvetica Neue"/>
              <a:cs typeface="Helvetica Neue"/>
              <a:sym typeface="Helvetica Neue"/>
            </a:endParaRPr>
          </a:p>
        </p:txBody>
      </p:sp>
      <p:sp>
        <p:nvSpPr>
          <p:cNvPr id="379" name="Google Shape;379;p23"/>
          <p:cNvSpPr/>
          <p:nvPr/>
        </p:nvSpPr>
        <p:spPr>
          <a:xfrm>
            <a:off x="1728000" y="4320000"/>
            <a:ext cx="3600000" cy="3276000"/>
          </a:xfrm>
          <a:prstGeom prst="can">
            <a:avLst>
              <a:gd name="adj" fmla="val 25000"/>
            </a:avLst>
          </a:prstGeom>
          <a:solidFill>
            <a:schemeClr val="lt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lvl="0" indent="-285750">
              <a:buSzPts val="2150"/>
              <a:buFont typeface="Noto Sans Symbols"/>
              <a:buChar char="⮚"/>
            </a:pPr>
            <a:r>
              <a:rPr lang="hr-HR" sz="2150">
                <a:latin typeface="Helvetica Neue"/>
                <a:ea typeface="Helvetica Neue"/>
                <a:cs typeface="Helvetica Neue"/>
                <a:sym typeface="Helvetica Neue"/>
              </a:rPr>
              <a:t>s vizijom</a:t>
            </a:r>
          </a:p>
          <a:p>
            <a:pPr marL="285750" lvl="0" indent="-285750">
              <a:buSzPts val="2150"/>
              <a:buFont typeface="Noto Sans Symbols"/>
              <a:buChar char="⮚"/>
            </a:pPr>
            <a:r>
              <a:rPr lang="hr-HR" sz="2150">
                <a:latin typeface="Helvetica Neue"/>
                <a:ea typeface="Helvetica Neue"/>
                <a:cs typeface="Helvetica Neue"/>
                <a:sym typeface="Helvetica Neue"/>
              </a:rPr>
              <a:t>stvarajući uzbuđenje svojim entuzijazmom</a:t>
            </a:r>
            <a:endParaRPr lang="hr-HR" sz="2150" b="0" i="0" u="none" strike="noStrike" cap="none">
              <a:solidFill>
                <a:srgbClr val="000000"/>
              </a:solidFill>
              <a:latin typeface="Helvetica Neue"/>
              <a:ea typeface="Helvetica Neue"/>
              <a:cs typeface="Helvetica Neue"/>
              <a:sym typeface="Helvetica Neue"/>
            </a:endParaRPr>
          </a:p>
        </p:txBody>
      </p:sp>
      <p:sp>
        <p:nvSpPr>
          <p:cNvPr id="380" name="Google Shape;380;p23"/>
          <p:cNvSpPr/>
          <p:nvPr/>
        </p:nvSpPr>
        <p:spPr>
          <a:xfrm>
            <a:off x="9072000" y="4319998"/>
            <a:ext cx="3600000" cy="3276000"/>
          </a:xfrm>
          <a:prstGeom prst="can">
            <a:avLst>
              <a:gd name="adj" fmla="val 25000"/>
            </a:avLst>
          </a:prstGeom>
          <a:solidFill>
            <a:schemeClr val="lt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lvl="0" indent="-285750">
              <a:buSzPts val="2150"/>
              <a:buFont typeface="Noto Sans Symbols"/>
              <a:buChar char="⮚"/>
            </a:pPr>
            <a:r>
              <a:rPr lang="hr-HR" sz="2150" dirty="0">
                <a:latin typeface="Helvetica Neue"/>
                <a:ea typeface="Helvetica Neue"/>
                <a:cs typeface="Helvetica Neue"/>
                <a:sym typeface="Helvetica Neue"/>
              </a:rPr>
              <a:t>sposobnost slušanja, suosjećanja i komunikacije s onima koje vode</a:t>
            </a:r>
          </a:p>
          <a:p>
            <a:pPr marL="285750" lvl="0" indent="-285750">
              <a:buSzPts val="2150"/>
              <a:buFont typeface="Noto Sans Symbols"/>
              <a:buChar char="⮚"/>
            </a:pPr>
            <a:r>
              <a:rPr lang="hr-HR" sz="2150" dirty="0">
                <a:latin typeface="Helvetica Neue"/>
                <a:ea typeface="Helvetica Neue"/>
                <a:cs typeface="Helvetica Neue"/>
                <a:sym typeface="Helvetica Neue"/>
              </a:rPr>
              <a:t>socijalne vještine za izgradnju učinkovitih odnosa</a:t>
            </a:r>
            <a:endParaRPr lang="hr-HR" sz="2150" b="0" i="0" u="none" strike="noStrike" cap="none" dirty="0">
              <a:solidFill>
                <a:srgbClr val="000000"/>
              </a:solidFill>
              <a:latin typeface="Helvetica Neue"/>
              <a:ea typeface="Helvetica Neue"/>
              <a:cs typeface="Helvetica Neue"/>
              <a:sym typeface="Helvetica Neue"/>
            </a:endParaRPr>
          </a:p>
        </p:txBody>
      </p:sp>
      <p:sp>
        <p:nvSpPr>
          <p:cNvPr id="381" name="Google Shape;381;p23"/>
          <p:cNvSpPr/>
          <p:nvPr/>
        </p:nvSpPr>
        <p:spPr>
          <a:xfrm>
            <a:off x="12744000" y="4320000"/>
            <a:ext cx="3600000" cy="3276000"/>
          </a:xfrm>
          <a:prstGeom prst="can">
            <a:avLst>
              <a:gd name="adj" fmla="val 25000"/>
            </a:avLst>
          </a:prstGeom>
          <a:solidFill>
            <a:schemeClr val="lt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lvl="0" indent="-285750">
              <a:buSzPts val="2150"/>
              <a:buFont typeface="Noto Sans Symbols"/>
              <a:buChar char="⮚"/>
            </a:pPr>
            <a:r>
              <a:rPr lang="hr-HR" sz="2150" dirty="0">
                <a:latin typeface="Helvetica Neue"/>
                <a:ea typeface="Helvetica Neue"/>
                <a:cs typeface="Helvetica Neue"/>
                <a:sym typeface="Helvetica Neue"/>
              </a:rPr>
              <a:t>natjerati ljude da preispitaju prokušani način obavljanja stvari</a:t>
            </a:r>
          </a:p>
          <a:p>
            <a:pPr marL="285750" lvl="0" indent="-285750">
              <a:buSzPts val="2150"/>
              <a:buFont typeface="Noto Sans Symbols"/>
              <a:buChar char="⮚"/>
            </a:pPr>
            <a:r>
              <a:rPr lang="hr-HR" sz="2150" dirty="0">
                <a:latin typeface="Helvetica Neue"/>
                <a:ea typeface="Helvetica Neue"/>
                <a:cs typeface="Helvetica Neue"/>
                <a:sym typeface="Helvetica Neue"/>
              </a:rPr>
              <a:t>`ponovno uokviriti´ budućnost</a:t>
            </a:r>
            <a:endParaRPr lang="hr-HR" sz="2150" b="0" i="0" u="none" strike="noStrike" cap="none" dirty="0">
              <a:solidFill>
                <a:srgbClr val="000000"/>
              </a:solidFill>
              <a:latin typeface="Helvetica Neue"/>
              <a:ea typeface="Helvetica Neue"/>
              <a:cs typeface="Helvetica Neue"/>
              <a:sym typeface="Helvetica Neue"/>
            </a:endParaRPr>
          </a:p>
        </p:txBody>
      </p:sp>
      <p:sp>
        <p:nvSpPr>
          <p:cNvPr id="382" name="Google Shape;382;p23"/>
          <p:cNvSpPr/>
          <p:nvPr/>
        </p:nvSpPr>
        <p:spPr>
          <a:xfrm>
            <a:off x="5400000" y="4320000"/>
            <a:ext cx="3600000" cy="3276000"/>
          </a:xfrm>
          <a:prstGeom prst="can">
            <a:avLst>
              <a:gd name="adj" fmla="val 25000"/>
            </a:avLst>
          </a:prstGeom>
          <a:solidFill>
            <a:schemeClr val="lt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lvl="0" indent="-285750">
              <a:spcAft>
                <a:spcPts val="1200"/>
              </a:spcAft>
              <a:buSzPts val="2150"/>
              <a:buFont typeface="Noto Sans Symbols"/>
              <a:buChar char="⮚"/>
            </a:pPr>
            <a:r>
              <a:rPr lang="hr-HR" sz="2150" dirty="0">
                <a:latin typeface="Helvetica Neue"/>
                <a:ea typeface="Helvetica Neue"/>
                <a:cs typeface="Helvetica Neue"/>
                <a:sym typeface="Helvetica Neue"/>
              </a:rPr>
              <a:t>Stvaranje okruženja u kojem svaki zaposlenik ima priliku surađivati, inovirati i biti izvrstan.</a:t>
            </a:r>
            <a:endParaRPr lang="hr-HR" sz="2150" b="0" i="0" u="none" strike="noStrike" cap="none" dirty="0">
              <a:solidFill>
                <a:srgbClr val="000000"/>
              </a:solidFill>
              <a:latin typeface="Helvetica Neue"/>
              <a:ea typeface="Helvetica Neue"/>
              <a:cs typeface="Helvetica Neue"/>
              <a:sym typeface="Helvetica Neue"/>
            </a:endParaRPr>
          </a:p>
        </p:txBody>
      </p:sp>
      <p:sp>
        <p:nvSpPr>
          <p:cNvPr id="383" name="Google Shape;383;p23"/>
          <p:cNvSpPr/>
          <p:nvPr/>
        </p:nvSpPr>
        <p:spPr>
          <a:xfrm>
            <a:off x="6048000" y="3780000"/>
            <a:ext cx="2304000" cy="936000"/>
          </a:xfrm>
          <a:prstGeom prst="roundRect">
            <a:avLst>
              <a:gd name="adj" fmla="val 16667"/>
            </a:avLst>
          </a:prstGeom>
          <a:solidFill>
            <a:srgbClr val="AED633"/>
          </a:solidFill>
          <a:ln>
            <a:noFill/>
          </a:ln>
          <a:effectLst>
            <a:outerShdw blurRad="44450" dist="27940" dir="5400000" algn="ctr">
              <a:srgbClr val="000000">
                <a:alpha val="31764"/>
              </a:srgbClr>
            </a:outerShdw>
          </a:effectLst>
        </p:spPr>
        <p:txBody>
          <a:bodyPr spcFirstLastPara="1" wrap="square" lIns="90000" tIns="46800" rIns="90000" bIns="46800" anchor="t" anchorCtr="0">
            <a:noAutofit/>
          </a:bodyPr>
          <a:lstStyle/>
          <a:p>
            <a:pPr lvl="0" algn="ctr">
              <a:spcAft>
                <a:spcPts val="1200"/>
              </a:spcAft>
              <a:buSzPts val="2400"/>
            </a:pPr>
            <a:r>
              <a:rPr lang="hr-HR" sz="2400" b="1">
                <a:latin typeface="Helvetica Neue"/>
                <a:ea typeface="Helvetica Neue"/>
                <a:cs typeface="Helvetica Neue"/>
                <a:sym typeface="Helvetica Neue"/>
              </a:rPr>
              <a:t>Idealizirani utjecaj</a:t>
            </a:r>
            <a:endParaRPr lang="hr-HR" sz="2150" b="1" i="0" strike="noStrike" cap="none">
              <a:solidFill>
                <a:srgbClr val="000000"/>
              </a:solidFill>
              <a:latin typeface="Helvetica Neue"/>
              <a:ea typeface="Helvetica Neue"/>
              <a:cs typeface="Helvetica Neue"/>
              <a:sym typeface="Helvetica Neue"/>
            </a:endParaRPr>
          </a:p>
        </p:txBody>
      </p:sp>
      <p:sp>
        <p:nvSpPr>
          <p:cNvPr id="384" name="Google Shape;384;p23"/>
          <p:cNvSpPr/>
          <p:nvPr/>
        </p:nvSpPr>
        <p:spPr>
          <a:xfrm>
            <a:off x="2376000" y="3780000"/>
            <a:ext cx="2304000" cy="936000"/>
          </a:xfrm>
          <a:prstGeom prst="roundRect">
            <a:avLst>
              <a:gd name="adj" fmla="val 16667"/>
            </a:avLst>
          </a:prstGeom>
          <a:solidFill>
            <a:srgbClr val="AED633"/>
          </a:solidFill>
          <a:ln>
            <a:noFill/>
          </a:ln>
          <a:effectLst>
            <a:outerShdw blurRad="44450" dist="27940" dir="5400000" algn="ctr">
              <a:srgbClr val="000000">
                <a:alpha val="31764"/>
              </a:srgbClr>
            </a:outerShdw>
          </a:effectLst>
        </p:spPr>
        <p:txBody>
          <a:bodyPr spcFirstLastPara="1" wrap="square" lIns="90000" tIns="46800" rIns="90000" bIns="46800" anchor="t" anchorCtr="0">
            <a:noAutofit/>
          </a:bodyPr>
          <a:lstStyle/>
          <a:p>
            <a:pPr lvl="0" algn="ctr">
              <a:spcAft>
                <a:spcPts val="1200"/>
              </a:spcAft>
              <a:buSzPts val="2400"/>
            </a:pPr>
            <a:r>
              <a:rPr lang="hr-HR" sz="2400" b="1">
                <a:latin typeface="Helvetica Neue"/>
                <a:ea typeface="Helvetica Neue"/>
                <a:cs typeface="Helvetica Neue"/>
                <a:sym typeface="Helvetica Neue"/>
              </a:rPr>
              <a:t>Inspirativna motivacija</a:t>
            </a:r>
            <a:endParaRPr lang="hr-HR"/>
          </a:p>
        </p:txBody>
      </p:sp>
      <p:sp>
        <p:nvSpPr>
          <p:cNvPr id="385" name="Google Shape;385;p23"/>
          <p:cNvSpPr/>
          <p:nvPr/>
        </p:nvSpPr>
        <p:spPr>
          <a:xfrm>
            <a:off x="9396000" y="3780000"/>
            <a:ext cx="2952000" cy="936000"/>
          </a:xfrm>
          <a:prstGeom prst="roundRect">
            <a:avLst>
              <a:gd name="adj" fmla="val 16667"/>
            </a:avLst>
          </a:prstGeom>
          <a:solidFill>
            <a:srgbClr val="AED633"/>
          </a:solidFill>
          <a:ln>
            <a:noFill/>
          </a:ln>
          <a:effectLst>
            <a:outerShdw blurRad="44450" dist="27940" dir="5400000" algn="ctr">
              <a:srgbClr val="000000">
                <a:alpha val="31764"/>
              </a:srgbClr>
            </a:outerShdw>
          </a:effectLst>
        </p:spPr>
        <p:txBody>
          <a:bodyPr spcFirstLastPara="1" wrap="square" lIns="90000" tIns="46800" rIns="90000" bIns="46800" anchor="t" anchorCtr="0">
            <a:noAutofit/>
          </a:bodyPr>
          <a:lstStyle/>
          <a:p>
            <a:pPr lvl="0" algn="ctr">
              <a:spcAft>
                <a:spcPts val="1200"/>
              </a:spcAft>
              <a:buSzPts val="2400"/>
            </a:pPr>
            <a:r>
              <a:rPr lang="hr-HR" sz="2400" b="1">
                <a:latin typeface="Helvetica Neue"/>
                <a:ea typeface="Helvetica Neue"/>
                <a:cs typeface="Helvetica Neue"/>
                <a:sym typeface="Helvetica Neue"/>
              </a:rPr>
              <a:t>Individualizirano razmatranje</a:t>
            </a:r>
            <a:endParaRPr lang="hr-HR" sz="2150" b="1" i="0" strike="noStrike" cap="none">
              <a:solidFill>
                <a:srgbClr val="000000"/>
              </a:solidFill>
              <a:latin typeface="Helvetica Neue"/>
              <a:ea typeface="Helvetica Neue"/>
              <a:cs typeface="Helvetica Neue"/>
              <a:sym typeface="Helvetica Neue"/>
            </a:endParaRPr>
          </a:p>
        </p:txBody>
      </p:sp>
      <p:sp>
        <p:nvSpPr>
          <p:cNvPr id="386" name="Google Shape;386;p23"/>
          <p:cNvSpPr/>
          <p:nvPr/>
        </p:nvSpPr>
        <p:spPr>
          <a:xfrm>
            <a:off x="13392000" y="3780000"/>
            <a:ext cx="2304000" cy="936000"/>
          </a:xfrm>
          <a:prstGeom prst="roundRect">
            <a:avLst>
              <a:gd name="adj" fmla="val 16667"/>
            </a:avLst>
          </a:prstGeom>
          <a:solidFill>
            <a:srgbClr val="AED633"/>
          </a:solidFill>
          <a:ln>
            <a:noFill/>
          </a:ln>
          <a:effectLst>
            <a:outerShdw blurRad="44450" dist="27940" dir="5400000" algn="ctr">
              <a:srgbClr val="000000">
                <a:alpha val="31764"/>
              </a:srgbClr>
            </a:outerShdw>
          </a:effectLst>
        </p:spPr>
        <p:txBody>
          <a:bodyPr spcFirstLastPara="1" wrap="square" lIns="90000" tIns="46800" rIns="90000" bIns="46800" anchor="t" anchorCtr="0">
            <a:noAutofit/>
          </a:bodyPr>
          <a:lstStyle/>
          <a:p>
            <a:pPr lvl="0" algn="ctr">
              <a:spcAft>
                <a:spcPts val="1200"/>
              </a:spcAft>
              <a:buSzPts val="2400"/>
            </a:pPr>
            <a:r>
              <a:rPr lang="hr-HR" sz="2400" b="1">
                <a:latin typeface="Helvetica Neue"/>
                <a:ea typeface="Helvetica Neue"/>
                <a:cs typeface="Helvetica Neue"/>
                <a:sym typeface="Helvetica Neue"/>
              </a:rPr>
              <a:t>Intelektualna stimulacija</a:t>
            </a:r>
            <a:endParaRPr lang="hr-HR" sz="2150" b="1" i="0" strike="noStrike" cap="none">
              <a:solidFill>
                <a:srgbClr val="000000"/>
              </a:solidFill>
              <a:latin typeface="Helvetica Neue"/>
              <a:ea typeface="Helvetica Neue"/>
              <a:cs typeface="Helvetica Neue"/>
              <a:sym typeface="Helvetica Neue"/>
            </a:endParaRPr>
          </a:p>
        </p:txBody>
      </p:sp>
      <p:sp>
        <p:nvSpPr>
          <p:cNvPr id="387" name="Google Shape;387;p23"/>
          <p:cNvSpPr txBox="1"/>
          <p:nvPr/>
        </p:nvSpPr>
        <p:spPr>
          <a:xfrm>
            <a:off x="1296000" y="1548000"/>
            <a:ext cx="13986164" cy="830997"/>
          </a:xfrm>
          <a:prstGeom prst="rect">
            <a:avLst/>
          </a:prstGeom>
          <a:noFill/>
          <a:ln>
            <a:noFill/>
          </a:ln>
        </p:spPr>
        <p:txBody>
          <a:bodyPr spcFirstLastPara="1" wrap="square" lIns="91425" tIns="45700" rIns="91425" bIns="45700" anchor="t" anchorCtr="0">
            <a:spAutoFit/>
          </a:bodyPr>
          <a:lstStyle/>
          <a:p>
            <a:pPr lvl="0"/>
            <a:r>
              <a:rPr lang="vi-VN" sz="4800" b="1" dirty="0">
                <a:solidFill>
                  <a:srgbClr val="4D94B7"/>
                </a:solidFill>
                <a:latin typeface="Helvetica Neue"/>
                <a:ea typeface="Helvetica Neue"/>
                <a:cs typeface="Helvetica Neue"/>
                <a:sym typeface="Helvetica Neue"/>
              </a:rPr>
              <a:t>2. Unapređenje upravljanja timom</a:t>
            </a:r>
          </a:p>
        </p:txBody>
      </p:sp>
      <p:sp>
        <p:nvSpPr>
          <p:cNvPr id="388" name="Google Shape;388;p23"/>
          <p:cNvSpPr txBox="1"/>
          <p:nvPr/>
        </p:nvSpPr>
        <p:spPr>
          <a:xfrm>
            <a:off x="1296000" y="2304000"/>
            <a:ext cx="5688000" cy="523220"/>
          </a:xfrm>
          <a:prstGeom prst="rect">
            <a:avLst/>
          </a:prstGeom>
          <a:noFill/>
          <a:ln>
            <a:noFill/>
          </a:ln>
        </p:spPr>
        <p:txBody>
          <a:bodyPr spcFirstLastPara="1" wrap="square" lIns="91425" tIns="45700" rIns="91425" bIns="45700" anchor="t" anchorCtr="0">
            <a:spAutoFit/>
          </a:bodyPr>
          <a:lstStyle/>
          <a:p>
            <a:pPr lvl="0"/>
            <a:r>
              <a:rPr lang="hr-HR" sz="2800" b="1">
                <a:solidFill>
                  <a:srgbClr val="AED633"/>
                </a:solidFill>
                <a:latin typeface="Helvetica Neue"/>
                <a:ea typeface="Helvetica Neue"/>
                <a:cs typeface="Helvetica Neue"/>
                <a:sym typeface="Helvetica Neue"/>
              </a:rPr>
              <a:t>2.1 Stil vođenja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8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8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9"/>
                                        </p:tgtEl>
                                        <p:attrNameLst>
                                          <p:attrName>style.visibility</p:attrName>
                                        </p:attrNameLst>
                                      </p:cBhvr>
                                      <p:to>
                                        <p:strVal val="visible"/>
                                      </p:to>
                                    </p:set>
                                    <p:animEffect transition="in" filter="fade">
                                      <p:cBhvr>
                                        <p:cTn id="17" dur="500"/>
                                        <p:tgtEl>
                                          <p:spTgt spid="37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82"/>
                                        </p:tgtEl>
                                        <p:attrNameLst>
                                          <p:attrName>style.visibility</p:attrName>
                                        </p:attrNameLst>
                                      </p:cBhvr>
                                      <p:to>
                                        <p:strVal val="visible"/>
                                      </p:to>
                                    </p:set>
                                    <p:animEffect transition="in" filter="fade">
                                      <p:cBhvr>
                                        <p:cTn id="22" dur="500"/>
                                        <p:tgtEl>
                                          <p:spTgt spid="38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80"/>
                                        </p:tgtEl>
                                        <p:attrNameLst>
                                          <p:attrName>style.visibility</p:attrName>
                                        </p:attrNameLst>
                                      </p:cBhvr>
                                      <p:to>
                                        <p:strVal val="visible"/>
                                      </p:to>
                                    </p:set>
                                    <p:animEffect transition="in" filter="fade">
                                      <p:cBhvr>
                                        <p:cTn id="27" dur="500"/>
                                        <p:tgtEl>
                                          <p:spTgt spid="38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81"/>
                                        </p:tgtEl>
                                        <p:attrNameLst>
                                          <p:attrName>style.visibility</p:attrName>
                                        </p:attrNameLst>
                                      </p:cBhvr>
                                      <p:to>
                                        <p:strVal val="visible"/>
                                      </p:to>
                                    </p:set>
                                    <p:animEffect transition="in" filter="fade">
                                      <p:cBhvr>
                                        <p:cTn id="32" dur="500"/>
                                        <p:tgtEl>
                                          <p:spTgt spid="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Google Shape;393;p24"/>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dirty="0">
                <a:solidFill>
                  <a:schemeClr val="dk1"/>
                </a:solidFill>
                <a:latin typeface="Helvetica Neue"/>
                <a:ea typeface="Helvetica Neue"/>
                <a:cs typeface="Helvetica Neue"/>
                <a:sym typeface="Helvetica Neue"/>
              </a:rPr>
              <a:t>Izvor br.: </a:t>
            </a:r>
            <a:r>
              <a:rPr lang="hr-HR" sz="1200" dirty="0">
                <a:solidFill>
                  <a:schemeClr val="dk1"/>
                </a:solidFill>
                <a:latin typeface="Helvetica Neue"/>
                <a:ea typeface="Helvetica Neue"/>
                <a:cs typeface="Helvetica Neue"/>
                <a:sym typeface="Helvetica Neue"/>
              </a:rPr>
              <a:t>9</a:t>
            </a:r>
            <a:endParaRPr lang="hr-HR" dirty="0"/>
          </a:p>
        </p:txBody>
      </p:sp>
      <p:sp>
        <p:nvSpPr>
          <p:cNvPr id="394" name="Google Shape;394;p24"/>
          <p:cNvSpPr txBox="1"/>
          <p:nvPr/>
        </p:nvSpPr>
        <p:spPr>
          <a:xfrm>
            <a:off x="1295400" y="3384000"/>
            <a:ext cx="13986163" cy="461665"/>
          </a:xfrm>
          <a:prstGeom prst="rect">
            <a:avLst/>
          </a:prstGeom>
          <a:noFill/>
          <a:ln>
            <a:noFill/>
          </a:ln>
        </p:spPr>
        <p:txBody>
          <a:bodyPr spcFirstLastPara="1" wrap="square" lIns="91425" tIns="45700" rIns="91425" bIns="45700" anchor="t" anchorCtr="0">
            <a:spAutoFit/>
          </a:bodyPr>
          <a:lstStyle/>
          <a:p>
            <a:pPr lvl="0"/>
            <a:r>
              <a:rPr lang="hr-HR" sz="2400" b="1">
                <a:solidFill>
                  <a:schemeClr val="dk1"/>
                </a:solidFill>
                <a:latin typeface="Helvetica Neue"/>
                <a:ea typeface="Helvetica Neue"/>
                <a:cs typeface="Helvetica Neue"/>
                <a:sym typeface="Helvetica Neue"/>
              </a:rPr>
              <a:t>Definicija organizacijskog razvoja</a:t>
            </a:r>
            <a:endParaRPr lang="hr-HR"/>
          </a:p>
        </p:txBody>
      </p:sp>
      <p:sp>
        <p:nvSpPr>
          <p:cNvPr id="395" name="Google Shape;395;p24"/>
          <p:cNvSpPr txBox="1"/>
          <p:nvPr/>
        </p:nvSpPr>
        <p:spPr>
          <a:xfrm>
            <a:off x="1296000" y="2304000"/>
            <a:ext cx="6552600" cy="523220"/>
          </a:xfrm>
          <a:prstGeom prst="rect">
            <a:avLst/>
          </a:prstGeom>
          <a:noFill/>
          <a:ln>
            <a:noFill/>
          </a:ln>
        </p:spPr>
        <p:txBody>
          <a:bodyPr spcFirstLastPara="1" wrap="square" lIns="91425" tIns="45700" rIns="91425" bIns="45700" anchor="t" anchorCtr="0">
            <a:spAutoFit/>
          </a:bodyPr>
          <a:lstStyle/>
          <a:p>
            <a:pPr lvl="0"/>
            <a:r>
              <a:rPr lang="hr-HR" sz="2800" b="1">
                <a:solidFill>
                  <a:srgbClr val="AED633"/>
                </a:solidFill>
                <a:latin typeface="Helvetica Neue"/>
                <a:ea typeface="Helvetica Neue"/>
                <a:cs typeface="Helvetica Neue"/>
                <a:sym typeface="Helvetica Neue"/>
              </a:rPr>
              <a:t>2.2 Organizacijski razvoj</a:t>
            </a:r>
          </a:p>
        </p:txBody>
      </p:sp>
      <p:sp>
        <p:nvSpPr>
          <p:cNvPr id="396" name="Google Shape;396;p24"/>
          <p:cNvSpPr/>
          <p:nvPr/>
        </p:nvSpPr>
        <p:spPr>
          <a:xfrm rot="720265">
            <a:off x="7602233" y="4514854"/>
            <a:ext cx="6840000" cy="3564000"/>
          </a:xfrm>
          <a:prstGeom prst="foldedCorner">
            <a:avLst>
              <a:gd name="adj" fmla="val 16667"/>
            </a:avLst>
          </a:prstGeom>
          <a:solidFill>
            <a:srgbClr val="D8D8D8"/>
          </a:solidFill>
          <a:ln w="9525" cap="flat" cmpd="sng">
            <a:solidFill>
              <a:schemeClr val="lt1"/>
            </a:solidFill>
            <a:prstDash val="solid"/>
            <a:round/>
            <a:headEnd type="none" w="sm" len="sm"/>
            <a:tailEnd type="none" w="sm" len="sm"/>
          </a:ln>
        </p:spPr>
        <p:txBody>
          <a:bodyPr spcFirstLastPara="1" wrap="square" lIns="91425" tIns="540000" rIns="91425" bIns="45700" anchor="t" anchorCtr="0">
            <a:noAutofit/>
          </a:bodyPr>
          <a:lstStyle/>
          <a:p>
            <a:pPr lvl="0" algn="ctr">
              <a:lnSpc>
                <a:spcPct val="150000"/>
              </a:lnSpc>
            </a:pPr>
            <a:r>
              <a:rPr lang="hr-HR" sz="2400">
                <a:solidFill>
                  <a:schemeClr val="dk1"/>
                </a:solidFill>
                <a:latin typeface="Helvetica Neue"/>
                <a:ea typeface="Helvetica Neue"/>
                <a:cs typeface="Helvetica Neue"/>
                <a:sym typeface="Helvetica Neue"/>
              </a:rPr>
              <a:t>Strategija planske i sustavne promjene koja se ostvaruje utjecajem na organizacijsku strukturu, korporativnu kulturu i ponašanje pojedinca, uz najveći mogući angažman dotičnih zaposlenika.</a:t>
            </a:r>
            <a:endParaRPr lang="hr-HR"/>
          </a:p>
        </p:txBody>
      </p:sp>
      <p:pic>
        <p:nvPicPr>
          <p:cNvPr id="397" name="Google Shape;397;p24" descr="Anheften mit einfarbiger Füllung"/>
          <p:cNvPicPr preferRelativeResize="0"/>
          <p:nvPr/>
        </p:nvPicPr>
        <p:blipFill rotWithShape="1">
          <a:blip r:embed="rId3">
            <a:alphaModFix/>
          </a:blip>
          <a:srcRect/>
          <a:stretch/>
        </p:blipFill>
        <p:spPr>
          <a:xfrm rot="5207497">
            <a:off x="11378672" y="4120653"/>
            <a:ext cx="914400" cy="914400"/>
          </a:xfrm>
          <a:prstGeom prst="rect">
            <a:avLst/>
          </a:prstGeom>
          <a:noFill/>
          <a:ln>
            <a:noFill/>
          </a:ln>
          <a:effectLst>
            <a:outerShdw blurRad="149987" dist="250190" dir="8460000" algn="ctr">
              <a:srgbClr val="000000">
                <a:alpha val="27450"/>
              </a:srgbClr>
            </a:outerShdw>
          </a:effectLst>
        </p:spPr>
      </p:pic>
      <p:sp>
        <p:nvSpPr>
          <p:cNvPr id="398" name="Google Shape;398;p24"/>
          <p:cNvSpPr txBox="1"/>
          <p:nvPr/>
        </p:nvSpPr>
        <p:spPr>
          <a:xfrm>
            <a:off x="1296000" y="1548000"/>
            <a:ext cx="13986164" cy="830997"/>
          </a:xfrm>
          <a:prstGeom prst="rect">
            <a:avLst/>
          </a:prstGeom>
          <a:noFill/>
          <a:ln>
            <a:noFill/>
          </a:ln>
        </p:spPr>
        <p:txBody>
          <a:bodyPr spcFirstLastPara="1" wrap="square" lIns="91425" tIns="45700" rIns="91425" bIns="45700" anchor="t" anchorCtr="0">
            <a:spAutoFit/>
          </a:bodyPr>
          <a:lstStyle/>
          <a:p>
            <a:pPr lvl="0"/>
            <a:r>
              <a:rPr lang="hr-HR" sz="4800" b="1">
                <a:solidFill>
                  <a:srgbClr val="4D94B7"/>
                </a:solidFill>
                <a:latin typeface="Helvetica Neue"/>
                <a:ea typeface="Helvetica Neue"/>
                <a:cs typeface="Helvetica Neue"/>
                <a:sym typeface="Helvetica Neue"/>
              </a:rPr>
              <a:t>2. Unapređenje upravljanja timom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96"/>
                                        </p:tgtEl>
                                        <p:attrNameLst>
                                          <p:attrName>style.visibility</p:attrName>
                                        </p:attrNameLst>
                                      </p:cBhvr>
                                      <p:to>
                                        <p:strVal val="visible"/>
                                      </p:to>
                                    </p:set>
                                    <p:anim calcmode="lin" valueType="num">
                                      <p:cBhvr additive="base">
                                        <p:cTn id="7" dur="500"/>
                                        <p:tgtEl>
                                          <p:spTgt spid="396"/>
                                        </p:tgtEl>
                                        <p:attrNameLst>
                                          <p:attrName>ppt_w</p:attrName>
                                        </p:attrNameLst>
                                      </p:cBhvr>
                                      <p:tavLst>
                                        <p:tav tm="0">
                                          <p:val>
                                            <p:strVal val="0"/>
                                          </p:val>
                                        </p:tav>
                                        <p:tav tm="100000">
                                          <p:val>
                                            <p:strVal val="#ppt_w"/>
                                          </p:val>
                                        </p:tav>
                                      </p:tavLst>
                                    </p:anim>
                                    <p:anim calcmode="lin" valueType="num">
                                      <p:cBhvr additive="base">
                                        <p:cTn id="8" dur="500"/>
                                        <p:tgtEl>
                                          <p:spTgt spid="396"/>
                                        </p:tgtEl>
                                        <p:attrNameLst>
                                          <p:attrName>ppt_h</p:attrName>
                                        </p:attrNameLst>
                                      </p:cBhvr>
                                      <p:tavLst>
                                        <p:tav tm="0">
                                          <p:val>
                                            <p:strVal val="0"/>
                                          </p:val>
                                        </p:tav>
                                        <p:tav tm="100000">
                                          <p:val>
                                            <p:strVal val="#ppt_h"/>
                                          </p:val>
                                        </p:tav>
                                      </p:tavLst>
                                    </p:anim>
                                  </p:child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0"/>
                                          </p:stCondLst>
                                        </p:cTn>
                                        <p:tgtEl>
                                          <p:spTgt spid="3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25"/>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dirty="0">
                <a:solidFill>
                  <a:schemeClr val="dk1"/>
                </a:solidFill>
                <a:latin typeface="Helvetica Neue"/>
                <a:ea typeface="Helvetica Neue"/>
                <a:cs typeface="Helvetica Neue"/>
                <a:sym typeface="Helvetica Neue"/>
              </a:rPr>
              <a:t>Izvor br.: </a:t>
            </a:r>
            <a:r>
              <a:rPr lang="hr-HR" sz="1200" dirty="0">
                <a:solidFill>
                  <a:schemeClr val="dk1"/>
                </a:solidFill>
                <a:latin typeface="Helvetica Neue"/>
                <a:ea typeface="Helvetica Neue"/>
                <a:cs typeface="Helvetica Neue"/>
                <a:sym typeface="Helvetica Neue"/>
              </a:rPr>
              <a:t>3</a:t>
            </a:r>
            <a:endParaRPr lang="hr-HR" dirty="0"/>
          </a:p>
        </p:txBody>
      </p:sp>
      <p:sp>
        <p:nvSpPr>
          <p:cNvPr id="404" name="Google Shape;404;p25"/>
          <p:cNvSpPr txBox="1"/>
          <p:nvPr/>
        </p:nvSpPr>
        <p:spPr>
          <a:xfrm>
            <a:off x="1296001" y="3384000"/>
            <a:ext cx="5333400" cy="2308284"/>
          </a:xfrm>
          <a:prstGeom prst="rect">
            <a:avLst/>
          </a:prstGeom>
          <a:noFill/>
          <a:ln>
            <a:noFill/>
          </a:ln>
        </p:spPr>
        <p:txBody>
          <a:bodyPr spcFirstLastPara="1" wrap="square" lIns="91425" tIns="45700" rIns="91425" bIns="45700" anchor="t" anchorCtr="0">
            <a:spAutoFit/>
          </a:bodyPr>
          <a:lstStyle/>
          <a:p>
            <a:pPr lvl="0"/>
            <a:r>
              <a:rPr lang="hr-HR" sz="2400" b="1">
                <a:solidFill>
                  <a:schemeClr val="dk1"/>
                </a:solidFill>
                <a:latin typeface="Helvetica Neue"/>
                <a:ea typeface="Helvetica Neue"/>
                <a:cs typeface="Helvetica Neue"/>
                <a:sym typeface="Helvetica Neue"/>
              </a:rPr>
              <a:t>Modul vodeće šanse</a:t>
            </a:r>
          </a:p>
          <a:p>
            <a:pPr marL="0" marR="0" lvl="0" indent="0" algn="l" rtl="0">
              <a:spcBef>
                <a:spcPts val="0"/>
              </a:spcBef>
              <a:spcAft>
                <a:spcPts val="0"/>
              </a:spcAft>
              <a:buNone/>
            </a:pPr>
            <a:endParaRPr lang="hr-HR" sz="2400">
              <a:solidFill>
                <a:schemeClr val="dk1"/>
              </a:solidFill>
              <a:latin typeface="Helvetica Neue"/>
              <a:ea typeface="Helvetica Neue"/>
              <a:cs typeface="Helvetica Neue"/>
              <a:sym typeface="Helvetica Neue"/>
            </a:endParaRPr>
          </a:p>
          <a:p>
            <a:pPr marL="0" marR="0" lvl="0" indent="0" algn="l" rtl="0">
              <a:spcBef>
                <a:spcPts val="0"/>
              </a:spcBef>
              <a:spcAft>
                <a:spcPts val="0"/>
              </a:spcAft>
              <a:buNone/>
            </a:pPr>
            <a:endParaRPr lang="hr-HR" sz="2400">
              <a:solidFill>
                <a:schemeClr val="dk1"/>
              </a:solidFill>
              <a:latin typeface="Helvetica Neue"/>
              <a:ea typeface="Helvetica Neue"/>
              <a:cs typeface="Helvetica Neue"/>
              <a:sym typeface="Helvetica Neue"/>
            </a:endParaRPr>
          </a:p>
          <a:p>
            <a:pPr marL="0" marR="0" lvl="0" indent="0" algn="l" rtl="0">
              <a:spcBef>
                <a:spcPts val="0"/>
              </a:spcBef>
              <a:spcAft>
                <a:spcPts val="0"/>
              </a:spcAft>
              <a:buNone/>
            </a:pPr>
            <a:endParaRPr lang="hr-HR" sz="2400">
              <a:solidFill>
                <a:schemeClr val="dk1"/>
              </a:solidFill>
              <a:latin typeface="Helvetica Neue"/>
              <a:ea typeface="Helvetica Neue"/>
              <a:cs typeface="Helvetica Neue"/>
              <a:sym typeface="Helvetica Neue"/>
            </a:endParaRPr>
          </a:p>
          <a:p>
            <a:pPr lvl="0"/>
            <a:r>
              <a:rPr lang="hr-HR" sz="2400">
                <a:solidFill>
                  <a:schemeClr val="dk1"/>
                </a:solidFill>
                <a:latin typeface="Helvetica Neue"/>
                <a:ea typeface="Helvetica Neue"/>
                <a:cs typeface="Helvetica Neue"/>
                <a:sym typeface="Helvetica Neue"/>
              </a:rPr>
              <a:t>Vodeće promjene </a:t>
            </a:r>
          </a:p>
          <a:p>
            <a:pPr lvl="0"/>
            <a:r>
              <a:rPr lang="hr-HR" sz="2400">
                <a:solidFill>
                  <a:schemeClr val="dk1"/>
                </a:solidFill>
                <a:latin typeface="Helvetica Neue"/>
                <a:ea typeface="Helvetica Neue"/>
                <a:cs typeface="Helvetica Neue"/>
                <a:sym typeface="Helvetica Neue"/>
              </a:rPr>
              <a:t>Johna P. Kottera</a:t>
            </a:r>
          </a:p>
        </p:txBody>
      </p:sp>
      <p:sp>
        <p:nvSpPr>
          <p:cNvPr id="405" name="Google Shape;405;p25"/>
          <p:cNvSpPr txBox="1"/>
          <p:nvPr/>
        </p:nvSpPr>
        <p:spPr>
          <a:xfrm rot="-3360000">
            <a:off x="4802962" y="6027885"/>
            <a:ext cx="4687132" cy="461624"/>
          </a:xfrm>
          <a:prstGeom prst="rect">
            <a:avLst/>
          </a:prstGeom>
          <a:noFill/>
          <a:ln>
            <a:noFill/>
          </a:ln>
        </p:spPr>
        <p:txBody>
          <a:bodyPr spcFirstLastPara="1" wrap="square" lIns="91425" tIns="45700" rIns="91425" bIns="45700" anchor="t" anchorCtr="0">
            <a:spAutoFit/>
          </a:bodyPr>
          <a:lstStyle/>
          <a:p>
            <a:pPr lvl="0" algn="ctr"/>
            <a:r>
              <a:rPr lang="hr-HR" sz="2400">
                <a:solidFill>
                  <a:schemeClr val="dk1"/>
                </a:solidFill>
                <a:latin typeface="Helvetica Neue"/>
                <a:ea typeface="Helvetica Neue"/>
                <a:cs typeface="Helvetica Neue"/>
                <a:sym typeface="Helvetica Neue"/>
              </a:rPr>
              <a:t>Uspješna promjena</a:t>
            </a:r>
          </a:p>
        </p:txBody>
      </p:sp>
      <p:sp>
        <p:nvSpPr>
          <p:cNvPr id="406" name="Google Shape;406;p25"/>
          <p:cNvSpPr/>
          <p:nvPr/>
        </p:nvSpPr>
        <p:spPr>
          <a:xfrm>
            <a:off x="6629401" y="8166023"/>
            <a:ext cx="720000" cy="720000"/>
          </a:xfrm>
          <a:prstGeom prst="cube">
            <a:avLst>
              <a:gd name="adj" fmla="val 25000"/>
            </a:avLst>
          </a:prstGeom>
          <a:solidFill>
            <a:srgbClr val="4D94B7"/>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hr-HR" sz="2400" b="1">
                <a:solidFill>
                  <a:schemeClr val="dk1"/>
                </a:solidFill>
                <a:latin typeface="Helvetica Neue"/>
                <a:ea typeface="Helvetica Neue"/>
                <a:cs typeface="Helvetica Neue"/>
                <a:sym typeface="Helvetica Neue"/>
              </a:rPr>
              <a:t>1</a:t>
            </a:r>
            <a:endParaRPr lang="hr-HR"/>
          </a:p>
        </p:txBody>
      </p:sp>
      <p:sp>
        <p:nvSpPr>
          <p:cNvPr id="407" name="Google Shape;407;p25"/>
          <p:cNvSpPr/>
          <p:nvPr/>
        </p:nvSpPr>
        <p:spPr>
          <a:xfrm>
            <a:off x="7169401" y="8166023"/>
            <a:ext cx="7560000" cy="720000"/>
          </a:xfrm>
          <a:prstGeom prst="cube">
            <a:avLst>
              <a:gd name="adj" fmla="val 25000"/>
            </a:avLst>
          </a:prstGeom>
          <a:solidFill>
            <a:srgbClr val="AED63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lvl="0" algn="ctr"/>
            <a:r>
              <a:rPr lang="hr-HR" sz="2400">
                <a:solidFill>
                  <a:schemeClr val="dk1"/>
                </a:solidFill>
                <a:latin typeface="Helvetica Neue"/>
                <a:ea typeface="Helvetica Neue"/>
                <a:cs typeface="Helvetica Neue"/>
                <a:sym typeface="Helvetica Neue"/>
              </a:rPr>
              <a:t>Stvorite osjećaj hitnosti</a:t>
            </a:r>
            <a:endParaRPr lang="hr-HR"/>
          </a:p>
        </p:txBody>
      </p:sp>
      <p:sp>
        <p:nvSpPr>
          <p:cNvPr id="408" name="Google Shape;408;p25"/>
          <p:cNvSpPr/>
          <p:nvPr/>
        </p:nvSpPr>
        <p:spPr>
          <a:xfrm>
            <a:off x="6989401" y="7626023"/>
            <a:ext cx="720000" cy="720000"/>
          </a:xfrm>
          <a:prstGeom prst="cube">
            <a:avLst>
              <a:gd name="adj" fmla="val 25000"/>
            </a:avLst>
          </a:prstGeom>
          <a:solidFill>
            <a:srgbClr val="4D94B7"/>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hr-HR" sz="2400" b="1">
                <a:solidFill>
                  <a:schemeClr val="dk1"/>
                </a:solidFill>
                <a:latin typeface="Helvetica Neue"/>
                <a:ea typeface="Helvetica Neue"/>
                <a:cs typeface="Helvetica Neue"/>
                <a:sym typeface="Helvetica Neue"/>
              </a:rPr>
              <a:t>2</a:t>
            </a:r>
            <a:endParaRPr lang="hr-HR"/>
          </a:p>
        </p:txBody>
      </p:sp>
      <p:sp>
        <p:nvSpPr>
          <p:cNvPr id="409" name="Google Shape;409;p25"/>
          <p:cNvSpPr/>
          <p:nvPr/>
        </p:nvSpPr>
        <p:spPr>
          <a:xfrm>
            <a:off x="7529401" y="7626023"/>
            <a:ext cx="7200000" cy="720000"/>
          </a:xfrm>
          <a:prstGeom prst="cube">
            <a:avLst>
              <a:gd name="adj" fmla="val 25000"/>
            </a:avLst>
          </a:prstGeom>
          <a:solidFill>
            <a:srgbClr val="AED63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lvl="0" algn="ctr"/>
            <a:r>
              <a:rPr lang="hr-HR" sz="2400">
                <a:solidFill>
                  <a:schemeClr val="dk1"/>
                </a:solidFill>
                <a:latin typeface="Helvetica Neue"/>
                <a:ea typeface="Helvetica Neue"/>
                <a:cs typeface="Helvetica Neue"/>
                <a:sym typeface="Helvetica Neue"/>
              </a:rPr>
              <a:t>Stvorite moćnu koaliciju</a:t>
            </a:r>
            <a:endParaRPr lang="hr-HR"/>
          </a:p>
        </p:txBody>
      </p:sp>
      <p:sp>
        <p:nvSpPr>
          <p:cNvPr id="410" name="Google Shape;410;p25"/>
          <p:cNvSpPr/>
          <p:nvPr/>
        </p:nvSpPr>
        <p:spPr>
          <a:xfrm>
            <a:off x="7349401" y="7086023"/>
            <a:ext cx="720000" cy="720000"/>
          </a:xfrm>
          <a:prstGeom prst="cube">
            <a:avLst>
              <a:gd name="adj" fmla="val 25000"/>
            </a:avLst>
          </a:prstGeom>
          <a:solidFill>
            <a:srgbClr val="4D94B7"/>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hr-HR" sz="2400" b="1">
                <a:solidFill>
                  <a:schemeClr val="dk1"/>
                </a:solidFill>
                <a:latin typeface="Helvetica Neue"/>
                <a:ea typeface="Helvetica Neue"/>
                <a:cs typeface="Helvetica Neue"/>
                <a:sym typeface="Helvetica Neue"/>
              </a:rPr>
              <a:t>3</a:t>
            </a:r>
            <a:endParaRPr lang="hr-HR"/>
          </a:p>
        </p:txBody>
      </p:sp>
      <p:sp>
        <p:nvSpPr>
          <p:cNvPr id="411" name="Google Shape;411;p25"/>
          <p:cNvSpPr/>
          <p:nvPr/>
        </p:nvSpPr>
        <p:spPr>
          <a:xfrm>
            <a:off x="7889401" y="7086023"/>
            <a:ext cx="6840000" cy="720000"/>
          </a:xfrm>
          <a:prstGeom prst="cube">
            <a:avLst>
              <a:gd name="adj" fmla="val 25000"/>
            </a:avLst>
          </a:prstGeom>
          <a:solidFill>
            <a:srgbClr val="AED63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lvl="0" algn="ctr"/>
            <a:r>
              <a:rPr lang="hr-HR" sz="2400">
                <a:solidFill>
                  <a:schemeClr val="dk1"/>
                </a:solidFill>
                <a:latin typeface="Helvetica Neue"/>
                <a:ea typeface="Helvetica Neue"/>
                <a:cs typeface="Helvetica Neue"/>
                <a:sym typeface="Helvetica Neue"/>
              </a:rPr>
              <a:t>Formirajte stratešku viziju i inicijative</a:t>
            </a:r>
            <a:endParaRPr lang="hr-HR"/>
          </a:p>
        </p:txBody>
      </p:sp>
      <p:sp>
        <p:nvSpPr>
          <p:cNvPr id="412" name="Google Shape;412;p25"/>
          <p:cNvSpPr/>
          <p:nvPr/>
        </p:nvSpPr>
        <p:spPr>
          <a:xfrm>
            <a:off x="7709401" y="6546023"/>
            <a:ext cx="720000" cy="720000"/>
          </a:xfrm>
          <a:prstGeom prst="cube">
            <a:avLst>
              <a:gd name="adj" fmla="val 25000"/>
            </a:avLst>
          </a:prstGeom>
          <a:solidFill>
            <a:srgbClr val="4D94B7"/>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hr-HR" sz="2400" b="1">
                <a:solidFill>
                  <a:schemeClr val="dk1"/>
                </a:solidFill>
                <a:latin typeface="Helvetica Neue"/>
                <a:ea typeface="Helvetica Neue"/>
                <a:cs typeface="Helvetica Neue"/>
                <a:sym typeface="Helvetica Neue"/>
              </a:rPr>
              <a:t>4</a:t>
            </a:r>
            <a:endParaRPr lang="hr-HR"/>
          </a:p>
        </p:txBody>
      </p:sp>
      <p:sp>
        <p:nvSpPr>
          <p:cNvPr id="413" name="Google Shape;413;p25"/>
          <p:cNvSpPr/>
          <p:nvPr/>
        </p:nvSpPr>
        <p:spPr>
          <a:xfrm>
            <a:off x="8249401" y="6546023"/>
            <a:ext cx="6480000" cy="720000"/>
          </a:xfrm>
          <a:prstGeom prst="cube">
            <a:avLst>
              <a:gd name="adj" fmla="val 25000"/>
            </a:avLst>
          </a:prstGeom>
          <a:solidFill>
            <a:srgbClr val="AED63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lvl="0" algn="ctr"/>
            <a:r>
              <a:rPr lang="hr-HR" sz="2400">
                <a:solidFill>
                  <a:schemeClr val="dk1"/>
                </a:solidFill>
                <a:latin typeface="Helvetica Neue"/>
                <a:ea typeface="Helvetica Neue"/>
                <a:cs typeface="Helvetica Neue"/>
                <a:sym typeface="Helvetica Neue"/>
              </a:rPr>
              <a:t>Upiši se dobrovoljno u vojsku</a:t>
            </a:r>
            <a:endParaRPr lang="hr-HR"/>
          </a:p>
        </p:txBody>
      </p:sp>
      <p:sp>
        <p:nvSpPr>
          <p:cNvPr id="414" name="Google Shape;414;p25"/>
          <p:cNvSpPr/>
          <p:nvPr/>
        </p:nvSpPr>
        <p:spPr>
          <a:xfrm>
            <a:off x="8069401" y="6006023"/>
            <a:ext cx="720000" cy="720000"/>
          </a:xfrm>
          <a:prstGeom prst="cube">
            <a:avLst>
              <a:gd name="adj" fmla="val 25000"/>
            </a:avLst>
          </a:prstGeom>
          <a:solidFill>
            <a:srgbClr val="4D94B7"/>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hr-HR" sz="2400" b="1">
                <a:solidFill>
                  <a:schemeClr val="dk1"/>
                </a:solidFill>
                <a:latin typeface="Helvetica Neue"/>
                <a:ea typeface="Helvetica Neue"/>
                <a:cs typeface="Helvetica Neue"/>
                <a:sym typeface="Helvetica Neue"/>
              </a:rPr>
              <a:t>5</a:t>
            </a:r>
            <a:endParaRPr lang="hr-HR"/>
          </a:p>
        </p:txBody>
      </p:sp>
      <p:sp>
        <p:nvSpPr>
          <p:cNvPr id="415" name="Google Shape;415;p25"/>
          <p:cNvSpPr/>
          <p:nvPr/>
        </p:nvSpPr>
        <p:spPr>
          <a:xfrm>
            <a:off x="8609401" y="6006023"/>
            <a:ext cx="6120000" cy="720000"/>
          </a:xfrm>
          <a:prstGeom prst="cube">
            <a:avLst>
              <a:gd name="adj" fmla="val 25000"/>
            </a:avLst>
          </a:prstGeom>
          <a:solidFill>
            <a:srgbClr val="AED63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lvl="0" algn="ctr"/>
            <a:r>
              <a:rPr lang="hr-HR" sz="2400">
                <a:solidFill>
                  <a:schemeClr val="dk1"/>
                </a:solidFill>
                <a:latin typeface="Helvetica Neue"/>
                <a:ea typeface="Helvetica Neue"/>
                <a:cs typeface="Helvetica Neue"/>
                <a:sym typeface="Helvetica Neue"/>
              </a:rPr>
              <a:t>Omogućite akciju uklanjanjem prepreka</a:t>
            </a:r>
            <a:endParaRPr lang="hr-HR"/>
          </a:p>
        </p:txBody>
      </p:sp>
      <p:sp>
        <p:nvSpPr>
          <p:cNvPr id="416" name="Google Shape;416;p25"/>
          <p:cNvSpPr/>
          <p:nvPr/>
        </p:nvSpPr>
        <p:spPr>
          <a:xfrm>
            <a:off x="8429401" y="5466023"/>
            <a:ext cx="720000" cy="720000"/>
          </a:xfrm>
          <a:prstGeom prst="cube">
            <a:avLst>
              <a:gd name="adj" fmla="val 25000"/>
            </a:avLst>
          </a:prstGeom>
          <a:solidFill>
            <a:srgbClr val="4D94B7"/>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hr-HR" sz="2400" b="1">
                <a:solidFill>
                  <a:schemeClr val="dk1"/>
                </a:solidFill>
                <a:latin typeface="Helvetica Neue"/>
                <a:ea typeface="Helvetica Neue"/>
                <a:cs typeface="Helvetica Neue"/>
                <a:sym typeface="Helvetica Neue"/>
              </a:rPr>
              <a:t>6</a:t>
            </a:r>
            <a:endParaRPr lang="hr-HR"/>
          </a:p>
        </p:txBody>
      </p:sp>
      <p:sp>
        <p:nvSpPr>
          <p:cNvPr id="417" name="Google Shape;417;p25"/>
          <p:cNvSpPr/>
          <p:nvPr/>
        </p:nvSpPr>
        <p:spPr>
          <a:xfrm>
            <a:off x="8969401" y="5466023"/>
            <a:ext cx="5760000" cy="720000"/>
          </a:xfrm>
          <a:prstGeom prst="cube">
            <a:avLst>
              <a:gd name="adj" fmla="val 25000"/>
            </a:avLst>
          </a:prstGeom>
          <a:solidFill>
            <a:srgbClr val="AED63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lvl="0" algn="ctr"/>
            <a:r>
              <a:rPr lang="hr-HR" sz="2400">
                <a:solidFill>
                  <a:schemeClr val="dk1"/>
                </a:solidFill>
                <a:latin typeface="Helvetica Neue"/>
                <a:ea typeface="Helvetica Neue"/>
                <a:cs typeface="Helvetica Neue"/>
                <a:sym typeface="Helvetica Neue"/>
              </a:rPr>
              <a:t>Ostvarite kratkoročne dobitke</a:t>
            </a:r>
            <a:endParaRPr lang="hr-HR"/>
          </a:p>
        </p:txBody>
      </p:sp>
      <p:sp>
        <p:nvSpPr>
          <p:cNvPr id="418" name="Google Shape;418;p25"/>
          <p:cNvSpPr/>
          <p:nvPr/>
        </p:nvSpPr>
        <p:spPr>
          <a:xfrm>
            <a:off x="8789401" y="4926023"/>
            <a:ext cx="720000" cy="720000"/>
          </a:xfrm>
          <a:prstGeom prst="cube">
            <a:avLst>
              <a:gd name="adj" fmla="val 25000"/>
            </a:avLst>
          </a:prstGeom>
          <a:solidFill>
            <a:srgbClr val="4D94B7"/>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hr-HR" sz="2400" b="1">
                <a:solidFill>
                  <a:schemeClr val="dk1"/>
                </a:solidFill>
                <a:latin typeface="Helvetica Neue"/>
                <a:ea typeface="Helvetica Neue"/>
                <a:cs typeface="Helvetica Neue"/>
                <a:sym typeface="Helvetica Neue"/>
              </a:rPr>
              <a:t>7</a:t>
            </a:r>
            <a:endParaRPr lang="hr-HR"/>
          </a:p>
        </p:txBody>
      </p:sp>
      <p:sp>
        <p:nvSpPr>
          <p:cNvPr id="419" name="Google Shape;419;p25"/>
          <p:cNvSpPr/>
          <p:nvPr/>
        </p:nvSpPr>
        <p:spPr>
          <a:xfrm>
            <a:off x="9329401" y="4926023"/>
            <a:ext cx="5400000" cy="720000"/>
          </a:xfrm>
          <a:prstGeom prst="cube">
            <a:avLst>
              <a:gd name="adj" fmla="val 25000"/>
            </a:avLst>
          </a:prstGeom>
          <a:solidFill>
            <a:srgbClr val="AED63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lvl="0" algn="ctr"/>
            <a:r>
              <a:rPr lang="hr-HR" sz="2400">
                <a:solidFill>
                  <a:schemeClr val="dk1"/>
                </a:solidFill>
                <a:latin typeface="Helvetica Neue"/>
                <a:ea typeface="Helvetica Neue"/>
                <a:cs typeface="Helvetica Neue"/>
                <a:sym typeface="Helvetica Neue"/>
              </a:rPr>
              <a:t>Održi ubrzanje</a:t>
            </a:r>
            <a:endParaRPr lang="hr-HR"/>
          </a:p>
        </p:txBody>
      </p:sp>
      <p:sp>
        <p:nvSpPr>
          <p:cNvPr id="420" name="Google Shape;420;p25"/>
          <p:cNvSpPr/>
          <p:nvPr/>
        </p:nvSpPr>
        <p:spPr>
          <a:xfrm>
            <a:off x="9149401" y="4386023"/>
            <a:ext cx="720000" cy="720000"/>
          </a:xfrm>
          <a:prstGeom prst="cube">
            <a:avLst>
              <a:gd name="adj" fmla="val 25000"/>
            </a:avLst>
          </a:prstGeom>
          <a:solidFill>
            <a:srgbClr val="4D94B7"/>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hr-HR" sz="2400" b="1">
                <a:solidFill>
                  <a:schemeClr val="dk1"/>
                </a:solidFill>
                <a:latin typeface="Helvetica Neue"/>
                <a:ea typeface="Helvetica Neue"/>
                <a:cs typeface="Helvetica Neue"/>
                <a:sym typeface="Helvetica Neue"/>
              </a:rPr>
              <a:t>8</a:t>
            </a:r>
            <a:endParaRPr lang="hr-HR"/>
          </a:p>
        </p:txBody>
      </p:sp>
      <p:sp>
        <p:nvSpPr>
          <p:cNvPr id="421" name="Google Shape;421;p25"/>
          <p:cNvSpPr/>
          <p:nvPr/>
        </p:nvSpPr>
        <p:spPr>
          <a:xfrm>
            <a:off x="9689401" y="4386023"/>
            <a:ext cx="5040000" cy="720000"/>
          </a:xfrm>
          <a:prstGeom prst="cube">
            <a:avLst>
              <a:gd name="adj" fmla="val 25000"/>
            </a:avLst>
          </a:prstGeom>
          <a:solidFill>
            <a:srgbClr val="AED633"/>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lvl="0" algn="ctr"/>
            <a:r>
              <a:rPr lang="hr-HR" sz="2400">
                <a:solidFill>
                  <a:schemeClr val="dk1"/>
                </a:solidFill>
                <a:latin typeface="Helvetica Neue"/>
                <a:ea typeface="Helvetica Neue"/>
                <a:cs typeface="Helvetica Neue"/>
                <a:sym typeface="Helvetica Neue"/>
              </a:rPr>
              <a:t>Promjena instituta</a:t>
            </a:r>
            <a:endParaRPr lang="hr-HR"/>
          </a:p>
        </p:txBody>
      </p:sp>
      <p:sp>
        <p:nvSpPr>
          <p:cNvPr id="422" name="Google Shape;422;p25"/>
          <p:cNvSpPr/>
          <p:nvPr/>
        </p:nvSpPr>
        <p:spPr>
          <a:xfrm>
            <a:off x="14544000" y="4386023"/>
            <a:ext cx="252000" cy="4464000"/>
          </a:xfrm>
          <a:prstGeom prst="rect">
            <a:avLst/>
          </a:prstGeom>
          <a:solidFill>
            <a:schemeClr val="l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hr-HR" sz="2400">
              <a:solidFill>
                <a:schemeClr val="lt1"/>
              </a:solidFill>
              <a:latin typeface="Helvetica Neue"/>
              <a:ea typeface="Helvetica Neue"/>
              <a:cs typeface="Helvetica Neue"/>
              <a:sym typeface="Helvetica Neue"/>
            </a:endParaRPr>
          </a:p>
        </p:txBody>
      </p:sp>
      <p:sp>
        <p:nvSpPr>
          <p:cNvPr id="423" name="Google Shape;423;p25"/>
          <p:cNvSpPr/>
          <p:nvPr/>
        </p:nvSpPr>
        <p:spPr>
          <a:xfrm rot="-3360000">
            <a:off x="5216714" y="6196512"/>
            <a:ext cx="4625373" cy="484632"/>
          </a:xfrm>
          <a:prstGeom prst="rightArrow">
            <a:avLst>
              <a:gd name="adj1" fmla="val 50000"/>
              <a:gd name="adj2" fmla="val 50000"/>
            </a:avLst>
          </a:prstGeom>
          <a:solidFill>
            <a:srgbClr val="4D94B7"/>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lang="hr-HR" sz="1800">
              <a:solidFill>
                <a:schemeClr val="lt1"/>
              </a:solidFill>
              <a:latin typeface="Calibri"/>
              <a:ea typeface="Calibri"/>
              <a:cs typeface="Calibri"/>
              <a:sym typeface="Calibri"/>
            </a:endParaRPr>
          </a:p>
        </p:txBody>
      </p:sp>
      <p:sp>
        <p:nvSpPr>
          <p:cNvPr id="424" name="Google Shape;424;p25"/>
          <p:cNvSpPr txBox="1"/>
          <p:nvPr/>
        </p:nvSpPr>
        <p:spPr>
          <a:xfrm>
            <a:off x="1296000" y="1548000"/>
            <a:ext cx="13986164" cy="830997"/>
          </a:xfrm>
          <a:prstGeom prst="rect">
            <a:avLst/>
          </a:prstGeom>
          <a:noFill/>
          <a:ln>
            <a:noFill/>
          </a:ln>
        </p:spPr>
        <p:txBody>
          <a:bodyPr spcFirstLastPara="1" wrap="square" lIns="91425" tIns="45700" rIns="91425" bIns="45700" anchor="t" anchorCtr="0">
            <a:spAutoFit/>
          </a:bodyPr>
          <a:lstStyle/>
          <a:p>
            <a:pPr lvl="0"/>
            <a:r>
              <a:rPr lang="hr-HR" sz="4800" b="1">
                <a:solidFill>
                  <a:srgbClr val="4D94B7"/>
                </a:solidFill>
                <a:latin typeface="Helvetica Neue"/>
                <a:ea typeface="Helvetica Neue"/>
                <a:cs typeface="Helvetica Neue"/>
                <a:sym typeface="Helvetica Neue"/>
              </a:rPr>
              <a:t>2. Unapređenje upravljanja timom</a:t>
            </a:r>
          </a:p>
        </p:txBody>
      </p:sp>
      <p:sp>
        <p:nvSpPr>
          <p:cNvPr id="425" name="Google Shape;425;p25"/>
          <p:cNvSpPr txBox="1"/>
          <p:nvPr/>
        </p:nvSpPr>
        <p:spPr>
          <a:xfrm>
            <a:off x="1296000" y="2304000"/>
            <a:ext cx="6552600" cy="523220"/>
          </a:xfrm>
          <a:prstGeom prst="rect">
            <a:avLst/>
          </a:prstGeom>
          <a:noFill/>
          <a:ln>
            <a:noFill/>
          </a:ln>
        </p:spPr>
        <p:txBody>
          <a:bodyPr spcFirstLastPara="1" wrap="square" lIns="91425" tIns="45700" rIns="91425" bIns="45700" anchor="t" anchorCtr="0">
            <a:spAutoFit/>
          </a:bodyPr>
          <a:lstStyle/>
          <a:p>
            <a:pPr lvl="0"/>
            <a:r>
              <a:rPr lang="hr-HR" sz="2800" b="1">
                <a:solidFill>
                  <a:srgbClr val="AED633"/>
                </a:solidFill>
                <a:latin typeface="Helvetica Neue"/>
                <a:ea typeface="Helvetica Neue"/>
                <a:cs typeface="Helvetica Neue"/>
                <a:sym typeface="Helvetica Neue"/>
              </a:rPr>
              <a:t>2.2 Organizacijski razvoj</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6"/>
                                        </p:tgtEl>
                                        <p:attrNameLst>
                                          <p:attrName>style.visibility</p:attrName>
                                        </p:attrNameLst>
                                      </p:cBhvr>
                                      <p:to>
                                        <p:strVal val="visible"/>
                                      </p:to>
                                    </p:set>
                                    <p:animEffect transition="in" filter="fade">
                                      <p:cBhvr>
                                        <p:cTn id="7" dur="500"/>
                                        <p:tgtEl>
                                          <p:spTgt spid="406"/>
                                        </p:tgtEl>
                                      </p:cBhvr>
                                    </p:animEffect>
                                  </p:childTnLst>
                                </p:cTn>
                              </p:par>
                              <p:par>
                                <p:cTn id="8" presetID="10" presetClass="entr" presetSubtype="0" fill="hold" nodeType="withEffect">
                                  <p:stCondLst>
                                    <p:cond delay="0"/>
                                  </p:stCondLst>
                                  <p:childTnLst>
                                    <p:set>
                                      <p:cBhvr>
                                        <p:cTn id="9" dur="1" fill="hold">
                                          <p:stCondLst>
                                            <p:cond delay="0"/>
                                          </p:stCondLst>
                                        </p:cTn>
                                        <p:tgtEl>
                                          <p:spTgt spid="407"/>
                                        </p:tgtEl>
                                        <p:attrNameLst>
                                          <p:attrName>style.visibility</p:attrName>
                                        </p:attrNameLst>
                                      </p:cBhvr>
                                      <p:to>
                                        <p:strVal val="visible"/>
                                      </p:to>
                                    </p:set>
                                    <p:animEffect transition="in" filter="fade">
                                      <p:cBhvr>
                                        <p:cTn id="10" dur="500"/>
                                        <p:tgtEl>
                                          <p:spTgt spid="40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08"/>
                                        </p:tgtEl>
                                        <p:attrNameLst>
                                          <p:attrName>style.visibility</p:attrName>
                                        </p:attrNameLst>
                                      </p:cBhvr>
                                      <p:to>
                                        <p:strVal val="visible"/>
                                      </p:to>
                                    </p:set>
                                    <p:animEffect transition="in" filter="fade">
                                      <p:cBhvr>
                                        <p:cTn id="15" dur="500"/>
                                        <p:tgtEl>
                                          <p:spTgt spid="408"/>
                                        </p:tgtEl>
                                      </p:cBhvr>
                                    </p:animEffect>
                                  </p:childTnLst>
                                </p:cTn>
                              </p:par>
                              <p:par>
                                <p:cTn id="16" presetID="10" presetClass="entr" presetSubtype="0" fill="hold" nodeType="withEffect">
                                  <p:stCondLst>
                                    <p:cond delay="0"/>
                                  </p:stCondLst>
                                  <p:childTnLst>
                                    <p:set>
                                      <p:cBhvr>
                                        <p:cTn id="17" dur="1" fill="hold">
                                          <p:stCondLst>
                                            <p:cond delay="0"/>
                                          </p:stCondLst>
                                        </p:cTn>
                                        <p:tgtEl>
                                          <p:spTgt spid="409"/>
                                        </p:tgtEl>
                                        <p:attrNameLst>
                                          <p:attrName>style.visibility</p:attrName>
                                        </p:attrNameLst>
                                      </p:cBhvr>
                                      <p:to>
                                        <p:strVal val="visible"/>
                                      </p:to>
                                    </p:set>
                                    <p:animEffect transition="in" filter="fade">
                                      <p:cBhvr>
                                        <p:cTn id="18" dur="500"/>
                                        <p:tgtEl>
                                          <p:spTgt spid="40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10"/>
                                        </p:tgtEl>
                                        <p:attrNameLst>
                                          <p:attrName>style.visibility</p:attrName>
                                        </p:attrNameLst>
                                      </p:cBhvr>
                                      <p:to>
                                        <p:strVal val="visible"/>
                                      </p:to>
                                    </p:set>
                                    <p:animEffect transition="in" filter="fade">
                                      <p:cBhvr>
                                        <p:cTn id="23" dur="500"/>
                                        <p:tgtEl>
                                          <p:spTgt spid="410"/>
                                        </p:tgtEl>
                                      </p:cBhvr>
                                    </p:animEffect>
                                  </p:childTnLst>
                                </p:cTn>
                              </p:par>
                              <p:par>
                                <p:cTn id="24" presetID="10" presetClass="entr" presetSubtype="0" fill="hold" nodeType="withEffect">
                                  <p:stCondLst>
                                    <p:cond delay="0"/>
                                  </p:stCondLst>
                                  <p:childTnLst>
                                    <p:set>
                                      <p:cBhvr>
                                        <p:cTn id="25" dur="1" fill="hold">
                                          <p:stCondLst>
                                            <p:cond delay="0"/>
                                          </p:stCondLst>
                                        </p:cTn>
                                        <p:tgtEl>
                                          <p:spTgt spid="411"/>
                                        </p:tgtEl>
                                        <p:attrNameLst>
                                          <p:attrName>style.visibility</p:attrName>
                                        </p:attrNameLst>
                                      </p:cBhvr>
                                      <p:to>
                                        <p:strVal val="visible"/>
                                      </p:to>
                                    </p:set>
                                    <p:animEffect transition="in" filter="fade">
                                      <p:cBhvr>
                                        <p:cTn id="26" dur="500"/>
                                        <p:tgtEl>
                                          <p:spTgt spid="41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12"/>
                                        </p:tgtEl>
                                        <p:attrNameLst>
                                          <p:attrName>style.visibility</p:attrName>
                                        </p:attrNameLst>
                                      </p:cBhvr>
                                      <p:to>
                                        <p:strVal val="visible"/>
                                      </p:to>
                                    </p:set>
                                    <p:animEffect transition="in" filter="fade">
                                      <p:cBhvr>
                                        <p:cTn id="31" dur="500"/>
                                        <p:tgtEl>
                                          <p:spTgt spid="412"/>
                                        </p:tgtEl>
                                      </p:cBhvr>
                                    </p:animEffect>
                                  </p:childTnLst>
                                </p:cTn>
                              </p:par>
                              <p:par>
                                <p:cTn id="32" presetID="10" presetClass="entr" presetSubtype="0" fill="hold" nodeType="withEffect">
                                  <p:stCondLst>
                                    <p:cond delay="0"/>
                                  </p:stCondLst>
                                  <p:childTnLst>
                                    <p:set>
                                      <p:cBhvr>
                                        <p:cTn id="33" dur="1" fill="hold">
                                          <p:stCondLst>
                                            <p:cond delay="0"/>
                                          </p:stCondLst>
                                        </p:cTn>
                                        <p:tgtEl>
                                          <p:spTgt spid="413"/>
                                        </p:tgtEl>
                                        <p:attrNameLst>
                                          <p:attrName>style.visibility</p:attrName>
                                        </p:attrNameLst>
                                      </p:cBhvr>
                                      <p:to>
                                        <p:strVal val="visible"/>
                                      </p:to>
                                    </p:set>
                                    <p:animEffect transition="in" filter="fade">
                                      <p:cBhvr>
                                        <p:cTn id="34" dur="500"/>
                                        <p:tgtEl>
                                          <p:spTgt spid="41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15"/>
                                        </p:tgtEl>
                                        <p:attrNameLst>
                                          <p:attrName>style.visibility</p:attrName>
                                        </p:attrNameLst>
                                      </p:cBhvr>
                                      <p:to>
                                        <p:strVal val="visible"/>
                                      </p:to>
                                    </p:set>
                                    <p:animEffect transition="in" filter="fade">
                                      <p:cBhvr>
                                        <p:cTn id="39" dur="500"/>
                                        <p:tgtEl>
                                          <p:spTgt spid="415"/>
                                        </p:tgtEl>
                                      </p:cBhvr>
                                    </p:animEffect>
                                  </p:childTnLst>
                                </p:cTn>
                              </p:par>
                              <p:par>
                                <p:cTn id="40" presetID="10" presetClass="entr" presetSubtype="0" fill="hold" nodeType="withEffect">
                                  <p:stCondLst>
                                    <p:cond delay="0"/>
                                  </p:stCondLst>
                                  <p:childTnLst>
                                    <p:set>
                                      <p:cBhvr>
                                        <p:cTn id="41" dur="1" fill="hold">
                                          <p:stCondLst>
                                            <p:cond delay="0"/>
                                          </p:stCondLst>
                                        </p:cTn>
                                        <p:tgtEl>
                                          <p:spTgt spid="414"/>
                                        </p:tgtEl>
                                        <p:attrNameLst>
                                          <p:attrName>style.visibility</p:attrName>
                                        </p:attrNameLst>
                                      </p:cBhvr>
                                      <p:to>
                                        <p:strVal val="visible"/>
                                      </p:to>
                                    </p:set>
                                    <p:animEffect transition="in" filter="fade">
                                      <p:cBhvr>
                                        <p:cTn id="42" dur="500"/>
                                        <p:tgtEl>
                                          <p:spTgt spid="41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16"/>
                                        </p:tgtEl>
                                        <p:attrNameLst>
                                          <p:attrName>style.visibility</p:attrName>
                                        </p:attrNameLst>
                                      </p:cBhvr>
                                      <p:to>
                                        <p:strVal val="visible"/>
                                      </p:to>
                                    </p:set>
                                    <p:animEffect transition="in" filter="fade">
                                      <p:cBhvr>
                                        <p:cTn id="47" dur="500"/>
                                        <p:tgtEl>
                                          <p:spTgt spid="416"/>
                                        </p:tgtEl>
                                      </p:cBhvr>
                                    </p:animEffect>
                                  </p:childTnLst>
                                </p:cTn>
                              </p:par>
                              <p:par>
                                <p:cTn id="48" presetID="10" presetClass="entr" presetSubtype="0" fill="hold" nodeType="withEffect">
                                  <p:stCondLst>
                                    <p:cond delay="0"/>
                                  </p:stCondLst>
                                  <p:childTnLst>
                                    <p:set>
                                      <p:cBhvr>
                                        <p:cTn id="49" dur="1" fill="hold">
                                          <p:stCondLst>
                                            <p:cond delay="0"/>
                                          </p:stCondLst>
                                        </p:cTn>
                                        <p:tgtEl>
                                          <p:spTgt spid="417"/>
                                        </p:tgtEl>
                                        <p:attrNameLst>
                                          <p:attrName>style.visibility</p:attrName>
                                        </p:attrNameLst>
                                      </p:cBhvr>
                                      <p:to>
                                        <p:strVal val="visible"/>
                                      </p:to>
                                    </p:set>
                                    <p:animEffect transition="in" filter="fade">
                                      <p:cBhvr>
                                        <p:cTn id="50" dur="500"/>
                                        <p:tgtEl>
                                          <p:spTgt spid="417"/>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418"/>
                                        </p:tgtEl>
                                        <p:attrNameLst>
                                          <p:attrName>style.visibility</p:attrName>
                                        </p:attrNameLst>
                                      </p:cBhvr>
                                      <p:to>
                                        <p:strVal val="visible"/>
                                      </p:to>
                                    </p:set>
                                    <p:animEffect transition="in" filter="fade">
                                      <p:cBhvr>
                                        <p:cTn id="55" dur="500"/>
                                        <p:tgtEl>
                                          <p:spTgt spid="418"/>
                                        </p:tgtEl>
                                      </p:cBhvr>
                                    </p:animEffect>
                                  </p:childTnLst>
                                </p:cTn>
                              </p:par>
                              <p:par>
                                <p:cTn id="56" presetID="10" presetClass="entr" presetSubtype="0" fill="hold" nodeType="withEffect">
                                  <p:stCondLst>
                                    <p:cond delay="0"/>
                                  </p:stCondLst>
                                  <p:childTnLst>
                                    <p:set>
                                      <p:cBhvr>
                                        <p:cTn id="57" dur="1" fill="hold">
                                          <p:stCondLst>
                                            <p:cond delay="0"/>
                                          </p:stCondLst>
                                        </p:cTn>
                                        <p:tgtEl>
                                          <p:spTgt spid="419"/>
                                        </p:tgtEl>
                                        <p:attrNameLst>
                                          <p:attrName>style.visibility</p:attrName>
                                        </p:attrNameLst>
                                      </p:cBhvr>
                                      <p:to>
                                        <p:strVal val="visible"/>
                                      </p:to>
                                    </p:set>
                                    <p:animEffect transition="in" filter="fade">
                                      <p:cBhvr>
                                        <p:cTn id="58" dur="500"/>
                                        <p:tgtEl>
                                          <p:spTgt spid="419"/>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420"/>
                                        </p:tgtEl>
                                        <p:attrNameLst>
                                          <p:attrName>style.visibility</p:attrName>
                                        </p:attrNameLst>
                                      </p:cBhvr>
                                      <p:to>
                                        <p:strVal val="visible"/>
                                      </p:to>
                                    </p:set>
                                    <p:animEffect transition="in" filter="fade">
                                      <p:cBhvr>
                                        <p:cTn id="63" dur="500"/>
                                        <p:tgtEl>
                                          <p:spTgt spid="420"/>
                                        </p:tgtEl>
                                      </p:cBhvr>
                                    </p:animEffect>
                                  </p:childTnLst>
                                </p:cTn>
                              </p:par>
                              <p:par>
                                <p:cTn id="64" presetID="10" presetClass="entr" presetSubtype="0" fill="hold" nodeType="withEffect">
                                  <p:stCondLst>
                                    <p:cond delay="0"/>
                                  </p:stCondLst>
                                  <p:childTnLst>
                                    <p:set>
                                      <p:cBhvr>
                                        <p:cTn id="65" dur="1" fill="hold">
                                          <p:stCondLst>
                                            <p:cond delay="0"/>
                                          </p:stCondLst>
                                        </p:cTn>
                                        <p:tgtEl>
                                          <p:spTgt spid="421"/>
                                        </p:tgtEl>
                                        <p:attrNameLst>
                                          <p:attrName>style.visibility</p:attrName>
                                        </p:attrNameLst>
                                      </p:cBhvr>
                                      <p:to>
                                        <p:strVal val="visible"/>
                                      </p:to>
                                    </p:set>
                                    <p:animEffect transition="in" filter="fade">
                                      <p:cBhvr>
                                        <p:cTn id="66" dur="500"/>
                                        <p:tgtEl>
                                          <p:spTgt spid="421"/>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423"/>
                                        </p:tgtEl>
                                        <p:attrNameLst>
                                          <p:attrName>style.visibility</p:attrName>
                                        </p:attrNameLst>
                                      </p:cBhvr>
                                      <p:to>
                                        <p:strVal val="visible"/>
                                      </p:to>
                                    </p:set>
                                    <p:animEffect transition="in" filter="fade">
                                      <p:cBhvr>
                                        <p:cTn id="71" dur="500"/>
                                        <p:tgtEl>
                                          <p:spTgt spid="423"/>
                                        </p:tgtEl>
                                      </p:cBhvr>
                                    </p:animEffect>
                                  </p:childTnLst>
                                </p:cTn>
                              </p:par>
                              <p:par>
                                <p:cTn id="72" presetID="10" presetClass="entr" presetSubtype="0" fill="hold" nodeType="withEffect">
                                  <p:stCondLst>
                                    <p:cond delay="0"/>
                                  </p:stCondLst>
                                  <p:childTnLst>
                                    <p:set>
                                      <p:cBhvr>
                                        <p:cTn id="73" dur="1" fill="hold">
                                          <p:stCondLst>
                                            <p:cond delay="0"/>
                                          </p:stCondLst>
                                        </p:cTn>
                                        <p:tgtEl>
                                          <p:spTgt spid="405"/>
                                        </p:tgtEl>
                                        <p:attrNameLst>
                                          <p:attrName>style.visibility</p:attrName>
                                        </p:attrNameLst>
                                      </p:cBhvr>
                                      <p:to>
                                        <p:strVal val="visible"/>
                                      </p:to>
                                    </p:set>
                                    <p:animEffect transition="in" filter="fade">
                                      <p:cBhvr>
                                        <p:cTn id="74" dur="500"/>
                                        <p:tgtEl>
                                          <p:spTgt spid="4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Google Shape;430;p26"/>
          <p:cNvSpPr txBox="1"/>
          <p:nvPr/>
        </p:nvSpPr>
        <p:spPr>
          <a:xfrm>
            <a:off x="1296000" y="8928000"/>
            <a:ext cx="23616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dirty="0">
                <a:solidFill>
                  <a:schemeClr val="dk1"/>
                </a:solidFill>
                <a:latin typeface="Helvetica Neue"/>
                <a:ea typeface="Helvetica Neue"/>
                <a:cs typeface="Helvetica Neue"/>
                <a:sym typeface="Helvetica Neue"/>
              </a:rPr>
              <a:t>Izvor br.: </a:t>
            </a:r>
            <a:r>
              <a:rPr lang="hr-HR" sz="1200" dirty="0">
                <a:solidFill>
                  <a:schemeClr val="dk1"/>
                </a:solidFill>
                <a:latin typeface="Helvetica Neue"/>
                <a:ea typeface="Helvetica Neue"/>
                <a:cs typeface="Helvetica Neue"/>
                <a:sym typeface="Helvetica Neue"/>
              </a:rPr>
              <a:t>2</a:t>
            </a:r>
            <a:endParaRPr lang="hr-HR" dirty="0"/>
          </a:p>
        </p:txBody>
      </p:sp>
      <p:sp>
        <p:nvSpPr>
          <p:cNvPr id="431" name="Google Shape;431;p26"/>
          <p:cNvSpPr txBox="1"/>
          <p:nvPr/>
        </p:nvSpPr>
        <p:spPr>
          <a:xfrm>
            <a:off x="1295400" y="3384000"/>
            <a:ext cx="13986163" cy="461665"/>
          </a:xfrm>
          <a:prstGeom prst="rect">
            <a:avLst/>
          </a:prstGeom>
          <a:noFill/>
          <a:ln>
            <a:noFill/>
          </a:ln>
        </p:spPr>
        <p:txBody>
          <a:bodyPr spcFirstLastPara="1" wrap="square" lIns="91425" tIns="45700" rIns="91425" bIns="45700" anchor="t" anchorCtr="0">
            <a:spAutoFit/>
          </a:bodyPr>
          <a:lstStyle/>
          <a:p>
            <a:pPr lvl="0"/>
            <a:r>
              <a:rPr lang="hr-HR" sz="2400" b="1">
                <a:solidFill>
                  <a:schemeClr val="dk1"/>
                </a:solidFill>
                <a:latin typeface="Helvetica Neue"/>
                <a:ea typeface="Helvetica Neue"/>
                <a:cs typeface="Helvetica Neue"/>
                <a:sym typeface="Helvetica Neue"/>
              </a:rPr>
              <a:t>Upravljanje promjenama zahtijeva intrapoduzetničko ponašanje</a:t>
            </a:r>
            <a:endParaRPr lang="hr-HR"/>
          </a:p>
        </p:txBody>
      </p:sp>
      <p:grpSp>
        <p:nvGrpSpPr>
          <p:cNvPr id="432" name="Google Shape;432;p26"/>
          <p:cNvGrpSpPr/>
          <p:nvPr/>
        </p:nvGrpSpPr>
        <p:grpSpPr>
          <a:xfrm>
            <a:off x="2838138" y="7524004"/>
            <a:ext cx="13649962" cy="1184718"/>
            <a:chOff x="2838138" y="7740000"/>
            <a:chExt cx="13649962" cy="1184718"/>
          </a:xfrm>
        </p:grpSpPr>
        <p:sp>
          <p:nvSpPr>
            <p:cNvPr id="433" name="Google Shape;433;p26"/>
            <p:cNvSpPr/>
            <p:nvPr/>
          </p:nvSpPr>
          <p:spPr>
            <a:xfrm rot="-600000">
              <a:off x="2878437" y="7992000"/>
              <a:ext cx="2718720" cy="702000"/>
            </a:xfrm>
            <a:prstGeom prst="round2DiagRect">
              <a:avLst>
                <a:gd name="adj1" fmla="val 16667"/>
                <a:gd name="adj2" fmla="val 0"/>
              </a:avLst>
            </a:prstGeom>
            <a:solidFill>
              <a:srgbClr val="4D94B7"/>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lang="hr-HR" sz="1800">
                <a:solidFill>
                  <a:schemeClr val="lt1"/>
                </a:solidFill>
                <a:latin typeface="Calibri"/>
                <a:ea typeface="Calibri"/>
                <a:cs typeface="Calibri"/>
                <a:sym typeface="Calibri"/>
              </a:endParaRPr>
            </a:p>
          </p:txBody>
        </p:sp>
        <p:sp>
          <p:nvSpPr>
            <p:cNvPr id="434" name="Google Shape;434;p26"/>
            <p:cNvSpPr/>
            <p:nvPr/>
          </p:nvSpPr>
          <p:spPr>
            <a:xfrm>
              <a:off x="5472000" y="7740000"/>
              <a:ext cx="11016100" cy="720000"/>
            </a:xfrm>
            <a:prstGeom prst="rect">
              <a:avLst/>
            </a:prstGeom>
            <a:solidFill>
              <a:srgbClr val="4D94B7"/>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365125" lvl="0" indent="-365125">
                <a:buClr>
                  <a:schemeClr val="lt1"/>
                </a:buClr>
                <a:buSzPts val="2400"/>
              </a:pPr>
              <a:r>
                <a:rPr lang="hr-HR" sz="2400" dirty="0">
                  <a:solidFill>
                    <a:schemeClr val="lt1"/>
                  </a:solidFill>
                  <a:latin typeface="Helvetica Neue"/>
                  <a:ea typeface="Helvetica Neue"/>
                  <a:cs typeface="Helvetica Neue"/>
                  <a:sym typeface="Helvetica Neue"/>
                </a:rPr>
                <a:t>… imaju široku i interdisciplinarnu mrežu unutar i izvan tvrtke, što olakšava promjene</a:t>
              </a:r>
              <a:endParaRPr lang="hr-HR" dirty="0"/>
            </a:p>
          </p:txBody>
        </p:sp>
      </p:grpSp>
      <p:grpSp>
        <p:nvGrpSpPr>
          <p:cNvPr id="435" name="Google Shape;435;p26"/>
          <p:cNvGrpSpPr/>
          <p:nvPr/>
        </p:nvGrpSpPr>
        <p:grpSpPr>
          <a:xfrm>
            <a:off x="2853767" y="6876004"/>
            <a:ext cx="13633740" cy="1006085"/>
            <a:chOff x="2853767" y="7092000"/>
            <a:chExt cx="13633740" cy="1006085"/>
          </a:xfrm>
        </p:grpSpPr>
        <p:sp>
          <p:nvSpPr>
            <p:cNvPr id="436" name="Google Shape;436;p26"/>
            <p:cNvSpPr/>
            <p:nvPr/>
          </p:nvSpPr>
          <p:spPr>
            <a:xfrm rot="-600000">
              <a:off x="2878437" y="7344000"/>
              <a:ext cx="2718720" cy="522000"/>
            </a:xfrm>
            <a:prstGeom prst="round2DiagRect">
              <a:avLst>
                <a:gd name="adj1" fmla="val 16667"/>
                <a:gd name="adj2" fmla="val 0"/>
              </a:avLst>
            </a:prstGeom>
            <a:solidFill>
              <a:srgbClr val="4D94B7"/>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lang="hr-HR" sz="1800">
                <a:solidFill>
                  <a:schemeClr val="lt1"/>
                </a:solidFill>
                <a:latin typeface="Calibri"/>
                <a:ea typeface="Calibri"/>
                <a:cs typeface="Calibri"/>
                <a:sym typeface="Calibri"/>
              </a:endParaRPr>
            </a:p>
          </p:txBody>
        </p:sp>
        <p:sp>
          <p:nvSpPr>
            <p:cNvPr id="437" name="Google Shape;437;p26"/>
            <p:cNvSpPr/>
            <p:nvPr/>
          </p:nvSpPr>
          <p:spPr>
            <a:xfrm>
              <a:off x="5471407" y="7092000"/>
              <a:ext cx="11016100" cy="540000"/>
            </a:xfrm>
            <a:prstGeom prst="rect">
              <a:avLst/>
            </a:prstGeom>
            <a:solidFill>
              <a:srgbClr val="4D94B7"/>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lvl="0">
                <a:buClr>
                  <a:schemeClr val="lt1"/>
                </a:buClr>
                <a:buSzPts val="2400"/>
              </a:pPr>
              <a:r>
                <a:rPr lang="hr-HR" sz="2400" dirty="0">
                  <a:solidFill>
                    <a:schemeClr val="lt1"/>
                  </a:solidFill>
                  <a:latin typeface="Helvetica Neue"/>
                  <a:ea typeface="Helvetica Neue"/>
                  <a:cs typeface="Helvetica Neue"/>
                  <a:sym typeface="Helvetica Neue"/>
                </a:rPr>
                <a:t>… su više angažirani za realizaciju vizije i ciljeva kroz procese promjena</a:t>
              </a:r>
              <a:endParaRPr lang="hr-HR" dirty="0"/>
            </a:p>
          </p:txBody>
        </p:sp>
      </p:grpSp>
      <p:grpSp>
        <p:nvGrpSpPr>
          <p:cNvPr id="438" name="Google Shape;438;p26"/>
          <p:cNvGrpSpPr/>
          <p:nvPr/>
        </p:nvGrpSpPr>
        <p:grpSpPr>
          <a:xfrm>
            <a:off x="2853767" y="6228004"/>
            <a:ext cx="13634333" cy="1006085"/>
            <a:chOff x="2853767" y="6444000"/>
            <a:chExt cx="13634333" cy="1006085"/>
          </a:xfrm>
        </p:grpSpPr>
        <p:sp>
          <p:nvSpPr>
            <p:cNvPr id="439" name="Google Shape;439;p26"/>
            <p:cNvSpPr/>
            <p:nvPr/>
          </p:nvSpPr>
          <p:spPr>
            <a:xfrm rot="-600000">
              <a:off x="2878437" y="6696000"/>
              <a:ext cx="2718720" cy="522000"/>
            </a:xfrm>
            <a:prstGeom prst="round2DiagRect">
              <a:avLst>
                <a:gd name="adj1" fmla="val 16667"/>
                <a:gd name="adj2" fmla="val 0"/>
              </a:avLst>
            </a:prstGeom>
            <a:solidFill>
              <a:srgbClr val="4D94B7"/>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lang="hr-HR" sz="1800">
                <a:solidFill>
                  <a:schemeClr val="lt1"/>
                </a:solidFill>
                <a:latin typeface="Calibri"/>
                <a:ea typeface="Calibri"/>
                <a:cs typeface="Calibri"/>
                <a:sym typeface="Calibri"/>
              </a:endParaRPr>
            </a:p>
          </p:txBody>
        </p:sp>
        <p:sp>
          <p:nvSpPr>
            <p:cNvPr id="440" name="Google Shape;440;p26"/>
            <p:cNvSpPr/>
            <p:nvPr/>
          </p:nvSpPr>
          <p:spPr>
            <a:xfrm>
              <a:off x="5472000" y="6444000"/>
              <a:ext cx="11016100" cy="540000"/>
            </a:xfrm>
            <a:prstGeom prst="rect">
              <a:avLst/>
            </a:prstGeom>
            <a:solidFill>
              <a:srgbClr val="4D94B7"/>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lvl="0">
                <a:buClr>
                  <a:schemeClr val="lt1"/>
                </a:buClr>
                <a:buSzPts val="2400"/>
              </a:pPr>
              <a:r>
                <a:rPr lang="hr-HR" sz="2400">
                  <a:solidFill>
                    <a:schemeClr val="lt1"/>
                  </a:solidFill>
                  <a:latin typeface="Helvetica Neue"/>
                  <a:ea typeface="Helvetica Neue"/>
                  <a:cs typeface="Helvetica Neue"/>
                  <a:sym typeface="Helvetica Neue"/>
                </a:rPr>
                <a:t>… otvoreni su za poboljšanja i promjene</a:t>
              </a:r>
              <a:endParaRPr lang="hr-HR"/>
            </a:p>
          </p:txBody>
        </p:sp>
      </p:grpSp>
      <p:grpSp>
        <p:nvGrpSpPr>
          <p:cNvPr id="441" name="Google Shape;441;p26"/>
          <p:cNvGrpSpPr/>
          <p:nvPr/>
        </p:nvGrpSpPr>
        <p:grpSpPr>
          <a:xfrm>
            <a:off x="2853767" y="5580004"/>
            <a:ext cx="13634334" cy="1006085"/>
            <a:chOff x="2853767" y="5796000"/>
            <a:chExt cx="13634334" cy="1006085"/>
          </a:xfrm>
        </p:grpSpPr>
        <p:sp>
          <p:nvSpPr>
            <p:cNvPr id="442" name="Google Shape;442;p26"/>
            <p:cNvSpPr/>
            <p:nvPr/>
          </p:nvSpPr>
          <p:spPr>
            <a:xfrm rot="-600000">
              <a:off x="2878437" y="6048000"/>
              <a:ext cx="2718720" cy="522000"/>
            </a:xfrm>
            <a:prstGeom prst="round2DiagRect">
              <a:avLst>
                <a:gd name="adj1" fmla="val 16667"/>
                <a:gd name="adj2" fmla="val 0"/>
              </a:avLst>
            </a:prstGeom>
            <a:solidFill>
              <a:srgbClr val="4D94B7"/>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lang="hr-HR" sz="1800">
                <a:solidFill>
                  <a:schemeClr val="lt1"/>
                </a:solidFill>
                <a:latin typeface="Calibri"/>
                <a:ea typeface="Calibri"/>
                <a:cs typeface="Calibri"/>
                <a:sym typeface="Calibri"/>
              </a:endParaRPr>
            </a:p>
          </p:txBody>
        </p:sp>
        <p:sp>
          <p:nvSpPr>
            <p:cNvPr id="443" name="Google Shape;443;p26"/>
            <p:cNvSpPr/>
            <p:nvPr/>
          </p:nvSpPr>
          <p:spPr>
            <a:xfrm>
              <a:off x="5472000" y="5796000"/>
              <a:ext cx="11016101" cy="540000"/>
            </a:xfrm>
            <a:prstGeom prst="rect">
              <a:avLst/>
            </a:prstGeom>
            <a:solidFill>
              <a:srgbClr val="4D94B7"/>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lvl="0">
                <a:buClr>
                  <a:schemeClr val="lt1"/>
                </a:buClr>
                <a:buSzPts val="2400"/>
              </a:pPr>
              <a:r>
                <a:rPr lang="hr-HR" sz="2400">
                  <a:solidFill>
                    <a:schemeClr val="lt1"/>
                  </a:solidFill>
                  <a:latin typeface="Helvetica Neue"/>
                  <a:ea typeface="Helvetica Neue"/>
                  <a:cs typeface="Helvetica Neue"/>
                  <a:sym typeface="Helvetica Neue"/>
                </a:rPr>
                <a:t>... su zadovoljniji i predaniji organizaciji</a:t>
              </a:r>
              <a:endParaRPr lang="hr-HR"/>
            </a:p>
          </p:txBody>
        </p:sp>
      </p:grpSp>
      <p:grpSp>
        <p:nvGrpSpPr>
          <p:cNvPr id="444" name="Google Shape;444;p26"/>
          <p:cNvGrpSpPr/>
          <p:nvPr/>
        </p:nvGrpSpPr>
        <p:grpSpPr>
          <a:xfrm>
            <a:off x="2817767" y="4932004"/>
            <a:ext cx="13670335" cy="1006085"/>
            <a:chOff x="2817767" y="5148000"/>
            <a:chExt cx="13670335" cy="1006085"/>
          </a:xfrm>
        </p:grpSpPr>
        <p:sp>
          <p:nvSpPr>
            <p:cNvPr id="445" name="Google Shape;445;p26"/>
            <p:cNvSpPr/>
            <p:nvPr/>
          </p:nvSpPr>
          <p:spPr>
            <a:xfrm rot="-600000">
              <a:off x="2842437" y="5400000"/>
              <a:ext cx="2718720" cy="522000"/>
            </a:xfrm>
            <a:prstGeom prst="round2DiagRect">
              <a:avLst>
                <a:gd name="adj1" fmla="val 16667"/>
                <a:gd name="adj2" fmla="val 0"/>
              </a:avLst>
            </a:prstGeom>
            <a:solidFill>
              <a:srgbClr val="4D94B7"/>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lang="hr-HR" sz="1800">
                <a:solidFill>
                  <a:schemeClr val="lt1"/>
                </a:solidFill>
                <a:latin typeface="Calibri"/>
                <a:ea typeface="Calibri"/>
                <a:cs typeface="Calibri"/>
                <a:sym typeface="Calibri"/>
              </a:endParaRPr>
            </a:p>
          </p:txBody>
        </p:sp>
        <p:sp>
          <p:nvSpPr>
            <p:cNvPr id="446" name="Google Shape;446;p26"/>
            <p:cNvSpPr/>
            <p:nvPr/>
          </p:nvSpPr>
          <p:spPr>
            <a:xfrm>
              <a:off x="5472000" y="5148000"/>
              <a:ext cx="11016102" cy="540000"/>
            </a:xfrm>
            <a:prstGeom prst="rect">
              <a:avLst/>
            </a:prstGeom>
            <a:solidFill>
              <a:srgbClr val="4D94B7"/>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lvl="0">
                <a:buClr>
                  <a:schemeClr val="lt1"/>
                </a:buClr>
                <a:buSzPts val="2400"/>
              </a:pPr>
              <a:r>
                <a:rPr lang="hr-HR" sz="2400" dirty="0">
                  <a:solidFill>
                    <a:schemeClr val="lt1"/>
                  </a:solidFill>
                  <a:latin typeface="Helvetica Neue"/>
                  <a:ea typeface="Helvetica Neue"/>
                  <a:cs typeface="Helvetica Neue"/>
                  <a:sym typeface="Helvetica Neue"/>
                </a:rPr>
                <a:t>… jamče uspješne procese promjena</a:t>
              </a:r>
              <a:endParaRPr lang="hr-HR" dirty="0"/>
            </a:p>
          </p:txBody>
        </p:sp>
      </p:grpSp>
      <p:grpSp>
        <p:nvGrpSpPr>
          <p:cNvPr id="447" name="Google Shape;447;p26"/>
          <p:cNvGrpSpPr/>
          <p:nvPr/>
        </p:nvGrpSpPr>
        <p:grpSpPr>
          <a:xfrm>
            <a:off x="2853767" y="4284000"/>
            <a:ext cx="13634336" cy="1006089"/>
            <a:chOff x="2853767" y="4499996"/>
            <a:chExt cx="13634336" cy="1006089"/>
          </a:xfrm>
        </p:grpSpPr>
        <p:sp>
          <p:nvSpPr>
            <p:cNvPr id="448" name="Google Shape;448;p26"/>
            <p:cNvSpPr/>
            <p:nvPr/>
          </p:nvSpPr>
          <p:spPr>
            <a:xfrm rot="-600000">
              <a:off x="2878437" y="4752000"/>
              <a:ext cx="2718720" cy="522000"/>
            </a:xfrm>
            <a:prstGeom prst="round2DiagRect">
              <a:avLst>
                <a:gd name="adj1" fmla="val 16667"/>
                <a:gd name="adj2" fmla="val 0"/>
              </a:avLst>
            </a:prstGeom>
            <a:solidFill>
              <a:srgbClr val="4D94B7"/>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lang="hr-HR" sz="1800">
                <a:solidFill>
                  <a:schemeClr val="lt1"/>
                </a:solidFill>
                <a:latin typeface="Calibri"/>
                <a:ea typeface="Calibri"/>
                <a:cs typeface="Calibri"/>
                <a:sym typeface="Calibri"/>
              </a:endParaRPr>
            </a:p>
          </p:txBody>
        </p:sp>
        <p:sp>
          <p:nvSpPr>
            <p:cNvPr id="449" name="Google Shape;449;p26"/>
            <p:cNvSpPr/>
            <p:nvPr/>
          </p:nvSpPr>
          <p:spPr>
            <a:xfrm>
              <a:off x="5472000" y="4499996"/>
              <a:ext cx="11016103" cy="540000"/>
            </a:xfrm>
            <a:prstGeom prst="rect">
              <a:avLst/>
            </a:prstGeom>
            <a:solidFill>
              <a:srgbClr val="4D94B7"/>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lvl="0">
                <a:buClr>
                  <a:schemeClr val="lt1"/>
                </a:buClr>
                <a:buSzPts val="2400"/>
              </a:pPr>
              <a:r>
                <a:rPr lang="hr-HR" sz="2400" dirty="0">
                  <a:solidFill>
                    <a:schemeClr val="lt1"/>
                  </a:solidFill>
                  <a:latin typeface="Helvetica Neue"/>
                  <a:ea typeface="Helvetica Neue"/>
                  <a:cs typeface="Helvetica Neue"/>
                  <a:sym typeface="Helvetica Neue"/>
                </a:rPr>
                <a:t>… ranije prepoznaju hitnost promjene</a:t>
              </a:r>
              <a:endParaRPr lang="hr-HR" dirty="0"/>
            </a:p>
          </p:txBody>
        </p:sp>
      </p:grpSp>
      <p:sp>
        <p:nvSpPr>
          <p:cNvPr id="450" name="Google Shape;450;p26"/>
          <p:cNvSpPr/>
          <p:nvPr/>
        </p:nvSpPr>
        <p:spPr>
          <a:xfrm>
            <a:off x="1296000" y="4284004"/>
            <a:ext cx="3240270" cy="4441535"/>
          </a:xfrm>
          <a:prstGeom prst="roundRect">
            <a:avLst>
              <a:gd name="adj" fmla="val 16667"/>
            </a:avLst>
          </a:prstGeom>
          <a:solidFill>
            <a:srgbClr val="4D94B7"/>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hr-HR" sz="2400" b="1" dirty="0">
                <a:solidFill>
                  <a:schemeClr val="lt1"/>
                </a:solidFill>
                <a:latin typeface="Helvetica Neue"/>
                <a:ea typeface="Helvetica Neue"/>
                <a:cs typeface="Helvetica Neue"/>
                <a:sym typeface="Helvetica Neue"/>
              </a:rPr>
              <a:t>Intrapoduzetnici</a:t>
            </a:r>
            <a:r>
              <a:rPr lang="de-DE" sz="2400" b="1" dirty="0">
                <a:solidFill>
                  <a:schemeClr val="lt1"/>
                </a:solidFill>
                <a:latin typeface="Helvetica Neue"/>
                <a:ea typeface="Helvetica Neue"/>
                <a:cs typeface="Helvetica Neue"/>
                <a:sym typeface="Helvetica Neue"/>
              </a:rPr>
              <a:t> </a:t>
            </a:r>
            <a:r>
              <a:rPr lang="hr-HR" sz="2400" b="1" dirty="0">
                <a:solidFill>
                  <a:schemeClr val="lt1"/>
                </a:solidFill>
                <a:latin typeface="Helvetica Neue"/>
                <a:ea typeface="Helvetica Neue"/>
                <a:cs typeface="Helvetica Neue"/>
                <a:sym typeface="Helvetica Neue"/>
              </a:rPr>
              <a:t>…</a:t>
            </a:r>
            <a:endParaRPr lang="hr-HR" dirty="0"/>
          </a:p>
          <a:p>
            <a:pPr marL="0" marR="0" lvl="0" indent="0" algn="ctr" rtl="0">
              <a:spcBef>
                <a:spcPts val="0"/>
              </a:spcBef>
              <a:spcAft>
                <a:spcPts val="0"/>
              </a:spcAft>
              <a:buNone/>
            </a:pPr>
            <a:endParaRPr lang="hr-HR" sz="2400" b="1" dirty="0">
              <a:solidFill>
                <a:schemeClr val="lt1"/>
              </a:solidFill>
              <a:latin typeface="Helvetica Neue"/>
              <a:ea typeface="Helvetica Neue"/>
              <a:cs typeface="Helvetica Neue"/>
              <a:sym typeface="Helvetica Neue"/>
            </a:endParaRPr>
          </a:p>
          <a:p>
            <a:pPr marL="0" marR="0" lvl="0" indent="0" algn="ctr" rtl="0">
              <a:spcBef>
                <a:spcPts val="0"/>
              </a:spcBef>
              <a:spcAft>
                <a:spcPts val="0"/>
              </a:spcAft>
              <a:buNone/>
            </a:pPr>
            <a:endParaRPr lang="hr-HR" sz="2400" b="1" dirty="0">
              <a:solidFill>
                <a:schemeClr val="lt1"/>
              </a:solidFill>
              <a:latin typeface="Helvetica Neue"/>
              <a:ea typeface="Helvetica Neue"/>
              <a:cs typeface="Helvetica Neue"/>
              <a:sym typeface="Helvetica Neue"/>
            </a:endParaRPr>
          </a:p>
          <a:p>
            <a:pPr marL="0" marR="0" lvl="0" indent="0" algn="ctr" rtl="0">
              <a:spcBef>
                <a:spcPts val="0"/>
              </a:spcBef>
              <a:spcAft>
                <a:spcPts val="0"/>
              </a:spcAft>
              <a:buNone/>
            </a:pPr>
            <a:endParaRPr lang="hr-HR" sz="2400" b="1" dirty="0">
              <a:solidFill>
                <a:schemeClr val="lt1"/>
              </a:solidFill>
              <a:latin typeface="Helvetica Neue"/>
              <a:ea typeface="Helvetica Neue"/>
              <a:cs typeface="Helvetica Neue"/>
              <a:sym typeface="Helvetica Neue"/>
            </a:endParaRPr>
          </a:p>
          <a:p>
            <a:pPr marL="0" marR="0" lvl="0" indent="0" algn="ctr" rtl="0">
              <a:spcBef>
                <a:spcPts val="0"/>
              </a:spcBef>
              <a:spcAft>
                <a:spcPts val="0"/>
              </a:spcAft>
              <a:buNone/>
            </a:pPr>
            <a:endParaRPr lang="hr-HR" sz="2400" b="1" dirty="0">
              <a:solidFill>
                <a:schemeClr val="lt1"/>
              </a:solidFill>
              <a:latin typeface="Helvetica Neue"/>
              <a:ea typeface="Helvetica Neue"/>
              <a:cs typeface="Helvetica Neue"/>
              <a:sym typeface="Helvetica Neue"/>
            </a:endParaRPr>
          </a:p>
          <a:p>
            <a:pPr marL="0" marR="0" lvl="0" indent="0" algn="ctr" rtl="0">
              <a:spcBef>
                <a:spcPts val="0"/>
              </a:spcBef>
              <a:spcAft>
                <a:spcPts val="0"/>
              </a:spcAft>
              <a:buNone/>
            </a:pPr>
            <a:endParaRPr lang="hr-HR" sz="2400" b="1" dirty="0">
              <a:solidFill>
                <a:schemeClr val="lt1"/>
              </a:solidFill>
              <a:latin typeface="Helvetica Neue"/>
              <a:ea typeface="Helvetica Neue"/>
              <a:cs typeface="Helvetica Neue"/>
              <a:sym typeface="Helvetica Neue"/>
            </a:endParaRPr>
          </a:p>
          <a:p>
            <a:pPr marL="0" marR="0" lvl="0" indent="0" algn="ctr" rtl="0">
              <a:spcBef>
                <a:spcPts val="0"/>
              </a:spcBef>
              <a:spcAft>
                <a:spcPts val="0"/>
              </a:spcAft>
              <a:buNone/>
            </a:pPr>
            <a:endParaRPr lang="hr-HR" sz="2400" b="1" dirty="0">
              <a:solidFill>
                <a:schemeClr val="lt1"/>
              </a:solidFill>
              <a:latin typeface="Helvetica Neue"/>
              <a:ea typeface="Helvetica Neue"/>
              <a:cs typeface="Helvetica Neue"/>
              <a:sym typeface="Helvetica Neue"/>
            </a:endParaRPr>
          </a:p>
        </p:txBody>
      </p:sp>
      <p:pic>
        <p:nvPicPr>
          <p:cNvPr id="451" name="Google Shape;451;p26" descr="Image"/>
          <p:cNvPicPr preferRelativeResize="0"/>
          <p:nvPr/>
        </p:nvPicPr>
        <p:blipFill rotWithShape="1">
          <a:blip r:embed="rId3">
            <a:alphaModFix/>
          </a:blip>
          <a:srcRect/>
          <a:stretch/>
        </p:blipFill>
        <p:spPr>
          <a:xfrm>
            <a:off x="1908000" y="6912004"/>
            <a:ext cx="2088000" cy="1305000"/>
          </a:xfrm>
          <a:prstGeom prst="rect">
            <a:avLst/>
          </a:prstGeom>
          <a:noFill/>
          <a:ln>
            <a:noFill/>
          </a:ln>
        </p:spPr>
      </p:pic>
      <p:sp>
        <p:nvSpPr>
          <p:cNvPr id="452" name="Google Shape;452;p26"/>
          <p:cNvSpPr txBox="1"/>
          <p:nvPr/>
        </p:nvSpPr>
        <p:spPr>
          <a:xfrm>
            <a:off x="1296000" y="1548000"/>
            <a:ext cx="13986164" cy="830997"/>
          </a:xfrm>
          <a:prstGeom prst="rect">
            <a:avLst/>
          </a:prstGeom>
          <a:noFill/>
          <a:ln>
            <a:noFill/>
          </a:ln>
        </p:spPr>
        <p:txBody>
          <a:bodyPr spcFirstLastPara="1" wrap="square" lIns="91425" tIns="45700" rIns="91425" bIns="45700" anchor="t" anchorCtr="0">
            <a:spAutoFit/>
          </a:bodyPr>
          <a:lstStyle/>
          <a:p>
            <a:pPr lvl="0"/>
            <a:r>
              <a:rPr lang="hr-HR" sz="4800" b="1">
                <a:solidFill>
                  <a:srgbClr val="4D94B7"/>
                </a:solidFill>
                <a:latin typeface="Helvetica Neue"/>
                <a:ea typeface="Helvetica Neue"/>
                <a:cs typeface="Helvetica Neue"/>
                <a:sym typeface="Helvetica Neue"/>
              </a:rPr>
              <a:t>2. Unapređenje upravljanja timom</a:t>
            </a:r>
          </a:p>
        </p:txBody>
      </p:sp>
      <p:sp>
        <p:nvSpPr>
          <p:cNvPr id="453" name="Google Shape;453;p26"/>
          <p:cNvSpPr txBox="1"/>
          <p:nvPr/>
        </p:nvSpPr>
        <p:spPr>
          <a:xfrm>
            <a:off x="1296000" y="2304000"/>
            <a:ext cx="6552600" cy="523220"/>
          </a:xfrm>
          <a:prstGeom prst="rect">
            <a:avLst/>
          </a:prstGeom>
          <a:noFill/>
          <a:ln>
            <a:noFill/>
          </a:ln>
        </p:spPr>
        <p:txBody>
          <a:bodyPr spcFirstLastPara="1" wrap="square" lIns="91425" tIns="45700" rIns="91425" bIns="45700" anchor="t" anchorCtr="0">
            <a:spAutoFit/>
          </a:bodyPr>
          <a:lstStyle/>
          <a:p>
            <a:pPr lvl="0"/>
            <a:r>
              <a:rPr lang="hr-HR" sz="2800" b="1">
                <a:solidFill>
                  <a:srgbClr val="AED633"/>
                </a:solidFill>
                <a:latin typeface="Helvetica Neue"/>
                <a:ea typeface="Helvetica Neue"/>
                <a:cs typeface="Helvetica Neue"/>
                <a:sym typeface="Helvetica Neue"/>
              </a:rPr>
              <a:t>2.2 Organizacijski razvoj</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Google Shape;458;p27"/>
          <p:cNvSpPr txBox="1"/>
          <p:nvPr/>
        </p:nvSpPr>
        <p:spPr>
          <a:xfrm>
            <a:off x="1296000" y="8928000"/>
            <a:ext cx="2769998"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dirty="0">
                <a:solidFill>
                  <a:schemeClr val="dk1"/>
                </a:solidFill>
                <a:latin typeface="Helvetica Neue"/>
                <a:ea typeface="Helvetica Neue"/>
                <a:cs typeface="Helvetica Neue"/>
                <a:sym typeface="Helvetica Neue"/>
              </a:rPr>
              <a:t>Izvor br.: </a:t>
            </a:r>
            <a:r>
              <a:rPr lang="hr-HR" sz="1200" dirty="0">
                <a:solidFill>
                  <a:schemeClr val="dk1"/>
                </a:solidFill>
                <a:latin typeface="Helvetica Neue"/>
                <a:ea typeface="Helvetica Neue"/>
                <a:cs typeface="Helvetica Neue"/>
                <a:sym typeface="Helvetica Neue"/>
              </a:rPr>
              <a:t>2</a:t>
            </a:r>
            <a:endParaRPr lang="hr-HR" dirty="0"/>
          </a:p>
        </p:txBody>
      </p:sp>
      <p:sp>
        <p:nvSpPr>
          <p:cNvPr id="459" name="Google Shape;459;p27"/>
          <p:cNvSpPr txBox="1"/>
          <p:nvPr/>
        </p:nvSpPr>
        <p:spPr>
          <a:xfrm>
            <a:off x="1295401" y="3384000"/>
            <a:ext cx="4038600" cy="3123932"/>
          </a:xfrm>
          <a:prstGeom prst="rect">
            <a:avLst/>
          </a:prstGeom>
          <a:noFill/>
          <a:ln>
            <a:noFill/>
          </a:ln>
        </p:spPr>
        <p:txBody>
          <a:bodyPr spcFirstLastPara="1" wrap="square" lIns="91425" tIns="45700" rIns="91425" bIns="45700" anchor="t" anchorCtr="0">
            <a:spAutoFit/>
          </a:bodyPr>
          <a:lstStyle/>
          <a:p>
            <a:pPr lvl="0"/>
            <a:r>
              <a:rPr lang="hr-HR" sz="2400" dirty="0">
                <a:solidFill>
                  <a:schemeClr val="dk1"/>
                </a:solidFill>
                <a:latin typeface="Helvetica Neue"/>
                <a:ea typeface="Helvetica Neue"/>
                <a:cs typeface="Helvetica Neue"/>
                <a:sym typeface="Helvetica Neue"/>
              </a:rPr>
              <a:t>Preduvjet intrapoduzetničkog ponašanja</a:t>
            </a:r>
          </a:p>
          <a:p>
            <a:pPr lvl="0"/>
            <a:endParaRPr lang="hr-HR" sz="2400" dirty="0">
              <a:solidFill>
                <a:schemeClr val="dk1"/>
              </a:solidFill>
              <a:latin typeface="Helvetica Neue"/>
              <a:ea typeface="Helvetica Neue"/>
              <a:cs typeface="Helvetica Neue"/>
              <a:sym typeface="Helvetica Neue"/>
            </a:endParaRPr>
          </a:p>
          <a:p>
            <a:pPr marL="342900" lvl="0" indent="-342900">
              <a:buFont typeface="Wingdings" panose="05000000000000000000" pitchFamily="2" charset="2"/>
              <a:buChar char="Ø"/>
            </a:pPr>
            <a:r>
              <a:rPr lang="hr-HR" sz="2400" dirty="0">
                <a:solidFill>
                  <a:schemeClr val="dk1"/>
                </a:solidFill>
                <a:latin typeface="Helvetica Neue"/>
                <a:ea typeface="Helvetica Neue"/>
                <a:cs typeface="Helvetica Neue"/>
                <a:sym typeface="Helvetica Neue"/>
              </a:rPr>
              <a:t>Prepoznatljivi poticaji ostvaruju se kontinuirano</a:t>
            </a:r>
          </a:p>
          <a:p>
            <a:pPr marL="342900" lvl="0" indent="-342900">
              <a:buFont typeface="Wingdings" panose="05000000000000000000" pitchFamily="2" charset="2"/>
              <a:buChar char="Ø"/>
            </a:pPr>
            <a:r>
              <a:rPr lang="hr-HR" sz="2400" dirty="0">
                <a:solidFill>
                  <a:schemeClr val="dk1"/>
                </a:solidFill>
                <a:latin typeface="Helvetica Neue"/>
                <a:ea typeface="Helvetica Neue"/>
                <a:cs typeface="Helvetica Neue"/>
                <a:sym typeface="Helvetica Neue"/>
              </a:rPr>
              <a:t>Podiže spremnost za preuzimanje inicijative</a:t>
            </a:r>
            <a:endParaRPr lang="hr-HR" dirty="0"/>
          </a:p>
        </p:txBody>
      </p:sp>
      <p:sp>
        <p:nvSpPr>
          <p:cNvPr id="460" name="Google Shape;460;p27"/>
          <p:cNvSpPr txBox="1"/>
          <p:nvPr/>
        </p:nvSpPr>
        <p:spPr>
          <a:xfrm>
            <a:off x="1296000" y="2304000"/>
            <a:ext cx="5688000" cy="523220"/>
          </a:xfrm>
          <a:prstGeom prst="rect">
            <a:avLst/>
          </a:prstGeom>
          <a:noFill/>
          <a:ln>
            <a:noFill/>
          </a:ln>
        </p:spPr>
        <p:txBody>
          <a:bodyPr spcFirstLastPara="1" wrap="square" lIns="91425" tIns="45700" rIns="91425" bIns="45700" anchor="t" anchorCtr="0">
            <a:spAutoFit/>
          </a:bodyPr>
          <a:lstStyle/>
          <a:p>
            <a:pPr lvl="0"/>
            <a:r>
              <a:rPr lang="hr-HR" sz="2800" b="1">
                <a:solidFill>
                  <a:srgbClr val="AED633"/>
                </a:solidFill>
                <a:latin typeface="Helvetica Neue"/>
                <a:ea typeface="Helvetica Neue"/>
                <a:cs typeface="Helvetica Neue"/>
                <a:sym typeface="Helvetica Neue"/>
              </a:rPr>
              <a:t>2.3 Zahvalnost</a:t>
            </a:r>
          </a:p>
        </p:txBody>
      </p:sp>
      <p:pic>
        <p:nvPicPr>
          <p:cNvPr id="461" name="Google Shape;461;p27"/>
          <p:cNvPicPr preferRelativeResize="0"/>
          <p:nvPr/>
        </p:nvPicPr>
        <p:blipFill rotWithShape="1">
          <a:blip r:embed="rId3">
            <a:alphaModFix/>
          </a:blip>
          <a:srcRect/>
          <a:stretch/>
        </p:blipFill>
        <p:spPr>
          <a:xfrm>
            <a:off x="10730921" y="1366762"/>
            <a:ext cx="2433562" cy="1881540"/>
          </a:xfrm>
          <a:prstGeom prst="rect">
            <a:avLst/>
          </a:prstGeom>
          <a:noFill/>
          <a:ln>
            <a:noFill/>
          </a:ln>
        </p:spPr>
      </p:pic>
      <p:grpSp>
        <p:nvGrpSpPr>
          <p:cNvPr id="462" name="Google Shape;462;p27"/>
          <p:cNvGrpSpPr/>
          <p:nvPr/>
        </p:nvGrpSpPr>
        <p:grpSpPr>
          <a:xfrm>
            <a:off x="12537116" y="60266"/>
            <a:ext cx="5040000" cy="2890769"/>
            <a:chOff x="12537116" y="60266"/>
            <a:chExt cx="5040000" cy="2890769"/>
          </a:xfrm>
        </p:grpSpPr>
        <p:pic>
          <p:nvPicPr>
            <p:cNvPr id="463" name="Google Shape;463;p27" descr="Wolken-Gedankenblase"/>
            <p:cNvPicPr preferRelativeResize="0"/>
            <p:nvPr/>
          </p:nvPicPr>
          <p:blipFill rotWithShape="1">
            <a:blip r:embed="rId4">
              <a:alphaModFix/>
            </a:blip>
            <a:srcRect b="28114"/>
            <a:stretch/>
          </p:blipFill>
          <p:spPr>
            <a:xfrm>
              <a:off x="12537116" y="60266"/>
              <a:ext cx="5040000" cy="2890769"/>
            </a:xfrm>
            <a:prstGeom prst="rect">
              <a:avLst/>
            </a:prstGeom>
            <a:noFill/>
            <a:ln>
              <a:noFill/>
            </a:ln>
          </p:spPr>
        </p:pic>
        <p:pic>
          <p:nvPicPr>
            <p:cNvPr id="464" name="Google Shape;464;p27" descr="Unterschrift Silhouette"/>
            <p:cNvPicPr preferRelativeResize="0"/>
            <p:nvPr/>
          </p:nvPicPr>
          <p:blipFill rotWithShape="1">
            <a:blip r:embed="rId5">
              <a:alphaModFix/>
            </a:blip>
            <a:srcRect/>
            <a:stretch/>
          </p:blipFill>
          <p:spPr>
            <a:xfrm>
              <a:off x="14387704" y="468761"/>
              <a:ext cx="914400" cy="914400"/>
            </a:xfrm>
            <a:prstGeom prst="rect">
              <a:avLst/>
            </a:prstGeom>
            <a:noFill/>
            <a:ln>
              <a:noFill/>
            </a:ln>
          </p:spPr>
        </p:pic>
        <p:sp>
          <p:nvSpPr>
            <p:cNvPr id="465" name="Google Shape;465;p27"/>
            <p:cNvSpPr txBox="1"/>
            <p:nvPr/>
          </p:nvSpPr>
          <p:spPr>
            <a:xfrm>
              <a:off x="12847674" y="1138235"/>
              <a:ext cx="4288326" cy="155142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hr-HR" sz="2400" b="1">
                  <a:solidFill>
                    <a:schemeClr val="dk1"/>
                  </a:solidFill>
                  <a:latin typeface="Helvetica Neue"/>
                  <a:ea typeface="Helvetica Neue"/>
                  <a:cs typeface="Helvetica Neue"/>
                  <a:sym typeface="Helvetica Neue"/>
                </a:rPr>
                <a:t>Zadatak:</a:t>
              </a:r>
              <a:endParaRPr lang="hr-HR"/>
            </a:p>
            <a:p>
              <a:pPr lvl="0" algn="ctr"/>
              <a:r>
                <a:rPr lang="hr-HR" sz="2400" b="1">
                  <a:solidFill>
                    <a:schemeClr val="dk1"/>
                  </a:solidFill>
                  <a:latin typeface="Helvetica Neue"/>
                  <a:ea typeface="Helvetica Neue"/>
                  <a:cs typeface="Helvetica Neue"/>
                  <a:sym typeface="Helvetica Neue"/>
                </a:rPr>
                <a:t>Koje vrste poticaja nudi vaša tvrtka?</a:t>
              </a:r>
              <a:endParaRPr lang="hr-HR"/>
            </a:p>
          </p:txBody>
        </p:sp>
      </p:grpSp>
      <p:sp>
        <p:nvSpPr>
          <p:cNvPr id="466" name="Google Shape;466;p27"/>
          <p:cNvSpPr/>
          <p:nvPr/>
        </p:nvSpPr>
        <p:spPr>
          <a:xfrm>
            <a:off x="12816000" y="6800916"/>
            <a:ext cx="3780000" cy="1980000"/>
          </a:xfrm>
          <a:custGeom>
            <a:avLst/>
            <a:gdLst/>
            <a:ahLst/>
            <a:cxnLst/>
            <a:rect l="l" t="t" r="r" b="b"/>
            <a:pathLst>
              <a:path w="3447752" h="3051582" extrusionOk="0">
                <a:moveTo>
                  <a:pt x="0" y="0"/>
                </a:moveTo>
                <a:lnTo>
                  <a:pt x="3447752" y="0"/>
                </a:lnTo>
                <a:lnTo>
                  <a:pt x="3447752" y="3051582"/>
                </a:lnTo>
                <a:lnTo>
                  <a:pt x="0" y="3051582"/>
                </a:lnTo>
                <a:lnTo>
                  <a:pt x="0" y="0"/>
                </a:lnTo>
                <a:close/>
              </a:path>
            </a:pathLst>
          </a:custGeom>
          <a:solidFill>
            <a:srgbClr val="4D94B7">
              <a:alpha val="14901"/>
            </a:srgbClr>
          </a:solidFill>
          <a:ln w="25400" cap="flat" cmpd="sng">
            <a:solidFill>
              <a:schemeClr val="lt1">
                <a:alpha val="89803"/>
              </a:schemeClr>
            </a:solidFill>
            <a:prstDash val="solid"/>
            <a:round/>
            <a:headEnd type="none" w="sm" len="sm"/>
            <a:tailEnd type="none" w="sm" len="sm"/>
          </a:ln>
        </p:spPr>
        <p:txBody>
          <a:bodyPr spcFirstLastPara="1" wrap="square" lIns="180000" tIns="46800" rIns="90000" bIns="46800" anchor="t" anchorCtr="0">
            <a:noAutofit/>
          </a:bodyPr>
          <a:lstStyle/>
          <a:p>
            <a:pPr lvl="1">
              <a:buSzPts val="2200"/>
            </a:pPr>
            <a:r>
              <a:rPr lang="hr-HR" sz="2200" dirty="0">
                <a:latin typeface="Helvetica Neue"/>
                <a:ea typeface="Helvetica Neue"/>
                <a:cs typeface="Helvetica Neue"/>
                <a:sym typeface="Helvetica Neue"/>
              </a:rPr>
              <a:t>Kao</a:t>
            </a:r>
          </a:p>
          <a:p>
            <a:pPr marL="342900" lvl="1" indent="-342900">
              <a:buSzPts val="2200"/>
              <a:buFont typeface="Wingdings" panose="05000000000000000000" pitchFamily="2" charset="2"/>
              <a:buChar char="§"/>
            </a:pPr>
            <a:r>
              <a:rPr lang="hr-HR" sz="2200" dirty="0">
                <a:latin typeface="Helvetica Neue"/>
                <a:ea typeface="Helvetica Neue"/>
                <a:cs typeface="Helvetica Neue"/>
                <a:sym typeface="Helvetica Neue"/>
              </a:rPr>
              <a:t>slobodno (ili više) radno vrijeme</a:t>
            </a:r>
          </a:p>
          <a:p>
            <a:pPr marL="342900" lvl="1" indent="-342900">
              <a:buSzPts val="2200"/>
              <a:buFont typeface="Wingdings" panose="05000000000000000000" pitchFamily="2" charset="2"/>
              <a:buChar char="§"/>
            </a:pPr>
            <a:r>
              <a:rPr lang="hr-HR" sz="2200" dirty="0">
                <a:latin typeface="Helvetica Neue"/>
                <a:ea typeface="Helvetica Neue"/>
                <a:cs typeface="Helvetica Neue"/>
                <a:sym typeface="Helvetica Neue"/>
              </a:rPr>
              <a:t>prostor za razvoj i implementaciju ideja</a:t>
            </a:r>
            <a:endParaRPr lang="hr-HR" dirty="0"/>
          </a:p>
        </p:txBody>
      </p:sp>
      <p:sp>
        <p:nvSpPr>
          <p:cNvPr id="467" name="Google Shape;467;p27"/>
          <p:cNvSpPr/>
          <p:nvPr/>
        </p:nvSpPr>
        <p:spPr>
          <a:xfrm>
            <a:off x="5976000" y="6800916"/>
            <a:ext cx="2520000" cy="1980000"/>
          </a:xfrm>
          <a:custGeom>
            <a:avLst/>
            <a:gdLst/>
            <a:ahLst/>
            <a:cxnLst/>
            <a:rect l="l" t="t" r="r" b="b"/>
            <a:pathLst>
              <a:path w="3447752" h="3051582" extrusionOk="0">
                <a:moveTo>
                  <a:pt x="0" y="0"/>
                </a:moveTo>
                <a:lnTo>
                  <a:pt x="3447752" y="0"/>
                </a:lnTo>
                <a:lnTo>
                  <a:pt x="3447752" y="3051582"/>
                </a:lnTo>
                <a:lnTo>
                  <a:pt x="0" y="3051582"/>
                </a:lnTo>
                <a:lnTo>
                  <a:pt x="0" y="0"/>
                </a:lnTo>
                <a:close/>
              </a:path>
            </a:pathLst>
          </a:custGeom>
          <a:solidFill>
            <a:srgbClr val="4D94B7">
              <a:alpha val="14901"/>
            </a:srgbClr>
          </a:solidFill>
          <a:ln w="25400" cap="flat" cmpd="sng">
            <a:solidFill>
              <a:schemeClr val="lt1">
                <a:alpha val="89803"/>
              </a:schemeClr>
            </a:solidFill>
            <a:prstDash val="solid"/>
            <a:round/>
            <a:headEnd type="none" w="sm" len="sm"/>
            <a:tailEnd type="none" w="sm" len="sm"/>
          </a:ln>
        </p:spPr>
        <p:txBody>
          <a:bodyPr spcFirstLastPara="1" wrap="square" lIns="90000" tIns="46800" rIns="90000" bIns="46800" anchor="t" anchorCtr="0">
            <a:noAutofit/>
          </a:bodyPr>
          <a:lstStyle/>
          <a:p>
            <a:pPr lvl="1">
              <a:buSzPts val="2200"/>
            </a:pPr>
            <a:r>
              <a:rPr lang="hr-HR" sz="2200" dirty="0">
                <a:latin typeface="Helvetica Neue"/>
                <a:ea typeface="Helvetica Neue"/>
                <a:cs typeface="Helvetica Neue"/>
                <a:sym typeface="Helvetica Neue"/>
              </a:rPr>
              <a:t>Kao</a:t>
            </a:r>
          </a:p>
          <a:p>
            <a:pPr marL="342900" lvl="1" indent="-342900">
              <a:buSzPts val="2200"/>
              <a:buFont typeface="Wingdings" panose="05000000000000000000" pitchFamily="2" charset="2"/>
              <a:buChar char="§"/>
            </a:pPr>
            <a:r>
              <a:rPr lang="hr-HR" sz="2200" dirty="0">
                <a:latin typeface="Helvetica Neue"/>
                <a:ea typeface="Helvetica Neue"/>
                <a:cs typeface="Helvetica Neue"/>
                <a:sym typeface="Helvetica Neue"/>
              </a:rPr>
              <a:t>mjere daljnjeg usavršavanja</a:t>
            </a:r>
          </a:p>
          <a:p>
            <a:pPr marL="342900" lvl="1" indent="-342900">
              <a:buSzPts val="2200"/>
              <a:buFont typeface="Wingdings" panose="05000000000000000000" pitchFamily="2" charset="2"/>
              <a:buChar char="§"/>
            </a:pPr>
            <a:r>
              <a:rPr lang="hr-HR" sz="2200" dirty="0">
                <a:latin typeface="Helvetica Neue"/>
                <a:ea typeface="Helvetica Neue"/>
                <a:cs typeface="Helvetica Neue"/>
                <a:sym typeface="Helvetica Neue"/>
              </a:rPr>
              <a:t>posjete sajmovima</a:t>
            </a:r>
            <a:endParaRPr lang="hr-HR" sz="2200" b="0" i="0" u="none" strike="noStrike" cap="none" dirty="0">
              <a:solidFill>
                <a:srgbClr val="000000"/>
              </a:solidFill>
              <a:latin typeface="Helvetica Neue"/>
              <a:ea typeface="Helvetica Neue"/>
              <a:cs typeface="Helvetica Neue"/>
              <a:sym typeface="Helvetica Neue"/>
            </a:endParaRPr>
          </a:p>
        </p:txBody>
      </p:sp>
      <p:sp>
        <p:nvSpPr>
          <p:cNvPr id="468" name="Google Shape;468;p27"/>
          <p:cNvSpPr/>
          <p:nvPr/>
        </p:nvSpPr>
        <p:spPr>
          <a:xfrm>
            <a:off x="12816000" y="4820916"/>
            <a:ext cx="3780000" cy="1980000"/>
          </a:xfrm>
          <a:custGeom>
            <a:avLst/>
            <a:gdLst/>
            <a:ahLst/>
            <a:cxnLst/>
            <a:rect l="l" t="t" r="r" b="b"/>
            <a:pathLst>
              <a:path w="3447752" h="3051582" extrusionOk="0">
                <a:moveTo>
                  <a:pt x="0" y="0"/>
                </a:moveTo>
                <a:lnTo>
                  <a:pt x="3447752" y="0"/>
                </a:lnTo>
                <a:lnTo>
                  <a:pt x="3447752" y="3051582"/>
                </a:lnTo>
                <a:lnTo>
                  <a:pt x="0" y="3051582"/>
                </a:lnTo>
                <a:lnTo>
                  <a:pt x="0" y="0"/>
                </a:lnTo>
                <a:close/>
              </a:path>
            </a:pathLst>
          </a:custGeom>
          <a:solidFill>
            <a:srgbClr val="4D94B7">
              <a:alpha val="14901"/>
            </a:srgbClr>
          </a:solidFill>
          <a:ln w="25400" cap="flat" cmpd="sng">
            <a:solidFill>
              <a:schemeClr val="lt1">
                <a:alpha val="89803"/>
              </a:schemeClr>
            </a:solidFill>
            <a:prstDash val="solid"/>
            <a:round/>
            <a:headEnd type="none" w="sm" len="sm"/>
            <a:tailEnd type="none" w="sm" len="sm"/>
          </a:ln>
        </p:spPr>
        <p:txBody>
          <a:bodyPr spcFirstLastPara="1" wrap="square" lIns="180000" tIns="46800" rIns="90000" bIns="46800" anchor="t" anchorCtr="0">
            <a:noAutofit/>
          </a:bodyPr>
          <a:lstStyle/>
          <a:p>
            <a:pPr lvl="1">
              <a:buSzPts val="2200"/>
            </a:pPr>
            <a:r>
              <a:rPr lang="hr-HR" sz="2200" dirty="0">
                <a:latin typeface="Helvetica Neue"/>
                <a:ea typeface="Helvetica Neue"/>
                <a:cs typeface="Helvetica Neue"/>
                <a:sym typeface="Helvetica Neue"/>
              </a:rPr>
              <a:t>Kao</a:t>
            </a:r>
          </a:p>
          <a:p>
            <a:pPr marL="342900" lvl="1" indent="-342900">
              <a:buSzPts val="2200"/>
              <a:buFont typeface="Wingdings" panose="05000000000000000000" pitchFamily="2" charset="2"/>
              <a:buChar char="§"/>
            </a:pPr>
            <a:r>
              <a:rPr lang="hr-HR" sz="2200" dirty="0">
                <a:latin typeface="Helvetica Neue"/>
                <a:ea typeface="Helvetica Neue"/>
                <a:cs typeface="Helvetica Neue"/>
                <a:sym typeface="Helvetica Neue"/>
              </a:rPr>
              <a:t>priznanje</a:t>
            </a:r>
          </a:p>
          <a:p>
            <a:pPr marL="342900" lvl="1" indent="-342900">
              <a:buSzPts val="2200"/>
              <a:buFont typeface="Wingdings" panose="05000000000000000000" pitchFamily="2" charset="2"/>
              <a:buChar char="§"/>
            </a:pPr>
            <a:r>
              <a:rPr lang="hr-HR" sz="2200" dirty="0">
                <a:latin typeface="Helvetica Neue"/>
                <a:ea typeface="Helvetica Neue"/>
                <a:cs typeface="Helvetica Neue"/>
                <a:sym typeface="Helvetica Neue"/>
              </a:rPr>
              <a:t>horizontalno ili vertikalno širenje zadataka</a:t>
            </a:r>
            <a:endParaRPr lang="hr-HR" dirty="0"/>
          </a:p>
        </p:txBody>
      </p:sp>
      <p:sp>
        <p:nvSpPr>
          <p:cNvPr id="469" name="Google Shape;469;p27"/>
          <p:cNvSpPr/>
          <p:nvPr/>
        </p:nvSpPr>
        <p:spPr>
          <a:xfrm>
            <a:off x="5976000" y="4820916"/>
            <a:ext cx="2520000" cy="1980000"/>
          </a:xfrm>
          <a:custGeom>
            <a:avLst/>
            <a:gdLst/>
            <a:ahLst/>
            <a:cxnLst/>
            <a:rect l="l" t="t" r="r" b="b"/>
            <a:pathLst>
              <a:path w="3447752" h="3051582" extrusionOk="0">
                <a:moveTo>
                  <a:pt x="0" y="0"/>
                </a:moveTo>
                <a:lnTo>
                  <a:pt x="3447752" y="0"/>
                </a:lnTo>
                <a:lnTo>
                  <a:pt x="3447752" y="3051582"/>
                </a:lnTo>
                <a:lnTo>
                  <a:pt x="0" y="3051582"/>
                </a:lnTo>
                <a:lnTo>
                  <a:pt x="0" y="0"/>
                </a:lnTo>
                <a:close/>
              </a:path>
            </a:pathLst>
          </a:custGeom>
          <a:solidFill>
            <a:srgbClr val="4D94B7">
              <a:alpha val="14901"/>
            </a:srgbClr>
          </a:solidFill>
          <a:ln w="25400" cap="flat" cmpd="sng">
            <a:solidFill>
              <a:schemeClr val="lt1">
                <a:alpha val="89803"/>
              </a:schemeClr>
            </a:solidFill>
            <a:prstDash val="solid"/>
            <a:round/>
            <a:headEnd type="none" w="sm" len="sm"/>
            <a:tailEnd type="none" w="sm" len="sm"/>
          </a:ln>
        </p:spPr>
        <p:txBody>
          <a:bodyPr spcFirstLastPara="1" wrap="square" lIns="90000" tIns="46800" rIns="90000" bIns="46800" anchor="t" anchorCtr="0">
            <a:noAutofit/>
          </a:bodyPr>
          <a:lstStyle/>
          <a:p>
            <a:pPr lvl="1">
              <a:buSzPts val="2200"/>
            </a:pPr>
            <a:r>
              <a:rPr lang="hr-HR" sz="2200" dirty="0">
                <a:latin typeface="Helvetica Neue"/>
                <a:ea typeface="Helvetica Neue"/>
                <a:cs typeface="Helvetica Neue"/>
                <a:sym typeface="Helvetica Neue"/>
              </a:rPr>
              <a:t>Kao</a:t>
            </a:r>
          </a:p>
          <a:p>
            <a:pPr marL="342900" lvl="1" indent="-342900">
              <a:buSzPts val="2200"/>
              <a:buFont typeface="Wingdings" panose="05000000000000000000" pitchFamily="2" charset="2"/>
              <a:buChar char="§"/>
            </a:pPr>
            <a:r>
              <a:rPr lang="hr-HR" sz="2200" dirty="0">
                <a:latin typeface="Helvetica Neue"/>
                <a:ea typeface="Helvetica Neue"/>
                <a:cs typeface="Helvetica Neue"/>
                <a:sym typeface="Helvetica Neue"/>
              </a:rPr>
              <a:t>isplate u gotovini</a:t>
            </a:r>
          </a:p>
          <a:p>
            <a:pPr marL="342900" lvl="1" indent="-342900">
              <a:buSzPts val="2200"/>
              <a:buFont typeface="Wingdings" panose="05000000000000000000" pitchFamily="2" charset="2"/>
              <a:buChar char="§"/>
            </a:pPr>
            <a:r>
              <a:rPr lang="hr-HR" sz="2200" dirty="0">
                <a:latin typeface="Helvetica Neue"/>
                <a:ea typeface="Helvetica Neue"/>
                <a:cs typeface="Helvetica Neue"/>
                <a:sym typeface="Helvetica Neue"/>
              </a:rPr>
              <a:t>pokloni</a:t>
            </a:r>
          </a:p>
          <a:p>
            <a:pPr marL="342900" lvl="1" indent="-342900">
              <a:buSzPts val="2200"/>
              <a:buFont typeface="Wingdings" panose="05000000000000000000" pitchFamily="2" charset="2"/>
              <a:buChar char="§"/>
            </a:pPr>
            <a:r>
              <a:rPr lang="hr-HR" sz="2200" dirty="0">
                <a:latin typeface="Helvetica Neue"/>
                <a:ea typeface="Helvetica Neue"/>
                <a:cs typeface="Helvetica Neue"/>
                <a:sym typeface="Helvetica Neue"/>
              </a:rPr>
              <a:t>posebni listovi</a:t>
            </a:r>
            <a:endParaRPr lang="hr-HR" dirty="0"/>
          </a:p>
        </p:txBody>
      </p:sp>
      <p:sp>
        <p:nvSpPr>
          <p:cNvPr id="470" name="Google Shape;470;p27"/>
          <p:cNvSpPr txBox="1"/>
          <p:nvPr/>
        </p:nvSpPr>
        <p:spPr>
          <a:xfrm>
            <a:off x="8496001" y="4104000"/>
            <a:ext cx="4320000"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hr-HR" sz="2400" b="1">
                <a:solidFill>
                  <a:schemeClr val="dk1"/>
                </a:solidFill>
                <a:latin typeface="Helvetica Neue"/>
                <a:ea typeface="Helvetica Neue"/>
                <a:cs typeface="Helvetica Neue"/>
                <a:sym typeface="Helvetica Neue"/>
              </a:rPr>
              <a:t>Vrste zahvale</a:t>
            </a:r>
          </a:p>
        </p:txBody>
      </p:sp>
      <p:sp>
        <p:nvSpPr>
          <p:cNvPr id="471" name="Google Shape;471;p27"/>
          <p:cNvSpPr/>
          <p:nvPr/>
        </p:nvSpPr>
        <p:spPr>
          <a:xfrm>
            <a:off x="10656000" y="4820916"/>
            <a:ext cx="2160000" cy="1980000"/>
          </a:xfrm>
          <a:custGeom>
            <a:avLst/>
            <a:gdLst/>
            <a:ahLst/>
            <a:cxnLst/>
            <a:rect l="l" t="t" r="r" b="b"/>
            <a:pathLst>
              <a:path w="3447752" h="1267200" extrusionOk="0">
                <a:moveTo>
                  <a:pt x="0" y="0"/>
                </a:moveTo>
                <a:lnTo>
                  <a:pt x="3447752" y="0"/>
                </a:lnTo>
                <a:lnTo>
                  <a:pt x="3447752" y="1267200"/>
                </a:lnTo>
                <a:lnTo>
                  <a:pt x="0" y="1267200"/>
                </a:lnTo>
                <a:lnTo>
                  <a:pt x="0" y="0"/>
                </a:lnTo>
                <a:close/>
              </a:path>
            </a:pathLst>
          </a:custGeom>
          <a:solidFill>
            <a:srgbClr val="4D94B7"/>
          </a:solidFill>
          <a:ln w="25400" cap="flat" cmpd="sng">
            <a:solidFill>
              <a:schemeClr val="lt1"/>
            </a:solidFill>
            <a:prstDash val="solid"/>
            <a:round/>
            <a:headEnd type="none" w="sm" len="sm"/>
            <a:tailEnd type="none" w="sm" len="sm"/>
          </a:ln>
          <a:effectLst>
            <a:outerShdw blurRad="149987" dist="250190" dir="8460000" algn="ctr">
              <a:srgbClr val="000000">
                <a:alpha val="27843"/>
              </a:srgbClr>
            </a:outerShdw>
          </a:effectLst>
        </p:spPr>
        <p:txBody>
          <a:bodyPr spcFirstLastPara="1" wrap="square" lIns="90000" tIns="46800" rIns="90000" bIns="46800" anchor="ctr" anchorCtr="0">
            <a:noAutofit/>
          </a:bodyPr>
          <a:lstStyle/>
          <a:p>
            <a:pPr marL="0" marR="0" lvl="0" indent="0" algn="ctr" rtl="0">
              <a:lnSpc>
                <a:spcPct val="90000"/>
              </a:lnSpc>
              <a:spcBef>
                <a:spcPts val="0"/>
              </a:spcBef>
              <a:spcAft>
                <a:spcPts val="0"/>
              </a:spcAft>
              <a:buNone/>
            </a:pPr>
            <a:r>
              <a:rPr lang="hr-HR" sz="2400">
                <a:solidFill>
                  <a:schemeClr val="lt1"/>
                </a:solidFill>
                <a:latin typeface="Helvetica Neue"/>
                <a:ea typeface="Helvetica Neue"/>
                <a:cs typeface="Helvetica Neue"/>
                <a:sym typeface="Helvetica Neue"/>
              </a:rPr>
              <a:t>Društveni status</a:t>
            </a:r>
            <a:endParaRPr lang="hr-HR"/>
          </a:p>
        </p:txBody>
      </p:sp>
      <p:sp>
        <p:nvSpPr>
          <p:cNvPr id="472" name="Google Shape;472;p27"/>
          <p:cNvSpPr/>
          <p:nvPr/>
        </p:nvSpPr>
        <p:spPr>
          <a:xfrm>
            <a:off x="10656000" y="6800916"/>
            <a:ext cx="2160000" cy="1980000"/>
          </a:xfrm>
          <a:custGeom>
            <a:avLst/>
            <a:gdLst/>
            <a:ahLst/>
            <a:cxnLst/>
            <a:rect l="l" t="t" r="r" b="b"/>
            <a:pathLst>
              <a:path w="3447752" h="1267200" extrusionOk="0">
                <a:moveTo>
                  <a:pt x="0" y="0"/>
                </a:moveTo>
                <a:lnTo>
                  <a:pt x="3447752" y="0"/>
                </a:lnTo>
                <a:lnTo>
                  <a:pt x="3447752" y="1267200"/>
                </a:lnTo>
                <a:lnTo>
                  <a:pt x="0" y="1267200"/>
                </a:lnTo>
                <a:lnTo>
                  <a:pt x="0" y="0"/>
                </a:lnTo>
                <a:close/>
              </a:path>
            </a:pathLst>
          </a:custGeom>
          <a:solidFill>
            <a:srgbClr val="4D94B7"/>
          </a:solidFill>
          <a:ln w="25400" cap="flat" cmpd="sng">
            <a:solidFill>
              <a:schemeClr val="lt1"/>
            </a:solidFill>
            <a:prstDash val="solid"/>
            <a:round/>
            <a:headEnd type="none" w="sm" len="sm"/>
            <a:tailEnd type="none" w="sm" len="sm"/>
          </a:ln>
          <a:effectLst>
            <a:outerShdw blurRad="149987" dist="250190" dir="8460000" algn="ctr">
              <a:srgbClr val="000000">
                <a:alpha val="27843"/>
              </a:srgbClr>
            </a:outerShdw>
          </a:effectLst>
        </p:spPr>
        <p:txBody>
          <a:bodyPr spcFirstLastPara="1" wrap="square" lIns="90000" tIns="46800" rIns="90000" bIns="46800" anchor="ctr" anchorCtr="0">
            <a:noAutofit/>
          </a:bodyPr>
          <a:lstStyle/>
          <a:p>
            <a:pPr lvl="0" algn="ctr">
              <a:lnSpc>
                <a:spcPct val="90000"/>
              </a:lnSpc>
            </a:pPr>
            <a:r>
              <a:rPr lang="hr-HR" sz="2400">
                <a:solidFill>
                  <a:schemeClr val="lt1"/>
                </a:solidFill>
                <a:latin typeface="Helvetica Neue"/>
                <a:ea typeface="Helvetica Neue"/>
                <a:cs typeface="Helvetica Neue"/>
                <a:sym typeface="Helvetica Neue"/>
              </a:rPr>
              <a:t>Povezano s fleksibilnošću</a:t>
            </a:r>
            <a:endParaRPr lang="hr-HR"/>
          </a:p>
        </p:txBody>
      </p:sp>
      <p:sp>
        <p:nvSpPr>
          <p:cNvPr id="473" name="Google Shape;473;p27"/>
          <p:cNvSpPr/>
          <p:nvPr/>
        </p:nvSpPr>
        <p:spPr>
          <a:xfrm>
            <a:off x="8496000" y="4820916"/>
            <a:ext cx="2160000" cy="1980000"/>
          </a:xfrm>
          <a:custGeom>
            <a:avLst/>
            <a:gdLst/>
            <a:ahLst/>
            <a:cxnLst/>
            <a:rect l="l" t="t" r="r" b="b"/>
            <a:pathLst>
              <a:path w="3447752" h="1267200" extrusionOk="0">
                <a:moveTo>
                  <a:pt x="0" y="0"/>
                </a:moveTo>
                <a:lnTo>
                  <a:pt x="3447752" y="0"/>
                </a:lnTo>
                <a:lnTo>
                  <a:pt x="3447752" y="1267200"/>
                </a:lnTo>
                <a:lnTo>
                  <a:pt x="0" y="1267200"/>
                </a:lnTo>
                <a:lnTo>
                  <a:pt x="0" y="0"/>
                </a:lnTo>
                <a:close/>
              </a:path>
            </a:pathLst>
          </a:custGeom>
          <a:solidFill>
            <a:srgbClr val="4D94B7"/>
          </a:solidFill>
          <a:ln w="25400" cap="flat" cmpd="sng">
            <a:solidFill>
              <a:schemeClr val="lt1"/>
            </a:solidFill>
            <a:prstDash val="solid"/>
            <a:round/>
            <a:headEnd type="none" w="sm" len="sm"/>
            <a:tailEnd type="none" w="sm" len="sm"/>
          </a:ln>
          <a:effectLst>
            <a:outerShdw blurRad="149987" dist="250190" dir="8460000" algn="ctr">
              <a:srgbClr val="000000">
                <a:alpha val="27843"/>
              </a:srgbClr>
            </a:outerShdw>
          </a:effectLst>
        </p:spPr>
        <p:txBody>
          <a:bodyPr spcFirstLastPara="1" wrap="square" lIns="90000" tIns="46800" rIns="90000" bIns="46800"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hr-HR" sz="2400">
                <a:solidFill>
                  <a:schemeClr val="lt1"/>
                </a:solidFill>
                <a:latin typeface="Helvetica Neue"/>
                <a:ea typeface="Helvetica Neue"/>
                <a:cs typeface="Helvetica Neue"/>
                <a:sym typeface="Helvetica Neue"/>
              </a:rPr>
              <a:t>Novčani</a:t>
            </a:r>
            <a:endParaRPr lang="hr-HR"/>
          </a:p>
        </p:txBody>
      </p:sp>
      <p:sp>
        <p:nvSpPr>
          <p:cNvPr id="474" name="Google Shape;474;p27"/>
          <p:cNvSpPr/>
          <p:nvPr/>
        </p:nvSpPr>
        <p:spPr>
          <a:xfrm>
            <a:off x="8496000" y="6800916"/>
            <a:ext cx="2160000" cy="1980000"/>
          </a:xfrm>
          <a:custGeom>
            <a:avLst/>
            <a:gdLst/>
            <a:ahLst/>
            <a:cxnLst/>
            <a:rect l="l" t="t" r="r" b="b"/>
            <a:pathLst>
              <a:path w="3447752" h="1267200" extrusionOk="0">
                <a:moveTo>
                  <a:pt x="0" y="0"/>
                </a:moveTo>
                <a:lnTo>
                  <a:pt x="3447752" y="0"/>
                </a:lnTo>
                <a:lnTo>
                  <a:pt x="3447752" y="1267200"/>
                </a:lnTo>
                <a:lnTo>
                  <a:pt x="0" y="1267200"/>
                </a:lnTo>
                <a:lnTo>
                  <a:pt x="0" y="0"/>
                </a:lnTo>
                <a:close/>
              </a:path>
            </a:pathLst>
          </a:custGeom>
          <a:solidFill>
            <a:srgbClr val="4D94B7"/>
          </a:solidFill>
          <a:ln w="25400" cap="flat" cmpd="sng">
            <a:solidFill>
              <a:schemeClr val="lt1"/>
            </a:solidFill>
            <a:prstDash val="solid"/>
            <a:round/>
            <a:headEnd type="none" w="sm" len="sm"/>
            <a:tailEnd type="none" w="sm" len="sm"/>
          </a:ln>
          <a:effectLst>
            <a:outerShdw blurRad="149987" dist="250190" dir="8460000" algn="ctr">
              <a:srgbClr val="000000">
                <a:alpha val="27843"/>
              </a:srgbClr>
            </a:outerShdw>
          </a:effectLst>
        </p:spPr>
        <p:txBody>
          <a:bodyPr spcFirstLastPara="1" wrap="square" lIns="90000" tIns="46800" rIns="90000" bIns="46800"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hr-HR" sz="2400">
                <a:solidFill>
                  <a:schemeClr val="lt1"/>
                </a:solidFill>
                <a:latin typeface="Helvetica Neue"/>
                <a:ea typeface="Helvetica Neue"/>
                <a:cs typeface="Helvetica Neue"/>
                <a:sym typeface="Helvetica Neue"/>
              </a:rPr>
              <a:t>Osobni razvoj</a:t>
            </a:r>
            <a:endParaRPr lang="hr-HR"/>
          </a:p>
        </p:txBody>
      </p:sp>
      <p:sp>
        <p:nvSpPr>
          <p:cNvPr id="475" name="Google Shape;475;p27"/>
          <p:cNvSpPr txBox="1"/>
          <p:nvPr/>
        </p:nvSpPr>
        <p:spPr>
          <a:xfrm>
            <a:off x="1296000" y="1548000"/>
            <a:ext cx="13986164" cy="830997"/>
          </a:xfrm>
          <a:prstGeom prst="rect">
            <a:avLst/>
          </a:prstGeom>
          <a:noFill/>
          <a:ln>
            <a:noFill/>
          </a:ln>
        </p:spPr>
        <p:txBody>
          <a:bodyPr spcFirstLastPara="1" wrap="square" lIns="91425" tIns="45700" rIns="91425" bIns="45700" anchor="t" anchorCtr="0">
            <a:spAutoFit/>
          </a:bodyPr>
          <a:lstStyle/>
          <a:p>
            <a:pPr lvl="0"/>
            <a:r>
              <a:rPr lang="hr-HR" sz="4800" b="1">
                <a:solidFill>
                  <a:srgbClr val="4D94B7"/>
                </a:solidFill>
                <a:latin typeface="Helvetica Neue"/>
                <a:ea typeface="Helvetica Neue"/>
                <a:cs typeface="Helvetica Neue"/>
                <a:sym typeface="Helvetica Neue"/>
              </a:rPr>
              <a:t>2. Unapređenje upravljanja timom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1"/>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462"/>
                                        </p:tgtEl>
                                        <p:attrNameLst>
                                          <p:attrName>style.visibility</p:attrName>
                                        </p:attrNameLst>
                                      </p:cBhvr>
                                      <p:to>
                                        <p:strVal val="visible"/>
                                      </p:to>
                                    </p:set>
                                    <p:animEffect transition="in" filter="fade">
                                      <p:cBhvr>
                                        <p:cTn id="9" dur="500"/>
                                        <p:tgtEl>
                                          <p:spTgt spid="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79"/>
        <p:cNvGrpSpPr/>
        <p:nvPr/>
      </p:nvGrpSpPr>
      <p:grpSpPr>
        <a:xfrm>
          <a:off x="0" y="0"/>
          <a:ext cx="0" cy="0"/>
          <a:chOff x="0" y="0"/>
          <a:chExt cx="0" cy="0"/>
        </a:xfrm>
      </p:grpSpPr>
      <p:sp>
        <p:nvSpPr>
          <p:cNvPr id="480" name="Google Shape;480;p28"/>
          <p:cNvSpPr txBox="1"/>
          <p:nvPr/>
        </p:nvSpPr>
        <p:spPr>
          <a:xfrm>
            <a:off x="1295400" y="2304000"/>
            <a:ext cx="12039600" cy="523220"/>
          </a:xfrm>
          <a:prstGeom prst="rect">
            <a:avLst/>
          </a:prstGeom>
          <a:noFill/>
          <a:ln>
            <a:noFill/>
          </a:ln>
        </p:spPr>
        <p:txBody>
          <a:bodyPr spcFirstLastPara="1" wrap="square" lIns="91425" tIns="45700" rIns="91425" bIns="45700" anchor="t" anchorCtr="0">
            <a:spAutoFit/>
          </a:bodyPr>
          <a:lstStyle/>
          <a:p>
            <a:pPr lvl="0"/>
            <a:r>
              <a:rPr lang="hr-HR" sz="2800" b="1">
                <a:solidFill>
                  <a:srgbClr val="AED633"/>
                </a:solidFill>
                <a:latin typeface="Helvetica Neue"/>
                <a:ea typeface="Helvetica Neue"/>
                <a:cs typeface="Helvetica Neue"/>
                <a:sym typeface="Helvetica Neue"/>
              </a:rPr>
              <a:t>2.4 Različite generacije – različita očekivanja</a:t>
            </a:r>
          </a:p>
        </p:txBody>
      </p:sp>
      <p:sp>
        <p:nvSpPr>
          <p:cNvPr id="481" name="Google Shape;481;p28"/>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r-HR" sz="1200">
                <a:solidFill>
                  <a:schemeClr val="dk1"/>
                </a:solidFill>
                <a:latin typeface="Helvetica Neue"/>
                <a:ea typeface="Helvetica Neue"/>
                <a:cs typeface="Helvetica Neue"/>
                <a:sym typeface="Helvetica Neue"/>
              </a:rPr>
              <a:t>Izvor br.: 4, 17</a:t>
            </a:r>
            <a:endParaRPr lang="hr-HR"/>
          </a:p>
        </p:txBody>
      </p:sp>
      <p:sp>
        <p:nvSpPr>
          <p:cNvPr id="482" name="Google Shape;482;p28"/>
          <p:cNvSpPr/>
          <p:nvPr/>
        </p:nvSpPr>
        <p:spPr>
          <a:xfrm>
            <a:off x="1296000" y="3384000"/>
            <a:ext cx="4284000" cy="1620000"/>
          </a:xfrm>
          <a:prstGeom prst="hexagon">
            <a:avLst>
              <a:gd name="adj" fmla="val 25000"/>
              <a:gd name="vf" fmla="val 115470"/>
            </a:avLst>
          </a:prstGeom>
          <a:solidFill>
            <a:srgbClr val="AED633"/>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2400"/>
              <a:buFont typeface="Helvetica Neue"/>
              <a:buNone/>
            </a:pPr>
            <a:r>
              <a:rPr lang="hr-HR" sz="2400" b="1" i="0" u="none" strike="noStrike">
                <a:solidFill>
                  <a:schemeClr val="dk1"/>
                </a:solidFill>
                <a:latin typeface="Helvetica Neue"/>
                <a:ea typeface="Helvetica Neue"/>
                <a:cs typeface="Helvetica Neue"/>
                <a:sym typeface="Helvetica Neue"/>
              </a:rPr>
              <a:t>Baby boomers</a:t>
            </a:r>
            <a:endParaRPr lang="hr-HR" sz="2400" b="0">
              <a:solidFill>
                <a:schemeClr val="dk1"/>
              </a:solidFill>
              <a:latin typeface="Helvetica Neue"/>
              <a:ea typeface="Helvetica Neue"/>
              <a:cs typeface="Helvetica Neue"/>
              <a:sym typeface="Helvetica Neue"/>
            </a:endParaRPr>
          </a:p>
          <a:p>
            <a:pPr marL="0" marR="0" lvl="0" indent="0" algn="ctr" rtl="0">
              <a:spcBef>
                <a:spcPts val="0"/>
              </a:spcBef>
              <a:spcAft>
                <a:spcPts val="0"/>
              </a:spcAft>
              <a:buClr>
                <a:schemeClr val="dk1"/>
              </a:buClr>
              <a:buSzPts val="2400"/>
              <a:buFont typeface="Helvetica Neue"/>
              <a:buNone/>
            </a:pPr>
            <a:br>
              <a:rPr lang="hr-HR" sz="2400" b="0">
                <a:solidFill>
                  <a:schemeClr val="dk1"/>
                </a:solidFill>
                <a:latin typeface="Helvetica Neue"/>
                <a:ea typeface="Helvetica Neue"/>
                <a:cs typeface="Helvetica Neue"/>
                <a:sym typeface="Helvetica Neue"/>
              </a:rPr>
            </a:br>
            <a:r>
              <a:rPr lang="hr-HR" sz="2400" b="1" i="0" u="none" strike="noStrike">
                <a:solidFill>
                  <a:schemeClr val="dk1"/>
                </a:solidFill>
                <a:latin typeface="Helvetica Neue"/>
                <a:ea typeface="Helvetica Neue"/>
                <a:cs typeface="Helvetica Neue"/>
                <a:sym typeface="Helvetica Neue"/>
              </a:rPr>
              <a:t>1956 - 1965</a:t>
            </a:r>
            <a:endParaRPr lang="hr-HR" sz="2400" b="0">
              <a:solidFill>
                <a:schemeClr val="dk1"/>
              </a:solidFill>
              <a:latin typeface="Helvetica Neue"/>
              <a:ea typeface="Helvetica Neue"/>
              <a:cs typeface="Helvetica Neue"/>
              <a:sym typeface="Helvetica Neue"/>
            </a:endParaRPr>
          </a:p>
        </p:txBody>
      </p:sp>
      <p:grpSp>
        <p:nvGrpSpPr>
          <p:cNvPr id="483" name="Google Shape;483;p28"/>
          <p:cNvGrpSpPr/>
          <p:nvPr/>
        </p:nvGrpSpPr>
        <p:grpSpPr>
          <a:xfrm>
            <a:off x="1296000" y="5004000"/>
            <a:ext cx="4284000" cy="3856000"/>
            <a:chOff x="1296000" y="5616000"/>
            <a:chExt cx="4284000" cy="3470400"/>
          </a:xfrm>
        </p:grpSpPr>
        <p:sp>
          <p:nvSpPr>
            <p:cNvPr id="484" name="Google Shape;484;p28"/>
            <p:cNvSpPr txBox="1"/>
            <p:nvPr/>
          </p:nvSpPr>
          <p:spPr>
            <a:xfrm>
              <a:off x="1296000" y="5976000"/>
              <a:ext cx="4284000" cy="3110400"/>
            </a:xfrm>
            <a:prstGeom prst="rect">
              <a:avLst/>
            </a:prstGeom>
            <a:noFill/>
            <a:ln w="57150" cap="flat" cmpd="sng">
              <a:solidFill>
                <a:srgbClr val="AED633"/>
              </a:solidFill>
              <a:prstDash val="solid"/>
              <a:round/>
              <a:headEnd type="none" w="sm" len="sm"/>
              <a:tailEnd type="none" w="sm" len="sm"/>
            </a:ln>
          </p:spPr>
          <p:txBody>
            <a:bodyPr spcFirstLastPara="1" wrap="square" lIns="91425" tIns="45700" rIns="91425" bIns="45700" anchor="ctr" anchorCtr="0">
              <a:noAutofit/>
            </a:bodyPr>
            <a:lstStyle/>
            <a:p>
              <a:pPr marL="352425" lvl="0" indent="-352425">
                <a:buClr>
                  <a:schemeClr val="dk1"/>
                </a:buClr>
                <a:buSzPts val="1800"/>
                <a:buFont typeface="Noto Sans Symbols"/>
                <a:buChar char="▪"/>
              </a:pPr>
              <a:r>
                <a:rPr lang="hr-HR" sz="2200" dirty="0">
                  <a:solidFill>
                    <a:schemeClr val="dk1"/>
                  </a:solidFill>
                  <a:latin typeface="Helvetica Neue"/>
                  <a:ea typeface="Helvetica Neue"/>
                  <a:cs typeface="Helvetica Neue"/>
                  <a:sym typeface="Helvetica Neue"/>
                </a:rPr>
                <a:t>Orijentiran na izvedbu</a:t>
              </a:r>
            </a:p>
            <a:p>
              <a:pPr marL="352425" lvl="0" indent="-352425">
                <a:buClr>
                  <a:schemeClr val="dk1"/>
                </a:buClr>
                <a:buSzPts val="1800"/>
                <a:buFont typeface="Noto Sans Symbols"/>
                <a:buChar char="▪"/>
              </a:pPr>
              <a:endParaRPr lang="hr-HR" sz="2200" dirty="0">
                <a:solidFill>
                  <a:schemeClr val="dk1"/>
                </a:solidFill>
                <a:latin typeface="Helvetica Neue"/>
                <a:ea typeface="Helvetica Neue"/>
                <a:cs typeface="Helvetica Neue"/>
                <a:sym typeface="Helvetica Neue"/>
              </a:endParaRPr>
            </a:p>
            <a:p>
              <a:pPr marL="352425" lvl="0" indent="-352425">
                <a:buClr>
                  <a:schemeClr val="dk1"/>
                </a:buClr>
                <a:buSzPts val="1800"/>
                <a:buFont typeface="Noto Sans Symbols"/>
                <a:buChar char="▪"/>
              </a:pPr>
              <a:r>
                <a:rPr lang="hr-HR" sz="2200" dirty="0">
                  <a:solidFill>
                    <a:schemeClr val="dk1"/>
                  </a:solidFill>
                  <a:latin typeface="Helvetica Neue"/>
                  <a:ea typeface="Helvetica Neue"/>
                  <a:cs typeface="Helvetica Neue"/>
                  <a:sym typeface="Helvetica Neue"/>
                </a:rPr>
                <a:t>Liderstvo u smislu sudjelovanja</a:t>
              </a:r>
            </a:p>
            <a:p>
              <a:pPr marL="352425" lvl="0" indent="-352425">
                <a:buClr>
                  <a:schemeClr val="dk1"/>
                </a:buClr>
                <a:buSzPts val="1800"/>
                <a:buFont typeface="Noto Sans Symbols"/>
                <a:buChar char="▪"/>
              </a:pPr>
              <a:r>
                <a:rPr lang="hr-HR" sz="2200" dirty="0">
                  <a:solidFill>
                    <a:schemeClr val="dk1"/>
                  </a:solidFill>
                  <a:latin typeface="Helvetica Neue"/>
                  <a:ea typeface="Helvetica Neue"/>
                  <a:cs typeface="Helvetica Neue"/>
                  <a:sym typeface="Helvetica Neue"/>
                </a:rPr>
                <a:t>Odluka za obitelj ili karijeru</a:t>
              </a:r>
            </a:p>
            <a:p>
              <a:pPr marL="352425" lvl="0" indent="-352425">
                <a:buClr>
                  <a:schemeClr val="dk1"/>
                </a:buClr>
                <a:buSzPts val="1800"/>
                <a:buFont typeface="Noto Sans Symbols"/>
                <a:buChar char="▪"/>
              </a:pPr>
              <a:endParaRPr lang="hr-HR" sz="2200" dirty="0">
                <a:solidFill>
                  <a:schemeClr val="dk1"/>
                </a:solidFill>
                <a:latin typeface="Helvetica Neue"/>
                <a:ea typeface="Helvetica Neue"/>
                <a:cs typeface="Helvetica Neue"/>
                <a:sym typeface="Helvetica Neue"/>
              </a:endParaRPr>
            </a:p>
            <a:p>
              <a:pPr marL="352425" lvl="0" indent="-352425">
                <a:buClr>
                  <a:schemeClr val="dk1"/>
                </a:buClr>
                <a:buSzPts val="1800"/>
                <a:buFont typeface="Noto Sans Symbols"/>
                <a:buChar char="▪"/>
              </a:pPr>
              <a:r>
                <a:rPr lang="hr-HR" sz="2200" dirty="0">
                  <a:solidFill>
                    <a:schemeClr val="dk1"/>
                  </a:solidFill>
                  <a:latin typeface="Helvetica Neue"/>
                  <a:ea typeface="Helvetica Neue"/>
                  <a:cs typeface="Helvetica Neue"/>
                  <a:sym typeface="Helvetica Neue"/>
                </a:rPr>
                <a:t>Potreba za sigurnošću</a:t>
              </a:r>
            </a:p>
            <a:p>
              <a:pPr marL="352425" lvl="0" indent="-352425">
                <a:buClr>
                  <a:schemeClr val="dk1"/>
                </a:buClr>
                <a:buSzPts val="1800"/>
                <a:buFont typeface="Noto Sans Symbols"/>
                <a:buChar char="▪"/>
              </a:pPr>
              <a:endParaRPr lang="hr-HR" sz="2200" dirty="0">
                <a:solidFill>
                  <a:schemeClr val="dk1"/>
                </a:solidFill>
                <a:latin typeface="Helvetica Neue"/>
                <a:ea typeface="Helvetica Neue"/>
                <a:cs typeface="Helvetica Neue"/>
                <a:sym typeface="Helvetica Neue"/>
              </a:endParaRPr>
            </a:p>
            <a:p>
              <a:pPr marL="352425" lvl="0" indent="-352425">
                <a:buClr>
                  <a:schemeClr val="dk1"/>
                </a:buClr>
                <a:buSzPts val="1800"/>
                <a:buFont typeface="Noto Sans Symbols"/>
                <a:buChar char="▪"/>
              </a:pPr>
              <a:r>
                <a:rPr lang="hr-HR" sz="2200" dirty="0">
                  <a:solidFill>
                    <a:schemeClr val="dk1"/>
                  </a:solidFill>
                  <a:latin typeface="Helvetica Neue"/>
                  <a:ea typeface="Helvetica Neue"/>
                  <a:cs typeface="Helvetica Neue"/>
                  <a:sym typeface="Helvetica Neue"/>
                </a:rPr>
                <a:t>Solidarnost u timu</a:t>
              </a:r>
              <a:endParaRPr lang="hr-HR" sz="2200" b="0" i="0" u="none" strike="noStrike" dirty="0">
                <a:solidFill>
                  <a:srgbClr val="595A5C"/>
                </a:solidFill>
                <a:latin typeface="Helvetica Neue"/>
                <a:ea typeface="Helvetica Neue"/>
                <a:cs typeface="Helvetica Neue"/>
                <a:sym typeface="Helvetica Neue"/>
              </a:endParaRPr>
            </a:p>
          </p:txBody>
        </p:sp>
        <p:cxnSp>
          <p:nvCxnSpPr>
            <p:cNvPr id="485" name="Google Shape;485;p28"/>
            <p:cNvCxnSpPr/>
            <p:nvPr/>
          </p:nvCxnSpPr>
          <p:spPr>
            <a:xfrm>
              <a:off x="3438000" y="5616000"/>
              <a:ext cx="297" cy="360000"/>
            </a:xfrm>
            <a:prstGeom prst="straightConnector1">
              <a:avLst/>
            </a:prstGeom>
            <a:noFill/>
            <a:ln w="57150" cap="flat" cmpd="sng">
              <a:solidFill>
                <a:srgbClr val="AED633"/>
              </a:solidFill>
              <a:prstDash val="solid"/>
              <a:round/>
              <a:headEnd type="none" w="sm" len="sm"/>
              <a:tailEnd type="none" w="sm" len="sm"/>
            </a:ln>
          </p:spPr>
        </p:cxnSp>
      </p:grpSp>
      <p:sp>
        <p:nvSpPr>
          <p:cNvPr id="486" name="Google Shape;486;p28"/>
          <p:cNvSpPr/>
          <p:nvPr/>
        </p:nvSpPr>
        <p:spPr>
          <a:xfrm>
            <a:off x="5688000" y="3384000"/>
            <a:ext cx="3492000" cy="1620000"/>
          </a:xfrm>
          <a:prstGeom prst="hexagon">
            <a:avLst>
              <a:gd name="adj" fmla="val 25000"/>
              <a:gd name="vf" fmla="val 115470"/>
            </a:avLst>
          </a:prstGeom>
          <a:solidFill>
            <a:srgbClr val="CDE583"/>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2400"/>
              <a:buFont typeface="Helvetica Neue"/>
              <a:buNone/>
            </a:pPr>
            <a:r>
              <a:rPr lang="hr-HR" sz="2400" b="1" i="0" u="none" strike="noStrike">
                <a:solidFill>
                  <a:schemeClr val="dk1"/>
                </a:solidFill>
                <a:latin typeface="Helvetica Neue"/>
                <a:ea typeface="Helvetica Neue"/>
                <a:cs typeface="Helvetica Neue"/>
                <a:sym typeface="Helvetica Neue"/>
              </a:rPr>
              <a:t>Generacija X</a:t>
            </a:r>
            <a:endParaRPr lang="hr-HR" sz="2400" b="0">
              <a:solidFill>
                <a:schemeClr val="dk1"/>
              </a:solidFill>
              <a:latin typeface="Helvetica Neue"/>
              <a:ea typeface="Helvetica Neue"/>
              <a:cs typeface="Helvetica Neue"/>
              <a:sym typeface="Helvetica Neue"/>
            </a:endParaRPr>
          </a:p>
          <a:p>
            <a:pPr marL="0" marR="0" lvl="0" indent="0" algn="ctr" rtl="0">
              <a:spcBef>
                <a:spcPts val="0"/>
              </a:spcBef>
              <a:spcAft>
                <a:spcPts val="0"/>
              </a:spcAft>
              <a:buClr>
                <a:schemeClr val="dk1"/>
              </a:buClr>
              <a:buSzPts val="2400"/>
              <a:buFont typeface="Helvetica Neue"/>
              <a:buNone/>
            </a:pPr>
            <a:br>
              <a:rPr lang="hr-HR" sz="2400" b="0">
                <a:solidFill>
                  <a:schemeClr val="dk1"/>
                </a:solidFill>
                <a:latin typeface="Helvetica Neue"/>
                <a:ea typeface="Helvetica Neue"/>
                <a:cs typeface="Helvetica Neue"/>
                <a:sym typeface="Helvetica Neue"/>
              </a:rPr>
            </a:br>
            <a:r>
              <a:rPr lang="hr-HR" sz="2400" b="1" i="0" u="none" strike="noStrike">
                <a:solidFill>
                  <a:schemeClr val="dk1"/>
                </a:solidFill>
                <a:latin typeface="Helvetica Neue"/>
                <a:ea typeface="Helvetica Neue"/>
                <a:cs typeface="Helvetica Neue"/>
                <a:sym typeface="Helvetica Neue"/>
              </a:rPr>
              <a:t>1966 - 1980</a:t>
            </a:r>
            <a:endParaRPr lang="hr-HR" sz="2400" b="0">
              <a:solidFill>
                <a:schemeClr val="dk1"/>
              </a:solidFill>
              <a:latin typeface="Helvetica Neue"/>
              <a:ea typeface="Helvetica Neue"/>
              <a:cs typeface="Helvetica Neue"/>
              <a:sym typeface="Helvetica Neue"/>
            </a:endParaRPr>
          </a:p>
        </p:txBody>
      </p:sp>
      <p:grpSp>
        <p:nvGrpSpPr>
          <p:cNvPr id="487" name="Google Shape;487;p28"/>
          <p:cNvGrpSpPr/>
          <p:nvPr/>
        </p:nvGrpSpPr>
        <p:grpSpPr>
          <a:xfrm>
            <a:off x="5688000" y="5004000"/>
            <a:ext cx="3492000" cy="3856000"/>
            <a:chOff x="5688000" y="5616000"/>
            <a:chExt cx="3492000" cy="3470400"/>
          </a:xfrm>
        </p:grpSpPr>
        <p:sp>
          <p:nvSpPr>
            <p:cNvPr id="488" name="Google Shape;488;p28"/>
            <p:cNvSpPr txBox="1"/>
            <p:nvPr/>
          </p:nvSpPr>
          <p:spPr>
            <a:xfrm>
              <a:off x="5688000" y="5976000"/>
              <a:ext cx="3492000" cy="3110400"/>
            </a:xfrm>
            <a:prstGeom prst="rect">
              <a:avLst/>
            </a:prstGeom>
            <a:noFill/>
            <a:ln w="57150" cap="flat" cmpd="sng">
              <a:solidFill>
                <a:srgbClr val="CDE583"/>
              </a:solidFill>
              <a:prstDash val="solid"/>
              <a:round/>
              <a:headEnd type="none" w="sm" len="sm"/>
              <a:tailEnd type="none" w="sm" len="sm"/>
            </a:ln>
          </p:spPr>
          <p:txBody>
            <a:bodyPr spcFirstLastPara="1" wrap="square" lIns="91425" tIns="45700" rIns="91425" bIns="45700" anchor="ctr" anchorCtr="0">
              <a:noAutofit/>
            </a:bodyPr>
            <a:lstStyle/>
            <a:p>
              <a:pPr marL="352425" lvl="0" indent="-352425">
                <a:buClr>
                  <a:schemeClr val="dk1"/>
                </a:buClr>
                <a:buSzPts val="1800"/>
                <a:buFont typeface="Noto Sans Symbols"/>
                <a:buChar char="▪"/>
              </a:pPr>
              <a:r>
                <a:rPr lang="hr-HR" sz="2200" dirty="0">
                  <a:solidFill>
                    <a:schemeClr val="dk1"/>
                  </a:solidFill>
                  <a:latin typeface="Helvetica Neue"/>
                  <a:ea typeface="Helvetica Neue"/>
                  <a:cs typeface="Helvetica Neue"/>
                  <a:sym typeface="Helvetica Neue"/>
                </a:rPr>
                <a:t>Težnja za prosperitetom</a:t>
              </a:r>
            </a:p>
            <a:p>
              <a:pPr marL="352425" lvl="0" indent="-352425">
                <a:buClr>
                  <a:schemeClr val="dk1"/>
                </a:buClr>
                <a:buSzPts val="1800"/>
                <a:buFont typeface="Noto Sans Symbols"/>
                <a:buChar char="▪"/>
              </a:pPr>
              <a:endParaRPr lang="hr-HR" sz="2200" dirty="0">
                <a:solidFill>
                  <a:schemeClr val="dk1"/>
                </a:solidFill>
                <a:latin typeface="Helvetica Neue"/>
                <a:ea typeface="Helvetica Neue"/>
                <a:cs typeface="Helvetica Neue"/>
                <a:sym typeface="Helvetica Neue"/>
              </a:endParaRPr>
            </a:p>
            <a:p>
              <a:pPr marL="352425" lvl="0" indent="-352425">
                <a:buClr>
                  <a:schemeClr val="dk1"/>
                </a:buClr>
                <a:buSzPts val="1800"/>
                <a:buFont typeface="Noto Sans Symbols"/>
                <a:buChar char="▪"/>
              </a:pPr>
              <a:r>
                <a:rPr lang="hr-HR" sz="2200" dirty="0">
                  <a:solidFill>
                    <a:schemeClr val="dk1"/>
                  </a:solidFill>
                  <a:latin typeface="Helvetica Neue"/>
                  <a:ea typeface="Helvetica Neue"/>
                  <a:cs typeface="Helvetica Neue"/>
                  <a:sym typeface="Helvetica Neue"/>
                </a:rPr>
                <a:t>Orijentirani na karijeru</a:t>
              </a:r>
            </a:p>
            <a:p>
              <a:pPr marL="352425" lvl="0" indent="-352425">
                <a:buClr>
                  <a:schemeClr val="dk1"/>
                </a:buClr>
                <a:buSzPts val="1800"/>
                <a:buFont typeface="Noto Sans Symbols"/>
                <a:buChar char="▪"/>
              </a:pPr>
              <a:endParaRPr lang="hr-HR" sz="2200" dirty="0">
                <a:solidFill>
                  <a:schemeClr val="dk1"/>
                </a:solidFill>
                <a:latin typeface="Helvetica Neue"/>
                <a:ea typeface="Helvetica Neue"/>
                <a:cs typeface="Helvetica Neue"/>
                <a:sym typeface="Helvetica Neue"/>
              </a:endParaRPr>
            </a:p>
            <a:p>
              <a:pPr marL="352425" lvl="0" indent="-352425">
                <a:buClr>
                  <a:schemeClr val="dk1"/>
                </a:buClr>
                <a:buSzPts val="1800"/>
                <a:buFont typeface="Noto Sans Symbols"/>
                <a:buChar char="▪"/>
              </a:pPr>
              <a:r>
                <a:rPr lang="hr-HR" sz="2200" dirty="0">
                  <a:solidFill>
                    <a:schemeClr val="dk1"/>
                  </a:solidFill>
                  <a:latin typeface="Helvetica Neue"/>
                  <a:ea typeface="Helvetica Neue"/>
                  <a:cs typeface="Helvetica Neue"/>
                  <a:sym typeface="Helvetica Neue"/>
                </a:rPr>
                <a:t>Svjesni sigurnosti</a:t>
              </a:r>
              <a:endParaRPr lang="hr-HR" sz="2200" b="0" i="0" u="none" strike="noStrike" dirty="0">
                <a:solidFill>
                  <a:srgbClr val="595A5C"/>
                </a:solidFill>
                <a:latin typeface="Helvetica Neue"/>
                <a:ea typeface="Helvetica Neue"/>
                <a:cs typeface="Helvetica Neue"/>
                <a:sym typeface="Helvetica Neue"/>
              </a:endParaRPr>
            </a:p>
          </p:txBody>
        </p:sp>
        <p:cxnSp>
          <p:nvCxnSpPr>
            <p:cNvPr id="489" name="Google Shape;489;p28"/>
            <p:cNvCxnSpPr/>
            <p:nvPr/>
          </p:nvCxnSpPr>
          <p:spPr>
            <a:xfrm>
              <a:off x="7434000" y="5616000"/>
              <a:ext cx="0" cy="360000"/>
            </a:xfrm>
            <a:prstGeom prst="straightConnector1">
              <a:avLst/>
            </a:prstGeom>
            <a:noFill/>
            <a:ln w="57150" cap="flat" cmpd="sng">
              <a:solidFill>
                <a:srgbClr val="CDE583"/>
              </a:solidFill>
              <a:prstDash val="solid"/>
              <a:round/>
              <a:headEnd type="none" w="sm" len="sm"/>
              <a:tailEnd type="none" w="sm" len="sm"/>
            </a:ln>
          </p:spPr>
        </p:cxnSp>
      </p:grpSp>
      <p:sp>
        <p:nvSpPr>
          <p:cNvPr id="490" name="Google Shape;490;p28"/>
          <p:cNvSpPr/>
          <p:nvPr/>
        </p:nvSpPr>
        <p:spPr>
          <a:xfrm>
            <a:off x="13680000" y="3384000"/>
            <a:ext cx="3492000" cy="1620000"/>
          </a:xfrm>
          <a:prstGeom prst="hexagon">
            <a:avLst>
              <a:gd name="adj" fmla="val 25000"/>
              <a:gd name="vf" fmla="val 115470"/>
            </a:avLst>
          </a:prstGeom>
          <a:solidFill>
            <a:srgbClr val="EFF7D6"/>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2400"/>
              <a:buFont typeface="Helvetica Neue"/>
              <a:buNone/>
            </a:pPr>
            <a:r>
              <a:rPr lang="hr-HR" sz="2400" b="1" i="0" u="none" strike="noStrike">
                <a:solidFill>
                  <a:schemeClr val="dk1"/>
                </a:solidFill>
                <a:latin typeface="Helvetica Neue"/>
                <a:ea typeface="Helvetica Neue"/>
                <a:cs typeface="Helvetica Neue"/>
                <a:sym typeface="Helvetica Neue"/>
              </a:rPr>
              <a:t>Generacija Z</a:t>
            </a:r>
            <a:endParaRPr lang="hr-HR" sz="2400" b="0">
              <a:solidFill>
                <a:schemeClr val="dk1"/>
              </a:solidFill>
              <a:latin typeface="Helvetica Neue"/>
              <a:ea typeface="Helvetica Neue"/>
              <a:cs typeface="Helvetica Neue"/>
              <a:sym typeface="Helvetica Neue"/>
            </a:endParaRPr>
          </a:p>
          <a:p>
            <a:pPr marL="0" marR="0" lvl="0" indent="0" algn="ctr" rtl="0">
              <a:spcBef>
                <a:spcPts val="0"/>
              </a:spcBef>
              <a:spcAft>
                <a:spcPts val="0"/>
              </a:spcAft>
              <a:buClr>
                <a:schemeClr val="dk1"/>
              </a:buClr>
              <a:buSzPts val="2400"/>
              <a:buFont typeface="Helvetica Neue"/>
              <a:buNone/>
            </a:pPr>
            <a:br>
              <a:rPr lang="hr-HR" sz="2400" b="0">
                <a:solidFill>
                  <a:schemeClr val="dk1"/>
                </a:solidFill>
                <a:latin typeface="Helvetica Neue"/>
                <a:ea typeface="Helvetica Neue"/>
                <a:cs typeface="Helvetica Neue"/>
                <a:sym typeface="Helvetica Neue"/>
              </a:rPr>
            </a:br>
            <a:r>
              <a:rPr lang="hr-HR" sz="2400" b="1" i="0" u="none" strike="noStrike">
                <a:solidFill>
                  <a:schemeClr val="dk1"/>
                </a:solidFill>
                <a:latin typeface="Helvetica Neue"/>
                <a:ea typeface="Helvetica Neue"/>
                <a:cs typeface="Helvetica Neue"/>
                <a:sym typeface="Helvetica Neue"/>
              </a:rPr>
              <a:t>1996 - 2009</a:t>
            </a:r>
            <a:endParaRPr lang="hr-HR" sz="2400" b="0">
              <a:solidFill>
                <a:schemeClr val="dk1"/>
              </a:solidFill>
              <a:latin typeface="Helvetica Neue"/>
              <a:ea typeface="Helvetica Neue"/>
              <a:cs typeface="Helvetica Neue"/>
              <a:sym typeface="Helvetica Neue"/>
            </a:endParaRPr>
          </a:p>
        </p:txBody>
      </p:sp>
      <p:sp>
        <p:nvSpPr>
          <p:cNvPr id="491" name="Google Shape;491;p28"/>
          <p:cNvSpPr/>
          <p:nvPr/>
        </p:nvSpPr>
        <p:spPr>
          <a:xfrm>
            <a:off x="9288000" y="3384000"/>
            <a:ext cx="4284000" cy="1620000"/>
          </a:xfrm>
          <a:prstGeom prst="hexagon">
            <a:avLst>
              <a:gd name="adj" fmla="val 25000"/>
              <a:gd name="vf" fmla="val 115470"/>
            </a:avLst>
          </a:prstGeom>
          <a:solidFill>
            <a:srgbClr val="DFEFAD"/>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lvl="0" algn="ctr">
              <a:buClr>
                <a:schemeClr val="dk1"/>
              </a:buClr>
              <a:buSzPts val="2400"/>
            </a:pPr>
            <a:r>
              <a:rPr lang="hr-HR" sz="2400" b="1">
                <a:solidFill>
                  <a:schemeClr val="dk1"/>
                </a:solidFill>
                <a:latin typeface="Helvetica Neue"/>
                <a:ea typeface="Helvetica Neue"/>
                <a:cs typeface="Helvetica Neue"/>
                <a:sym typeface="Helvetica Neue"/>
              </a:rPr>
              <a:t>Generacija Y ili milenijalci</a:t>
            </a:r>
          </a:p>
          <a:p>
            <a:pPr lvl="0" algn="ctr">
              <a:buClr>
                <a:schemeClr val="dk1"/>
              </a:buClr>
              <a:buSzPts val="2400"/>
            </a:pPr>
            <a:br>
              <a:rPr lang="hr-HR" sz="2400" b="0">
                <a:solidFill>
                  <a:schemeClr val="dk1"/>
                </a:solidFill>
                <a:latin typeface="Helvetica Neue"/>
                <a:ea typeface="Helvetica Neue"/>
                <a:cs typeface="Helvetica Neue"/>
                <a:sym typeface="Helvetica Neue"/>
              </a:rPr>
            </a:br>
            <a:r>
              <a:rPr lang="hr-HR" sz="2400" b="1" i="0" u="none" strike="noStrike">
                <a:solidFill>
                  <a:schemeClr val="dk1"/>
                </a:solidFill>
                <a:latin typeface="Helvetica Neue"/>
                <a:ea typeface="Helvetica Neue"/>
                <a:cs typeface="Helvetica Neue"/>
                <a:sym typeface="Helvetica Neue"/>
              </a:rPr>
              <a:t>1981 - 1995</a:t>
            </a:r>
            <a:endParaRPr lang="hr-HR" sz="2400" b="0">
              <a:solidFill>
                <a:schemeClr val="dk1"/>
              </a:solidFill>
              <a:latin typeface="Helvetica Neue"/>
              <a:ea typeface="Helvetica Neue"/>
              <a:cs typeface="Helvetica Neue"/>
              <a:sym typeface="Helvetica Neue"/>
            </a:endParaRPr>
          </a:p>
        </p:txBody>
      </p:sp>
      <p:grpSp>
        <p:nvGrpSpPr>
          <p:cNvPr id="492" name="Google Shape;492;p28"/>
          <p:cNvGrpSpPr/>
          <p:nvPr/>
        </p:nvGrpSpPr>
        <p:grpSpPr>
          <a:xfrm>
            <a:off x="13680000" y="5004000"/>
            <a:ext cx="3492000" cy="3856000"/>
            <a:chOff x="13680000" y="5616000"/>
            <a:chExt cx="3492000" cy="3470400"/>
          </a:xfrm>
        </p:grpSpPr>
        <p:sp>
          <p:nvSpPr>
            <p:cNvPr id="493" name="Google Shape;493;p28"/>
            <p:cNvSpPr txBox="1"/>
            <p:nvPr/>
          </p:nvSpPr>
          <p:spPr>
            <a:xfrm>
              <a:off x="13680000" y="5976000"/>
              <a:ext cx="3492000" cy="3110400"/>
            </a:xfrm>
            <a:prstGeom prst="rect">
              <a:avLst/>
            </a:prstGeom>
            <a:noFill/>
            <a:ln w="57150" cap="flat" cmpd="sng">
              <a:solidFill>
                <a:srgbClr val="EFF7D6"/>
              </a:solidFill>
              <a:prstDash val="solid"/>
              <a:round/>
              <a:headEnd type="none" w="sm" len="sm"/>
              <a:tailEnd type="none" w="sm" len="sm"/>
            </a:ln>
          </p:spPr>
          <p:txBody>
            <a:bodyPr spcFirstLastPara="1" wrap="square" lIns="91425" tIns="45700" rIns="91425" bIns="45700" anchor="ctr" anchorCtr="0">
              <a:noAutofit/>
            </a:bodyPr>
            <a:lstStyle/>
            <a:p>
              <a:pPr marL="352425" lvl="0" indent="-352425">
                <a:buClr>
                  <a:schemeClr val="dk1"/>
                </a:buClr>
                <a:buSzPts val="1800"/>
                <a:buFont typeface="Noto Sans Symbols"/>
                <a:buChar char="▪"/>
              </a:pPr>
              <a:r>
                <a:rPr lang="hr-HR" sz="2200" dirty="0">
                  <a:solidFill>
                    <a:schemeClr val="dk1"/>
                  </a:solidFill>
                  <a:latin typeface="Helvetica Neue"/>
                  <a:ea typeface="Helvetica Neue"/>
                  <a:cs typeface="Helvetica Neue"/>
                  <a:sym typeface="Helvetica Neue"/>
                </a:rPr>
                <a:t>Digitalni urođenici</a:t>
              </a:r>
            </a:p>
            <a:p>
              <a:pPr marL="352425" lvl="0" indent="-352425">
                <a:buClr>
                  <a:schemeClr val="dk1"/>
                </a:buClr>
                <a:buSzPts val="1800"/>
                <a:buFont typeface="Noto Sans Symbols"/>
                <a:buChar char="▪"/>
              </a:pPr>
              <a:endParaRPr lang="hr-HR" sz="2200" dirty="0">
                <a:solidFill>
                  <a:schemeClr val="dk1"/>
                </a:solidFill>
                <a:latin typeface="Helvetica Neue"/>
                <a:ea typeface="Helvetica Neue"/>
                <a:cs typeface="Helvetica Neue"/>
                <a:sym typeface="Helvetica Neue"/>
              </a:endParaRPr>
            </a:p>
            <a:p>
              <a:pPr marL="352425" lvl="0" indent="-352425">
                <a:buClr>
                  <a:schemeClr val="dk1"/>
                </a:buClr>
                <a:buSzPts val="1800"/>
                <a:buFont typeface="Noto Sans Symbols"/>
                <a:buChar char="▪"/>
              </a:pPr>
              <a:r>
                <a:rPr lang="hr-HR" sz="2200" dirty="0">
                  <a:solidFill>
                    <a:schemeClr val="dk1"/>
                  </a:solidFill>
                  <a:latin typeface="Helvetica Neue"/>
                  <a:ea typeface="Helvetica Neue"/>
                  <a:cs typeface="Helvetica Neue"/>
                  <a:sym typeface="Helvetica Neue"/>
                </a:rPr>
                <a:t>Imidž u javnosti ima prednost</a:t>
              </a:r>
            </a:p>
            <a:p>
              <a:pPr marL="352425" lvl="0" indent="-352425">
                <a:buClr>
                  <a:schemeClr val="dk1"/>
                </a:buClr>
                <a:buSzPts val="1800"/>
                <a:buFont typeface="Noto Sans Symbols"/>
                <a:buChar char="▪"/>
              </a:pPr>
              <a:endParaRPr lang="hr-HR" sz="2200" dirty="0">
                <a:solidFill>
                  <a:schemeClr val="dk1"/>
                </a:solidFill>
                <a:latin typeface="Helvetica Neue"/>
                <a:ea typeface="Helvetica Neue"/>
                <a:cs typeface="Helvetica Neue"/>
                <a:sym typeface="Helvetica Neue"/>
              </a:endParaRPr>
            </a:p>
            <a:p>
              <a:pPr marL="352425" lvl="0" indent="-352425">
                <a:buClr>
                  <a:schemeClr val="dk1"/>
                </a:buClr>
                <a:buSzPts val="1800"/>
                <a:buFont typeface="Noto Sans Symbols"/>
                <a:buChar char="▪"/>
              </a:pPr>
              <a:r>
                <a:rPr lang="hr-HR" sz="2200" dirty="0">
                  <a:solidFill>
                    <a:schemeClr val="dk1"/>
                  </a:solidFill>
                  <a:latin typeface="Helvetica Neue"/>
                  <a:ea typeface="Helvetica Neue"/>
                  <a:cs typeface="Helvetica Neue"/>
                  <a:sym typeface="Helvetica Neue"/>
                </a:rPr>
                <a:t>Orijentiran na karijeru</a:t>
              </a:r>
            </a:p>
            <a:p>
              <a:pPr marL="352425" lvl="0" indent="-352425">
                <a:buClr>
                  <a:schemeClr val="dk1"/>
                </a:buClr>
                <a:buSzPts val="1800"/>
                <a:buFont typeface="Noto Sans Symbols"/>
                <a:buChar char="▪"/>
              </a:pPr>
              <a:endParaRPr lang="hr-HR" sz="2200" dirty="0">
                <a:solidFill>
                  <a:schemeClr val="dk1"/>
                </a:solidFill>
                <a:latin typeface="Helvetica Neue"/>
                <a:ea typeface="Helvetica Neue"/>
                <a:cs typeface="Helvetica Neue"/>
                <a:sym typeface="Helvetica Neue"/>
              </a:endParaRPr>
            </a:p>
            <a:p>
              <a:pPr marL="352425" lvl="0" indent="-352425">
                <a:buClr>
                  <a:schemeClr val="dk1"/>
                </a:buClr>
                <a:buSzPts val="1800"/>
                <a:buFont typeface="Noto Sans Symbols"/>
                <a:buChar char="▪"/>
              </a:pPr>
              <a:r>
                <a:rPr lang="hr-HR" sz="2200" dirty="0">
                  <a:solidFill>
                    <a:schemeClr val="dk1"/>
                  </a:solidFill>
                  <a:latin typeface="Helvetica Neue"/>
                  <a:ea typeface="Helvetica Neue"/>
                  <a:cs typeface="Helvetica Neue"/>
                  <a:sym typeface="Helvetica Neue"/>
                </a:rPr>
                <a:t>Težnja za vodstvom</a:t>
              </a:r>
              <a:endParaRPr lang="hr-HR" sz="2200" dirty="0">
                <a:solidFill>
                  <a:srgbClr val="595A5C"/>
                </a:solidFill>
                <a:latin typeface="Helvetica Neue"/>
                <a:ea typeface="Helvetica Neue"/>
                <a:cs typeface="Helvetica Neue"/>
                <a:sym typeface="Helvetica Neue"/>
              </a:endParaRPr>
            </a:p>
          </p:txBody>
        </p:sp>
        <p:cxnSp>
          <p:nvCxnSpPr>
            <p:cNvPr id="494" name="Google Shape;494;p28"/>
            <p:cNvCxnSpPr/>
            <p:nvPr/>
          </p:nvCxnSpPr>
          <p:spPr>
            <a:xfrm>
              <a:off x="15426000" y="5616000"/>
              <a:ext cx="0" cy="360000"/>
            </a:xfrm>
            <a:prstGeom prst="straightConnector1">
              <a:avLst/>
            </a:prstGeom>
            <a:noFill/>
            <a:ln w="57150" cap="flat" cmpd="sng">
              <a:solidFill>
                <a:srgbClr val="EFF7D6"/>
              </a:solidFill>
              <a:prstDash val="solid"/>
              <a:round/>
              <a:headEnd type="none" w="sm" len="sm"/>
              <a:tailEnd type="none" w="sm" len="sm"/>
            </a:ln>
          </p:spPr>
        </p:cxnSp>
      </p:grpSp>
      <p:grpSp>
        <p:nvGrpSpPr>
          <p:cNvPr id="495" name="Google Shape;495;p28"/>
          <p:cNvGrpSpPr/>
          <p:nvPr/>
        </p:nvGrpSpPr>
        <p:grpSpPr>
          <a:xfrm>
            <a:off x="9288000" y="5004000"/>
            <a:ext cx="4284000" cy="3856000"/>
            <a:chOff x="9288000" y="5616000"/>
            <a:chExt cx="4284000" cy="3470400"/>
          </a:xfrm>
        </p:grpSpPr>
        <p:sp>
          <p:nvSpPr>
            <p:cNvPr id="496" name="Google Shape;496;p28"/>
            <p:cNvSpPr txBox="1"/>
            <p:nvPr/>
          </p:nvSpPr>
          <p:spPr>
            <a:xfrm>
              <a:off x="9288000" y="5976000"/>
              <a:ext cx="4284000" cy="3110400"/>
            </a:xfrm>
            <a:prstGeom prst="rect">
              <a:avLst/>
            </a:prstGeom>
            <a:noFill/>
            <a:ln w="57150" cap="flat" cmpd="sng">
              <a:solidFill>
                <a:srgbClr val="DFEFAD"/>
              </a:solidFill>
              <a:prstDash val="solid"/>
              <a:round/>
              <a:headEnd type="none" w="sm" len="sm"/>
              <a:tailEnd type="none" w="sm" len="sm"/>
            </a:ln>
          </p:spPr>
          <p:txBody>
            <a:bodyPr spcFirstLastPara="1" wrap="square" lIns="91425" tIns="45700" rIns="91425" bIns="45700" anchor="ctr" anchorCtr="0">
              <a:noAutofit/>
            </a:bodyPr>
            <a:lstStyle/>
            <a:p>
              <a:pPr marL="352425" lvl="0" indent="-352425">
                <a:buClr>
                  <a:schemeClr val="dk1"/>
                </a:buClr>
                <a:buSzPts val="1800"/>
                <a:buFont typeface="Noto Sans Symbols"/>
                <a:buChar char="▪"/>
              </a:pPr>
              <a:r>
                <a:rPr lang="hr-HR" sz="2200" dirty="0">
                  <a:solidFill>
                    <a:schemeClr val="dk1"/>
                  </a:solidFill>
                  <a:latin typeface="Helvetica Neue"/>
                  <a:ea typeface="Helvetica Neue"/>
                  <a:cs typeface="Helvetica Neue"/>
                  <a:sym typeface="Helvetica Neue"/>
                </a:rPr>
                <a:t>Izvedba i zabava</a:t>
              </a:r>
            </a:p>
            <a:p>
              <a:pPr marL="352425" lvl="0" indent="-352425">
                <a:buClr>
                  <a:schemeClr val="dk1"/>
                </a:buClr>
                <a:buSzPts val="1800"/>
                <a:buFont typeface="Noto Sans Symbols"/>
                <a:buChar char="▪"/>
              </a:pPr>
              <a:endParaRPr lang="hr-HR" sz="2200" dirty="0">
                <a:solidFill>
                  <a:schemeClr val="dk1"/>
                </a:solidFill>
                <a:latin typeface="Helvetica Neue"/>
                <a:ea typeface="Helvetica Neue"/>
                <a:cs typeface="Helvetica Neue"/>
                <a:sym typeface="Helvetica Neue"/>
              </a:endParaRPr>
            </a:p>
            <a:p>
              <a:pPr marL="352425" lvl="0" indent="-352425">
                <a:buClr>
                  <a:schemeClr val="dk1"/>
                </a:buClr>
                <a:buSzPts val="1800"/>
                <a:buFont typeface="Noto Sans Symbols"/>
                <a:buChar char="▪"/>
              </a:pPr>
              <a:r>
                <a:rPr lang="hr-HR" sz="2200" dirty="0">
                  <a:solidFill>
                    <a:schemeClr val="dk1"/>
                  </a:solidFill>
                  <a:latin typeface="Helvetica Neue"/>
                  <a:ea typeface="Helvetica Neue"/>
                  <a:cs typeface="Helvetica Neue"/>
                  <a:sym typeface="Helvetica Neue"/>
                </a:rPr>
                <a:t>Liderstvo u smislu delegiranja</a:t>
              </a:r>
            </a:p>
            <a:p>
              <a:pPr marL="352425" lvl="0" indent="-352425">
                <a:buClr>
                  <a:schemeClr val="dk1"/>
                </a:buClr>
                <a:buSzPts val="1800"/>
                <a:buFont typeface="Noto Sans Symbols"/>
                <a:buChar char="▪"/>
              </a:pPr>
              <a:endParaRPr lang="hr-HR" sz="2200" dirty="0">
                <a:solidFill>
                  <a:schemeClr val="dk1"/>
                </a:solidFill>
                <a:latin typeface="Helvetica Neue"/>
                <a:ea typeface="Helvetica Neue"/>
                <a:cs typeface="Helvetica Neue"/>
                <a:sym typeface="Helvetica Neue"/>
              </a:endParaRPr>
            </a:p>
            <a:p>
              <a:pPr marL="352425" lvl="0" indent="-352425">
                <a:buClr>
                  <a:schemeClr val="dk1"/>
                </a:buClr>
                <a:buSzPts val="1800"/>
                <a:buFont typeface="Noto Sans Symbols"/>
                <a:buChar char="▪"/>
              </a:pPr>
              <a:r>
                <a:rPr lang="hr-HR" sz="2200" dirty="0">
                  <a:solidFill>
                    <a:schemeClr val="dk1"/>
                  </a:solidFill>
                  <a:latin typeface="Helvetica Neue"/>
                  <a:ea typeface="Helvetica Neue"/>
                  <a:cs typeface="Helvetica Neue"/>
                  <a:sym typeface="Helvetica Neue"/>
                </a:rPr>
                <a:t>Kompatibilnost posla i obitelji</a:t>
              </a:r>
            </a:p>
            <a:p>
              <a:pPr marL="352425" lvl="0" indent="-352425">
                <a:buClr>
                  <a:schemeClr val="dk1"/>
                </a:buClr>
                <a:buSzPts val="1800"/>
                <a:buFont typeface="Noto Sans Symbols"/>
                <a:buChar char="▪"/>
              </a:pPr>
              <a:endParaRPr lang="hr-HR" sz="2200" dirty="0">
                <a:solidFill>
                  <a:schemeClr val="dk1"/>
                </a:solidFill>
                <a:latin typeface="Helvetica Neue"/>
                <a:ea typeface="Helvetica Neue"/>
                <a:cs typeface="Helvetica Neue"/>
                <a:sym typeface="Helvetica Neue"/>
              </a:endParaRPr>
            </a:p>
            <a:p>
              <a:pPr marL="352425" lvl="0" indent="-352425">
                <a:buClr>
                  <a:schemeClr val="dk1"/>
                </a:buClr>
                <a:buSzPts val="1800"/>
                <a:buFont typeface="Noto Sans Symbols"/>
                <a:buChar char="▪"/>
              </a:pPr>
              <a:r>
                <a:rPr lang="hr-HR" sz="2200" dirty="0">
                  <a:solidFill>
                    <a:schemeClr val="dk1"/>
                  </a:solidFill>
                  <a:latin typeface="Helvetica Neue"/>
                  <a:ea typeface="Helvetica Neue"/>
                  <a:cs typeface="Helvetica Neue"/>
                  <a:sym typeface="Helvetica Neue"/>
                </a:rPr>
                <a:t>Tim kao svrha</a:t>
              </a:r>
            </a:p>
            <a:p>
              <a:pPr marL="352425" lvl="0" indent="-352425">
                <a:buClr>
                  <a:schemeClr val="dk1"/>
                </a:buClr>
                <a:buSzPts val="1800"/>
                <a:buFont typeface="Noto Sans Symbols"/>
                <a:buChar char="▪"/>
              </a:pPr>
              <a:endParaRPr lang="hr-HR" sz="2200" dirty="0">
                <a:solidFill>
                  <a:schemeClr val="dk1"/>
                </a:solidFill>
                <a:latin typeface="Helvetica Neue"/>
                <a:ea typeface="Helvetica Neue"/>
                <a:cs typeface="Helvetica Neue"/>
                <a:sym typeface="Helvetica Neue"/>
              </a:endParaRPr>
            </a:p>
            <a:p>
              <a:pPr marL="352425" lvl="0" indent="-352425">
                <a:buClr>
                  <a:schemeClr val="dk1"/>
                </a:buClr>
                <a:buSzPts val="1800"/>
                <a:buFont typeface="Noto Sans Symbols"/>
                <a:buChar char="▪"/>
              </a:pPr>
              <a:r>
                <a:rPr lang="hr-HR" sz="2200" dirty="0">
                  <a:solidFill>
                    <a:schemeClr val="dk1"/>
                  </a:solidFill>
                  <a:latin typeface="Helvetica Neue"/>
                  <a:ea typeface="Helvetica Neue"/>
                  <a:cs typeface="Helvetica Neue"/>
                  <a:sym typeface="Helvetica Neue"/>
                </a:rPr>
                <a:t>Djelomično usmjeren na sigurnost</a:t>
              </a:r>
              <a:endParaRPr lang="hr-HR" sz="2200" b="0" i="0" u="none" strike="noStrike" dirty="0">
                <a:solidFill>
                  <a:srgbClr val="595A5C"/>
                </a:solidFill>
                <a:latin typeface="Helvetica Neue"/>
                <a:ea typeface="Helvetica Neue"/>
                <a:cs typeface="Helvetica Neue"/>
                <a:sym typeface="Helvetica Neue"/>
              </a:endParaRPr>
            </a:p>
          </p:txBody>
        </p:sp>
        <p:cxnSp>
          <p:nvCxnSpPr>
            <p:cNvPr id="497" name="Google Shape;497;p28"/>
            <p:cNvCxnSpPr/>
            <p:nvPr/>
          </p:nvCxnSpPr>
          <p:spPr>
            <a:xfrm>
              <a:off x="11430000" y="5616000"/>
              <a:ext cx="297" cy="360000"/>
            </a:xfrm>
            <a:prstGeom prst="straightConnector1">
              <a:avLst/>
            </a:prstGeom>
            <a:noFill/>
            <a:ln w="57150" cap="flat" cmpd="sng">
              <a:solidFill>
                <a:srgbClr val="DFEFAD"/>
              </a:solidFill>
              <a:prstDash val="solid"/>
              <a:round/>
              <a:headEnd type="none" w="sm" len="sm"/>
              <a:tailEnd type="none" w="sm" len="sm"/>
            </a:ln>
          </p:spPr>
        </p:cxnSp>
      </p:grpSp>
      <p:sp>
        <p:nvSpPr>
          <p:cNvPr id="498" name="Google Shape;498;p28"/>
          <p:cNvSpPr txBox="1"/>
          <p:nvPr/>
        </p:nvSpPr>
        <p:spPr>
          <a:xfrm>
            <a:off x="1296000" y="1548000"/>
            <a:ext cx="13986164" cy="830997"/>
          </a:xfrm>
          <a:prstGeom prst="rect">
            <a:avLst/>
          </a:prstGeom>
          <a:noFill/>
          <a:ln>
            <a:noFill/>
          </a:ln>
        </p:spPr>
        <p:txBody>
          <a:bodyPr spcFirstLastPara="1" wrap="square" lIns="91425" tIns="45700" rIns="91425" bIns="45700" anchor="t" anchorCtr="0">
            <a:spAutoFit/>
          </a:bodyPr>
          <a:lstStyle/>
          <a:p>
            <a:pPr lvl="0"/>
            <a:r>
              <a:rPr lang="hr-HR" sz="4800" b="1">
                <a:solidFill>
                  <a:srgbClr val="4D94B7"/>
                </a:solidFill>
                <a:latin typeface="Helvetica Neue"/>
                <a:ea typeface="Helvetica Neue"/>
                <a:cs typeface="Helvetica Neue"/>
                <a:sym typeface="Helvetica Neue"/>
              </a:rPr>
              <a:t>2. Unapređenje upravljanja timom</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02"/>
        <p:cNvGrpSpPr/>
        <p:nvPr/>
      </p:nvGrpSpPr>
      <p:grpSpPr>
        <a:xfrm>
          <a:off x="0" y="0"/>
          <a:ext cx="0" cy="0"/>
          <a:chOff x="0" y="0"/>
          <a:chExt cx="0" cy="0"/>
        </a:xfrm>
      </p:grpSpPr>
      <p:sp>
        <p:nvSpPr>
          <p:cNvPr id="503" name="Google Shape;503;p29"/>
          <p:cNvSpPr txBox="1"/>
          <p:nvPr/>
        </p:nvSpPr>
        <p:spPr>
          <a:xfrm>
            <a:off x="3276000" y="3888000"/>
            <a:ext cx="10584000" cy="2308284"/>
          </a:xfrm>
          <a:prstGeom prst="rect">
            <a:avLst/>
          </a:prstGeom>
          <a:noFill/>
          <a:ln>
            <a:noFill/>
          </a:ln>
        </p:spPr>
        <p:txBody>
          <a:bodyPr spcFirstLastPara="1" wrap="square" lIns="91425" tIns="45700" rIns="91425" bIns="45700" anchor="t" anchorCtr="0">
            <a:spAutoFit/>
          </a:bodyPr>
          <a:lstStyle/>
          <a:p>
            <a:pPr lvl="0" algn="ctr">
              <a:buClr>
                <a:srgbClr val="4D94B7"/>
              </a:buClr>
              <a:buSzPts val="4800"/>
            </a:pPr>
            <a:r>
              <a:rPr lang="hr-HR" sz="4800" b="1">
                <a:solidFill>
                  <a:srgbClr val="4D94B7"/>
                </a:solidFill>
                <a:latin typeface="Helvetica Neue"/>
                <a:ea typeface="Helvetica Neue"/>
                <a:cs typeface="Helvetica Neue"/>
                <a:sym typeface="Helvetica Neue"/>
              </a:rPr>
              <a:t>PDCA ciklus kao alat za implementaciju dobre komunikacije i upravljanje timom</a:t>
            </a:r>
          </a:p>
        </p:txBody>
      </p:sp>
      <p:sp>
        <p:nvSpPr>
          <p:cNvPr id="504" name="Google Shape;504;p29"/>
          <p:cNvSpPr txBox="1"/>
          <p:nvPr/>
        </p:nvSpPr>
        <p:spPr>
          <a:xfrm>
            <a:off x="1296000" y="2592000"/>
            <a:ext cx="15732000" cy="101566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AED633"/>
              </a:buClr>
              <a:buSzPts val="6000"/>
              <a:buFont typeface="Helvetica Neue"/>
              <a:buNone/>
            </a:pPr>
            <a:r>
              <a:rPr lang="hr-HR" sz="6000" b="1">
                <a:solidFill>
                  <a:srgbClr val="AED633"/>
                </a:solidFill>
                <a:latin typeface="Helvetica Neue"/>
                <a:ea typeface="Helvetica Neue"/>
                <a:cs typeface="Helvetica Neue"/>
                <a:sym typeface="Helvetica Neue"/>
              </a:rPr>
              <a:t>Cjelina 3</a:t>
            </a:r>
            <a:endParaRPr lang="hr-HR" sz="6000" b="1" i="0" u="none" strike="noStrike" cap="none">
              <a:solidFill>
                <a:srgbClr val="AED633"/>
              </a:solidFill>
              <a:latin typeface="Helvetica Neue"/>
              <a:ea typeface="Helvetica Neue"/>
              <a:cs typeface="Helvetica Neue"/>
              <a:sym typeface="Helvetica Neue"/>
            </a:endParaRPr>
          </a:p>
        </p:txBody>
      </p:sp>
      <p:sp>
        <p:nvSpPr>
          <p:cNvPr id="505" name="Google Shape;505;p29"/>
          <p:cNvSpPr txBox="1"/>
          <p:nvPr/>
        </p:nvSpPr>
        <p:spPr>
          <a:xfrm>
            <a:off x="1296000" y="6084000"/>
            <a:ext cx="10980000" cy="1815841"/>
          </a:xfrm>
          <a:prstGeom prst="rect">
            <a:avLst/>
          </a:prstGeom>
          <a:noFill/>
          <a:ln>
            <a:noFill/>
          </a:ln>
        </p:spPr>
        <p:txBody>
          <a:bodyPr spcFirstLastPara="1" wrap="square" lIns="91425" tIns="45700" rIns="91425" bIns="45700" anchor="t" anchorCtr="0">
            <a:spAutoFit/>
          </a:bodyPr>
          <a:lstStyle/>
          <a:p>
            <a:pPr lvl="0">
              <a:lnSpc>
                <a:spcPct val="200000"/>
              </a:lnSpc>
              <a:buSzPts val="2800"/>
            </a:pPr>
            <a:r>
              <a:rPr lang="hr-HR" sz="2800" b="1">
                <a:solidFill>
                  <a:srgbClr val="AED633"/>
                </a:solidFill>
                <a:latin typeface="Helvetica Neue"/>
                <a:ea typeface="Helvetica Neue"/>
                <a:cs typeface="Helvetica Neue"/>
                <a:sym typeface="Helvetica Neue"/>
              </a:rPr>
              <a:t>3.1 PDCA ciklus i njegove faze</a:t>
            </a:r>
          </a:p>
          <a:p>
            <a:pPr lvl="0">
              <a:lnSpc>
                <a:spcPct val="200000"/>
              </a:lnSpc>
              <a:buSzPts val="2800"/>
            </a:pPr>
            <a:r>
              <a:rPr lang="hr-HR" sz="2800" b="1">
                <a:solidFill>
                  <a:srgbClr val="AED633"/>
                </a:solidFill>
                <a:latin typeface="Helvetica Neue"/>
                <a:ea typeface="Helvetica Neue"/>
                <a:cs typeface="Helvetica Neue"/>
                <a:sym typeface="Helvetica Neue"/>
              </a:rPr>
              <a:t>3.2 Primjer korištenja</a:t>
            </a:r>
          </a:p>
        </p:txBody>
      </p:sp>
      <p:pic>
        <p:nvPicPr>
          <p:cNvPr id="506" name="Google Shape;506;p29"/>
          <p:cNvPicPr preferRelativeResize="0"/>
          <p:nvPr/>
        </p:nvPicPr>
        <p:blipFill rotWithShape="1">
          <a:blip r:embed="rId3">
            <a:alphaModFix/>
          </a:blip>
          <a:srcRect/>
          <a:stretch/>
        </p:blipFill>
        <p:spPr>
          <a:xfrm>
            <a:off x="12344400" y="4921071"/>
            <a:ext cx="3907362" cy="390736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pic>
        <p:nvPicPr>
          <p:cNvPr id="73" name="Google Shape;73;p3"/>
          <p:cNvPicPr preferRelativeResize="0"/>
          <p:nvPr/>
        </p:nvPicPr>
        <p:blipFill rotWithShape="1">
          <a:blip r:embed="rId3">
            <a:alphaModFix/>
          </a:blip>
          <a:srcRect/>
          <a:stretch/>
        </p:blipFill>
        <p:spPr>
          <a:xfrm>
            <a:off x="10439400" y="2740507"/>
            <a:ext cx="6060593" cy="6060593"/>
          </a:xfrm>
          <a:prstGeom prst="rect">
            <a:avLst/>
          </a:prstGeom>
          <a:noFill/>
          <a:ln>
            <a:noFill/>
          </a:ln>
        </p:spPr>
      </p:pic>
      <p:sp>
        <p:nvSpPr>
          <p:cNvPr id="74" name="Google Shape;74;p3"/>
          <p:cNvSpPr txBox="1"/>
          <p:nvPr/>
        </p:nvSpPr>
        <p:spPr>
          <a:xfrm>
            <a:off x="1296000" y="4104000"/>
            <a:ext cx="9540000" cy="461624"/>
          </a:xfrm>
          <a:prstGeom prst="rect">
            <a:avLst/>
          </a:prstGeom>
          <a:noFill/>
          <a:ln>
            <a:noFill/>
          </a:ln>
        </p:spPr>
        <p:txBody>
          <a:bodyPr spcFirstLastPara="1" wrap="square" lIns="91425" tIns="45700" rIns="91425" bIns="45700" anchor="t" anchorCtr="0">
            <a:noAutofit/>
          </a:bodyPr>
          <a:lstStyle/>
          <a:p>
            <a:pPr marL="534988" lvl="0" indent="-534988">
              <a:spcAft>
                <a:spcPts val="1800"/>
              </a:spcAft>
              <a:buSzPts val="2400"/>
              <a:buBlip>
                <a:blip r:embed="rId4"/>
              </a:buBlip>
            </a:pPr>
            <a:r>
              <a:rPr lang="hr-HR" sz="2400" dirty="0">
                <a:solidFill>
                  <a:schemeClr val="dk1"/>
                </a:solidFill>
                <a:latin typeface="Helvetica Neue"/>
                <a:ea typeface="Helvetica Neue"/>
                <a:cs typeface="Helvetica Neue"/>
                <a:sym typeface="Helvetica Neue"/>
              </a:rPr>
              <a:t>znati kako i zašto poboljšati </a:t>
            </a:r>
            <a:r>
              <a:rPr lang="hr-HR" sz="2400" dirty="0" err="1">
                <a:solidFill>
                  <a:schemeClr val="dk1"/>
                </a:solidFill>
                <a:latin typeface="Helvetica Neue"/>
                <a:ea typeface="Helvetica Neue"/>
                <a:cs typeface="Helvetica Neue"/>
                <a:sym typeface="Helvetica Neue"/>
              </a:rPr>
              <a:t>unutarorganizacijsku</a:t>
            </a:r>
            <a:r>
              <a:rPr lang="hr-HR" sz="2400" dirty="0">
                <a:solidFill>
                  <a:schemeClr val="dk1"/>
                </a:solidFill>
                <a:latin typeface="Helvetica Neue"/>
                <a:ea typeface="Helvetica Neue"/>
                <a:cs typeface="Helvetica Neue"/>
                <a:sym typeface="Helvetica Neue"/>
              </a:rPr>
              <a:t> komunikaciju a upravljanje timom je važno</a:t>
            </a:r>
          </a:p>
          <a:p>
            <a:pPr marL="534988" lvl="0" indent="-534988">
              <a:spcAft>
                <a:spcPts val="1800"/>
              </a:spcAft>
              <a:buSzPts val="2400"/>
              <a:buBlip>
                <a:blip r:embed="rId4"/>
              </a:buBlip>
            </a:pPr>
            <a:r>
              <a:rPr lang="hr-HR" sz="2400" dirty="0">
                <a:solidFill>
                  <a:schemeClr val="dk1"/>
                </a:solidFill>
                <a:latin typeface="Helvetica Neue"/>
                <a:ea typeface="Helvetica Neue"/>
                <a:cs typeface="Helvetica Neue"/>
                <a:sym typeface="Helvetica Neue"/>
              </a:rPr>
              <a:t>biti svjestan uloge i važnosti kulture pozitivnih povratnih informacija i uvažavanja u jačanju </a:t>
            </a:r>
            <a:r>
              <a:rPr lang="hr-HR" sz="2400" dirty="0" err="1">
                <a:solidFill>
                  <a:schemeClr val="dk1"/>
                </a:solidFill>
                <a:latin typeface="Helvetica Neue"/>
                <a:ea typeface="Helvetica Neue"/>
                <a:cs typeface="Helvetica Neue"/>
                <a:sym typeface="Helvetica Neue"/>
              </a:rPr>
              <a:t>intrapoduzetništva</a:t>
            </a:r>
            <a:endParaRPr lang="hr-HR" sz="2400" dirty="0">
              <a:solidFill>
                <a:schemeClr val="dk1"/>
              </a:solidFill>
              <a:latin typeface="Helvetica Neue"/>
              <a:ea typeface="Helvetica Neue"/>
              <a:cs typeface="Helvetica Neue"/>
              <a:sym typeface="Helvetica Neue"/>
            </a:endParaRPr>
          </a:p>
          <a:p>
            <a:pPr marL="534988" lvl="0" indent="-534988">
              <a:spcAft>
                <a:spcPts val="1800"/>
              </a:spcAft>
              <a:buSzPts val="2400"/>
              <a:buBlip>
                <a:blip r:embed="rId4"/>
              </a:buBlip>
            </a:pPr>
            <a:r>
              <a:rPr lang="hr-HR" sz="2400" dirty="0">
                <a:solidFill>
                  <a:schemeClr val="dk1"/>
                </a:solidFill>
                <a:latin typeface="Helvetica Neue"/>
                <a:ea typeface="Helvetica Neue"/>
                <a:cs typeface="Helvetica Neue"/>
                <a:sym typeface="Helvetica Neue"/>
              </a:rPr>
              <a:t>znati koliko su važne zajedničke vizije, ciljevi i zahtjevi te kako ih provesti</a:t>
            </a:r>
          </a:p>
          <a:p>
            <a:pPr marL="534988" lvl="0" indent="-534988">
              <a:spcAft>
                <a:spcPts val="1800"/>
              </a:spcAft>
              <a:buSzPts val="2400"/>
              <a:buBlip>
                <a:blip r:embed="rId4"/>
              </a:buBlip>
            </a:pPr>
            <a:r>
              <a:rPr lang="hr-HR" sz="2400" dirty="0">
                <a:solidFill>
                  <a:schemeClr val="dk1"/>
                </a:solidFill>
                <a:latin typeface="Helvetica Neue"/>
                <a:ea typeface="Helvetica Neue"/>
                <a:cs typeface="Helvetica Neue"/>
                <a:sym typeface="Helvetica Neue"/>
              </a:rPr>
              <a:t>shvatiti da je važno uključiti sve zaposlenike u proces organizacijskog razvoja</a:t>
            </a:r>
          </a:p>
          <a:p>
            <a:pPr marL="534988" lvl="0" indent="-534988">
              <a:spcAft>
                <a:spcPts val="1800"/>
              </a:spcAft>
              <a:buSzPts val="2400"/>
              <a:buBlip>
                <a:blip r:embed="rId4"/>
              </a:buBlip>
            </a:pPr>
            <a:r>
              <a:rPr lang="hr-HR" sz="2400" dirty="0">
                <a:solidFill>
                  <a:schemeClr val="dk1"/>
                </a:solidFill>
                <a:latin typeface="Helvetica Neue"/>
                <a:ea typeface="Helvetica Neue"/>
                <a:cs typeface="Helvetica Neue"/>
                <a:sym typeface="Helvetica Neue"/>
              </a:rPr>
              <a:t>vježbati i uspješno koristiti, na temelju uvida u module, strategija komunikacije i upravljanja timom, kao i poticanje za </a:t>
            </a:r>
            <a:r>
              <a:rPr lang="hr-HR" sz="2400" dirty="0" err="1">
                <a:solidFill>
                  <a:schemeClr val="dk1"/>
                </a:solidFill>
                <a:latin typeface="Helvetica Neue"/>
                <a:ea typeface="Helvetica Neue"/>
                <a:cs typeface="Helvetica Neue"/>
                <a:sym typeface="Helvetica Neue"/>
              </a:rPr>
              <a:t>intrapoduzetništvao</a:t>
            </a:r>
            <a:r>
              <a:rPr lang="hr-HR" sz="2400" dirty="0">
                <a:solidFill>
                  <a:schemeClr val="dk1"/>
                </a:solidFill>
                <a:latin typeface="Helvetica Neue"/>
                <a:ea typeface="Helvetica Neue"/>
                <a:cs typeface="Helvetica Neue"/>
                <a:sym typeface="Helvetica Neue"/>
              </a:rPr>
              <a:t> u svakodnevnom radu</a:t>
            </a:r>
            <a:endParaRPr lang="hr-HR" sz="2400" b="0" i="0" u="none" strike="noStrike" cap="none" dirty="0">
              <a:solidFill>
                <a:schemeClr val="dk1"/>
              </a:solidFill>
              <a:latin typeface="Helvetica Neue"/>
              <a:ea typeface="Helvetica Neue"/>
              <a:cs typeface="Helvetica Neue"/>
              <a:sym typeface="Helvetica Neue"/>
            </a:endParaRPr>
          </a:p>
        </p:txBody>
      </p:sp>
      <p:sp>
        <p:nvSpPr>
          <p:cNvPr id="75" name="Google Shape;75;p3"/>
          <p:cNvSpPr txBox="1"/>
          <p:nvPr/>
        </p:nvSpPr>
        <p:spPr>
          <a:xfrm>
            <a:off x="1295400" y="1548000"/>
            <a:ext cx="3361031" cy="83099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800"/>
              <a:buFont typeface="Arial"/>
              <a:buNone/>
            </a:pPr>
            <a:r>
              <a:rPr lang="hr-HR" sz="4800" b="1" i="0" u="none" strike="noStrike" cap="none" dirty="0">
                <a:solidFill>
                  <a:srgbClr val="4D94B7"/>
                </a:solidFill>
                <a:latin typeface="Helvetica Neue"/>
                <a:ea typeface="Helvetica Neue"/>
                <a:cs typeface="Helvetica Neue"/>
                <a:sym typeface="Helvetica Neue"/>
              </a:rPr>
              <a:t>Ciljevi</a:t>
            </a:r>
            <a:endParaRPr lang="hr-HR" sz="4800" b="1" i="0" u="none" strike="noStrike" cap="none" dirty="0">
              <a:solidFill>
                <a:srgbClr val="AED633"/>
              </a:solidFill>
              <a:latin typeface="Helvetica Neue"/>
              <a:ea typeface="Helvetica Neue"/>
              <a:cs typeface="Helvetica Neue"/>
              <a:sym typeface="Helvetica Neue"/>
            </a:endParaRPr>
          </a:p>
        </p:txBody>
      </p:sp>
      <p:sp>
        <p:nvSpPr>
          <p:cNvPr id="76" name="Google Shape;76;p3"/>
          <p:cNvSpPr txBox="1"/>
          <p:nvPr/>
        </p:nvSpPr>
        <p:spPr>
          <a:xfrm>
            <a:off x="1296000" y="3384000"/>
            <a:ext cx="9144000" cy="461665"/>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2400"/>
              <a:buFont typeface="Arial"/>
              <a:buNone/>
            </a:pPr>
            <a:r>
              <a:rPr lang="hr-HR" sz="2400" b="1" i="0" u="none" strike="noStrike" cap="none" dirty="0">
                <a:solidFill>
                  <a:srgbClr val="AED633"/>
                </a:solidFill>
                <a:latin typeface="Helvetica Neue"/>
                <a:ea typeface="Helvetica Neue"/>
                <a:cs typeface="Helvetica Neue"/>
                <a:sym typeface="Helvetica Neue"/>
              </a:rPr>
              <a:t>Na kraju ovog modula moći ćete:</a:t>
            </a:r>
            <a:endParaRPr lang="hr-HR" sz="1400" b="1" i="0" u="none" strike="noStrike" cap="none" dirty="0">
              <a:solidFill>
                <a:srgbClr val="AED633"/>
              </a:solidFill>
              <a:latin typeface="Helvetica Neue"/>
              <a:ea typeface="Helvetica Neue"/>
              <a:cs typeface="Helvetica Neue"/>
              <a:sym typeface="Helvetica Neue"/>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11" name="Google Shape;511;p30"/>
          <p:cNvSpPr/>
          <p:nvPr/>
        </p:nvSpPr>
        <p:spPr>
          <a:xfrm>
            <a:off x="13536504" y="2592881"/>
            <a:ext cx="3420000" cy="2160000"/>
          </a:xfrm>
          <a:prstGeom prst="roundRect">
            <a:avLst>
              <a:gd name="adj" fmla="val 10000"/>
            </a:avLst>
          </a:prstGeom>
          <a:solidFill>
            <a:schemeClr val="lt1">
              <a:alpha val="89803"/>
            </a:schemeClr>
          </a:solidFill>
          <a:ln w="25400" cap="flat" cmpd="sng">
            <a:solidFill>
              <a:srgbClr val="4D94B7"/>
            </a:solidFill>
            <a:prstDash val="solid"/>
            <a:round/>
            <a:headEnd type="none" w="sm" len="sm"/>
            <a:tailEnd type="none" w="sm" len="sm"/>
          </a:ln>
        </p:spPr>
        <p:txBody>
          <a:bodyPr spcFirstLastPara="1" wrap="square" lIns="180000" tIns="45700" rIns="91425" bIns="45700" anchor="t" anchorCtr="0">
            <a:noAutofit/>
          </a:bodyPr>
          <a:lstStyle/>
          <a:p>
            <a:pPr marL="342900" lvl="1" indent="-342900">
              <a:lnSpc>
                <a:spcPct val="90000"/>
              </a:lnSpc>
              <a:buSzPts val="2200"/>
              <a:buFont typeface="Noto Sans Symbols"/>
              <a:buChar char="▪"/>
            </a:pPr>
            <a:r>
              <a:rPr lang="hr-HR" sz="2200">
                <a:latin typeface="Helvetica Neue"/>
                <a:ea typeface="Helvetica Neue"/>
                <a:cs typeface="Helvetica Neue"/>
                <a:sym typeface="Helvetica Neue"/>
              </a:rPr>
              <a:t>Analiza stvarnog stanja</a:t>
            </a:r>
          </a:p>
          <a:p>
            <a:pPr marL="342900" lvl="1" indent="-342900">
              <a:lnSpc>
                <a:spcPct val="90000"/>
              </a:lnSpc>
              <a:buSzPts val="2200"/>
              <a:buFont typeface="Noto Sans Symbols"/>
              <a:buChar char="▪"/>
            </a:pPr>
            <a:r>
              <a:rPr lang="hr-HR" sz="2200">
                <a:latin typeface="Helvetica Neue"/>
                <a:ea typeface="Helvetica Neue"/>
                <a:cs typeface="Helvetica Neue"/>
                <a:sym typeface="Helvetica Neue"/>
              </a:rPr>
              <a:t>Identificirajte potencijale i probleme</a:t>
            </a:r>
          </a:p>
          <a:p>
            <a:pPr marL="342900" lvl="1" indent="-342900">
              <a:lnSpc>
                <a:spcPct val="90000"/>
              </a:lnSpc>
              <a:buSzPts val="2200"/>
              <a:buFont typeface="Noto Sans Symbols"/>
              <a:buChar char="▪"/>
            </a:pPr>
            <a:r>
              <a:rPr lang="hr-HR" sz="2200">
                <a:latin typeface="Helvetica Neue"/>
                <a:ea typeface="Helvetica Neue"/>
                <a:cs typeface="Helvetica Neue"/>
                <a:sym typeface="Helvetica Neue"/>
              </a:rPr>
              <a:t>Formulirajte ciljeve</a:t>
            </a:r>
          </a:p>
          <a:p>
            <a:pPr marL="342900" lvl="1" indent="-342900">
              <a:lnSpc>
                <a:spcPct val="90000"/>
              </a:lnSpc>
              <a:buSzPts val="2200"/>
              <a:buFont typeface="Noto Sans Symbols"/>
              <a:buChar char="▪"/>
            </a:pPr>
            <a:r>
              <a:rPr lang="hr-HR" sz="2200">
                <a:latin typeface="Helvetica Neue"/>
                <a:ea typeface="Helvetica Neue"/>
                <a:cs typeface="Helvetica Neue"/>
                <a:sym typeface="Helvetica Neue"/>
              </a:rPr>
              <a:t>Planirajte provedbu</a:t>
            </a:r>
            <a:endParaRPr lang="hr-HR"/>
          </a:p>
        </p:txBody>
      </p:sp>
      <p:sp>
        <p:nvSpPr>
          <p:cNvPr id="512" name="Google Shape;512;p30"/>
          <p:cNvSpPr/>
          <p:nvPr/>
        </p:nvSpPr>
        <p:spPr>
          <a:xfrm>
            <a:off x="13536504" y="6372881"/>
            <a:ext cx="3420000" cy="2160000"/>
          </a:xfrm>
          <a:prstGeom prst="roundRect">
            <a:avLst>
              <a:gd name="adj" fmla="val 10000"/>
            </a:avLst>
          </a:prstGeom>
          <a:solidFill>
            <a:schemeClr val="lt1">
              <a:alpha val="89803"/>
            </a:schemeClr>
          </a:solidFill>
          <a:ln w="25400" cap="flat" cmpd="sng">
            <a:solidFill>
              <a:srgbClr val="4D94B7"/>
            </a:solidFill>
            <a:prstDash val="solid"/>
            <a:round/>
            <a:headEnd type="none" w="sm" len="sm"/>
            <a:tailEnd type="none" w="sm" len="sm"/>
          </a:ln>
        </p:spPr>
        <p:txBody>
          <a:bodyPr spcFirstLastPara="1" wrap="square" lIns="180000" tIns="45700" rIns="91425" bIns="45700" anchor="b" anchorCtr="0">
            <a:noAutofit/>
          </a:bodyPr>
          <a:lstStyle/>
          <a:p>
            <a:pPr marL="342900" lvl="1" indent="-342900">
              <a:lnSpc>
                <a:spcPct val="90000"/>
              </a:lnSpc>
              <a:buSzPts val="2200"/>
              <a:buFont typeface="Noto Sans Symbols"/>
              <a:buChar char="▪"/>
            </a:pPr>
            <a:r>
              <a:rPr lang="hr-HR" sz="2200">
                <a:latin typeface="Helvetica Neue"/>
                <a:ea typeface="Helvetica Neue"/>
                <a:cs typeface="Helvetica Neue"/>
                <a:sym typeface="Helvetica Neue"/>
              </a:rPr>
              <a:t>Pokreni i izvrši</a:t>
            </a:r>
          </a:p>
          <a:p>
            <a:pPr marL="342900" lvl="1" indent="-342900">
              <a:lnSpc>
                <a:spcPct val="90000"/>
              </a:lnSpc>
              <a:buSzPts val="2200"/>
              <a:buFont typeface="Noto Sans Symbols"/>
              <a:buChar char="▪"/>
            </a:pPr>
            <a:r>
              <a:rPr lang="hr-HR" sz="2200">
                <a:latin typeface="Helvetica Neue"/>
                <a:ea typeface="Helvetica Neue"/>
                <a:cs typeface="Helvetica Neue"/>
                <a:sym typeface="Helvetica Neue"/>
              </a:rPr>
              <a:t>Probaj</a:t>
            </a:r>
          </a:p>
          <a:p>
            <a:pPr marL="342900" lvl="1" indent="-342900">
              <a:lnSpc>
                <a:spcPct val="90000"/>
              </a:lnSpc>
              <a:buSzPts val="2200"/>
              <a:buFont typeface="Noto Sans Symbols"/>
              <a:buChar char="▪"/>
            </a:pPr>
            <a:r>
              <a:rPr lang="hr-HR" sz="2200">
                <a:latin typeface="Helvetica Neue"/>
                <a:ea typeface="Helvetica Neue"/>
                <a:cs typeface="Helvetica Neue"/>
                <a:sym typeface="Helvetica Neue"/>
              </a:rPr>
              <a:t>Eksperimentiraj</a:t>
            </a:r>
          </a:p>
          <a:p>
            <a:pPr marL="342900" lvl="1" indent="-342900">
              <a:lnSpc>
                <a:spcPct val="90000"/>
              </a:lnSpc>
              <a:buSzPts val="2200"/>
              <a:buFont typeface="Noto Sans Symbols"/>
              <a:buChar char="▪"/>
            </a:pPr>
            <a:r>
              <a:rPr lang="hr-HR" sz="2200">
                <a:latin typeface="Helvetica Neue"/>
                <a:ea typeface="Helvetica Neue"/>
                <a:cs typeface="Helvetica Neue"/>
                <a:sym typeface="Helvetica Neue"/>
              </a:rPr>
              <a:t>Steci znanje</a:t>
            </a:r>
            <a:endParaRPr lang="hr-HR"/>
          </a:p>
        </p:txBody>
      </p:sp>
      <p:sp>
        <p:nvSpPr>
          <p:cNvPr id="513" name="Google Shape;513;p30"/>
          <p:cNvSpPr/>
          <p:nvPr/>
        </p:nvSpPr>
        <p:spPr>
          <a:xfrm>
            <a:off x="7315200" y="2592881"/>
            <a:ext cx="3420000" cy="2160000"/>
          </a:xfrm>
          <a:prstGeom prst="roundRect">
            <a:avLst>
              <a:gd name="adj" fmla="val 10000"/>
            </a:avLst>
          </a:prstGeom>
          <a:solidFill>
            <a:schemeClr val="lt1">
              <a:alpha val="89803"/>
            </a:schemeClr>
          </a:solidFill>
          <a:ln w="25400" cap="flat" cmpd="sng">
            <a:solidFill>
              <a:srgbClr val="4D94B7"/>
            </a:solidFill>
            <a:prstDash val="solid"/>
            <a:round/>
            <a:headEnd type="none" w="sm" len="sm"/>
            <a:tailEnd type="none" w="sm" len="sm"/>
          </a:ln>
        </p:spPr>
        <p:txBody>
          <a:bodyPr spcFirstLastPara="1" wrap="square" lIns="108000" tIns="45700" rIns="91425" bIns="45700" anchor="t" anchorCtr="0">
            <a:noAutofit/>
          </a:bodyPr>
          <a:lstStyle/>
          <a:p>
            <a:pPr marL="342900" lvl="1" indent="-342900">
              <a:lnSpc>
                <a:spcPct val="90000"/>
              </a:lnSpc>
              <a:buSzPts val="2200"/>
              <a:buFont typeface="Noto Sans Symbols"/>
              <a:buChar char="▪"/>
            </a:pPr>
            <a:r>
              <a:rPr lang="hr-HR" sz="2200">
                <a:latin typeface="Helvetica Neue"/>
                <a:ea typeface="Helvetica Neue"/>
                <a:cs typeface="Helvetica Neue"/>
                <a:sym typeface="Helvetica Neue"/>
              </a:rPr>
              <a:t>Implementirajte poboljšanja</a:t>
            </a:r>
          </a:p>
          <a:p>
            <a:pPr marL="342900" lvl="1" indent="-342900">
              <a:lnSpc>
                <a:spcPct val="90000"/>
              </a:lnSpc>
              <a:buSzPts val="2200"/>
              <a:buFont typeface="Noto Sans Symbols"/>
              <a:buChar char="▪"/>
            </a:pPr>
            <a:r>
              <a:rPr lang="hr-HR" sz="2200">
                <a:latin typeface="Helvetica Neue"/>
                <a:ea typeface="Helvetica Neue"/>
                <a:cs typeface="Helvetica Neue"/>
                <a:sym typeface="Helvetica Neue"/>
              </a:rPr>
              <a:t>Zabilježite uspjeh</a:t>
            </a:r>
          </a:p>
          <a:p>
            <a:pPr marL="342900" lvl="1" indent="-342900">
              <a:lnSpc>
                <a:spcPct val="90000"/>
              </a:lnSpc>
              <a:buSzPts val="2200"/>
              <a:buFont typeface="Noto Sans Symbols"/>
              <a:buChar char="▪"/>
            </a:pPr>
            <a:r>
              <a:rPr lang="hr-HR" sz="2200">
                <a:latin typeface="Helvetica Neue"/>
                <a:ea typeface="Helvetica Neue"/>
                <a:cs typeface="Helvetica Neue"/>
                <a:sym typeface="Helvetica Neue"/>
              </a:rPr>
              <a:t>Odraziti proces</a:t>
            </a:r>
          </a:p>
          <a:p>
            <a:pPr marL="342900" lvl="1" indent="-342900">
              <a:lnSpc>
                <a:spcPct val="90000"/>
              </a:lnSpc>
              <a:buSzPts val="2200"/>
              <a:buFont typeface="Noto Sans Symbols"/>
              <a:buChar char="▪"/>
            </a:pPr>
            <a:r>
              <a:rPr lang="hr-HR" sz="2200">
                <a:latin typeface="Helvetica Neue"/>
                <a:ea typeface="Helvetica Neue"/>
                <a:cs typeface="Helvetica Neue"/>
                <a:sym typeface="Helvetica Neue"/>
              </a:rPr>
              <a:t>Provedite rješenje</a:t>
            </a:r>
            <a:endParaRPr lang="hr-HR"/>
          </a:p>
        </p:txBody>
      </p:sp>
      <p:sp>
        <p:nvSpPr>
          <p:cNvPr id="514" name="Google Shape;514;p30"/>
          <p:cNvSpPr/>
          <p:nvPr/>
        </p:nvSpPr>
        <p:spPr>
          <a:xfrm>
            <a:off x="7315200" y="6372881"/>
            <a:ext cx="3420000" cy="2160000"/>
          </a:xfrm>
          <a:prstGeom prst="roundRect">
            <a:avLst>
              <a:gd name="adj" fmla="val 10000"/>
            </a:avLst>
          </a:prstGeom>
          <a:solidFill>
            <a:schemeClr val="lt1">
              <a:alpha val="89803"/>
            </a:schemeClr>
          </a:solidFill>
          <a:ln w="25400" cap="flat" cmpd="sng">
            <a:solidFill>
              <a:srgbClr val="4D94B7"/>
            </a:solidFill>
            <a:prstDash val="solid"/>
            <a:round/>
            <a:headEnd type="none" w="sm" len="sm"/>
            <a:tailEnd type="none" w="sm" len="sm"/>
          </a:ln>
        </p:spPr>
        <p:txBody>
          <a:bodyPr spcFirstLastPara="1" wrap="square" lIns="108000" tIns="45700" rIns="91425" bIns="45700" anchor="b" anchorCtr="0">
            <a:noAutofit/>
          </a:bodyPr>
          <a:lstStyle/>
          <a:p>
            <a:pPr marL="342900" lvl="1" indent="-342900">
              <a:lnSpc>
                <a:spcPct val="90000"/>
              </a:lnSpc>
              <a:buSzPts val="2200"/>
              <a:buFont typeface="Noto Sans Symbols"/>
              <a:buChar char="▪"/>
            </a:pPr>
            <a:r>
              <a:rPr lang="hr-HR" sz="2200">
                <a:latin typeface="Helvetica Neue"/>
                <a:ea typeface="Helvetica Neue"/>
                <a:cs typeface="Helvetica Neue"/>
                <a:sym typeface="Helvetica Neue"/>
              </a:rPr>
              <a:t>Provjerite napredak</a:t>
            </a:r>
          </a:p>
          <a:p>
            <a:pPr marL="342900" lvl="1" indent="-342900">
              <a:lnSpc>
                <a:spcPct val="90000"/>
              </a:lnSpc>
              <a:buSzPts val="2200"/>
              <a:buFont typeface="Noto Sans Symbols"/>
              <a:buChar char="▪"/>
            </a:pPr>
            <a:r>
              <a:rPr lang="hr-HR" sz="2200">
                <a:latin typeface="Helvetica Neue"/>
                <a:ea typeface="Helvetica Neue"/>
                <a:cs typeface="Helvetica Neue"/>
                <a:sym typeface="Helvetica Neue"/>
              </a:rPr>
              <a:t>Proučite iskustva</a:t>
            </a:r>
          </a:p>
          <a:p>
            <a:pPr marL="342900" lvl="1" indent="-342900">
              <a:lnSpc>
                <a:spcPct val="90000"/>
              </a:lnSpc>
              <a:buSzPts val="2200"/>
              <a:buFont typeface="Noto Sans Symbols"/>
              <a:buChar char="▪"/>
            </a:pPr>
            <a:r>
              <a:rPr lang="hr-HR" sz="2200">
                <a:latin typeface="Helvetica Neue"/>
                <a:ea typeface="Helvetica Neue"/>
                <a:cs typeface="Helvetica Neue"/>
                <a:sym typeface="Helvetica Neue"/>
              </a:rPr>
              <a:t>Kontrolirajte ciljeve</a:t>
            </a:r>
          </a:p>
          <a:p>
            <a:pPr marL="342900" lvl="1" indent="-342900">
              <a:lnSpc>
                <a:spcPct val="90000"/>
              </a:lnSpc>
              <a:buSzPts val="2200"/>
              <a:buFont typeface="Noto Sans Symbols"/>
              <a:buChar char="▪"/>
            </a:pPr>
            <a:r>
              <a:rPr lang="hr-HR" sz="2200">
                <a:latin typeface="Helvetica Neue"/>
                <a:ea typeface="Helvetica Neue"/>
                <a:cs typeface="Helvetica Neue"/>
                <a:sym typeface="Helvetica Neue"/>
              </a:rPr>
              <a:t>Procijenite promjene</a:t>
            </a:r>
            <a:endParaRPr lang="hr-HR"/>
          </a:p>
        </p:txBody>
      </p:sp>
      <p:grpSp>
        <p:nvGrpSpPr>
          <p:cNvPr id="515" name="Google Shape;515;p30"/>
          <p:cNvGrpSpPr/>
          <p:nvPr/>
        </p:nvGrpSpPr>
        <p:grpSpPr>
          <a:xfrm>
            <a:off x="9864504" y="3384881"/>
            <a:ext cx="2111242" cy="2111242"/>
            <a:chOff x="2028614" y="351764"/>
            <a:chExt cx="2672172" cy="2672172"/>
          </a:xfrm>
        </p:grpSpPr>
        <p:sp>
          <p:nvSpPr>
            <p:cNvPr id="516" name="Google Shape;516;p30"/>
            <p:cNvSpPr/>
            <p:nvPr/>
          </p:nvSpPr>
          <p:spPr>
            <a:xfrm>
              <a:off x="2028614" y="351764"/>
              <a:ext cx="2672172" cy="2672172"/>
            </a:xfrm>
            <a:custGeom>
              <a:avLst/>
              <a:gdLst/>
              <a:ahLst/>
              <a:cxnLst/>
              <a:rect l="l" t="t" r="r" b="b"/>
              <a:pathLst>
                <a:path w="120000" h="120000" extrusionOk="0">
                  <a:moveTo>
                    <a:pt x="0" y="120000"/>
                  </a:moveTo>
                  <a:lnTo>
                    <a:pt x="0" y="120000"/>
                  </a:lnTo>
                  <a:cubicBezTo>
                    <a:pt x="0" y="53726"/>
                    <a:pt x="53726" y="0"/>
                    <a:pt x="120000" y="0"/>
                  </a:cubicBezTo>
                  <a:lnTo>
                    <a:pt x="120000" y="120000"/>
                  </a:lnTo>
                  <a:close/>
                </a:path>
              </a:pathLst>
            </a:custGeom>
            <a:solidFill>
              <a:srgbClr val="4D94B7"/>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hr-HR"/>
            </a:p>
          </p:txBody>
        </p:sp>
        <p:sp>
          <p:nvSpPr>
            <p:cNvPr id="517" name="Google Shape;517;p30"/>
            <p:cNvSpPr txBox="1"/>
            <p:nvPr/>
          </p:nvSpPr>
          <p:spPr>
            <a:xfrm>
              <a:off x="2811275" y="1134425"/>
              <a:ext cx="1889511" cy="1889511"/>
            </a:xfrm>
            <a:prstGeom prst="rect">
              <a:avLst/>
            </a:prstGeom>
            <a:noFill/>
            <a:ln>
              <a:noFill/>
            </a:ln>
          </p:spPr>
          <p:txBody>
            <a:bodyPr spcFirstLastPara="1" wrap="square" lIns="263125" tIns="263125" rIns="263125" bIns="263125"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hr-HR" sz="2400" b="1">
                  <a:solidFill>
                    <a:schemeClr val="lt1"/>
                  </a:solidFill>
                  <a:latin typeface="Helvetica Neue"/>
                  <a:ea typeface="Helvetica Neue"/>
                  <a:cs typeface="Helvetica Neue"/>
                  <a:sym typeface="Helvetica Neue"/>
                </a:rPr>
                <a:t>Djeluj</a:t>
              </a:r>
            </a:p>
            <a:p>
              <a:pPr marL="0" marR="0" lvl="0" indent="0" algn="ctr" rtl="0">
                <a:lnSpc>
                  <a:spcPct val="90000"/>
                </a:lnSpc>
                <a:spcBef>
                  <a:spcPts val="0"/>
                </a:spcBef>
                <a:spcAft>
                  <a:spcPts val="0"/>
                </a:spcAft>
                <a:buClr>
                  <a:schemeClr val="lt1"/>
                </a:buClr>
                <a:buSzPts val="2400"/>
                <a:buFont typeface="Helvetica Neue"/>
                <a:buNone/>
              </a:pPr>
              <a:r>
                <a:rPr lang="hr-HR" sz="2400" b="1">
                  <a:solidFill>
                    <a:schemeClr val="lt1"/>
                  </a:solidFill>
                  <a:latin typeface="Helvetica Neue"/>
                  <a:sym typeface="Helvetica Neue"/>
                </a:rPr>
                <a:t>(Act)</a:t>
              </a:r>
              <a:endParaRPr lang="hr-HR"/>
            </a:p>
          </p:txBody>
        </p:sp>
      </p:grpSp>
      <p:grpSp>
        <p:nvGrpSpPr>
          <p:cNvPr id="518" name="Google Shape;518;p30"/>
          <p:cNvGrpSpPr/>
          <p:nvPr/>
        </p:nvGrpSpPr>
        <p:grpSpPr>
          <a:xfrm>
            <a:off x="12073262" y="3384881"/>
            <a:ext cx="2111242" cy="2111242"/>
            <a:chOff x="4824212" y="351764"/>
            <a:chExt cx="2672172" cy="2672172"/>
          </a:xfrm>
        </p:grpSpPr>
        <p:sp>
          <p:nvSpPr>
            <p:cNvPr id="519" name="Google Shape;519;p30"/>
            <p:cNvSpPr/>
            <p:nvPr/>
          </p:nvSpPr>
          <p:spPr>
            <a:xfrm rot="5400000">
              <a:off x="4824212" y="351764"/>
              <a:ext cx="2672172" cy="2672172"/>
            </a:xfrm>
            <a:custGeom>
              <a:avLst/>
              <a:gdLst/>
              <a:ahLst/>
              <a:cxnLst/>
              <a:rect l="l" t="t" r="r" b="b"/>
              <a:pathLst>
                <a:path w="120000" h="120000" extrusionOk="0">
                  <a:moveTo>
                    <a:pt x="0" y="120000"/>
                  </a:moveTo>
                  <a:lnTo>
                    <a:pt x="0" y="120000"/>
                  </a:lnTo>
                  <a:cubicBezTo>
                    <a:pt x="0" y="53726"/>
                    <a:pt x="53726" y="0"/>
                    <a:pt x="120000" y="0"/>
                  </a:cubicBezTo>
                  <a:lnTo>
                    <a:pt x="120000" y="120000"/>
                  </a:lnTo>
                  <a:close/>
                </a:path>
              </a:pathLst>
            </a:custGeom>
            <a:solidFill>
              <a:srgbClr val="4D94B7"/>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hr-HR"/>
            </a:p>
          </p:txBody>
        </p:sp>
        <p:sp>
          <p:nvSpPr>
            <p:cNvPr id="520" name="Google Shape;520;p30"/>
            <p:cNvSpPr txBox="1"/>
            <p:nvPr/>
          </p:nvSpPr>
          <p:spPr>
            <a:xfrm>
              <a:off x="4824212" y="1134424"/>
              <a:ext cx="2315922" cy="1889512"/>
            </a:xfrm>
            <a:prstGeom prst="rect">
              <a:avLst/>
            </a:prstGeom>
            <a:noFill/>
            <a:ln>
              <a:noFill/>
            </a:ln>
          </p:spPr>
          <p:txBody>
            <a:bodyPr spcFirstLastPara="1" wrap="square" lIns="263125" tIns="263125" rIns="263125" bIns="263125"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hr-HR" sz="2400" b="1">
                  <a:solidFill>
                    <a:schemeClr val="lt1"/>
                  </a:solidFill>
                  <a:latin typeface="Helvetica Neue"/>
                  <a:ea typeface="Helvetica Neue"/>
                  <a:cs typeface="Helvetica Neue"/>
                  <a:sym typeface="Helvetica Neue"/>
                </a:rPr>
                <a:t>Planiraj</a:t>
              </a:r>
              <a:endParaRPr lang="hr-HR"/>
            </a:p>
          </p:txBody>
        </p:sp>
      </p:grpSp>
      <p:grpSp>
        <p:nvGrpSpPr>
          <p:cNvPr id="521" name="Google Shape;521;p30"/>
          <p:cNvGrpSpPr/>
          <p:nvPr/>
        </p:nvGrpSpPr>
        <p:grpSpPr>
          <a:xfrm>
            <a:off x="12073262" y="5593639"/>
            <a:ext cx="2111242" cy="2111242"/>
            <a:chOff x="4824212" y="3147362"/>
            <a:chExt cx="2672172" cy="2672172"/>
          </a:xfrm>
        </p:grpSpPr>
        <p:sp>
          <p:nvSpPr>
            <p:cNvPr id="522" name="Google Shape;522;p30"/>
            <p:cNvSpPr/>
            <p:nvPr/>
          </p:nvSpPr>
          <p:spPr>
            <a:xfrm rot="10800000">
              <a:off x="4824212" y="3147362"/>
              <a:ext cx="2672172" cy="2672172"/>
            </a:xfrm>
            <a:custGeom>
              <a:avLst/>
              <a:gdLst/>
              <a:ahLst/>
              <a:cxnLst/>
              <a:rect l="l" t="t" r="r" b="b"/>
              <a:pathLst>
                <a:path w="120000" h="120000" extrusionOk="0">
                  <a:moveTo>
                    <a:pt x="0" y="120000"/>
                  </a:moveTo>
                  <a:lnTo>
                    <a:pt x="0" y="120000"/>
                  </a:lnTo>
                  <a:cubicBezTo>
                    <a:pt x="0" y="53726"/>
                    <a:pt x="53726" y="0"/>
                    <a:pt x="120000" y="0"/>
                  </a:cubicBezTo>
                  <a:lnTo>
                    <a:pt x="120000" y="120000"/>
                  </a:lnTo>
                  <a:close/>
                </a:path>
              </a:pathLst>
            </a:custGeom>
            <a:solidFill>
              <a:srgbClr val="4D94B7"/>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hr-HR"/>
            </a:p>
          </p:txBody>
        </p:sp>
        <p:sp>
          <p:nvSpPr>
            <p:cNvPr id="523" name="Google Shape;523;p30"/>
            <p:cNvSpPr txBox="1"/>
            <p:nvPr/>
          </p:nvSpPr>
          <p:spPr>
            <a:xfrm>
              <a:off x="4824212" y="3147362"/>
              <a:ext cx="1889511" cy="1889511"/>
            </a:xfrm>
            <a:prstGeom prst="rect">
              <a:avLst/>
            </a:prstGeom>
            <a:noFill/>
            <a:ln>
              <a:noFill/>
            </a:ln>
          </p:spPr>
          <p:txBody>
            <a:bodyPr spcFirstLastPara="1" wrap="square" lIns="263125" tIns="263125" rIns="263125" bIns="263125"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hr-HR" sz="2400" b="1">
                  <a:solidFill>
                    <a:schemeClr val="lt1"/>
                  </a:solidFill>
                  <a:latin typeface="Helvetica Neue"/>
                  <a:ea typeface="Helvetica Neue"/>
                  <a:cs typeface="Helvetica Neue"/>
                  <a:sym typeface="Helvetica Neue"/>
                </a:rPr>
                <a:t>Uradi</a:t>
              </a:r>
            </a:p>
            <a:p>
              <a:pPr marL="0" marR="0" lvl="0" indent="0" algn="ctr" rtl="0">
                <a:lnSpc>
                  <a:spcPct val="90000"/>
                </a:lnSpc>
                <a:spcBef>
                  <a:spcPts val="0"/>
                </a:spcBef>
                <a:spcAft>
                  <a:spcPts val="0"/>
                </a:spcAft>
                <a:buClr>
                  <a:schemeClr val="lt1"/>
                </a:buClr>
                <a:buSzPts val="2400"/>
                <a:buFont typeface="Helvetica Neue"/>
                <a:buNone/>
              </a:pPr>
              <a:r>
                <a:rPr lang="hr-HR" sz="2400" b="1">
                  <a:solidFill>
                    <a:schemeClr val="lt1"/>
                  </a:solidFill>
                  <a:latin typeface="Helvetica Neue"/>
                  <a:sym typeface="Helvetica Neue"/>
                </a:rPr>
                <a:t>(Do)</a:t>
              </a:r>
              <a:endParaRPr lang="hr-HR"/>
            </a:p>
          </p:txBody>
        </p:sp>
      </p:grpSp>
      <p:grpSp>
        <p:nvGrpSpPr>
          <p:cNvPr id="524" name="Google Shape;524;p30"/>
          <p:cNvGrpSpPr/>
          <p:nvPr/>
        </p:nvGrpSpPr>
        <p:grpSpPr>
          <a:xfrm>
            <a:off x="9864504" y="5593639"/>
            <a:ext cx="2459114" cy="2111242"/>
            <a:chOff x="2028614" y="3147362"/>
            <a:chExt cx="3112469" cy="2672172"/>
          </a:xfrm>
        </p:grpSpPr>
        <p:sp>
          <p:nvSpPr>
            <p:cNvPr id="525" name="Google Shape;525;p30"/>
            <p:cNvSpPr/>
            <p:nvPr/>
          </p:nvSpPr>
          <p:spPr>
            <a:xfrm rot="-5400000">
              <a:off x="2028614" y="3147362"/>
              <a:ext cx="2672172" cy="2672172"/>
            </a:xfrm>
            <a:custGeom>
              <a:avLst/>
              <a:gdLst/>
              <a:ahLst/>
              <a:cxnLst/>
              <a:rect l="l" t="t" r="r" b="b"/>
              <a:pathLst>
                <a:path w="120000" h="120000" extrusionOk="0">
                  <a:moveTo>
                    <a:pt x="0" y="120000"/>
                  </a:moveTo>
                  <a:lnTo>
                    <a:pt x="0" y="120000"/>
                  </a:lnTo>
                  <a:cubicBezTo>
                    <a:pt x="0" y="53726"/>
                    <a:pt x="53726" y="0"/>
                    <a:pt x="120000" y="0"/>
                  </a:cubicBezTo>
                  <a:lnTo>
                    <a:pt x="120000" y="120000"/>
                  </a:lnTo>
                  <a:close/>
                </a:path>
              </a:pathLst>
            </a:custGeom>
            <a:solidFill>
              <a:srgbClr val="4D94B7"/>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hr-HR"/>
            </a:p>
          </p:txBody>
        </p:sp>
        <p:sp>
          <p:nvSpPr>
            <p:cNvPr id="526" name="Google Shape;526;p30"/>
            <p:cNvSpPr txBox="1"/>
            <p:nvPr/>
          </p:nvSpPr>
          <p:spPr>
            <a:xfrm>
              <a:off x="2484452" y="3147362"/>
              <a:ext cx="2656631" cy="1889512"/>
            </a:xfrm>
            <a:prstGeom prst="rect">
              <a:avLst/>
            </a:prstGeom>
            <a:noFill/>
            <a:ln>
              <a:noFill/>
            </a:ln>
          </p:spPr>
          <p:txBody>
            <a:bodyPr spcFirstLastPara="1" wrap="square" lIns="263125" tIns="263125" rIns="263125" bIns="263125"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hr-HR" sz="2400" b="1">
                  <a:solidFill>
                    <a:schemeClr val="lt1"/>
                  </a:solidFill>
                  <a:latin typeface="Helvetica Neue"/>
                  <a:ea typeface="Helvetica Neue"/>
                  <a:cs typeface="Helvetica Neue"/>
                  <a:sym typeface="Helvetica Neue"/>
                </a:rPr>
                <a:t>Provjeri</a:t>
              </a:r>
            </a:p>
            <a:p>
              <a:pPr marL="0" marR="0" lvl="0" indent="0" algn="ctr" rtl="0">
                <a:lnSpc>
                  <a:spcPct val="90000"/>
                </a:lnSpc>
                <a:spcBef>
                  <a:spcPts val="0"/>
                </a:spcBef>
                <a:spcAft>
                  <a:spcPts val="0"/>
                </a:spcAft>
                <a:buClr>
                  <a:schemeClr val="lt1"/>
                </a:buClr>
                <a:buSzPts val="2400"/>
                <a:buFont typeface="Helvetica Neue"/>
                <a:buNone/>
              </a:pPr>
              <a:r>
                <a:rPr lang="hr-HR" sz="2400" b="1">
                  <a:solidFill>
                    <a:schemeClr val="lt1"/>
                  </a:solidFill>
                  <a:latin typeface="Helvetica Neue"/>
                  <a:sym typeface="Helvetica Neue"/>
                </a:rPr>
                <a:t>(Check)</a:t>
              </a:r>
              <a:endParaRPr lang="hr-HR"/>
            </a:p>
          </p:txBody>
        </p:sp>
      </p:grpSp>
      <p:sp>
        <p:nvSpPr>
          <p:cNvPr id="527" name="Google Shape;527;p30"/>
          <p:cNvSpPr txBox="1"/>
          <p:nvPr/>
        </p:nvSpPr>
        <p:spPr>
          <a:xfrm>
            <a:off x="1295400" y="2304000"/>
            <a:ext cx="6781800" cy="523220"/>
          </a:xfrm>
          <a:prstGeom prst="rect">
            <a:avLst/>
          </a:prstGeom>
          <a:noFill/>
          <a:ln>
            <a:noFill/>
          </a:ln>
        </p:spPr>
        <p:txBody>
          <a:bodyPr spcFirstLastPara="1" wrap="square" lIns="91425" tIns="45700" rIns="91425" bIns="45700" anchor="t" anchorCtr="0">
            <a:spAutoFit/>
          </a:bodyPr>
          <a:lstStyle/>
          <a:p>
            <a:pPr lvl="0">
              <a:buClr>
                <a:srgbClr val="AED633"/>
              </a:buClr>
              <a:buSzPts val="2800"/>
            </a:pPr>
            <a:r>
              <a:rPr lang="hr-HR" sz="2800" b="1" dirty="0">
                <a:solidFill>
                  <a:srgbClr val="AED633"/>
                </a:solidFill>
                <a:latin typeface="Helvetica Neue"/>
                <a:ea typeface="Helvetica Neue"/>
                <a:cs typeface="Helvetica Neue"/>
                <a:sym typeface="Helvetica Neue"/>
              </a:rPr>
              <a:t>3.1 Faze PDCA provjere</a:t>
            </a:r>
            <a:endParaRPr lang="hr-HR" dirty="0"/>
          </a:p>
        </p:txBody>
      </p:sp>
      <p:sp>
        <p:nvSpPr>
          <p:cNvPr id="528" name="Google Shape;528;p30"/>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Helvetica Neue"/>
              <a:buNone/>
            </a:pPr>
            <a:r>
              <a:rPr lang="hr-HR" sz="1200" b="0" i="0" u="none" strike="noStrike" cap="none">
                <a:solidFill>
                  <a:srgbClr val="000000"/>
                </a:solidFill>
                <a:latin typeface="Helvetica Neue"/>
                <a:ea typeface="Helvetica Neue"/>
                <a:cs typeface="Helvetica Neue"/>
                <a:sym typeface="Helvetica Neue"/>
              </a:rPr>
              <a:t>Izvor br..: 2, 8, 9</a:t>
            </a:r>
            <a:endParaRPr lang="hr-HR"/>
          </a:p>
        </p:txBody>
      </p:sp>
      <p:sp>
        <p:nvSpPr>
          <p:cNvPr id="529" name="Google Shape;529;p30"/>
          <p:cNvSpPr txBox="1"/>
          <p:nvPr/>
        </p:nvSpPr>
        <p:spPr>
          <a:xfrm>
            <a:off x="1295401" y="3384000"/>
            <a:ext cx="5562599" cy="3785611"/>
          </a:xfrm>
          <a:prstGeom prst="rect">
            <a:avLst/>
          </a:prstGeom>
          <a:noFill/>
          <a:ln>
            <a:noFill/>
          </a:ln>
        </p:spPr>
        <p:txBody>
          <a:bodyPr spcFirstLastPara="1" wrap="square" lIns="91425" tIns="45700" rIns="91425" bIns="45700" anchor="t" anchorCtr="0">
            <a:spAutoFit/>
          </a:bodyPr>
          <a:lstStyle/>
          <a:p>
            <a:pPr lvl="0">
              <a:buSzPts val="2400"/>
            </a:pPr>
            <a:r>
              <a:rPr lang="hr-HR" sz="2400" dirty="0">
                <a:latin typeface="Helvetica Neue"/>
                <a:ea typeface="Helvetica Neue"/>
                <a:cs typeface="Helvetica Neue"/>
                <a:sym typeface="Helvetica Neue"/>
              </a:rPr>
              <a:t>PDCA ciklus za implementaciju poboljšanja</a:t>
            </a:r>
          </a:p>
          <a:p>
            <a:pPr lvl="0">
              <a:buSzPts val="2400"/>
            </a:pPr>
            <a:endParaRPr lang="hr-HR" sz="2400" dirty="0">
              <a:latin typeface="Helvetica Neue"/>
              <a:ea typeface="Helvetica Neue"/>
              <a:cs typeface="Helvetica Neue"/>
              <a:sym typeface="Helvetica Neue"/>
            </a:endParaRPr>
          </a:p>
          <a:p>
            <a:pPr marL="342900" lvl="0" indent="-342900">
              <a:buSzPts val="2400"/>
              <a:buBlip>
                <a:blip r:embed="rId3"/>
              </a:buBlip>
            </a:pPr>
            <a:r>
              <a:rPr lang="hr-HR" sz="2400" dirty="0">
                <a:latin typeface="Helvetica Neue"/>
                <a:ea typeface="Helvetica Neue"/>
                <a:cs typeface="Helvetica Neue"/>
                <a:sym typeface="Helvetica Neue"/>
              </a:rPr>
              <a:t>pristup koji se temelji na načelu stalnog poboljšanja</a:t>
            </a:r>
            <a:endParaRPr lang="de-DE" sz="2400" dirty="0">
              <a:latin typeface="Helvetica Neue"/>
              <a:ea typeface="Helvetica Neue"/>
              <a:cs typeface="Helvetica Neue"/>
              <a:sym typeface="Helvetica Neue"/>
            </a:endParaRPr>
          </a:p>
          <a:p>
            <a:pPr lvl="0">
              <a:buSzPts val="2400"/>
            </a:pPr>
            <a:endParaRPr lang="hr-HR" sz="2400" dirty="0">
              <a:latin typeface="Helvetica Neue"/>
              <a:ea typeface="Helvetica Neue"/>
              <a:cs typeface="Helvetica Neue"/>
              <a:sym typeface="Helvetica Neue"/>
            </a:endParaRPr>
          </a:p>
          <a:p>
            <a:pPr marL="342900" lvl="0" indent="-342900">
              <a:buSzPts val="2400"/>
              <a:buBlip>
                <a:blip r:embed="rId3"/>
              </a:buBlip>
            </a:pPr>
            <a:r>
              <a:rPr lang="hr-HR" sz="2400" dirty="0">
                <a:latin typeface="Helvetica Neue"/>
                <a:ea typeface="Helvetica Neue"/>
                <a:cs typeface="Helvetica Neue"/>
                <a:sym typeface="Helvetica Neue"/>
              </a:rPr>
              <a:t>ima za cilj stalna poboljšanja u svim odjelima tvrtke</a:t>
            </a:r>
            <a:endParaRPr lang="de-DE" sz="2400" dirty="0">
              <a:latin typeface="Helvetica Neue"/>
              <a:ea typeface="Helvetica Neue"/>
              <a:cs typeface="Helvetica Neue"/>
              <a:sym typeface="Helvetica Neue"/>
            </a:endParaRPr>
          </a:p>
          <a:p>
            <a:pPr lvl="0">
              <a:buSzPts val="2400"/>
            </a:pPr>
            <a:endParaRPr lang="hr-HR" sz="2400" dirty="0">
              <a:latin typeface="Helvetica Neue"/>
              <a:ea typeface="Helvetica Neue"/>
              <a:cs typeface="Helvetica Neue"/>
              <a:sym typeface="Helvetica Neue"/>
            </a:endParaRPr>
          </a:p>
          <a:p>
            <a:pPr marL="342900" lvl="0" indent="-342900">
              <a:buSzPts val="2400"/>
              <a:buBlip>
                <a:blip r:embed="rId3"/>
              </a:buBlip>
            </a:pPr>
            <a:r>
              <a:rPr lang="hr-HR" sz="2400" dirty="0">
                <a:latin typeface="Helvetica Neue"/>
                <a:ea typeface="Helvetica Neue"/>
                <a:cs typeface="Helvetica Neue"/>
                <a:sym typeface="Helvetica Neue"/>
              </a:rPr>
              <a:t>uz angažman svih zaposlenika</a:t>
            </a:r>
            <a:endParaRPr lang="hr-HR" dirty="0"/>
          </a:p>
        </p:txBody>
      </p:sp>
      <p:sp>
        <p:nvSpPr>
          <p:cNvPr id="530" name="Google Shape;530;p30"/>
          <p:cNvSpPr txBox="1"/>
          <p:nvPr/>
        </p:nvSpPr>
        <p:spPr>
          <a:xfrm>
            <a:off x="1296000" y="1548000"/>
            <a:ext cx="13986164" cy="83099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4D94B7"/>
              </a:buClr>
              <a:buSzPts val="4800"/>
              <a:buFont typeface="Helvetica Neue"/>
              <a:buNone/>
            </a:pPr>
            <a:r>
              <a:rPr lang="hr-HR" sz="4800" b="1" i="0" u="none" strike="noStrike" cap="none" dirty="0">
                <a:solidFill>
                  <a:srgbClr val="4D94B7"/>
                </a:solidFill>
                <a:latin typeface="Helvetica Neue"/>
                <a:ea typeface="Helvetica Neue"/>
                <a:cs typeface="Helvetica Neue"/>
                <a:sym typeface="Helvetica Neue"/>
              </a:rPr>
              <a:t>3. PDCA ciklus</a:t>
            </a:r>
            <a:endParaRPr lang="hr-HR" dirty="0"/>
          </a:p>
        </p:txBody>
      </p:sp>
      <p:grpSp>
        <p:nvGrpSpPr>
          <p:cNvPr id="531" name="Google Shape;531;p30"/>
          <p:cNvGrpSpPr/>
          <p:nvPr/>
        </p:nvGrpSpPr>
        <p:grpSpPr>
          <a:xfrm>
            <a:off x="11574504" y="5004881"/>
            <a:ext cx="900000" cy="1080000"/>
            <a:chOff x="11277600" y="397617"/>
            <a:chExt cx="922609" cy="1110833"/>
          </a:xfrm>
        </p:grpSpPr>
        <p:sp>
          <p:nvSpPr>
            <p:cNvPr id="532" name="Google Shape;532;p30"/>
            <p:cNvSpPr/>
            <p:nvPr/>
          </p:nvSpPr>
          <p:spPr>
            <a:xfrm>
              <a:off x="11277600" y="397617"/>
              <a:ext cx="922609" cy="802268"/>
            </a:xfrm>
            <a:custGeom>
              <a:avLst/>
              <a:gdLst/>
              <a:ahLst/>
              <a:cxnLst/>
              <a:rect l="l" t="t" r="r" b="b"/>
              <a:pathLst>
                <a:path w="120000" h="120000" extrusionOk="0">
                  <a:moveTo>
                    <a:pt x="6500" y="60000"/>
                  </a:moveTo>
                  <a:lnTo>
                    <a:pt x="6500" y="60000"/>
                  </a:lnTo>
                  <a:cubicBezTo>
                    <a:pt x="6500" y="34386"/>
                    <a:pt x="25335" y="12512"/>
                    <a:pt x="51070" y="8236"/>
                  </a:cubicBezTo>
                  <a:cubicBezTo>
                    <a:pt x="76806" y="3961"/>
                    <a:pt x="101928" y="18534"/>
                    <a:pt x="110519" y="42721"/>
                  </a:cubicBezTo>
                  <a:lnTo>
                    <a:pt x="116397" y="42721"/>
                  </a:lnTo>
                  <a:lnTo>
                    <a:pt x="107000" y="60000"/>
                  </a:lnTo>
                  <a:lnTo>
                    <a:pt x="90397" y="42721"/>
                  </a:lnTo>
                  <a:lnTo>
                    <a:pt x="95944" y="42721"/>
                  </a:lnTo>
                  <a:cubicBezTo>
                    <a:pt x="87342" y="27380"/>
                    <a:pt x="68530" y="19471"/>
                    <a:pt x="50395" y="23570"/>
                  </a:cubicBezTo>
                  <a:cubicBezTo>
                    <a:pt x="32260" y="27669"/>
                    <a:pt x="19500" y="42715"/>
                    <a:pt x="19500" y="60000"/>
                  </a:cubicBezTo>
                  <a:close/>
                </a:path>
              </a:pathLst>
            </a:custGeom>
            <a:solidFill>
              <a:srgbClr val="B1C0D7"/>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hr-HR"/>
            </a:p>
          </p:txBody>
        </p:sp>
        <p:sp>
          <p:nvSpPr>
            <p:cNvPr id="533" name="Google Shape;533;p30"/>
            <p:cNvSpPr/>
            <p:nvPr/>
          </p:nvSpPr>
          <p:spPr>
            <a:xfrm rot="10800000">
              <a:off x="11277600" y="706182"/>
              <a:ext cx="922609" cy="802268"/>
            </a:xfrm>
            <a:custGeom>
              <a:avLst/>
              <a:gdLst/>
              <a:ahLst/>
              <a:cxnLst/>
              <a:rect l="l" t="t" r="r" b="b"/>
              <a:pathLst>
                <a:path w="120000" h="120000" extrusionOk="0">
                  <a:moveTo>
                    <a:pt x="6500" y="60000"/>
                  </a:moveTo>
                  <a:lnTo>
                    <a:pt x="6500" y="60000"/>
                  </a:lnTo>
                  <a:cubicBezTo>
                    <a:pt x="6500" y="34386"/>
                    <a:pt x="25335" y="12512"/>
                    <a:pt x="51070" y="8236"/>
                  </a:cubicBezTo>
                  <a:cubicBezTo>
                    <a:pt x="76806" y="3961"/>
                    <a:pt x="101928" y="18534"/>
                    <a:pt x="110519" y="42721"/>
                  </a:cubicBezTo>
                  <a:lnTo>
                    <a:pt x="116397" y="42721"/>
                  </a:lnTo>
                  <a:lnTo>
                    <a:pt x="107000" y="60000"/>
                  </a:lnTo>
                  <a:lnTo>
                    <a:pt x="90397" y="42721"/>
                  </a:lnTo>
                  <a:lnTo>
                    <a:pt x="95944" y="42721"/>
                  </a:lnTo>
                  <a:cubicBezTo>
                    <a:pt x="87342" y="27380"/>
                    <a:pt x="68530" y="19471"/>
                    <a:pt x="50395" y="23570"/>
                  </a:cubicBezTo>
                  <a:cubicBezTo>
                    <a:pt x="32260" y="27669"/>
                    <a:pt x="19500" y="42715"/>
                    <a:pt x="19500" y="60000"/>
                  </a:cubicBezTo>
                  <a:close/>
                </a:path>
              </a:pathLst>
            </a:custGeom>
            <a:solidFill>
              <a:srgbClr val="B1C0D7"/>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hr-H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8"/>
                                        </p:tgtEl>
                                        <p:attrNameLst>
                                          <p:attrName>style.visibility</p:attrName>
                                        </p:attrNameLst>
                                      </p:cBhvr>
                                      <p:to>
                                        <p:strVal val="visible"/>
                                      </p:to>
                                    </p:set>
                                    <p:animEffect transition="in" filter="fade">
                                      <p:cBhvr>
                                        <p:cTn id="7" dur="750"/>
                                        <p:tgtEl>
                                          <p:spTgt spid="518"/>
                                        </p:tgtEl>
                                      </p:cBhvr>
                                    </p:animEffect>
                                  </p:childTnLst>
                                </p:cTn>
                              </p:par>
                            </p:childTnLst>
                          </p:cTn>
                        </p:par>
                        <p:par>
                          <p:cTn id="8" fill="hold">
                            <p:stCondLst>
                              <p:cond delay="750"/>
                            </p:stCondLst>
                            <p:childTnLst>
                              <p:par>
                                <p:cTn id="9" presetID="10" presetClass="entr" presetSubtype="0" fill="hold" nodeType="afterEffect">
                                  <p:stCondLst>
                                    <p:cond delay="0"/>
                                  </p:stCondLst>
                                  <p:childTnLst>
                                    <p:set>
                                      <p:cBhvr>
                                        <p:cTn id="10" dur="1" fill="hold">
                                          <p:stCondLst>
                                            <p:cond delay="0"/>
                                          </p:stCondLst>
                                        </p:cTn>
                                        <p:tgtEl>
                                          <p:spTgt spid="511"/>
                                        </p:tgtEl>
                                        <p:attrNameLst>
                                          <p:attrName>style.visibility</p:attrName>
                                        </p:attrNameLst>
                                      </p:cBhvr>
                                      <p:to>
                                        <p:strVal val="visible"/>
                                      </p:to>
                                    </p:set>
                                    <p:animEffect transition="in" filter="fade">
                                      <p:cBhvr>
                                        <p:cTn id="11" dur="500"/>
                                        <p:tgtEl>
                                          <p:spTgt spid="5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21"/>
                                        </p:tgtEl>
                                        <p:attrNameLst>
                                          <p:attrName>style.visibility</p:attrName>
                                        </p:attrNameLst>
                                      </p:cBhvr>
                                      <p:to>
                                        <p:strVal val="visible"/>
                                      </p:to>
                                    </p:set>
                                    <p:animEffect transition="in" filter="fade">
                                      <p:cBhvr>
                                        <p:cTn id="16" dur="750"/>
                                        <p:tgtEl>
                                          <p:spTgt spid="521"/>
                                        </p:tgtEl>
                                      </p:cBhvr>
                                    </p:animEffect>
                                  </p:childTnLst>
                                </p:cTn>
                              </p:par>
                            </p:childTnLst>
                          </p:cTn>
                        </p:par>
                        <p:par>
                          <p:cTn id="17" fill="hold">
                            <p:stCondLst>
                              <p:cond delay="750"/>
                            </p:stCondLst>
                            <p:childTnLst>
                              <p:par>
                                <p:cTn id="18" presetID="10" presetClass="entr" presetSubtype="0" fill="hold" nodeType="afterEffect">
                                  <p:stCondLst>
                                    <p:cond delay="0"/>
                                  </p:stCondLst>
                                  <p:childTnLst>
                                    <p:set>
                                      <p:cBhvr>
                                        <p:cTn id="19" dur="1" fill="hold">
                                          <p:stCondLst>
                                            <p:cond delay="0"/>
                                          </p:stCondLst>
                                        </p:cTn>
                                        <p:tgtEl>
                                          <p:spTgt spid="512"/>
                                        </p:tgtEl>
                                        <p:attrNameLst>
                                          <p:attrName>style.visibility</p:attrName>
                                        </p:attrNameLst>
                                      </p:cBhvr>
                                      <p:to>
                                        <p:strVal val="visible"/>
                                      </p:to>
                                    </p:set>
                                    <p:animEffect transition="in" filter="fade">
                                      <p:cBhvr>
                                        <p:cTn id="20" dur="500"/>
                                        <p:tgtEl>
                                          <p:spTgt spid="5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24"/>
                                        </p:tgtEl>
                                        <p:attrNameLst>
                                          <p:attrName>style.visibility</p:attrName>
                                        </p:attrNameLst>
                                      </p:cBhvr>
                                      <p:to>
                                        <p:strVal val="visible"/>
                                      </p:to>
                                    </p:set>
                                    <p:animEffect transition="in" filter="fade">
                                      <p:cBhvr>
                                        <p:cTn id="25" dur="750"/>
                                        <p:tgtEl>
                                          <p:spTgt spid="524"/>
                                        </p:tgtEl>
                                      </p:cBhvr>
                                    </p:animEffect>
                                  </p:childTnLst>
                                </p:cTn>
                              </p:par>
                            </p:childTnLst>
                          </p:cTn>
                        </p:par>
                        <p:par>
                          <p:cTn id="26" fill="hold">
                            <p:stCondLst>
                              <p:cond delay="750"/>
                            </p:stCondLst>
                            <p:childTnLst>
                              <p:par>
                                <p:cTn id="27" presetID="10" presetClass="entr" presetSubtype="0" fill="hold" nodeType="afterEffect">
                                  <p:stCondLst>
                                    <p:cond delay="0"/>
                                  </p:stCondLst>
                                  <p:childTnLst>
                                    <p:set>
                                      <p:cBhvr>
                                        <p:cTn id="28" dur="1" fill="hold">
                                          <p:stCondLst>
                                            <p:cond delay="0"/>
                                          </p:stCondLst>
                                        </p:cTn>
                                        <p:tgtEl>
                                          <p:spTgt spid="514"/>
                                        </p:tgtEl>
                                        <p:attrNameLst>
                                          <p:attrName>style.visibility</p:attrName>
                                        </p:attrNameLst>
                                      </p:cBhvr>
                                      <p:to>
                                        <p:strVal val="visible"/>
                                      </p:to>
                                    </p:set>
                                    <p:animEffect transition="in" filter="fade">
                                      <p:cBhvr>
                                        <p:cTn id="29" dur="500"/>
                                        <p:tgtEl>
                                          <p:spTgt spid="51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15"/>
                                        </p:tgtEl>
                                        <p:attrNameLst>
                                          <p:attrName>style.visibility</p:attrName>
                                        </p:attrNameLst>
                                      </p:cBhvr>
                                      <p:to>
                                        <p:strVal val="visible"/>
                                      </p:to>
                                    </p:set>
                                    <p:animEffect transition="in" filter="fade">
                                      <p:cBhvr>
                                        <p:cTn id="34" dur="750"/>
                                        <p:tgtEl>
                                          <p:spTgt spid="515"/>
                                        </p:tgtEl>
                                      </p:cBhvr>
                                    </p:animEffect>
                                  </p:childTnLst>
                                </p:cTn>
                              </p:par>
                            </p:childTnLst>
                          </p:cTn>
                        </p:par>
                        <p:par>
                          <p:cTn id="35" fill="hold">
                            <p:stCondLst>
                              <p:cond delay="750"/>
                            </p:stCondLst>
                            <p:childTnLst>
                              <p:par>
                                <p:cTn id="36" presetID="10" presetClass="entr" presetSubtype="0" fill="hold" nodeType="afterEffect">
                                  <p:stCondLst>
                                    <p:cond delay="0"/>
                                  </p:stCondLst>
                                  <p:childTnLst>
                                    <p:set>
                                      <p:cBhvr>
                                        <p:cTn id="37" dur="1" fill="hold">
                                          <p:stCondLst>
                                            <p:cond delay="0"/>
                                          </p:stCondLst>
                                        </p:cTn>
                                        <p:tgtEl>
                                          <p:spTgt spid="513"/>
                                        </p:tgtEl>
                                        <p:attrNameLst>
                                          <p:attrName>style.visibility</p:attrName>
                                        </p:attrNameLst>
                                      </p:cBhvr>
                                      <p:to>
                                        <p:strVal val="visible"/>
                                      </p:to>
                                    </p:set>
                                    <p:animEffect transition="in" filter="fade">
                                      <p:cBhvr>
                                        <p:cTn id="38" dur="500"/>
                                        <p:tgtEl>
                                          <p:spTgt spid="513"/>
                                        </p:tgtEl>
                                      </p:cBhvr>
                                    </p:animEffect>
                                  </p:childTnLst>
                                </p:cTn>
                              </p:par>
                            </p:childTnLst>
                          </p:cTn>
                        </p:par>
                        <p:par>
                          <p:cTn id="39" fill="hold">
                            <p:stCondLst>
                              <p:cond delay="1250"/>
                            </p:stCondLst>
                            <p:childTnLst>
                              <p:par>
                                <p:cTn id="40" presetID="10" presetClass="entr" presetSubtype="0" fill="hold" nodeType="afterEffect">
                                  <p:stCondLst>
                                    <p:cond delay="0"/>
                                  </p:stCondLst>
                                  <p:childTnLst>
                                    <p:set>
                                      <p:cBhvr>
                                        <p:cTn id="41" dur="1" fill="hold">
                                          <p:stCondLst>
                                            <p:cond delay="0"/>
                                          </p:stCondLst>
                                        </p:cTn>
                                        <p:tgtEl>
                                          <p:spTgt spid="531"/>
                                        </p:tgtEl>
                                        <p:attrNameLst>
                                          <p:attrName>style.visibility</p:attrName>
                                        </p:attrNameLst>
                                      </p:cBhvr>
                                      <p:to>
                                        <p:strVal val="visible"/>
                                      </p:to>
                                    </p:set>
                                    <p:animEffect transition="in" filter="fade">
                                      <p:cBhvr>
                                        <p:cTn id="42" dur="1000"/>
                                        <p:tgtEl>
                                          <p:spTgt spid="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538" name="Google Shape;538;p31"/>
          <p:cNvSpPr txBox="1"/>
          <p:nvPr/>
        </p:nvSpPr>
        <p:spPr>
          <a:xfrm>
            <a:off x="1295400" y="2304000"/>
            <a:ext cx="12954000" cy="523220"/>
          </a:xfrm>
          <a:prstGeom prst="rect">
            <a:avLst/>
          </a:prstGeom>
          <a:noFill/>
          <a:ln>
            <a:noFill/>
          </a:ln>
        </p:spPr>
        <p:txBody>
          <a:bodyPr spcFirstLastPara="1" wrap="square" lIns="91425" tIns="45700" rIns="91425" bIns="45700" anchor="t" anchorCtr="0">
            <a:spAutoFit/>
          </a:bodyPr>
          <a:lstStyle/>
          <a:p>
            <a:pPr lvl="0"/>
            <a:r>
              <a:rPr lang="hr-HR" sz="2800" b="1">
                <a:solidFill>
                  <a:srgbClr val="AED633"/>
                </a:solidFill>
                <a:latin typeface="Helvetica Neue"/>
                <a:ea typeface="Helvetica Neue"/>
                <a:cs typeface="Helvetica Neue"/>
                <a:sym typeface="Helvetica Neue"/>
              </a:rPr>
              <a:t>3.2 Primjeri kako koristiti PDCA ciklus za kontinuirano poboljšanje</a:t>
            </a:r>
            <a:endParaRPr lang="hr-HR"/>
          </a:p>
        </p:txBody>
      </p:sp>
      <p:graphicFrame>
        <p:nvGraphicFramePr>
          <p:cNvPr id="539" name="Google Shape;539;p31"/>
          <p:cNvGraphicFramePr/>
          <p:nvPr>
            <p:extLst>
              <p:ext uri="{D42A27DB-BD31-4B8C-83A1-F6EECF244321}">
                <p14:modId xmlns:p14="http://schemas.microsoft.com/office/powerpoint/2010/main" val="2337459237"/>
              </p:ext>
            </p:extLst>
          </p:nvPr>
        </p:nvGraphicFramePr>
        <p:xfrm>
          <a:off x="1296000" y="3384000"/>
          <a:ext cx="15544200" cy="4731840"/>
        </p:xfrm>
        <a:graphic>
          <a:graphicData uri="http://schemas.openxmlformats.org/drawingml/2006/table">
            <a:tbl>
              <a:tblPr firstRow="1" bandRow="1">
                <a:noFill/>
                <a:tableStyleId>{641AAC42-2E50-4C20-8135-BB5592E128AD}</a:tableStyleId>
              </a:tblPr>
              <a:tblGrid>
                <a:gridCol w="3886050">
                  <a:extLst>
                    <a:ext uri="{9D8B030D-6E8A-4147-A177-3AD203B41FA5}">
                      <a16:colId xmlns:a16="http://schemas.microsoft.com/office/drawing/2014/main" val="20000"/>
                    </a:ext>
                  </a:extLst>
                </a:gridCol>
                <a:gridCol w="3886050">
                  <a:extLst>
                    <a:ext uri="{9D8B030D-6E8A-4147-A177-3AD203B41FA5}">
                      <a16:colId xmlns:a16="http://schemas.microsoft.com/office/drawing/2014/main" val="20001"/>
                    </a:ext>
                  </a:extLst>
                </a:gridCol>
                <a:gridCol w="3886050">
                  <a:extLst>
                    <a:ext uri="{9D8B030D-6E8A-4147-A177-3AD203B41FA5}">
                      <a16:colId xmlns:a16="http://schemas.microsoft.com/office/drawing/2014/main" val="20002"/>
                    </a:ext>
                  </a:extLst>
                </a:gridCol>
                <a:gridCol w="3886050">
                  <a:extLst>
                    <a:ext uri="{9D8B030D-6E8A-4147-A177-3AD203B41FA5}">
                      <a16:colId xmlns:a16="http://schemas.microsoft.com/office/drawing/2014/main" val="20003"/>
                    </a:ext>
                  </a:extLst>
                </a:gridCol>
              </a:tblGrid>
              <a:tr h="720000">
                <a:tc>
                  <a:txBody>
                    <a:bodyPr/>
                    <a:lstStyle/>
                    <a:p>
                      <a:pPr marL="0" marR="0" lvl="0" indent="0" algn="l" rtl="0">
                        <a:spcBef>
                          <a:spcPts val="0"/>
                        </a:spcBef>
                        <a:spcAft>
                          <a:spcPts val="0"/>
                        </a:spcAft>
                        <a:buNone/>
                      </a:pPr>
                      <a:r>
                        <a:rPr lang="hr-HR" sz="2400" noProof="0">
                          <a:latin typeface="Helvetica Neue"/>
                          <a:ea typeface="Helvetica Neue"/>
                          <a:cs typeface="Helvetica Neue"/>
                          <a:sym typeface="Helvetica Neue"/>
                        </a:rPr>
                        <a:t>Planiraj (Plan)</a:t>
                      </a:r>
                      <a:endParaRPr lang="hr-HR" noProof="0"/>
                    </a:p>
                  </a:txBody>
                  <a:tcPr marL="91450" marR="91450" marT="90000" marB="90000" anchor="ctr">
                    <a:solidFill>
                      <a:srgbClr val="4D94B7"/>
                    </a:solidFill>
                  </a:tcPr>
                </a:tc>
                <a:tc>
                  <a:txBody>
                    <a:bodyPr/>
                    <a:lstStyle/>
                    <a:p>
                      <a:pPr marL="0" marR="0" lvl="0" indent="0" algn="l" rtl="0">
                        <a:spcBef>
                          <a:spcPts val="0"/>
                        </a:spcBef>
                        <a:spcAft>
                          <a:spcPts val="0"/>
                        </a:spcAft>
                        <a:buNone/>
                      </a:pPr>
                      <a:r>
                        <a:rPr lang="hr-HR" sz="2400" noProof="0">
                          <a:latin typeface="Helvetica Neue"/>
                          <a:ea typeface="Helvetica Neue"/>
                          <a:cs typeface="Helvetica Neue"/>
                          <a:sym typeface="Helvetica Neue"/>
                        </a:rPr>
                        <a:t>Uradi (Do)</a:t>
                      </a:r>
                      <a:endParaRPr lang="hr-HR" noProof="0"/>
                    </a:p>
                  </a:txBody>
                  <a:tcPr marL="91450" marR="91450" marT="90000" marB="90000" anchor="ctr">
                    <a:solidFill>
                      <a:srgbClr val="4D94B7"/>
                    </a:solidFill>
                  </a:tcPr>
                </a:tc>
                <a:tc>
                  <a:txBody>
                    <a:bodyPr/>
                    <a:lstStyle/>
                    <a:p>
                      <a:pPr marL="0" marR="0" lvl="0" indent="0" algn="l" rtl="0">
                        <a:spcBef>
                          <a:spcPts val="0"/>
                        </a:spcBef>
                        <a:spcAft>
                          <a:spcPts val="0"/>
                        </a:spcAft>
                        <a:buNone/>
                      </a:pPr>
                      <a:r>
                        <a:rPr lang="hr-HR" sz="2400" noProof="0">
                          <a:latin typeface="Helvetica Neue"/>
                          <a:ea typeface="Helvetica Neue"/>
                          <a:cs typeface="Helvetica Neue"/>
                          <a:sym typeface="Helvetica Neue"/>
                        </a:rPr>
                        <a:t>Djeluj (Act)</a:t>
                      </a:r>
                      <a:endParaRPr lang="hr-HR" noProof="0"/>
                    </a:p>
                  </a:txBody>
                  <a:tcPr marL="91450" marR="91450" marT="90000" marB="90000" anchor="ctr">
                    <a:solidFill>
                      <a:srgbClr val="4D94B7"/>
                    </a:solidFill>
                  </a:tcPr>
                </a:tc>
                <a:tc>
                  <a:txBody>
                    <a:bodyPr/>
                    <a:lstStyle/>
                    <a:p>
                      <a:pPr marL="0" marR="0" lvl="0" indent="0" algn="l" rtl="0">
                        <a:spcBef>
                          <a:spcPts val="0"/>
                        </a:spcBef>
                        <a:spcAft>
                          <a:spcPts val="0"/>
                        </a:spcAft>
                        <a:buNone/>
                      </a:pPr>
                      <a:r>
                        <a:rPr lang="hr-HR" sz="2400" noProof="0">
                          <a:latin typeface="Helvetica Neue"/>
                          <a:ea typeface="Helvetica Neue"/>
                          <a:cs typeface="Helvetica Neue"/>
                          <a:sym typeface="Helvetica Neue"/>
                        </a:rPr>
                        <a:t>Provjeri (Check)</a:t>
                      </a:r>
                      <a:endParaRPr lang="hr-HR" noProof="0"/>
                    </a:p>
                  </a:txBody>
                  <a:tcPr marL="91450" marR="91450" marT="90000" marB="90000" anchor="ctr">
                    <a:solidFill>
                      <a:srgbClr val="4D94B7"/>
                    </a:solidFill>
                  </a:tcPr>
                </a:tc>
                <a:extLst>
                  <a:ext uri="{0D108BD9-81ED-4DB2-BD59-A6C34878D82A}">
                    <a16:rowId xmlns:a16="http://schemas.microsoft.com/office/drawing/2014/main" val="10000"/>
                  </a:ext>
                </a:extLst>
              </a:tr>
              <a:tr h="426350">
                <a:tc>
                  <a:txBody>
                    <a:bodyPr/>
                    <a:lstStyle/>
                    <a:p>
                      <a:pPr marL="0" marR="0" lvl="0" indent="0" algn="l" rtl="0">
                        <a:spcBef>
                          <a:spcPts val="0"/>
                        </a:spcBef>
                        <a:spcAft>
                          <a:spcPts val="0"/>
                        </a:spcAft>
                        <a:buNone/>
                      </a:pPr>
                      <a:r>
                        <a:rPr lang="hr-HR" sz="2400" noProof="0">
                          <a:latin typeface="Helvetica Neue"/>
                          <a:ea typeface="Helvetica Neue"/>
                          <a:cs typeface="Helvetica Neue"/>
                          <a:sym typeface="Helvetica Neue"/>
                        </a:rPr>
                        <a:t>Određivanje pravila za povratnu informaciju</a:t>
                      </a:r>
                      <a:endParaRPr lang="hr-HR" noProof="0"/>
                    </a:p>
                  </a:txBody>
                  <a:tcPr marL="91450" marR="91450" marT="180000" marB="180000">
                    <a:solidFill>
                      <a:srgbClr val="AED633">
                        <a:alpha val="20000"/>
                      </a:srgbClr>
                    </a:solidFill>
                  </a:tcPr>
                </a:tc>
                <a:tc>
                  <a:txBody>
                    <a:bodyPr/>
                    <a:lstStyle/>
                    <a:p>
                      <a:pPr marL="0" marR="0" lvl="0" indent="0" algn="l" rtl="0">
                        <a:spcBef>
                          <a:spcPts val="0"/>
                        </a:spcBef>
                        <a:spcAft>
                          <a:spcPts val="0"/>
                        </a:spcAft>
                        <a:buNone/>
                      </a:pPr>
                      <a:r>
                        <a:rPr lang="hr-HR" sz="2400" noProof="0">
                          <a:latin typeface="Helvetica Neue"/>
                          <a:ea typeface="Helvetica Neue"/>
                          <a:cs typeface="Helvetica Neue"/>
                          <a:sym typeface="Helvetica Neue"/>
                        </a:rPr>
                        <a:t>Pravila su uspostavljena, distribuirana i testirana</a:t>
                      </a:r>
                      <a:endParaRPr lang="hr-HR" noProof="0"/>
                    </a:p>
                  </a:txBody>
                  <a:tcPr marL="91450" marR="91450" marT="180000" marB="180000">
                    <a:solidFill>
                      <a:srgbClr val="AED633">
                        <a:alpha val="20000"/>
                      </a:srgbClr>
                    </a:solidFill>
                  </a:tcPr>
                </a:tc>
                <a:tc>
                  <a:txBody>
                    <a:bodyPr/>
                    <a:lstStyle/>
                    <a:p>
                      <a:pPr marL="0" marR="0" lvl="0" indent="0" algn="l" rtl="0">
                        <a:spcBef>
                          <a:spcPts val="0"/>
                        </a:spcBef>
                        <a:spcAft>
                          <a:spcPts val="0"/>
                        </a:spcAft>
                        <a:buNone/>
                      </a:pPr>
                      <a:r>
                        <a:rPr lang="hr-HR" sz="2400" noProof="0">
                          <a:latin typeface="Helvetica Neue"/>
                          <a:ea typeface="Helvetica Neue"/>
                          <a:cs typeface="Helvetica Neue"/>
                          <a:sym typeface="Helvetica Neue"/>
                        </a:rPr>
                        <a:t>Pravila su još uvijek previše neprecizna</a:t>
                      </a:r>
                    </a:p>
                    <a:p>
                      <a:pPr marL="0" marR="0" lvl="0" indent="0" algn="l" rtl="0">
                        <a:spcBef>
                          <a:spcPts val="0"/>
                        </a:spcBef>
                        <a:spcAft>
                          <a:spcPts val="0"/>
                        </a:spcAft>
                        <a:buNone/>
                      </a:pPr>
                      <a:r>
                        <a:rPr lang="hr-HR" sz="2400" noProof="0">
                          <a:latin typeface="Helvetica Neue"/>
                          <a:ea typeface="Helvetica Neue"/>
                          <a:cs typeface="Helvetica Neue"/>
                          <a:sym typeface="Helvetica Neue"/>
                        </a:rPr>
                        <a:t>Ne znaju ih svi</a:t>
                      </a:r>
                    </a:p>
                    <a:p>
                      <a:pPr marL="0" marR="0" lvl="0" indent="0" algn="l" rtl="0">
                        <a:spcBef>
                          <a:spcPts val="0"/>
                        </a:spcBef>
                        <a:spcAft>
                          <a:spcPts val="0"/>
                        </a:spcAft>
                        <a:buNone/>
                      </a:pPr>
                      <a:r>
                        <a:rPr lang="hr-HR" sz="2400" noProof="0">
                          <a:latin typeface="Helvetica Neue"/>
                          <a:ea typeface="Helvetica Neue"/>
                          <a:cs typeface="Helvetica Neue"/>
                          <a:sym typeface="Helvetica Neue"/>
                        </a:rPr>
                        <a:t>Ne provodi ih svaki nadređeni</a:t>
                      </a:r>
                      <a:endParaRPr lang="hr-HR" noProof="0"/>
                    </a:p>
                  </a:txBody>
                  <a:tcPr marL="91450" marR="91450" marT="180000" marB="180000">
                    <a:solidFill>
                      <a:srgbClr val="AED633">
                        <a:alpha val="20000"/>
                      </a:srgbClr>
                    </a:solidFill>
                  </a:tcPr>
                </a:tc>
                <a:tc>
                  <a:txBody>
                    <a:bodyPr/>
                    <a:lstStyle/>
                    <a:p>
                      <a:pPr marL="0" marR="0" lvl="0" indent="0" algn="l" rtl="0">
                        <a:spcBef>
                          <a:spcPts val="0"/>
                        </a:spcBef>
                        <a:spcAft>
                          <a:spcPts val="0"/>
                        </a:spcAft>
                        <a:buNone/>
                      </a:pPr>
                      <a:r>
                        <a:rPr lang="hr-HR" sz="2400" noProof="0">
                          <a:latin typeface="Helvetica Neue"/>
                          <a:ea typeface="Helvetica Neue"/>
                          <a:cs typeface="Helvetica Neue"/>
                          <a:sym typeface="Helvetica Neue"/>
                        </a:rPr>
                        <a:t>Gradi se tim koji konkretizira pravila i potom obučava zaposlenike.</a:t>
                      </a:r>
                      <a:endParaRPr lang="hr-HR" noProof="0"/>
                    </a:p>
                  </a:txBody>
                  <a:tcPr marL="91450" marR="91450" marT="180000" marB="180000">
                    <a:solidFill>
                      <a:srgbClr val="AED633">
                        <a:alpha val="20000"/>
                      </a:srgbClr>
                    </a:solidFill>
                  </a:tcPr>
                </a:tc>
                <a:extLst>
                  <a:ext uri="{0D108BD9-81ED-4DB2-BD59-A6C34878D82A}">
                    <a16:rowId xmlns:a16="http://schemas.microsoft.com/office/drawing/2014/main" val="10001"/>
                  </a:ext>
                </a:extLst>
              </a:tr>
              <a:tr h="0">
                <a:tc>
                  <a:txBody>
                    <a:bodyPr/>
                    <a:lstStyle/>
                    <a:p>
                      <a:pPr marL="0" marR="0" lvl="0" indent="0" algn="l" rtl="0">
                        <a:spcBef>
                          <a:spcPts val="0"/>
                        </a:spcBef>
                        <a:spcAft>
                          <a:spcPts val="0"/>
                        </a:spcAft>
                        <a:buNone/>
                      </a:pPr>
                      <a:r>
                        <a:rPr lang="hr-HR" sz="2400" noProof="0">
                          <a:latin typeface="Helvetica Neue"/>
                          <a:ea typeface="Helvetica Neue"/>
                          <a:cs typeface="Helvetica Neue"/>
                          <a:sym typeface="Helvetica Neue"/>
                        </a:rPr>
                        <a:t>Mora se uspostaviti otvoreni kanal za komunikaciju s upravom.</a:t>
                      </a:r>
                      <a:endParaRPr lang="hr-HR" noProof="0"/>
                    </a:p>
                  </a:txBody>
                  <a:tcPr marL="91450" marR="91450" marT="180000" marB="180000">
                    <a:solidFill>
                      <a:srgbClr val="AED633">
                        <a:alpha val="40000"/>
                      </a:srgbClr>
                    </a:solidFill>
                  </a:tcPr>
                </a:tc>
                <a:tc>
                  <a:txBody>
                    <a:bodyPr/>
                    <a:lstStyle/>
                    <a:p>
                      <a:pPr marL="0" marR="0" lvl="0" indent="0" algn="l" rtl="0">
                        <a:spcBef>
                          <a:spcPts val="0"/>
                        </a:spcBef>
                        <a:spcAft>
                          <a:spcPts val="0"/>
                        </a:spcAft>
                        <a:buNone/>
                      </a:pPr>
                      <a:r>
                        <a:rPr lang="hr-HR" sz="2400" noProof="0">
                          <a:latin typeface="Helvetica Neue"/>
                          <a:ea typeface="Helvetica Neue"/>
                          <a:cs typeface="Helvetica Neue"/>
                          <a:sym typeface="Helvetica Neue"/>
                        </a:rPr>
                        <a:t>Službeni radni sat zakazan je jednom tjedno jer su voditelji često izvan ureda.</a:t>
                      </a:r>
                      <a:endParaRPr lang="hr-HR" noProof="0"/>
                    </a:p>
                  </a:txBody>
                  <a:tcPr marL="91450" marR="91450" marT="180000" marB="180000">
                    <a:solidFill>
                      <a:srgbClr val="AED633">
                        <a:alpha val="40000"/>
                      </a:srgbClr>
                    </a:solidFill>
                  </a:tcPr>
                </a:tc>
                <a:tc>
                  <a:txBody>
                    <a:bodyPr/>
                    <a:lstStyle/>
                    <a:p>
                      <a:pPr marL="0" marR="0" lvl="0" indent="0" algn="l" rtl="0">
                        <a:spcBef>
                          <a:spcPts val="0"/>
                        </a:spcBef>
                        <a:spcAft>
                          <a:spcPts val="0"/>
                        </a:spcAft>
                        <a:buNone/>
                      </a:pPr>
                      <a:r>
                        <a:rPr lang="hr-HR" sz="2400" noProof="0">
                          <a:latin typeface="Helvetica Neue"/>
                          <a:ea typeface="Helvetica Neue"/>
                          <a:cs typeface="Helvetica Neue"/>
                          <a:sym typeface="Helvetica Neue"/>
                        </a:rPr>
                        <a:t>Ovo službeno radno vrijeme zapravo nitko ne koristi.</a:t>
                      </a:r>
                      <a:endParaRPr lang="hr-HR" noProof="0"/>
                    </a:p>
                  </a:txBody>
                  <a:tcPr marL="91450" marR="91450" marT="180000" marB="180000">
                    <a:solidFill>
                      <a:srgbClr val="AED633">
                        <a:alpha val="40000"/>
                      </a:srgbClr>
                    </a:solidFill>
                  </a:tcPr>
                </a:tc>
                <a:tc>
                  <a:txBody>
                    <a:bodyPr/>
                    <a:lstStyle/>
                    <a:p>
                      <a:pPr marL="0" marR="0" lvl="0" indent="0" algn="l" rtl="0">
                        <a:spcBef>
                          <a:spcPts val="0"/>
                        </a:spcBef>
                        <a:spcAft>
                          <a:spcPts val="0"/>
                        </a:spcAft>
                        <a:buNone/>
                      </a:pPr>
                      <a:r>
                        <a:rPr lang="hr-HR" sz="2400" noProof="0" dirty="0">
                          <a:latin typeface="Helvetica Neue"/>
                          <a:ea typeface="Helvetica Neue"/>
                          <a:cs typeface="Helvetica Neue"/>
                          <a:sym typeface="Helvetica Neue"/>
                        </a:rPr>
                        <a:t>Postavljanje semafora na vrata upravitelja.</a:t>
                      </a:r>
                    </a:p>
                    <a:p>
                      <a:pPr marL="0" marR="0" lvl="0" indent="0" algn="l" rtl="0">
                        <a:spcBef>
                          <a:spcPts val="0"/>
                        </a:spcBef>
                        <a:spcAft>
                          <a:spcPts val="0"/>
                        </a:spcAft>
                        <a:buNone/>
                      </a:pPr>
                      <a:r>
                        <a:rPr lang="hr-HR" sz="2400" noProof="0" dirty="0">
                          <a:latin typeface="Helvetica Neue"/>
                          <a:ea typeface="Helvetica Neue"/>
                          <a:cs typeface="Helvetica Neue"/>
                          <a:sym typeface="Helvetica Neue"/>
                        </a:rPr>
                        <a:t>Zeleno znači uđi, slobodan sam.</a:t>
                      </a:r>
                      <a:endParaRPr lang="hr-HR" noProof="0" dirty="0"/>
                    </a:p>
                  </a:txBody>
                  <a:tcPr marL="91450" marR="91450" marT="180000" marB="180000">
                    <a:solidFill>
                      <a:srgbClr val="AED633">
                        <a:alpha val="40000"/>
                      </a:srgbClr>
                    </a:solidFill>
                  </a:tcPr>
                </a:tc>
                <a:extLst>
                  <a:ext uri="{0D108BD9-81ED-4DB2-BD59-A6C34878D82A}">
                    <a16:rowId xmlns:a16="http://schemas.microsoft.com/office/drawing/2014/main" val="10002"/>
                  </a:ext>
                </a:extLst>
              </a:tr>
            </a:tbl>
          </a:graphicData>
        </a:graphic>
      </p:graphicFrame>
      <p:sp>
        <p:nvSpPr>
          <p:cNvPr id="540" name="Google Shape;540;p31"/>
          <p:cNvSpPr txBox="1"/>
          <p:nvPr/>
        </p:nvSpPr>
        <p:spPr>
          <a:xfrm>
            <a:off x="1296000" y="1548000"/>
            <a:ext cx="13986164" cy="83099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4D94B7"/>
              </a:buClr>
              <a:buSzPts val="4800"/>
              <a:buFont typeface="Helvetica Neue"/>
              <a:buNone/>
            </a:pPr>
            <a:r>
              <a:rPr lang="hr-HR" sz="4800" b="1" i="0" u="none" strike="noStrike" cap="none">
                <a:solidFill>
                  <a:srgbClr val="4D94B7"/>
                </a:solidFill>
                <a:latin typeface="Helvetica Neue"/>
                <a:ea typeface="Helvetica Neue"/>
                <a:cs typeface="Helvetica Neue"/>
                <a:sym typeface="Helvetica Neue"/>
              </a:rPr>
              <a:t>3. PDCA ciklus</a:t>
            </a:r>
            <a:endParaRPr lang="hr-H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44"/>
        <p:cNvGrpSpPr/>
        <p:nvPr/>
      </p:nvGrpSpPr>
      <p:grpSpPr>
        <a:xfrm>
          <a:off x="0" y="0"/>
          <a:ext cx="0" cy="0"/>
          <a:chOff x="0" y="0"/>
          <a:chExt cx="0" cy="0"/>
        </a:xfrm>
      </p:grpSpPr>
      <p:pic>
        <p:nvPicPr>
          <p:cNvPr id="545" name="Google Shape;545;p32"/>
          <p:cNvPicPr preferRelativeResize="0"/>
          <p:nvPr/>
        </p:nvPicPr>
        <p:blipFill rotWithShape="1">
          <a:blip r:embed="rId3">
            <a:alphaModFix/>
          </a:blip>
          <a:srcRect/>
          <a:stretch/>
        </p:blipFill>
        <p:spPr>
          <a:xfrm>
            <a:off x="10273993" y="2680527"/>
            <a:ext cx="1639605" cy="1267682"/>
          </a:xfrm>
          <a:prstGeom prst="rect">
            <a:avLst/>
          </a:prstGeom>
          <a:noFill/>
          <a:ln>
            <a:noFill/>
          </a:ln>
        </p:spPr>
      </p:pic>
      <p:grpSp>
        <p:nvGrpSpPr>
          <p:cNvPr id="546" name="Google Shape;546;p32"/>
          <p:cNvGrpSpPr/>
          <p:nvPr/>
        </p:nvGrpSpPr>
        <p:grpSpPr>
          <a:xfrm>
            <a:off x="11110996" y="509774"/>
            <a:ext cx="6727800" cy="2757142"/>
            <a:chOff x="11110996" y="509774"/>
            <a:chExt cx="6727800" cy="2757142"/>
          </a:xfrm>
        </p:grpSpPr>
        <p:pic>
          <p:nvPicPr>
            <p:cNvPr id="547" name="Google Shape;547;p32" descr="Wolken-Gedankenblase"/>
            <p:cNvPicPr preferRelativeResize="0"/>
            <p:nvPr/>
          </p:nvPicPr>
          <p:blipFill rotWithShape="1">
            <a:blip r:embed="rId4">
              <a:alphaModFix/>
            </a:blip>
            <a:srcRect b="28114"/>
            <a:stretch/>
          </p:blipFill>
          <p:spPr>
            <a:xfrm>
              <a:off x="11110996" y="509774"/>
              <a:ext cx="6727800" cy="2757142"/>
            </a:xfrm>
            <a:prstGeom prst="rect">
              <a:avLst/>
            </a:prstGeom>
            <a:noFill/>
            <a:ln>
              <a:noFill/>
            </a:ln>
          </p:spPr>
        </p:pic>
        <p:pic>
          <p:nvPicPr>
            <p:cNvPr id="548" name="Google Shape;548;p32" descr="Unterschrift Silhouette"/>
            <p:cNvPicPr preferRelativeResize="0"/>
            <p:nvPr/>
          </p:nvPicPr>
          <p:blipFill rotWithShape="1">
            <a:blip r:embed="rId5">
              <a:alphaModFix/>
            </a:blip>
            <a:srcRect/>
            <a:stretch/>
          </p:blipFill>
          <p:spPr>
            <a:xfrm>
              <a:off x="14287889" y="726601"/>
              <a:ext cx="723511" cy="708041"/>
            </a:xfrm>
            <a:prstGeom prst="rect">
              <a:avLst/>
            </a:prstGeom>
            <a:noFill/>
            <a:ln>
              <a:noFill/>
            </a:ln>
          </p:spPr>
        </p:pic>
        <p:sp>
          <p:nvSpPr>
            <p:cNvPr id="549" name="Google Shape;549;p32"/>
            <p:cNvSpPr txBox="1"/>
            <p:nvPr/>
          </p:nvSpPr>
          <p:spPr>
            <a:xfrm>
              <a:off x="11605260" y="1638119"/>
              <a:ext cx="5387340" cy="1444666"/>
            </a:xfrm>
            <a:prstGeom prst="rect">
              <a:avLst/>
            </a:prstGeom>
            <a:noFill/>
            <a:ln>
              <a:noFill/>
            </a:ln>
          </p:spPr>
          <p:txBody>
            <a:bodyPr spcFirstLastPara="1" wrap="square" lIns="91425" tIns="45700" rIns="91425" bIns="45700" anchor="t" anchorCtr="0">
              <a:noAutofit/>
            </a:bodyPr>
            <a:lstStyle/>
            <a:p>
              <a:pPr lvl="0" algn="ctr"/>
              <a:r>
                <a:rPr lang="vi-VN" sz="2400" dirty="0">
                  <a:solidFill>
                    <a:schemeClr val="dk1"/>
                  </a:solidFill>
                  <a:latin typeface="Helvetica Neue"/>
                  <a:ea typeface="Helvetica Neue"/>
                  <a:cs typeface="Helvetica Neue"/>
                  <a:sym typeface="Helvetica Neue"/>
                </a:rPr>
                <a:t>Pronađite još dva primjera i upotrijebite PDCA ciklus kao strateški alat za poboljšanje situacije.</a:t>
              </a:r>
              <a:endParaRPr dirty="0"/>
            </a:p>
          </p:txBody>
        </p:sp>
        <p:sp>
          <p:nvSpPr>
            <p:cNvPr id="550" name="Google Shape;550;p32"/>
            <p:cNvSpPr txBox="1"/>
            <p:nvPr/>
          </p:nvSpPr>
          <p:spPr>
            <a:xfrm>
              <a:off x="12993754" y="930078"/>
              <a:ext cx="1481142" cy="42327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hr-HR" sz="2400" b="1" dirty="0">
                  <a:solidFill>
                    <a:schemeClr val="dk1"/>
                  </a:solidFill>
                  <a:latin typeface="Helvetica Neue"/>
                  <a:ea typeface="Helvetica Neue"/>
                  <a:cs typeface="Helvetica Neue"/>
                  <a:sym typeface="Helvetica Neue"/>
                </a:rPr>
                <a:t>Zadatak</a:t>
              </a:r>
              <a:r>
                <a:rPr lang="en-US" sz="2400" b="1" dirty="0">
                  <a:solidFill>
                    <a:schemeClr val="dk1"/>
                  </a:solidFill>
                  <a:latin typeface="Helvetica Neue"/>
                  <a:ea typeface="Helvetica Neue"/>
                  <a:cs typeface="Helvetica Neue"/>
                  <a:sym typeface="Helvetica Neue"/>
                </a:rPr>
                <a:t>:</a:t>
              </a:r>
              <a:endParaRPr dirty="0"/>
            </a:p>
            <a:p>
              <a:pPr marL="0" marR="0" lvl="0" indent="0" algn="ctr" rtl="0">
                <a:spcBef>
                  <a:spcPts val="0"/>
                </a:spcBef>
                <a:spcAft>
                  <a:spcPts val="0"/>
                </a:spcAft>
                <a:buNone/>
              </a:pPr>
              <a:endParaRPr sz="2400" b="1" dirty="0">
                <a:solidFill>
                  <a:schemeClr val="dk1"/>
                </a:solidFill>
                <a:latin typeface="Helvetica Neue"/>
                <a:ea typeface="Helvetica Neue"/>
                <a:cs typeface="Helvetica Neue"/>
                <a:sym typeface="Helvetica Neue"/>
              </a:endParaRPr>
            </a:p>
            <a:p>
              <a:pPr marL="0" marR="0" lvl="0" indent="0" algn="ctr" rtl="0">
                <a:spcBef>
                  <a:spcPts val="0"/>
                </a:spcBef>
                <a:spcAft>
                  <a:spcPts val="0"/>
                </a:spcAft>
                <a:buNone/>
              </a:pPr>
              <a:endParaRPr sz="2400" b="1" dirty="0">
                <a:solidFill>
                  <a:schemeClr val="dk1"/>
                </a:solidFill>
                <a:latin typeface="Helvetica Neue"/>
                <a:ea typeface="Helvetica Neue"/>
                <a:cs typeface="Helvetica Neue"/>
                <a:sym typeface="Helvetica Neue"/>
              </a:endParaRPr>
            </a:p>
          </p:txBody>
        </p:sp>
      </p:grpSp>
      <p:graphicFrame>
        <p:nvGraphicFramePr>
          <p:cNvPr id="551" name="Google Shape;551;p32"/>
          <p:cNvGraphicFramePr/>
          <p:nvPr>
            <p:extLst>
              <p:ext uri="{D42A27DB-BD31-4B8C-83A1-F6EECF244321}">
                <p14:modId xmlns:p14="http://schemas.microsoft.com/office/powerpoint/2010/main" val="3035637615"/>
              </p:ext>
            </p:extLst>
          </p:nvPr>
        </p:nvGraphicFramePr>
        <p:xfrm>
          <a:off x="1296000" y="4104000"/>
          <a:ext cx="15544200" cy="3791520"/>
        </p:xfrm>
        <a:graphic>
          <a:graphicData uri="http://schemas.openxmlformats.org/drawingml/2006/table">
            <a:tbl>
              <a:tblPr firstRow="1" bandRow="1">
                <a:noFill/>
                <a:tableStyleId>{641AAC42-2E50-4C20-8135-BB5592E128AD}</a:tableStyleId>
              </a:tblPr>
              <a:tblGrid>
                <a:gridCol w="3886050">
                  <a:extLst>
                    <a:ext uri="{9D8B030D-6E8A-4147-A177-3AD203B41FA5}">
                      <a16:colId xmlns:a16="http://schemas.microsoft.com/office/drawing/2014/main" val="20000"/>
                    </a:ext>
                  </a:extLst>
                </a:gridCol>
                <a:gridCol w="3886050">
                  <a:extLst>
                    <a:ext uri="{9D8B030D-6E8A-4147-A177-3AD203B41FA5}">
                      <a16:colId xmlns:a16="http://schemas.microsoft.com/office/drawing/2014/main" val="20001"/>
                    </a:ext>
                  </a:extLst>
                </a:gridCol>
                <a:gridCol w="3886050">
                  <a:extLst>
                    <a:ext uri="{9D8B030D-6E8A-4147-A177-3AD203B41FA5}">
                      <a16:colId xmlns:a16="http://schemas.microsoft.com/office/drawing/2014/main" val="20002"/>
                    </a:ext>
                  </a:extLst>
                </a:gridCol>
                <a:gridCol w="3886050">
                  <a:extLst>
                    <a:ext uri="{9D8B030D-6E8A-4147-A177-3AD203B41FA5}">
                      <a16:colId xmlns:a16="http://schemas.microsoft.com/office/drawing/2014/main" val="20003"/>
                    </a:ext>
                  </a:extLst>
                </a:gridCol>
              </a:tblGrid>
              <a:tr h="720000">
                <a:tc>
                  <a:txBody>
                    <a:bodyPr/>
                    <a:lstStyle/>
                    <a:p>
                      <a:pPr marL="0" marR="0" lvl="0" indent="0" algn="l" rtl="0">
                        <a:spcBef>
                          <a:spcPts val="0"/>
                        </a:spcBef>
                        <a:spcAft>
                          <a:spcPts val="0"/>
                        </a:spcAft>
                        <a:buNone/>
                      </a:pPr>
                      <a:r>
                        <a:rPr lang="en-US" sz="2400" dirty="0" err="1">
                          <a:latin typeface="Helvetica Neue"/>
                          <a:ea typeface="Helvetica Neue"/>
                          <a:cs typeface="Helvetica Neue"/>
                          <a:sym typeface="Helvetica Neue"/>
                        </a:rPr>
                        <a:t>Planiraj</a:t>
                      </a:r>
                      <a:r>
                        <a:rPr lang="en-US" sz="2400" dirty="0">
                          <a:latin typeface="Helvetica Neue"/>
                          <a:ea typeface="Helvetica Neue"/>
                          <a:cs typeface="Helvetica Neue"/>
                          <a:sym typeface="Helvetica Neue"/>
                        </a:rPr>
                        <a:t> (Plan)</a:t>
                      </a:r>
                    </a:p>
                  </a:txBody>
                  <a:tcPr marL="91450" marR="91450" marT="90000" marB="90000" anchor="ctr">
                    <a:solidFill>
                      <a:srgbClr val="4D94B7"/>
                    </a:solidFill>
                  </a:tcPr>
                </a:tc>
                <a:tc>
                  <a:txBody>
                    <a:bodyPr/>
                    <a:lstStyle/>
                    <a:p>
                      <a:pPr marL="0" marR="0" lvl="0" indent="0" algn="l" rtl="0">
                        <a:spcBef>
                          <a:spcPts val="0"/>
                        </a:spcBef>
                        <a:spcAft>
                          <a:spcPts val="0"/>
                        </a:spcAft>
                        <a:buNone/>
                      </a:pPr>
                      <a:r>
                        <a:rPr lang="en-US" sz="2400" dirty="0" err="1">
                          <a:latin typeface="Helvetica Neue"/>
                          <a:ea typeface="Helvetica Neue"/>
                          <a:cs typeface="Helvetica Neue"/>
                          <a:sym typeface="Helvetica Neue"/>
                        </a:rPr>
                        <a:t>Uradi</a:t>
                      </a:r>
                      <a:r>
                        <a:rPr lang="en-US" sz="2400" dirty="0">
                          <a:latin typeface="Helvetica Neue"/>
                          <a:ea typeface="Helvetica Neue"/>
                          <a:cs typeface="Helvetica Neue"/>
                          <a:sym typeface="Helvetica Neue"/>
                        </a:rPr>
                        <a:t> (Do)</a:t>
                      </a:r>
                    </a:p>
                  </a:txBody>
                  <a:tcPr marL="91450" marR="91450" marT="90000" marB="90000" anchor="ctr">
                    <a:solidFill>
                      <a:srgbClr val="4D94B7"/>
                    </a:solidFill>
                  </a:tcPr>
                </a:tc>
                <a:tc>
                  <a:txBody>
                    <a:bodyPr/>
                    <a:lstStyle/>
                    <a:p>
                      <a:pPr marL="0" marR="0" lvl="0" indent="0" algn="l" rtl="0">
                        <a:spcBef>
                          <a:spcPts val="0"/>
                        </a:spcBef>
                        <a:spcAft>
                          <a:spcPts val="0"/>
                        </a:spcAft>
                        <a:buNone/>
                      </a:pPr>
                      <a:r>
                        <a:rPr lang="en-US" sz="2400" dirty="0" err="1">
                          <a:latin typeface="Helvetica Neue"/>
                          <a:ea typeface="Helvetica Neue"/>
                          <a:cs typeface="Helvetica Neue"/>
                          <a:sym typeface="Helvetica Neue"/>
                        </a:rPr>
                        <a:t>Djeluj</a:t>
                      </a:r>
                      <a:r>
                        <a:rPr lang="en-US" sz="2400" dirty="0">
                          <a:latin typeface="Helvetica Neue"/>
                          <a:ea typeface="Helvetica Neue"/>
                          <a:cs typeface="Helvetica Neue"/>
                          <a:sym typeface="Helvetica Neue"/>
                        </a:rPr>
                        <a:t> (Act)</a:t>
                      </a:r>
                    </a:p>
                    <a:p>
                      <a:pPr marL="0" marR="0" lvl="0" indent="0" algn="l" rtl="0">
                        <a:spcBef>
                          <a:spcPts val="0"/>
                        </a:spcBef>
                        <a:spcAft>
                          <a:spcPts val="0"/>
                        </a:spcAft>
                        <a:buNone/>
                      </a:pPr>
                      <a:r>
                        <a:rPr lang="en-US" sz="2400" dirty="0">
                          <a:latin typeface="Helvetica Neue"/>
                          <a:ea typeface="Helvetica Neue"/>
                          <a:cs typeface="Helvetica Neue"/>
                          <a:sym typeface="Helvetica Neue"/>
                        </a:rPr>
                        <a:t> </a:t>
                      </a:r>
                      <a:endParaRPr dirty="0"/>
                    </a:p>
                  </a:txBody>
                  <a:tcPr marL="91450" marR="91450" marT="90000" marB="90000" anchor="ctr">
                    <a:solidFill>
                      <a:srgbClr val="4D94B7"/>
                    </a:solidFill>
                  </a:tcPr>
                </a:tc>
                <a:tc>
                  <a:txBody>
                    <a:bodyPr/>
                    <a:lstStyle/>
                    <a:p>
                      <a:pPr marL="0" marR="0" lvl="0" indent="0" algn="l" rtl="0">
                        <a:spcBef>
                          <a:spcPts val="0"/>
                        </a:spcBef>
                        <a:spcAft>
                          <a:spcPts val="0"/>
                        </a:spcAft>
                        <a:buNone/>
                      </a:pPr>
                      <a:r>
                        <a:rPr lang="en-US" sz="2400" dirty="0" err="1">
                          <a:latin typeface="Helvetica Neue"/>
                          <a:ea typeface="Helvetica Neue"/>
                          <a:cs typeface="Helvetica Neue"/>
                          <a:sym typeface="Helvetica Neue"/>
                        </a:rPr>
                        <a:t>Provjeri</a:t>
                      </a:r>
                      <a:r>
                        <a:rPr lang="en-US" sz="2400" dirty="0">
                          <a:latin typeface="Helvetica Neue"/>
                          <a:ea typeface="Helvetica Neue"/>
                          <a:cs typeface="Helvetica Neue"/>
                          <a:sym typeface="Helvetica Neue"/>
                        </a:rPr>
                        <a:t> (Check)</a:t>
                      </a:r>
                    </a:p>
                  </a:txBody>
                  <a:tcPr marL="91450" marR="91450" marT="90000" marB="90000" anchor="ctr">
                    <a:solidFill>
                      <a:srgbClr val="4D94B7"/>
                    </a:solidFill>
                  </a:tcPr>
                </a:tc>
                <a:extLst>
                  <a:ext uri="{0D108BD9-81ED-4DB2-BD59-A6C34878D82A}">
                    <a16:rowId xmlns:a16="http://schemas.microsoft.com/office/drawing/2014/main" val="10000"/>
                  </a:ext>
                </a:extLst>
              </a:tr>
              <a:tr h="1440000">
                <a:tc>
                  <a:txBody>
                    <a:bodyPr/>
                    <a:lstStyle/>
                    <a:p>
                      <a:pPr marL="0" marR="0" lvl="0" indent="0" algn="l" rtl="0">
                        <a:spcBef>
                          <a:spcPts val="0"/>
                        </a:spcBef>
                        <a:spcAft>
                          <a:spcPts val="0"/>
                        </a:spcAft>
                        <a:buNone/>
                      </a:pPr>
                      <a:endParaRPr sz="2200">
                        <a:latin typeface="Helvetica Neue"/>
                        <a:ea typeface="Helvetica Neue"/>
                        <a:cs typeface="Helvetica Neue"/>
                        <a:sym typeface="Helvetica Neue"/>
                      </a:endParaRPr>
                    </a:p>
                  </a:txBody>
                  <a:tcPr marL="91450" marR="91450" marT="90000" marB="90000">
                    <a:solidFill>
                      <a:srgbClr val="AED633">
                        <a:alpha val="20000"/>
                      </a:srgbClr>
                    </a:solidFill>
                  </a:tcPr>
                </a:tc>
                <a:tc>
                  <a:txBody>
                    <a:bodyPr/>
                    <a:lstStyle/>
                    <a:p>
                      <a:pPr marL="0" marR="0" lvl="0" indent="0" algn="l" rtl="0">
                        <a:spcBef>
                          <a:spcPts val="0"/>
                        </a:spcBef>
                        <a:spcAft>
                          <a:spcPts val="0"/>
                        </a:spcAft>
                        <a:buNone/>
                      </a:pPr>
                      <a:endParaRPr sz="2200">
                        <a:latin typeface="Helvetica Neue"/>
                        <a:ea typeface="Helvetica Neue"/>
                        <a:cs typeface="Helvetica Neue"/>
                        <a:sym typeface="Helvetica Neue"/>
                      </a:endParaRPr>
                    </a:p>
                  </a:txBody>
                  <a:tcPr marL="91450" marR="91450" marT="90000" marB="90000">
                    <a:solidFill>
                      <a:srgbClr val="AED633">
                        <a:alpha val="20000"/>
                      </a:srgbClr>
                    </a:solidFill>
                  </a:tcPr>
                </a:tc>
                <a:tc>
                  <a:txBody>
                    <a:bodyPr/>
                    <a:lstStyle/>
                    <a:p>
                      <a:pPr marL="0" marR="0" lvl="0" indent="0" algn="l" rtl="0">
                        <a:spcBef>
                          <a:spcPts val="0"/>
                        </a:spcBef>
                        <a:spcAft>
                          <a:spcPts val="0"/>
                        </a:spcAft>
                        <a:buNone/>
                      </a:pPr>
                      <a:endParaRPr sz="2200">
                        <a:latin typeface="Helvetica Neue"/>
                        <a:ea typeface="Helvetica Neue"/>
                        <a:cs typeface="Helvetica Neue"/>
                        <a:sym typeface="Helvetica Neue"/>
                      </a:endParaRPr>
                    </a:p>
                  </a:txBody>
                  <a:tcPr marL="91450" marR="91450" marT="90000" marB="90000">
                    <a:solidFill>
                      <a:srgbClr val="AED633">
                        <a:alpha val="20000"/>
                      </a:srgbClr>
                    </a:solidFill>
                  </a:tcPr>
                </a:tc>
                <a:tc>
                  <a:txBody>
                    <a:bodyPr/>
                    <a:lstStyle/>
                    <a:p>
                      <a:pPr marL="0" marR="0" lvl="0" indent="0" algn="l" rtl="0">
                        <a:spcBef>
                          <a:spcPts val="0"/>
                        </a:spcBef>
                        <a:spcAft>
                          <a:spcPts val="0"/>
                        </a:spcAft>
                        <a:buNone/>
                      </a:pPr>
                      <a:endParaRPr sz="2200">
                        <a:latin typeface="Helvetica Neue"/>
                        <a:ea typeface="Helvetica Neue"/>
                        <a:cs typeface="Helvetica Neue"/>
                        <a:sym typeface="Helvetica Neue"/>
                      </a:endParaRPr>
                    </a:p>
                  </a:txBody>
                  <a:tcPr marL="91450" marR="91450" marT="90000" marB="90000">
                    <a:solidFill>
                      <a:srgbClr val="AED633">
                        <a:alpha val="20000"/>
                      </a:srgbClr>
                    </a:solidFill>
                  </a:tcPr>
                </a:tc>
                <a:extLst>
                  <a:ext uri="{0D108BD9-81ED-4DB2-BD59-A6C34878D82A}">
                    <a16:rowId xmlns:a16="http://schemas.microsoft.com/office/drawing/2014/main" val="10001"/>
                  </a:ext>
                </a:extLst>
              </a:tr>
              <a:tr h="1440000">
                <a:tc>
                  <a:txBody>
                    <a:bodyPr/>
                    <a:lstStyle/>
                    <a:p>
                      <a:pPr marL="0" marR="0" lvl="0" indent="0" algn="l" rtl="0">
                        <a:spcBef>
                          <a:spcPts val="0"/>
                        </a:spcBef>
                        <a:spcAft>
                          <a:spcPts val="0"/>
                        </a:spcAft>
                        <a:buNone/>
                      </a:pPr>
                      <a:endParaRPr sz="2200">
                        <a:latin typeface="Helvetica Neue"/>
                        <a:ea typeface="Helvetica Neue"/>
                        <a:cs typeface="Helvetica Neue"/>
                        <a:sym typeface="Helvetica Neue"/>
                      </a:endParaRPr>
                    </a:p>
                  </a:txBody>
                  <a:tcPr marL="91450" marR="91450" marT="90000" marB="90000">
                    <a:solidFill>
                      <a:srgbClr val="AED633">
                        <a:alpha val="40000"/>
                      </a:srgbClr>
                    </a:solidFill>
                  </a:tcPr>
                </a:tc>
                <a:tc>
                  <a:txBody>
                    <a:bodyPr/>
                    <a:lstStyle/>
                    <a:p>
                      <a:pPr marL="0" marR="0" lvl="0" indent="0" algn="l" rtl="0">
                        <a:spcBef>
                          <a:spcPts val="0"/>
                        </a:spcBef>
                        <a:spcAft>
                          <a:spcPts val="0"/>
                        </a:spcAft>
                        <a:buNone/>
                      </a:pPr>
                      <a:endParaRPr sz="2200">
                        <a:latin typeface="Helvetica Neue"/>
                        <a:ea typeface="Helvetica Neue"/>
                        <a:cs typeface="Helvetica Neue"/>
                        <a:sym typeface="Helvetica Neue"/>
                      </a:endParaRPr>
                    </a:p>
                  </a:txBody>
                  <a:tcPr marL="91450" marR="91450" marT="90000" marB="90000">
                    <a:solidFill>
                      <a:srgbClr val="AED633">
                        <a:alpha val="40000"/>
                      </a:srgbClr>
                    </a:solidFill>
                  </a:tcPr>
                </a:tc>
                <a:tc>
                  <a:txBody>
                    <a:bodyPr/>
                    <a:lstStyle/>
                    <a:p>
                      <a:pPr marL="0" marR="0" lvl="0" indent="0" algn="l" rtl="0">
                        <a:spcBef>
                          <a:spcPts val="0"/>
                        </a:spcBef>
                        <a:spcAft>
                          <a:spcPts val="0"/>
                        </a:spcAft>
                        <a:buNone/>
                      </a:pPr>
                      <a:endParaRPr sz="2200">
                        <a:latin typeface="Helvetica Neue"/>
                        <a:ea typeface="Helvetica Neue"/>
                        <a:cs typeface="Helvetica Neue"/>
                        <a:sym typeface="Helvetica Neue"/>
                      </a:endParaRPr>
                    </a:p>
                  </a:txBody>
                  <a:tcPr marL="91450" marR="91450" marT="90000" marB="90000">
                    <a:solidFill>
                      <a:srgbClr val="AED633">
                        <a:alpha val="40000"/>
                      </a:srgbClr>
                    </a:solidFill>
                  </a:tcPr>
                </a:tc>
                <a:tc>
                  <a:txBody>
                    <a:bodyPr/>
                    <a:lstStyle/>
                    <a:p>
                      <a:pPr marL="0" marR="0" lvl="0" indent="0" algn="l" rtl="0">
                        <a:spcBef>
                          <a:spcPts val="0"/>
                        </a:spcBef>
                        <a:spcAft>
                          <a:spcPts val="0"/>
                        </a:spcAft>
                        <a:buNone/>
                      </a:pPr>
                      <a:endParaRPr sz="2200">
                        <a:latin typeface="Helvetica Neue"/>
                        <a:ea typeface="Helvetica Neue"/>
                        <a:cs typeface="Helvetica Neue"/>
                        <a:sym typeface="Helvetica Neue"/>
                      </a:endParaRPr>
                    </a:p>
                  </a:txBody>
                  <a:tcPr marL="91450" marR="91450" marT="90000" marB="90000">
                    <a:solidFill>
                      <a:srgbClr val="AED633">
                        <a:alpha val="40000"/>
                      </a:srgbClr>
                    </a:solidFill>
                  </a:tcPr>
                </a:tc>
                <a:extLst>
                  <a:ext uri="{0D108BD9-81ED-4DB2-BD59-A6C34878D82A}">
                    <a16:rowId xmlns:a16="http://schemas.microsoft.com/office/drawing/2014/main" val="10002"/>
                  </a:ext>
                </a:extLst>
              </a:tr>
            </a:tbl>
          </a:graphicData>
        </a:graphic>
      </p:graphicFrame>
      <p:sp>
        <p:nvSpPr>
          <p:cNvPr id="552" name="Google Shape;552;p32"/>
          <p:cNvSpPr txBox="1"/>
          <p:nvPr/>
        </p:nvSpPr>
        <p:spPr>
          <a:xfrm>
            <a:off x="1296000" y="1548000"/>
            <a:ext cx="13986164" cy="83099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4D94B7"/>
              </a:buClr>
              <a:buSzPts val="4800"/>
              <a:buFont typeface="Helvetica Neue"/>
              <a:buNone/>
            </a:pPr>
            <a:r>
              <a:rPr lang="en-US" sz="4800" b="1" i="0" u="none" strike="noStrike" cap="none" dirty="0">
                <a:solidFill>
                  <a:srgbClr val="4D94B7"/>
                </a:solidFill>
                <a:latin typeface="Helvetica Neue"/>
                <a:ea typeface="Helvetica Neue"/>
                <a:cs typeface="Helvetica Neue"/>
                <a:sym typeface="Helvetica Neue"/>
              </a:rPr>
              <a:t>3. PDCA </a:t>
            </a:r>
            <a:r>
              <a:rPr lang="hr-HR" sz="4800" b="1" i="0" u="none" strike="noStrike" cap="none" dirty="0">
                <a:solidFill>
                  <a:srgbClr val="4D94B7"/>
                </a:solidFill>
                <a:latin typeface="Helvetica Neue"/>
                <a:ea typeface="Helvetica Neue"/>
                <a:cs typeface="Helvetica Neue"/>
                <a:sym typeface="Helvetica Neue"/>
              </a:rPr>
              <a:t>ciklus</a:t>
            </a:r>
            <a:endParaRPr dirty="0"/>
          </a:p>
        </p:txBody>
      </p:sp>
      <p:sp>
        <p:nvSpPr>
          <p:cNvPr id="553" name="Google Shape;553;p32"/>
          <p:cNvSpPr txBox="1"/>
          <p:nvPr/>
        </p:nvSpPr>
        <p:spPr>
          <a:xfrm>
            <a:off x="1295400" y="2304000"/>
            <a:ext cx="10309860" cy="954107"/>
          </a:xfrm>
          <a:prstGeom prst="rect">
            <a:avLst/>
          </a:prstGeom>
          <a:noFill/>
          <a:ln>
            <a:noFill/>
          </a:ln>
        </p:spPr>
        <p:txBody>
          <a:bodyPr spcFirstLastPara="1" wrap="square" lIns="91425" tIns="45700" rIns="91425" bIns="45700" anchor="t" anchorCtr="0">
            <a:spAutoFit/>
          </a:bodyPr>
          <a:lstStyle/>
          <a:p>
            <a:pPr lvl="0"/>
            <a:r>
              <a:rPr lang="fi-FI" sz="2800" b="1" dirty="0">
                <a:solidFill>
                  <a:srgbClr val="AED633"/>
                </a:solidFill>
                <a:latin typeface="Helvetica Neue"/>
                <a:ea typeface="Helvetica Neue"/>
                <a:cs typeface="Helvetica Neue"/>
                <a:sym typeface="Helvetica Neue"/>
              </a:rPr>
              <a:t>3.2 Primjeri kako koristiti PDCA ciklus za kontinuirano poboljšanje</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5"/>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546"/>
                                        </p:tgtEl>
                                        <p:attrNameLst>
                                          <p:attrName>style.visibility</p:attrName>
                                        </p:attrNameLst>
                                      </p:cBhvr>
                                      <p:to>
                                        <p:strVal val="visible"/>
                                      </p:to>
                                    </p:set>
                                    <p:animEffect transition="in" filter="fade">
                                      <p:cBhvr>
                                        <p:cTn id="9" dur="500"/>
                                        <p:tgtEl>
                                          <p:spTgt spid="5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57"/>
        <p:cNvGrpSpPr/>
        <p:nvPr/>
      </p:nvGrpSpPr>
      <p:grpSpPr>
        <a:xfrm>
          <a:off x="0" y="0"/>
          <a:ext cx="0" cy="0"/>
          <a:chOff x="0" y="0"/>
          <a:chExt cx="0" cy="0"/>
        </a:xfrm>
      </p:grpSpPr>
      <p:sp>
        <p:nvSpPr>
          <p:cNvPr id="558" name="Google Shape;558;p33"/>
          <p:cNvSpPr txBox="1"/>
          <p:nvPr/>
        </p:nvSpPr>
        <p:spPr>
          <a:xfrm>
            <a:off x="1296000" y="1548000"/>
            <a:ext cx="6516165"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r-HR" sz="4800" b="1">
                <a:solidFill>
                  <a:srgbClr val="4D94B7"/>
                </a:solidFill>
                <a:latin typeface="Helvetica Neue"/>
                <a:ea typeface="Helvetica Neue"/>
                <a:cs typeface="Helvetica Neue"/>
                <a:sym typeface="Helvetica Neue"/>
              </a:rPr>
              <a:t>Testiraj svoje znanje!</a:t>
            </a:r>
            <a:endParaRPr lang="hr-HR"/>
          </a:p>
        </p:txBody>
      </p:sp>
      <p:sp>
        <p:nvSpPr>
          <p:cNvPr id="559" name="Google Shape;559;p33"/>
          <p:cNvSpPr txBox="1"/>
          <p:nvPr/>
        </p:nvSpPr>
        <p:spPr>
          <a:xfrm>
            <a:off x="1295999" y="2304000"/>
            <a:ext cx="73296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r-HR" sz="2800" b="1">
                <a:solidFill>
                  <a:srgbClr val="AED633"/>
                </a:solidFill>
                <a:latin typeface="Helvetica Neue"/>
                <a:ea typeface="Helvetica Neue"/>
                <a:cs typeface="Helvetica Neue"/>
                <a:sym typeface="Helvetica Neue"/>
              </a:rPr>
              <a:t>Odgovori na sljedeća pitanja:</a:t>
            </a:r>
            <a:endParaRPr lang="hr-HR"/>
          </a:p>
        </p:txBody>
      </p:sp>
      <p:sp>
        <p:nvSpPr>
          <p:cNvPr id="560" name="Google Shape;560;p33"/>
          <p:cNvSpPr/>
          <p:nvPr/>
        </p:nvSpPr>
        <p:spPr>
          <a:xfrm>
            <a:off x="9036000" y="1368000"/>
            <a:ext cx="8064000" cy="244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lvl="0"/>
            <a:r>
              <a:rPr lang="hr-HR" sz="2400" b="1" dirty="0">
                <a:latin typeface="Helvetica Neue"/>
                <a:ea typeface="Helvetica Neue"/>
                <a:cs typeface="Helvetica Neue"/>
                <a:sym typeface="Helvetica Neue"/>
              </a:rPr>
              <a:t>3. Koji se aspekti mogu koristiti za poboljšanje upravljanja timom?</a:t>
            </a:r>
          </a:p>
          <a:p>
            <a:pPr lvl="0"/>
            <a:endParaRPr lang="hr-HR" sz="2200" b="0" i="0" u="none" strike="noStrike" cap="none" dirty="0">
              <a:solidFill>
                <a:srgbClr val="000000"/>
              </a:solidFill>
              <a:latin typeface="Helvetica Neue"/>
              <a:ea typeface="Helvetica Neue"/>
              <a:cs typeface="Helvetica Neue"/>
              <a:sym typeface="Helvetica Neue"/>
            </a:endParaRPr>
          </a:p>
          <a:p>
            <a:pPr marL="342900" lvl="0" indent="-342900">
              <a:buSzPts val="2400"/>
              <a:buBlip>
                <a:blip r:embed="rId3"/>
              </a:buBlip>
            </a:pPr>
            <a:r>
              <a:rPr lang="hr-HR" sz="2200" dirty="0">
                <a:latin typeface="Helvetica Neue"/>
                <a:ea typeface="Helvetica Neue"/>
                <a:cs typeface="Helvetica Neue"/>
                <a:sym typeface="Helvetica Neue"/>
              </a:rPr>
              <a:t>Postavljanje ciljeva i načina rada od strane menadžmenta</a:t>
            </a:r>
          </a:p>
          <a:p>
            <a:pPr marL="342900" lvl="0" indent="-342900">
              <a:buSzPts val="2400"/>
              <a:buBlip>
                <a:blip r:embed="rId3"/>
              </a:buBlip>
            </a:pPr>
            <a:r>
              <a:rPr lang="hr-HR" sz="2200" dirty="0">
                <a:latin typeface="Helvetica Neue"/>
                <a:ea typeface="Helvetica Neue"/>
                <a:cs typeface="Helvetica Neue"/>
                <a:sym typeface="Helvetica Neue"/>
              </a:rPr>
              <a:t>Stalno praćenje rezultata zaposlenika</a:t>
            </a:r>
          </a:p>
          <a:p>
            <a:pPr marL="342900" lvl="0" indent="-342900">
              <a:buSzPts val="2400"/>
              <a:buBlip>
                <a:blip r:embed="rId3"/>
              </a:buBlip>
            </a:pPr>
            <a:r>
              <a:rPr lang="hr-HR" sz="2200" dirty="0">
                <a:latin typeface="Helvetica Neue"/>
                <a:ea typeface="Helvetica Neue"/>
                <a:cs typeface="Helvetica Neue"/>
                <a:sym typeface="Helvetica Neue"/>
              </a:rPr>
              <a:t>Otvorenost za neformalnu komunikaciju</a:t>
            </a:r>
            <a:endParaRPr lang="hr-HR" sz="2200" b="0" i="0" u="none" strike="noStrike" cap="none" dirty="0">
              <a:solidFill>
                <a:srgbClr val="000000"/>
              </a:solidFill>
              <a:latin typeface="Helvetica Neue"/>
              <a:ea typeface="Helvetica Neue"/>
              <a:cs typeface="Helvetica Neue"/>
              <a:sym typeface="Helvetica Neue"/>
            </a:endParaRPr>
          </a:p>
        </p:txBody>
      </p:sp>
      <p:sp>
        <p:nvSpPr>
          <p:cNvPr id="561" name="Google Shape;561;p33"/>
          <p:cNvSpPr/>
          <p:nvPr/>
        </p:nvSpPr>
        <p:spPr>
          <a:xfrm>
            <a:off x="1296000" y="6372000"/>
            <a:ext cx="7452000" cy="280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lvl="0"/>
            <a:r>
              <a:rPr lang="hr-HR" sz="2400" b="1" dirty="0">
                <a:latin typeface="Helvetica Neue"/>
                <a:ea typeface="Helvetica Neue"/>
                <a:cs typeface="Helvetica Neue"/>
                <a:sym typeface="Helvetica Neue"/>
              </a:rPr>
              <a:t>2. Koji aspekt organizacijskog razvoja nije od pomoći za promicanje intrapoduzetničkog razmišljanja?</a:t>
            </a:r>
          </a:p>
          <a:p>
            <a:pPr lvl="0"/>
            <a:endParaRPr lang="hr-HR" sz="2400" b="1" i="0" u="none" strike="noStrike" cap="none" dirty="0">
              <a:solidFill>
                <a:srgbClr val="000000"/>
              </a:solidFill>
              <a:latin typeface="Helvetica Neue"/>
              <a:ea typeface="Helvetica Neue"/>
              <a:cs typeface="Helvetica Neue"/>
              <a:sym typeface="Helvetica Neue"/>
            </a:endParaRPr>
          </a:p>
          <a:p>
            <a:pPr marL="342900" lvl="0" indent="-342900">
              <a:buSzPts val="2400"/>
              <a:buBlip>
                <a:blip r:embed="rId3"/>
              </a:buBlip>
            </a:pPr>
            <a:r>
              <a:rPr lang="hr-HR" sz="2200" dirty="0">
                <a:latin typeface="Helvetica Neue"/>
                <a:ea typeface="Helvetica Neue"/>
                <a:cs typeface="Helvetica Neue"/>
                <a:sym typeface="Helvetica Neue"/>
              </a:rPr>
              <a:t>Svi znaju viziju i mogu se poistovjetiti s njom</a:t>
            </a:r>
          </a:p>
          <a:p>
            <a:pPr marL="342900" lvl="0" indent="-342900">
              <a:buSzPts val="2400"/>
              <a:buBlip>
                <a:blip r:embed="rId3"/>
              </a:buBlip>
            </a:pPr>
            <a:r>
              <a:rPr lang="hr-HR" sz="2200" dirty="0">
                <a:latin typeface="Helvetica Neue"/>
                <a:ea typeface="Helvetica Neue"/>
                <a:cs typeface="Helvetica Neue"/>
                <a:sym typeface="Helvetica Neue"/>
              </a:rPr>
              <a:t>Poticanje proaktivnog razmišljanja</a:t>
            </a:r>
          </a:p>
          <a:p>
            <a:pPr marL="342900" lvl="0" indent="-342900">
              <a:buSzPts val="2400"/>
              <a:buBlip>
                <a:blip r:embed="rId3"/>
              </a:buBlip>
            </a:pPr>
            <a:r>
              <a:rPr lang="hr-HR" sz="2200" dirty="0">
                <a:latin typeface="Helvetica Neue"/>
                <a:ea typeface="Helvetica Neue"/>
                <a:cs typeface="Helvetica Neue"/>
                <a:sym typeface="Helvetica Neue"/>
              </a:rPr>
              <a:t>Informacije će biti dostupne na zahtjev</a:t>
            </a:r>
            <a:endParaRPr lang="hr-HR" sz="2200" i="0" u="none" strike="noStrike" cap="none" dirty="0">
              <a:solidFill>
                <a:srgbClr val="000000"/>
              </a:solidFill>
              <a:latin typeface="Helvetica Neue"/>
              <a:ea typeface="Helvetica Neue"/>
              <a:cs typeface="Helvetica Neue"/>
              <a:sym typeface="Helvetica Neue"/>
            </a:endParaRPr>
          </a:p>
        </p:txBody>
      </p:sp>
      <p:sp>
        <p:nvSpPr>
          <p:cNvPr id="562" name="Google Shape;562;p33"/>
          <p:cNvSpPr/>
          <p:nvPr/>
        </p:nvSpPr>
        <p:spPr>
          <a:xfrm>
            <a:off x="1340427" y="3276000"/>
            <a:ext cx="7452000" cy="3024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457200" lvl="0" indent="-457200">
              <a:buAutoNum type="arabicPeriod"/>
            </a:pPr>
            <a:r>
              <a:rPr lang="hr-HR" sz="2400" b="1" dirty="0">
                <a:latin typeface="Helvetica Neue"/>
                <a:ea typeface="Helvetica Neue"/>
                <a:cs typeface="Helvetica Neue"/>
                <a:sym typeface="Helvetica Neue"/>
              </a:rPr>
              <a:t>Što organizacija treba učiniti kako bi potaknula intrapoduzetništvo?</a:t>
            </a:r>
          </a:p>
          <a:p>
            <a:pPr lvl="0"/>
            <a:endParaRPr lang="hr-HR" sz="2200" b="0" i="0" u="none" strike="noStrike" cap="none" dirty="0">
              <a:solidFill>
                <a:srgbClr val="000000"/>
              </a:solidFill>
              <a:latin typeface="Helvetica Neue"/>
              <a:ea typeface="Helvetica Neue"/>
              <a:cs typeface="Helvetica Neue"/>
              <a:sym typeface="Helvetica Neue"/>
            </a:endParaRPr>
          </a:p>
          <a:p>
            <a:pPr marL="342900" lvl="0" indent="-342900">
              <a:buSzPts val="2400"/>
              <a:buBlip>
                <a:blip r:embed="rId3"/>
              </a:buBlip>
            </a:pPr>
            <a:r>
              <a:rPr lang="hr-HR" sz="2200" dirty="0">
                <a:latin typeface="Helvetica Neue"/>
                <a:ea typeface="Helvetica Neue"/>
                <a:cs typeface="Helvetica Neue"/>
                <a:sym typeface="Helvetica Neue"/>
              </a:rPr>
              <a:t>Vizije razvija menadžment</a:t>
            </a:r>
          </a:p>
          <a:p>
            <a:pPr marL="342900" lvl="0" indent="-342900">
              <a:buSzPts val="2400"/>
              <a:buBlip>
                <a:blip r:embed="rId3"/>
              </a:buBlip>
            </a:pPr>
            <a:r>
              <a:rPr lang="hr-HR" sz="2200" dirty="0">
                <a:latin typeface="Helvetica Neue"/>
                <a:ea typeface="Helvetica Neue"/>
                <a:cs typeface="Helvetica Neue"/>
                <a:sym typeface="Helvetica Neue"/>
              </a:rPr>
              <a:t>Kontinuirano raditi na ostvarivanju dobre suradnje menadžmenta i zaposlenika</a:t>
            </a:r>
          </a:p>
          <a:p>
            <a:pPr marL="342900" lvl="0" indent="-342900">
              <a:buSzPts val="2400"/>
              <a:buBlip>
                <a:blip r:embed="rId3"/>
              </a:buBlip>
            </a:pPr>
            <a:r>
              <a:rPr lang="hr-HR" sz="2200" dirty="0">
                <a:latin typeface="Helvetica Neue"/>
                <a:ea typeface="Helvetica Neue"/>
                <a:cs typeface="Helvetica Neue"/>
                <a:sym typeface="Helvetica Neue"/>
              </a:rPr>
              <a:t>Sustavi povratnih informacija smanjuju učinkovitost i predanost</a:t>
            </a:r>
            <a:endParaRPr lang="hr-HR" sz="2200" b="0" i="0" u="none" strike="noStrike" cap="none" dirty="0">
              <a:solidFill>
                <a:srgbClr val="000000"/>
              </a:solidFill>
              <a:latin typeface="Helvetica Neue"/>
              <a:ea typeface="Helvetica Neue"/>
              <a:cs typeface="Helvetica Neue"/>
              <a:sym typeface="Helvetica Neue"/>
            </a:endParaRPr>
          </a:p>
        </p:txBody>
      </p:sp>
      <p:sp>
        <p:nvSpPr>
          <p:cNvPr id="563" name="Google Shape;563;p33"/>
          <p:cNvSpPr/>
          <p:nvPr/>
        </p:nvSpPr>
        <p:spPr>
          <a:xfrm>
            <a:off x="9036000" y="6192000"/>
            <a:ext cx="8064000" cy="3024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lvl="0"/>
            <a:r>
              <a:rPr lang="hr-HR" sz="2400" b="1" dirty="0">
                <a:latin typeface="Helvetica Neue"/>
                <a:ea typeface="Helvetica Neue"/>
                <a:cs typeface="Helvetica Neue"/>
                <a:sym typeface="Helvetica Neue"/>
              </a:rPr>
              <a:t>5. Koji je najbolji postupak za organiziranje procesa promjena?</a:t>
            </a:r>
          </a:p>
          <a:p>
            <a:pPr lvl="0"/>
            <a:endParaRPr lang="hr-HR" sz="2200" b="0" i="0" u="none" strike="noStrike" cap="none" dirty="0">
              <a:solidFill>
                <a:srgbClr val="000000"/>
              </a:solidFill>
              <a:latin typeface="Helvetica Neue"/>
              <a:ea typeface="Helvetica Neue"/>
              <a:cs typeface="Helvetica Neue"/>
              <a:sym typeface="Helvetica Neue"/>
            </a:endParaRPr>
          </a:p>
          <a:p>
            <a:pPr marL="342900" lvl="0" indent="-342900">
              <a:buSzPts val="2400"/>
              <a:buBlip>
                <a:blip r:embed="rId3"/>
              </a:buBlip>
            </a:pPr>
            <a:r>
              <a:rPr lang="hr-HR" sz="2200" dirty="0">
                <a:latin typeface="Helvetica Neue"/>
                <a:ea typeface="Helvetica Neue"/>
                <a:cs typeface="Helvetica Neue"/>
                <a:sym typeface="Helvetica Neue"/>
              </a:rPr>
              <a:t>Korištenje PDCA ciklusa kao strukturiranog i sustavnog alata za procese promjena</a:t>
            </a:r>
          </a:p>
          <a:p>
            <a:pPr marL="342900" lvl="0" indent="-342900">
              <a:buSzPts val="2400"/>
              <a:buBlip>
                <a:blip r:embed="rId3"/>
              </a:buBlip>
            </a:pPr>
            <a:r>
              <a:rPr lang="hr-HR" sz="2200" dirty="0">
                <a:latin typeface="Helvetica Neue"/>
                <a:ea typeface="Helvetica Neue"/>
                <a:cs typeface="Helvetica Neue"/>
                <a:sym typeface="Helvetica Neue"/>
              </a:rPr>
              <a:t>Svi rade za parcijalno rješenje, menadžer ima pregled</a:t>
            </a:r>
          </a:p>
          <a:p>
            <a:pPr marL="342900" lvl="0" indent="-342900">
              <a:buSzPts val="2400"/>
              <a:buBlip>
                <a:blip r:embed="rId3"/>
              </a:buBlip>
            </a:pPr>
            <a:r>
              <a:rPr lang="hr-HR" sz="2200" dirty="0">
                <a:latin typeface="Helvetica Neue"/>
                <a:ea typeface="Helvetica Neue"/>
                <a:cs typeface="Helvetica Neue"/>
                <a:sym typeface="Helvetica Neue"/>
              </a:rPr>
              <a:t>Ometanje neformalne izgradnje koalicije</a:t>
            </a:r>
            <a:endParaRPr lang="hr-HR" sz="2200" b="0" i="0" u="none" strike="noStrike" cap="none" dirty="0">
              <a:solidFill>
                <a:srgbClr val="000000"/>
              </a:solidFill>
              <a:latin typeface="Helvetica Neue"/>
              <a:ea typeface="Helvetica Neue"/>
              <a:cs typeface="Helvetica Neue"/>
              <a:sym typeface="Helvetica Neue"/>
            </a:endParaRPr>
          </a:p>
        </p:txBody>
      </p:sp>
      <p:sp>
        <p:nvSpPr>
          <p:cNvPr id="564" name="Google Shape;564;p33"/>
          <p:cNvSpPr/>
          <p:nvPr/>
        </p:nvSpPr>
        <p:spPr>
          <a:xfrm>
            <a:off x="9036000" y="3924000"/>
            <a:ext cx="8064000" cy="2160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lvl="0"/>
            <a:r>
              <a:rPr lang="hr-HR" sz="2400" b="1" dirty="0">
                <a:latin typeface="Helvetica Neue"/>
                <a:ea typeface="Helvetica Neue"/>
                <a:cs typeface="Helvetica Neue"/>
                <a:sym typeface="Helvetica Neue"/>
              </a:rPr>
              <a:t>4. Što je potrebno za dobru komunikaciju?</a:t>
            </a:r>
          </a:p>
          <a:p>
            <a:pPr lvl="0"/>
            <a:endParaRPr lang="hr-HR" sz="2200" b="0" i="0" u="none" strike="noStrike" cap="none" dirty="0">
              <a:solidFill>
                <a:srgbClr val="000000"/>
              </a:solidFill>
              <a:latin typeface="Helvetica Neue"/>
              <a:ea typeface="Helvetica Neue"/>
              <a:cs typeface="Helvetica Neue"/>
              <a:sym typeface="Helvetica Neue"/>
            </a:endParaRPr>
          </a:p>
          <a:p>
            <a:pPr marL="342900" lvl="0" indent="-342900">
              <a:buSzPts val="2400"/>
              <a:buBlip>
                <a:blip r:embed="rId3"/>
              </a:buBlip>
            </a:pPr>
            <a:r>
              <a:rPr lang="hr-HR" sz="2200" dirty="0">
                <a:latin typeface="Helvetica Neue"/>
                <a:ea typeface="Helvetica Neue"/>
                <a:cs typeface="Helvetica Neue"/>
                <a:sym typeface="Helvetica Neue"/>
              </a:rPr>
              <a:t>Usredotočite se na vlastitu situaciju i strategiju</a:t>
            </a:r>
          </a:p>
          <a:p>
            <a:pPr marL="342900" lvl="0" indent="-342900">
              <a:buSzPts val="2400"/>
              <a:buBlip>
                <a:blip r:embed="rId3"/>
              </a:buBlip>
            </a:pPr>
            <a:r>
              <a:rPr lang="hr-HR" sz="2200" dirty="0">
                <a:latin typeface="Helvetica Neue"/>
                <a:ea typeface="Helvetica Neue"/>
                <a:cs typeface="Helvetica Neue"/>
                <a:sym typeface="Helvetica Neue"/>
              </a:rPr>
              <a:t>Slušanje drugih</a:t>
            </a:r>
          </a:p>
          <a:p>
            <a:pPr marL="342900" lvl="0" indent="-342900">
              <a:buSzPts val="2400"/>
              <a:buBlip>
                <a:blip r:embed="rId3"/>
              </a:buBlip>
            </a:pPr>
            <a:r>
              <a:rPr lang="hr-HR" sz="2200" dirty="0">
                <a:latin typeface="Helvetica Neue"/>
                <a:ea typeface="Helvetica Neue"/>
                <a:cs typeface="Helvetica Neue"/>
                <a:sym typeface="Helvetica Neue"/>
              </a:rPr>
              <a:t>Što manje komunikacije</a:t>
            </a:r>
            <a:endParaRPr lang="hr-HR" sz="2200" b="0" i="0" u="none" strike="noStrike" cap="none" dirty="0">
              <a:solidFill>
                <a:srgbClr val="000000"/>
              </a:solidFill>
              <a:latin typeface="Helvetica Neue"/>
              <a:ea typeface="Helvetica Neue"/>
              <a:cs typeface="Helvetica Neue"/>
              <a:sym typeface="Helvetica Neue"/>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57"/>
        <p:cNvGrpSpPr/>
        <p:nvPr/>
      </p:nvGrpSpPr>
      <p:grpSpPr>
        <a:xfrm>
          <a:off x="0" y="0"/>
          <a:ext cx="0" cy="0"/>
          <a:chOff x="0" y="0"/>
          <a:chExt cx="0" cy="0"/>
        </a:xfrm>
      </p:grpSpPr>
      <p:sp>
        <p:nvSpPr>
          <p:cNvPr id="558" name="Google Shape;558;p33"/>
          <p:cNvSpPr txBox="1"/>
          <p:nvPr/>
        </p:nvSpPr>
        <p:spPr>
          <a:xfrm>
            <a:off x="1296000" y="1548000"/>
            <a:ext cx="6516165"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r-HR" sz="4800" b="1" dirty="0">
                <a:solidFill>
                  <a:srgbClr val="4D94B7"/>
                </a:solidFill>
                <a:latin typeface="Helvetica Neue"/>
                <a:ea typeface="Helvetica Neue"/>
                <a:cs typeface="Helvetica Neue"/>
                <a:sym typeface="Helvetica Neue"/>
              </a:rPr>
              <a:t>Testiraj svoje znanje!</a:t>
            </a:r>
            <a:endParaRPr lang="hr-HR" dirty="0"/>
          </a:p>
        </p:txBody>
      </p:sp>
      <p:sp>
        <p:nvSpPr>
          <p:cNvPr id="559" name="Google Shape;559;p33"/>
          <p:cNvSpPr txBox="1"/>
          <p:nvPr/>
        </p:nvSpPr>
        <p:spPr>
          <a:xfrm>
            <a:off x="1295999" y="2304000"/>
            <a:ext cx="73296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r-HR" sz="2800" b="1" dirty="0">
                <a:solidFill>
                  <a:srgbClr val="AED633"/>
                </a:solidFill>
                <a:latin typeface="Helvetica Neue"/>
                <a:ea typeface="Helvetica Neue"/>
                <a:cs typeface="Helvetica Neue"/>
                <a:sym typeface="Helvetica Neue"/>
              </a:rPr>
              <a:t>Rješenja</a:t>
            </a:r>
            <a:endParaRPr lang="hr-HR" dirty="0"/>
          </a:p>
        </p:txBody>
      </p:sp>
      <p:sp>
        <p:nvSpPr>
          <p:cNvPr id="560" name="Google Shape;560;p33"/>
          <p:cNvSpPr/>
          <p:nvPr/>
        </p:nvSpPr>
        <p:spPr>
          <a:xfrm>
            <a:off x="9036000" y="1368000"/>
            <a:ext cx="8064000" cy="244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lvl="0"/>
            <a:r>
              <a:rPr lang="hr-HR" sz="2400" b="1" dirty="0">
                <a:latin typeface="Helvetica Neue"/>
                <a:ea typeface="Helvetica Neue"/>
                <a:cs typeface="Helvetica Neue"/>
                <a:sym typeface="Helvetica Neue"/>
              </a:rPr>
              <a:t>3. Koji se aspekti mogu koristiti za poboljšanje upravljanja timom?</a:t>
            </a:r>
          </a:p>
          <a:p>
            <a:pPr lvl="0"/>
            <a:endParaRPr lang="hr-HR" sz="2200" b="0" i="0" u="none" strike="noStrike" cap="none" dirty="0">
              <a:solidFill>
                <a:srgbClr val="000000"/>
              </a:solidFill>
              <a:latin typeface="Helvetica Neue"/>
              <a:ea typeface="Helvetica Neue"/>
              <a:cs typeface="Helvetica Neue"/>
              <a:sym typeface="Helvetica Neue"/>
            </a:endParaRPr>
          </a:p>
          <a:p>
            <a:pPr marL="342900" lvl="0" indent="-342900">
              <a:buSzPts val="2400"/>
              <a:buBlip>
                <a:blip r:embed="rId3"/>
              </a:buBlip>
            </a:pPr>
            <a:r>
              <a:rPr lang="hr-HR" sz="2200" dirty="0">
                <a:latin typeface="Helvetica Neue"/>
                <a:ea typeface="Helvetica Neue"/>
                <a:cs typeface="Helvetica Neue"/>
                <a:sym typeface="Helvetica Neue"/>
              </a:rPr>
              <a:t>Postavljanje ciljeva i načina rada od strane menadžmenta</a:t>
            </a:r>
          </a:p>
          <a:p>
            <a:pPr marL="342900" lvl="0" indent="-342900">
              <a:buSzPts val="2400"/>
              <a:buBlip>
                <a:blip r:embed="rId3"/>
              </a:buBlip>
            </a:pPr>
            <a:r>
              <a:rPr lang="hr-HR" sz="2200" dirty="0">
                <a:latin typeface="Helvetica Neue"/>
                <a:ea typeface="Helvetica Neue"/>
                <a:cs typeface="Helvetica Neue"/>
                <a:sym typeface="Helvetica Neue"/>
              </a:rPr>
              <a:t>Stalno praćenje rezultata zaposlenika</a:t>
            </a:r>
          </a:p>
          <a:p>
            <a:pPr marL="342900" lvl="0" indent="-342900">
              <a:buSzPts val="2400"/>
              <a:buBlip>
                <a:blip r:embed="rId3"/>
              </a:buBlip>
            </a:pPr>
            <a:r>
              <a:rPr lang="hr-HR" sz="2200" b="1" dirty="0">
                <a:latin typeface="Helvetica Neue"/>
                <a:ea typeface="Helvetica Neue"/>
                <a:cs typeface="Helvetica Neue"/>
                <a:sym typeface="Helvetica Neue"/>
              </a:rPr>
              <a:t>Otvorenost za neformalnu komunikaciju</a:t>
            </a:r>
            <a:endParaRPr lang="hr-HR" sz="2200" b="1" i="0" u="none" strike="noStrike" cap="none" dirty="0">
              <a:solidFill>
                <a:srgbClr val="000000"/>
              </a:solidFill>
              <a:latin typeface="Helvetica Neue"/>
              <a:ea typeface="Helvetica Neue"/>
              <a:cs typeface="Helvetica Neue"/>
              <a:sym typeface="Helvetica Neue"/>
            </a:endParaRPr>
          </a:p>
        </p:txBody>
      </p:sp>
      <p:sp>
        <p:nvSpPr>
          <p:cNvPr id="561" name="Google Shape;561;p33"/>
          <p:cNvSpPr/>
          <p:nvPr/>
        </p:nvSpPr>
        <p:spPr>
          <a:xfrm>
            <a:off x="1296000" y="6372000"/>
            <a:ext cx="7452000" cy="280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lvl="0"/>
            <a:r>
              <a:rPr lang="hr-HR" sz="2400" b="1" dirty="0">
                <a:latin typeface="Helvetica Neue"/>
                <a:ea typeface="Helvetica Neue"/>
                <a:cs typeface="Helvetica Neue"/>
                <a:sym typeface="Helvetica Neue"/>
              </a:rPr>
              <a:t>2. Koji aspekt organizacijskog razvoja nije od pomoći za promicanje intrapoduzetničkog razmišljanja?</a:t>
            </a:r>
          </a:p>
          <a:p>
            <a:pPr lvl="0"/>
            <a:endParaRPr lang="hr-HR" sz="2400" b="1" i="0" u="none" strike="noStrike" cap="none" dirty="0">
              <a:solidFill>
                <a:srgbClr val="000000"/>
              </a:solidFill>
              <a:latin typeface="Helvetica Neue"/>
              <a:ea typeface="Helvetica Neue"/>
              <a:cs typeface="Helvetica Neue"/>
              <a:sym typeface="Helvetica Neue"/>
            </a:endParaRPr>
          </a:p>
          <a:p>
            <a:pPr marL="342900" lvl="0" indent="-342900">
              <a:buSzPts val="2400"/>
              <a:buBlip>
                <a:blip r:embed="rId3"/>
              </a:buBlip>
            </a:pPr>
            <a:r>
              <a:rPr lang="hr-HR" sz="2200" dirty="0">
                <a:latin typeface="Helvetica Neue"/>
                <a:ea typeface="Helvetica Neue"/>
                <a:cs typeface="Helvetica Neue"/>
                <a:sym typeface="Helvetica Neue"/>
              </a:rPr>
              <a:t>Svi znaju viziju i mogu se poistovjetiti s njom</a:t>
            </a:r>
          </a:p>
          <a:p>
            <a:pPr marL="342900" lvl="0" indent="-342900">
              <a:buSzPts val="2400"/>
              <a:buBlip>
                <a:blip r:embed="rId3"/>
              </a:buBlip>
            </a:pPr>
            <a:r>
              <a:rPr lang="hr-HR" sz="2200" dirty="0">
                <a:latin typeface="Helvetica Neue"/>
                <a:ea typeface="Helvetica Neue"/>
                <a:cs typeface="Helvetica Neue"/>
                <a:sym typeface="Helvetica Neue"/>
              </a:rPr>
              <a:t>Poticanje proaktivnog razmišljanja</a:t>
            </a:r>
          </a:p>
          <a:p>
            <a:pPr marL="342900" lvl="0" indent="-342900">
              <a:buSzPts val="2400"/>
              <a:buBlip>
                <a:blip r:embed="rId3"/>
              </a:buBlip>
            </a:pPr>
            <a:r>
              <a:rPr lang="hr-HR" sz="2200" b="1" dirty="0">
                <a:latin typeface="Helvetica Neue"/>
                <a:ea typeface="Helvetica Neue"/>
                <a:cs typeface="Helvetica Neue"/>
                <a:sym typeface="Helvetica Neue"/>
              </a:rPr>
              <a:t>Informacije će biti dostupne na zahtjev</a:t>
            </a:r>
            <a:endParaRPr lang="hr-HR" sz="2200" b="1" i="0" u="none" strike="noStrike" cap="none" dirty="0">
              <a:solidFill>
                <a:srgbClr val="000000"/>
              </a:solidFill>
              <a:latin typeface="Helvetica Neue"/>
              <a:ea typeface="Helvetica Neue"/>
              <a:cs typeface="Helvetica Neue"/>
              <a:sym typeface="Helvetica Neue"/>
            </a:endParaRPr>
          </a:p>
        </p:txBody>
      </p:sp>
      <p:sp>
        <p:nvSpPr>
          <p:cNvPr id="562" name="Google Shape;562;p33"/>
          <p:cNvSpPr/>
          <p:nvPr/>
        </p:nvSpPr>
        <p:spPr>
          <a:xfrm>
            <a:off x="1340427" y="3276000"/>
            <a:ext cx="7452000" cy="3024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457200" lvl="0" indent="-457200">
              <a:buAutoNum type="arabicPeriod"/>
            </a:pPr>
            <a:r>
              <a:rPr lang="hr-HR" sz="2400" b="1" dirty="0">
                <a:latin typeface="Helvetica Neue"/>
                <a:ea typeface="Helvetica Neue"/>
                <a:cs typeface="Helvetica Neue"/>
                <a:sym typeface="Helvetica Neue"/>
              </a:rPr>
              <a:t>Što organizacija treba učiniti kako bi potaknula intrapoduzetništvo?</a:t>
            </a:r>
          </a:p>
          <a:p>
            <a:pPr lvl="0"/>
            <a:endParaRPr lang="hr-HR" sz="2200" b="0" i="0" u="none" strike="noStrike" cap="none" dirty="0">
              <a:solidFill>
                <a:srgbClr val="000000"/>
              </a:solidFill>
              <a:latin typeface="Helvetica Neue"/>
              <a:ea typeface="Helvetica Neue"/>
              <a:cs typeface="Helvetica Neue"/>
              <a:sym typeface="Helvetica Neue"/>
            </a:endParaRPr>
          </a:p>
          <a:p>
            <a:pPr marL="342900" lvl="0" indent="-342900">
              <a:buSzPts val="2400"/>
              <a:buBlip>
                <a:blip r:embed="rId3"/>
              </a:buBlip>
            </a:pPr>
            <a:r>
              <a:rPr lang="hr-HR" sz="2200" dirty="0">
                <a:latin typeface="Helvetica Neue"/>
                <a:ea typeface="Helvetica Neue"/>
                <a:cs typeface="Helvetica Neue"/>
                <a:sym typeface="Helvetica Neue"/>
              </a:rPr>
              <a:t>Vizije razvija menadžment</a:t>
            </a:r>
          </a:p>
          <a:p>
            <a:pPr marL="342900" lvl="0" indent="-342900">
              <a:buSzPts val="2400"/>
              <a:buBlip>
                <a:blip r:embed="rId3"/>
              </a:buBlip>
            </a:pPr>
            <a:r>
              <a:rPr lang="hr-HR" sz="2200" b="1" dirty="0">
                <a:latin typeface="Helvetica Neue"/>
                <a:ea typeface="Helvetica Neue"/>
                <a:cs typeface="Helvetica Neue"/>
                <a:sym typeface="Helvetica Neue"/>
              </a:rPr>
              <a:t>Kontinuirano raditi na ostvarivanju dobre suradnje menadžmenta i zaposlenika</a:t>
            </a:r>
          </a:p>
          <a:p>
            <a:pPr marL="342900" lvl="0" indent="-342900">
              <a:buSzPts val="2400"/>
              <a:buBlip>
                <a:blip r:embed="rId3"/>
              </a:buBlip>
            </a:pPr>
            <a:r>
              <a:rPr lang="hr-HR" sz="2200" dirty="0">
                <a:latin typeface="Helvetica Neue"/>
                <a:ea typeface="Helvetica Neue"/>
                <a:cs typeface="Helvetica Neue"/>
                <a:sym typeface="Helvetica Neue"/>
              </a:rPr>
              <a:t>Sustavi povratnih informacija smanjuju učinkovitost i predanost</a:t>
            </a:r>
            <a:endParaRPr lang="hr-HR" sz="2200" b="0" i="0" u="none" strike="noStrike" cap="none" dirty="0">
              <a:solidFill>
                <a:srgbClr val="000000"/>
              </a:solidFill>
              <a:latin typeface="Helvetica Neue"/>
              <a:ea typeface="Helvetica Neue"/>
              <a:cs typeface="Helvetica Neue"/>
              <a:sym typeface="Helvetica Neue"/>
            </a:endParaRPr>
          </a:p>
        </p:txBody>
      </p:sp>
      <p:sp>
        <p:nvSpPr>
          <p:cNvPr id="563" name="Google Shape;563;p33"/>
          <p:cNvSpPr/>
          <p:nvPr/>
        </p:nvSpPr>
        <p:spPr>
          <a:xfrm>
            <a:off x="9036000" y="6192000"/>
            <a:ext cx="8064000" cy="3024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lvl="0"/>
            <a:r>
              <a:rPr lang="hr-HR" sz="2400" b="1" dirty="0">
                <a:latin typeface="Helvetica Neue"/>
                <a:ea typeface="Helvetica Neue"/>
                <a:cs typeface="Helvetica Neue"/>
                <a:sym typeface="Helvetica Neue"/>
              </a:rPr>
              <a:t>5. Koji je najbolji postupak za organiziranje procesa promjena?</a:t>
            </a:r>
          </a:p>
          <a:p>
            <a:pPr lvl="0"/>
            <a:endParaRPr lang="hr-HR" sz="2200" b="0" i="0" u="none" strike="noStrike" cap="none" dirty="0">
              <a:solidFill>
                <a:srgbClr val="000000"/>
              </a:solidFill>
              <a:latin typeface="Helvetica Neue"/>
              <a:ea typeface="Helvetica Neue"/>
              <a:cs typeface="Helvetica Neue"/>
              <a:sym typeface="Helvetica Neue"/>
            </a:endParaRPr>
          </a:p>
          <a:p>
            <a:pPr marL="342900" lvl="0" indent="-342900">
              <a:buSzPts val="2400"/>
              <a:buBlip>
                <a:blip r:embed="rId3"/>
              </a:buBlip>
            </a:pPr>
            <a:r>
              <a:rPr lang="hr-HR" sz="2200" b="1" dirty="0">
                <a:latin typeface="Helvetica Neue"/>
                <a:ea typeface="Helvetica Neue"/>
                <a:cs typeface="Helvetica Neue"/>
                <a:sym typeface="Helvetica Neue"/>
              </a:rPr>
              <a:t>Korištenje PDCA ciklusa kao strukturiranog i sustavnog alata za procese promjena</a:t>
            </a:r>
          </a:p>
          <a:p>
            <a:pPr marL="342900" lvl="0" indent="-342900">
              <a:buSzPts val="2400"/>
              <a:buBlip>
                <a:blip r:embed="rId3"/>
              </a:buBlip>
            </a:pPr>
            <a:r>
              <a:rPr lang="hr-HR" sz="2200" dirty="0">
                <a:latin typeface="Helvetica Neue"/>
                <a:ea typeface="Helvetica Neue"/>
                <a:cs typeface="Helvetica Neue"/>
                <a:sym typeface="Helvetica Neue"/>
              </a:rPr>
              <a:t>Svi rade za parcijalno rješenje, menadžer ima pregled</a:t>
            </a:r>
          </a:p>
          <a:p>
            <a:pPr marL="342900" lvl="0" indent="-342900">
              <a:buSzPts val="2400"/>
              <a:buBlip>
                <a:blip r:embed="rId3"/>
              </a:buBlip>
            </a:pPr>
            <a:r>
              <a:rPr lang="hr-HR" sz="2200" dirty="0">
                <a:latin typeface="Helvetica Neue"/>
                <a:ea typeface="Helvetica Neue"/>
                <a:cs typeface="Helvetica Neue"/>
                <a:sym typeface="Helvetica Neue"/>
              </a:rPr>
              <a:t>Ometanje neformalne izgradnje koalicije</a:t>
            </a:r>
            <a:endParaRPr lang="hr-HR" sz="2200" b="0" i="0" u="none" strike="noStrike" cap="none" dirty="0">
              <a:solidFill>
                <a:srgbClr val="000000"/>
              </a:solidFill>
              <a:latin typeface="Helvetica Neue"/>
              <a:ea typeface="Helvetica Neue"/>
              <a:cs typeface="Helvetica Neue"/>
              <a:sym typeface="Helvetica Neue"/>
            </a:endParaRPr>
          </a:p>
        </p:txBody>
      </p:sp>
      <p:sp>
        <p:nvSpPr>
          <p:cNvPr id="564" name="Google Shape;564;p33"/>
          <p:cNvSpPr/>
          <p:nvPr/>
        </p:nvSpPr>
        <p:spPr>
          <a:xfrm>
            <a:off x="9036000" y="3924000"/>
            <a:ext cx="8064000" cy="2160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lvl="0"/>
            <a:r>
              <a:rPr lang="hr-HR" sz="2400" b="1" dirty="0">
                <a:latin typeface="Helvetica Neue"/>
                <a:ea typeface="Helvetica Neue"/>
                <a:cs typeface="Helvetica Neue"/>
                <a:sym typeface="Helvetica Neue"/>
              </a:rPr>
              <a:t>4. Što je potrebno za dobru komunikaciju?</a:t>
            </a:r>
          </a:p>
          <a:p>
            <a:pPr lvl="0"/>
            <a:endParaRPr lang="hr-HR" sz="2200" b="0" i="0" u="none" strike="noStrike" cap="none" dirty="0">
              <a:solidFill>
                <a:srgbClr val="000000"/>
              </a:solidFill>
              <a:latin typeface="Helvetica Neue"/>
              <a:ea typeface="Helvetica Neue"/>
              <a:cs typeface="Helvetica Neue"/>
              <a:sym typeface="Helvetica Neue"/>
            </a:endParaRPr>
          </a:p>
          <a:p>
            <a:pPr marL="342900" lvl="0" indent="-342900">
              <a:buSzPts val="2400"/>
              <a:buBlip>
                <a:blip r:embed="rId3"/>
              </a:buBlip>
            </a:pPr>
            <a:r>
              <a:rPr lang="hr-HR" sz="2200" dirty="0">
                <a:latin typeface="Helvetica Neue"/>
                <a:ea typeface="Helvetica Neue"/>
                <a:cs typeface="Helvetica Neue"/>
                <a:sym typeface="Helvetica Neue"/>
              </a:rPr>
              <a:t>Usredotočite se na vlastitu situaciju i strategiju</a:t>
            </a:r>
          </a:p>
          <a:p>
            <a:pPr marL="342900" lvl="0" indent="-342900">
              <a:buSzPts val="2400"/>
              <a:buBlip>
                <a:blip r:embed="rId3"/>
              </a:buBlip>
            </a:pPr>
            <a:r>
              <a:rPr lang="hr-HR" sz="2200" b="1" dirty="0">
                <a:latin typeface="Helvetica Neue"/>
                <a:ea typeface="Helvetica Neue"/>
                <a:cs typeface="Helvetica Neue"/>
                <a:sym typeface="Helvetica Neue"/>
              </a:rPr>
              <a:t>Slušanje drugih</a:t>
            </a:r>
          </a:p>
          <a:p>
            <a:pPr marL="342900" lvl="0" indent="-342900">
              <a:buSzPts val="2400"/>
              <a:buBlip>
                <a:blip r:embed="rId3"/>
              </a:buBlip>
            </a:pPr>
            <a:r>
              <a:rPr lang="hr-HR" sz="2200" dirty="0">
                <a:latin typeface="Helvetica Neue"/>
                <a:ea typeface="Helvetica Neue"/>
                <a:cs typeface="Helvetica Neue"/>
                <a:sym typeface="Helvetica Neue"/>
              </a:rPr>
              <a:t>Što manje komunikacije</a:t>
            </a:r>
            <a:endParaRPr lang="hr-HR" sz="2200" b="0" i="0" u="none" strike="noStrike" cap="none" dirty="0">
              <a:solidFill>
                <a:srgbClr val="000000"/>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7479389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79"/>
        <p:cNvGrpSpPr/>
        <p:nvPr/>
      </p:nvGrpSpPr>
      <p:grpSpPr>
        <a:xfrm>
          <a:off x="0" y="0"/>
          <a:ext cx="0" cy="0"/>
          <a:chOff x="0" y="0"/>
          <a:chExt cx="0" cy="0"/>
        </a:xfrm>
      </p:grpSpPr>
      <p:sp>
        <p:nvSpPr>
          <p:cNvPr id="580" name="Google Shape;580;p35"/>
          <p:cNvSpPr txBox="1"/>
          <p:nvPr/>
        </p:nvSpPr>
        <p:spPr>
          <a:xfrm>
            <a:off x="1295400" y="1548000"/>
            <a:ext cx="3894431"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r-HR" sz="4800" b="1">
                <a:solidFill>
                  <a:srgbClr val="4D94B7"/>
                </a:solidFill>
                <a:latin typeface="Helvetica Neue"/>
                <a:ea typeface="Helvetica Neue"/>
                <a:cs typeface="Helvetica Neue"/>
                <a:sym typeface="Helvetica Neue"/>
              </a:rPr>
              <a:t>Sažetak</a:t>
            </a:r>
            <a:endParaRPr lang="hr-HR"/>
          </a:p>
        </p:txBody>
      </p:sp>
      <p:sp>
        <p:nvSpPr>
          <p:cNvPr id="581" name="Google Shape;581;p35"/>
          <p:cNvSpPr txBox="1"/>
          <p:nvPr/>
        </p:nvSpPr>
        <p:spPr>
          <a:xfrm>
            <a:off x="1296000" y="2304000"/>
            <a:ext cx="9251774" cy="52322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hr-HR" sz="2800" b="1">
                <a:solidFill>
                  <a:srgbClr val="AED633"/>
                </a:solidFill>
                <a:latin typeface="Helvetica Neue"/>
                <a:ea typeface="Helvetica Neue"/>
                <a:cs typeface="Helvetica Neue"/>
                <a:sym typeface="Helvetica Neue"/>
              </a:rPr>
              <a:t>Dobro obavljeno! Sada znaš više o:</a:t>
            </a:r>
            <a:endParaRPr lang="hr-HR"/>
          </a:p>
        </p:txBody>
      </p:sp>
      <p:pic>
        <p:nvPicPr>
          <p:cNvPr id="582" name="Google Shape;582;p35"/>
          <p:cNvPicPr preferRelativeResize="0"/>
          <p:nvPr/>
        </p:nvPicPr>
        <p:blipFill rotWithShape="1">
          <a:blip r:embed="rId3">
            <a:alphaModFix/>
          </a:blip>
          <a:srcRect/>
          <a:stretch/>
        </p:blipFill>
        <p:spPr>
          <a:xfrm>
            <a:off x="10972800" y="3372231"/>
            <a:ext cx="5601396" cy="5601396"/>
          </a:xfrm>
          <a:prstGeom prst="rect">
            <a:avLst/>
          </a:prstGeom>
          <a:noFill/>
          <a:ln>
            <a:noFill/>
          </a:ln>
        </p:spPr>
      </p:pic>
      <p:sp>
        <p:nvSpPr>
          <p:cNvPr id="583" name="Google Shape;583;p35"/>
          <p:cNvSpPr txBox="1"/>
          <p:nvPr/>
        </p:nvSpPr>
        <p:spPr>
          <a:xfrm>
            <a:off x="1296000" y="3384000"/>
            <a:ext cx="9576000" cy="3462446"/>
          </a:xfrm>
          <a:prstGeom prst="rect">
            <a:avLst/>
          </a:prstGeom>
          <a:noFill/>
          <a:ln>
            <a:noFill/>
          </a:ln>
        </p:spPr>
        <p:txBody>
          <a:bodyPr spcFirstLastPara="1" wrap="square" lIns="91425" tIns="45700" rIns="91425" bIns="45700" anchor="t" anchorCtr="0">
            <a:spAutoFit/>
          </a:bodyPr>
          <a:lstStyle/>
          <a:p>
            <a:pPr marL="628650" lvl="0" indent="-628650">
              <a:spcAft>
                <a:spcPts val="1800"/>
              </a:spcAft>
              <a:buSzPts val="3240"/>
              <a:buBlip>
                <a:blip r:embed="rId4"/>
              </a:buBlip>
            </a:pPr>
            <a:r>
              <a:rPr lang="hr-HR" sz="2400" dirty="0">
                <a:solidFill>
                  <a:schemeClr val="dk1"/>
                </a:solidFill>
                <a:latin typeface="Helvetica Neue"/>
                <a:ea typeface="Helvetica Neue"/>
                <a:cs typeface="Helvetica Neue"/>
                <a:sym typeface="Helvetica Neue"/>
              </a:rPr>
              <a:t>učinku </a:t>
            </a:r>
            <a:r>
              <a:rPr lang="hr-HR" sz="2400" dirty="0" err="1">
                <a:solidFill>
                  <a:schemeClr val="dk1"/>
                </a:solidFill>
                <a:latin typeface="Helvetica Neue"/>
                <a:ea typeface="Helvetica Neue"/>
                <a:cs typeface="Helvetica Neue"/>
                <a:sym typeface="Helvetica Neue"/>
              </a:rPr>
              <a:t>unutarorganizacijske</a:t>
            </a:r>
            <a:r>
              <a:rPr lang="hr-HR" sz="2400" dirty="0">
                <a:solidFill>
                  <a:schemeClr val="dk1"/>
                </a:solidFill>
                <a:latin typeface="Helvetica Neue"/>
                <a:ea typeface="Helvetica Neue"/>
                <a:cs typeface="Helvetica Neue"/>
                <a:sym typeface="Helvetica Neue"/>
              </a:rPr>
              <a:t> komunikacije i upravljanju timom</a:t>
            </a:r>
          </a:p>
          <a:p>
            <a:pPr marL="628650" lvl="0" indent="-628650">
              <a:spcAft>
                <a:spcPts val="1800"/>
              </a:spcAft>
              <a:buSzPts val="3240"/>
              <a:buBlip>
                <a:blip r:embed="rId4"/>
              </a:buBlip>
            </a:pPr>
            <a:r>
              <a:rPr lang="hr-HR" sz="2400" dirty="0">
                <a:solidFill>
                  <a:schemeClr val="dk1"/>
                </a:solidFill>
                <a:latin typeface="Helvetica Neue"/>
                <a:ea typeface="Helvetica Neue"/>
                <a:cs typeface="Helvetica Neue"/>
                <a:sym typeface="Helvetica Neue"/>
              </a:rPr>
              <a:t>vrstama povratnih informacija i uvažavanja</a:t>
            </a:r>
          </a:p>
          <a:p>
            <a:pPr marL="628650" lvl="0" indent="-628650">
              <a:spcAft>
                <a:spcPts val="1800"/>
              </a:spcAft>
              <a:buSzPts val="3240"/>
              <a:buBlip>
                <a:blip r:embed="rId4"/>
              </a:buBlip>
            </a:pPr>
            <a:r>
              <a:rPr lang="hr-HR" sz="2400" dirty="0">
                <a:solidFill>
                  <a:schemeClr val="dk1"/>
                </a:solidFill>
                <a:latin typeface="Helvetica Neue"/>
                <a:ea typeface="Helvetica Neue"/>
                <a:cs typeface="Helvetica Neue"/>
                <a:sym typeface="Helvetica Neue"/>
              </a:rPr>
              <a:t>definiciji i razlikama u vizijama, ciljevima i zahtjevima</a:t>
            </a:r>
          </a:p>
          <a:p>
            <a:pPr marL="628650" lvl="0" indent="-628650">
              <a:spcAft>
                <a:spcPts val="1800"/>
              </a:spcAft>
              <a:buSzPts val="3240"/>
              <a:buBlip>
                <a:blip r:embed="rId4"/>
              </a:buBlip>
            </a:pPr>
            <a:r>
              <a:rPr lang="hr-HR" sz="2400" dirty="0">
                <a:solidFill>
                  <a:schemeClr val="dk1"/>
                </a:solidFill>
                <a:latin typeface="Helvetica Neue"/>
                <a:ea typeface="Helvetica Neue"/>
                <a:cs typeface="Helvetica Neue"/>
                <a:sym typeface="Helvetica Neue"/>
              </a:rPr>
              <a:t>kako i zašto uključujući sve zaposlenike</a:t>
            </a:r>
          </a:p>
          <a:p>
            <a:pPr marL="628650" lvl="0" indent="-628650">
              <a:spcAft>
                <a:spcPts val="1800"/>
              </a:spcAft>
              <a:buSzPts val="3240"/>
              <a:buBlip>
                <a:blip r:embed="rId4"/>
              </a:buBlip>
            </a:pPr>
            <a:r>
              <a:rPr lang="hr-HR" sz="2400" dirty="0">
                <a:solidFill>
                  <a:schemeClr val="dk1"/>
                </a:solidFill>
                <a:latin typeface="Helvetica Neue"/>
                <a:ea typeface="Helvetica Neue"/>
                <a:cs typeface="Helvetica Neue"/>
                <a:sym typeface="Helvetica Neue"/>
              </a:rPr>
              <a:t>kako koristiti PDCA ciklus kao alat za sustavno i kontinuirano poboljšanje</a:t>
            </a:r>
            <a:endParaRPr lang="hr-H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88"/>
        <p:cNvGrpSpPr/>
        <p:nvPr/>
      </p:nvGrpSpPr>
      <p:grpSpPr>
        <a:xfrm>
          <a:off x="0" y="0"/>
          <a:ext cx="0" cy="0"/>
          <a:chOff x="0" y="0"/>
          <a:chExt cx="0" cy="0"/>
        </a:xfrm>
      </p:grpSpPr>
      <p:sp>
        <p:nvSpPr>
          <p:cNvPr id="589" name="Google Shape;589;p36"/>
          <p:cNvSpPr txBox="1"/>
          <p:nvPr/>
        </p:nvSpPr>
        <p:spPr>
          <a:xfrm>
            <a:off x="1296000" y="1548000"/>
            <a:ext cx="6768000"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4D94B7"/>
              </a:buClr>
              <a:buSzPts val="4800"/>
              <a:buFont typeface="Helvetica Neue"/>
              <a:buNone/>
            </a:pPr>
            <a:r>
              <a:rPr lang="hr-HR" sz="4800" b="1" dirty="0">
                <a:solidFill>
                  <a:srgbClr val="4D94B7"/>
                </a:solidFill>
                <a:latin typeface="Helvetica Neue"/>
                <a:ea typeface="Helvetica Neue"/>
                <a:cs typeface="Helvetica Neue"/>
                <a:sym typeface="Helvetica Neue"/>
              </a:rPr>
              <a:t>Bibliografija</a:t>
            </a:r>
            <a:r>
              <a:rPr lang="en-US" sz="4800" b="1" dirty="0">
                <a:solidFill>
                  <a:srgbClr val="4D94B7"/>
                </a:solidFill>
                <a:latin typeface="Helvetica Neue"/>
                <a:ea typeface="Helvetica Neue"/>
                <a:cs typeface="Helvetica Neue"/>
                <a:sym typeface="Helvetica Neue"/>
              </a:rPr>
              <a:t> (1)</a:t>
            </a:r>
            <a:endParaRPr sz="1800" dirty="0">
              <a:solidFill>
                <a:schemeClr val="dk1"/>
              </a:solidFill>
              <a:latin typeface="Helvetica Neue"/>
              <a:ea typeface="Helvetica Neue"/>
              <a:cs typeface="Helvetica Neue"/>
              <a:sym typeface="Helvetica Neue"/>
            </a:endParaRPr>
          </a:p>
        </p:txBody>
      </p:sp>
      <p:sp>
        <p:nvSpPr>
          <p:cNvPr id="590" name="Google Shape;590;p36"/>
          <p:cNvSpPr/>
          <p:nvPr/>
        </p:nvSpPr>
        <p:spPr>
          <a:xfrm>
            <a:off x="1296000" y="3391200"/>
            <a:ext cx="15732000" cy="5324535"/>
          </a:xfrm>
          <a:prstGeom prst="rect">
            <a:avLst/>
          </a:prstGeom>
          <a:noFill/>
          <a:ln>
            <a:noFill/>
          </a:ln>
        </p:spPr>
        <p:txBody>
          <a:bodyPr spcFirstLastPara="1" wrap="square" lIns="91425" tIns="45700" rIns="91425" bIns="45700" anchor="t" anchorCtr="0">
            <a:spAutoFit/>
          </a:bodyPr>
          <a:lstStyle/>
          <a:p>
            <a:pPr marL="722313" marR="0" lvl="0" indent="-722313" algn="l" rtl="0">
              <a:spcBef>
                <a:spcPts val="0"/>
              </a:spcBef>
              <a:spcAft>
                <a:spcPts val="0"/>
              </a:spcAft>
              <a:buClr>
                <a:srgbClr val="4D94B7"/>
              </a:buClr>
              <a:buSzPts val="2520"/>
              <a:buFont typeface="Calibri"/>
              <a:buAutoNum type="arabicParenBoth"/>
            </a:pPr>
            <a:r>
              <a:rPr lang="en-US" sz="2400">
                <a:solidFill>
                  <a:schemeClr val="dk1"/>
                </a:solidFill>
                <a:latin typeface="Helvetica Neue"/>
                <a:ea typeface="Helvetica Neue"/>
                <a:cs typeface="Helvetica Neue"/>
                <a:sym typeface="Helvetica Neue"/>
              </a:rPr>
              <a:t>Brounstein, M. (2007). </a:t>
            </a:r>
            <a:r>
              <a:rPr lang="en-US" sz="2400" i="1">
                <a:solidFill>
                  <a:schemeClr val="dk1"/>
                </a:solidFill>
                <a:latin typeface="Helvetica Neue"/>
                <a:ea typeface="Helvetica Neue"/>
                <a:cs typeface="Helvetica Neue"/>
                <a:sym typeface="Helvetica Neue"/>
              </a:rPr>
              <a:t>Coaching für Dummies</a:t>
            </a:r>
            <a:r>
              <a:rPr lang="en-US" sz="2400">
                <a:solidFill>
                  <a:schemeClr val="dk1"/>
                </a:solidFill>
                <a:latin typeface="Helvetica Neue"/>
                <a:ea typeface="Helvetica Neue"/>
                <a:cs typeface="Helvetica Neue"/>
                <a:sym typeface="Helvetica Neue"/>
              </a:rPr>
              <a:t>. 2. Auflage. Wiley-VCH.</a:t>
            </a:r>
            <a:endParaRPr/>
          </a:p>
          <a:p>
            <a:pPr marL="722313" marR="0" lvl="0" indent="-722313" algn="l" rtl="0">
              <a:spcBef>
                <a:spcPts val="2400"/>
              </a:spcBef>
              <a:spcAft>
                <a:spcPts val="0"/>
              </a:spcAft>
              <a:buClr>
                <a:srgbClr val="4D94B7"/>
              </a:buClr>
              <a:buSzPts val="2520"/>
              <a:buFont typeface="Calibri"/>
              <a:buAutoNum type="arabicParenBoth"/>
            </a:pPr>
            <a:r>
              <a:rPr lang="en-US" sz="2400">
                <a:solidFill>
                  <a:schemeClr val="dk1"/>
                </a:solidFill>
                <a:latin typeface="Helvetica Neue"/>
                <a:ea typeface="Helvetica Neue"/>
                <a:cs typeface="Helvetica Neue"/>
                <a:sym typeface="Helvetica Neue"/>
              </a:rPr>
              <a:t>Burns, P. (2013). </a:t>
            </a:r>
            <a:r>
              <a:rPr lang="en-US" sz="2400" i="1">
                <a:solidFill>
                  <a:schemeClr val="dk1"/>
                </a:solidFill>
                <a:latin typeface="Helvetica Neue"/>
                <a:ea typeface="Helvetica Neue"/>
                <a:cs typeface="Helvetica Neue"/>
                <a:sym typeface="Helvetica Neue"/>
              </a:rPr>
              <a:t>Corporate Entrepreneurship. Innovation and strategy in large organizations. </a:t>
            </a:r>
            <a:r>
              <a:rPr lang="en-US" sz="2400">
                <a:solidFill>
                  <a:schemeClr val="dk1"/>
                </a:solidFill>
                <a:latin typeface="Helvetica Neue"/>
                <a:ea typeface="Helvetica Neue"/>
                <a:cs typeface="Helvetica Neue"/>
                <a:sym typeface="Helvetica Neue"/>
              </a:rPr>
              <a:t>3rd edition. Palgrave Macmillan</a:t>
            </a:r>
            <a:endParaRPr/>
          </a:p>
          <a:p>
            <a:pPr marL="722313" marR="0" lvl="0" indent="-722313" algn="l" rtl="0">
              <a:spcBef>
                <a:spcPts val="2400"/>
              </a:spcBef>
              <a:spcAft>
                <a:spcPts val="0"/>
              </a:spcAft>
              <a:buClr>
                <a:srgbClr val="4D94B7"/>
              </a:buClr>
              <a:buSzPts val="2520"/>
              <a:buFont typeface="Calibri"/>
              <a:buAutoNum type="arabicParenBoth"/>
            </a:pPr>
            <a:r>
              <a:rPr lang="en-US" sz="2400">
                <a:solidFill>
                  <a:schemeClr val="dk1"/>
                </a:solidFill>
                <a:latin typeface="Helvetica Neue"/>
                <a:ea typeface="Helvetica Neue"/>
                <a:cs typeface="Helvetica Neue"/>
                <a:sym typeface="Helvetica Neue"/>
              </a:rPr>
              <a:t>Diehl, A. (2020</a:t>
            </a:r>
            <a:r>
              <a:rPr lang="en-US" sz="2400" i="1">
                <a:solidFill>
                  <a:schemeClr val="dk1"/>
                </a:solidFill>
                <a:latin typeface="Helvetica Neue"/>
                <a:ea typeface="Helvetica Neue"/>
                <a:cs typeface="Helvetica Neue"/>
                <a:sym typeface="Helvetica Neue"/>
              </a:rPr>
              <a:t>). Kotter Change Management – Ein 8 Stufen Modell für erfolgreiche Veränderungen. </a:t>
            </a:r>
            <a:r>
              <a:rPr lang="en-US" sz="2400">
                <a:solidFill>
                  <a:schemeClr val="dk1"/>
                </a:solidFill>
                <a:latin typeface="Helvetica Neue"/>
                <a:ea typeface="Helvetica Neue"/>
                <a:cs typeface="Helvetica Neue"/>
                <a:sym typeface="Helvetica Neue"/>
              </a:rPr>
              <a:t>https://digitaleneuordnung.de/blog/kotter-modell/.</a:t>
            </a:r>
            <a:endParaRPr/>
          </a:p>
          <a:p>
            <a:pPr marL="722313" marR="0" lvl="0" indent="-722313" algn="l" rtl="0">
              <a:spcBef>
                <a:spcPts val="2400"/>
              </a:spcBef>
              <a:spcAft>
                <a:spcPts val="0"/>
              </a:spcAft>
              <a:buClr>
                <a:srgbClr val="4D94B7"/>
              </a:buClr>
              <a:buSzPts val="2520"/>
              <a:buFont typeface="Calibri"/>
              <a:buAutoNum type="arabicParenBoth"/>
            </a:pPr>
            <a:r>
              <a:rPr lang="en-US" sz="2400">
                <a:solidFill>
                  <a:schemeClr val="dk1"/>
                </a:solidFill>
                <a:latin typeface="Helvetica Neue"/>
                <a:ea typeface="Helvetica Neue"/>
                <a:cs typeface="Helvetica Neue"/>
                <a:sym typeface="Helvetica Neue"/>
              </a:rPr>
              <a:t>Eberhardt, D. (). </a:t>
            </a:r>
            <a:r>
              <a:rPr lang="en-US" sz="2400" i="1">
                <a:solidFill>
                  <a:schemeClr val="dk1"/>
                </a:solidFill>
                <a:latin typeface="Helvetica Neue"/>
                <a:ea typeface="Helvetica Neue"/>
                <a:cs typeface="Helvetica Neue"/>
                <a:sym typeface="Helvetica Neue"/>
              </a:rPr>
              <a:t>Generationen zusammen führen - Mit Millennials, Generation X und Babyboomern die Arbeitswelt gestalten</a:t>
            </a:r>
            <a:r>
              <a:rPr lang="en-US" sz="2400">
                <a:solidFill>
                  <a:schemeClr val="dk1"/>
                </a:solidFill>
                <a:latin typeface="Helvetica Neue"/>
                <a:ea typeface="Helvetica Neue"/>
                <a:cs typeface="Helvetica Neue"/>
                <a:sym typeface="Helvetica Neue"/>
              </a:rPr>
              <a:t>. 2. Auflage. Haufe Verlag.</a:t>
            </a:r>
            <a:endParaRPr sz="2400">
              <a:solidFill>
                <a:schemeClr val="dk1"/>
              </a:solidFill>
              <a:latin typeface="Helvetica Neue"/>
              <a:ea typeface="Helvetica Neue"/>
              <a:cs typeface="Helvetica Neue"/>
              <a:sym typeface="Helvetica Neue"/>
            </a:endParaRPr>
          </a:p>
          <a:p>
            <a:pPr marL="722313" marR="0" lvl="0" indent="-722313" algn="l" rtl="0">
              <a:spcBef>
                <a:spcPts val="2400"/>
              </a:spcBef>
              <a:spcAft>
                <a:spcPts val="0"/>
              </a:spcAft>
              <a:buClr>
                <a:srgbClr val="4D94B7"/>
              </a:buClr>
              <a:buSzPts val="2520"/>
              <a:buFont typeface="Calibri"/>
              <a:buAutoNum type="arabicParenBoth"/>
            </a:pPr>
            <a:r>
              <a:rPr lang="en-US" sz="2400">
                <a:solidFill>
                  <a:schemeClr val="dk1"/>
                </a:solidFill>
                <a:latin typeface="Helvetica Neue"/>
                <a:ea typeface="Helvetica Neue"/>
                <a:cs typeface="Helvetica Neue"/>
                <a:sym typeface="Helvetica Neue"/>
              </a:rPr>
              <a:t>Föhr, T. (2021). </a:t>
            </a:r>
            <a:r>
              <a:rPr lang="en-US" sz="2400" i="1">
                <a:solidFill>
                  <a:schemeClr val="dk1"/>
                </a:solidFill>
                <a:latin typeface="Helvetica Neue"/>
                <a:ea typeface="Helvetica Neue"/>
                <a:cs typeface="Helvetica Neue"/>
                <a:sym typeface="Helvetica Neue"/>
              </a:rPr>
              <a:t>Pick-up Feedback für Führungskräfte. Wissen und Methoden für eine eigenverantwortliche Feedback- und Lernkultur</a:t>
            </a:r>
            <a:r>
              <a:rPr lang="en-US" sz="2400">
                <a:solidFill>
                  <a:schemeClr val="dk1"/>
                </a:solidFill>
                <a:latin typeface="Helvetica Neue"/>
                <a:ea typeface="Helvetica Neue"/>
                <a:cs typeface="Helvetica Neue"/>
                <a:sym typeface="Helvetica Neue"/>
              </a:rPr>
              <a:t>. managerSeminare.</a:t>
            </a:r>
            <a:endParaRPr/>
          </a:p>
          <a:p>
            <a:pPr marL="722313" marR="0" lvl="0" indent="-722313" algn="l" rtl="0">
              <a:spcBef>
                <a:spcPts val="2400"/>
              </a:spcBef>
              <a:spcAft>
                <a:spcPts val="0"/>
              </a:spcAft>
              <a:buClr>
                <a:srgbClr val="4D94B7"/>
              </a:buClr>
              <a:buSzPts val="2520"/>
              <a:buFont typeface="Calibri"/>
              <a:buAutoNum type="arabicParenBoth"/>
            </a:pPr>
            <a:r>
              <a:rPr lang="en-US" sz="2400" i="1">
                <a:solidFill>
                  <a:schemeClr val="dk1"/>
                </a:solidFill>
                <a:latin typeface="Helvetica Neue"/>
                <a:ea typeface="Helvetica Neue"/>
                <a:cs typeface="Helvetica Neue"/>
                <a:sym typeface="Helvetica Neue"/>
              </a:rPr>
              <a:t>Goals</a:t>
            </a:r>
            <a:r>
              <a:rPr lang="en-US" sz="2400">
                <a:solidFill>
                  <a:schemeClr val="dk1"/>
                </a:solidFill>
                <a:latin typeface="Helvetica Neue"/>
                <a:ea typeface="Helvetica Neue"/>
                <a:cs typeface="Helvetica Neue"/>
                <a:sym typeface="Helvetica Neue"/>
              </a:rPr>
              <a:t> (n. d.). In: Cambridge Dictionary. Retrieved from: https://dictionary.cambridge.org/.</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595"/>
        <p:cNvGrpSpPr/>
        <p:nvPr/>
      </p:nvGrpSpPr>
      <p:grpSpPr>
        <a:xfrm>
          <a:off x="0" y="0"/>
          <a:ext cx="0" cy="0"/>
          <a:chOff x="0" y="0"/>
          <a:chExt cx="0" cy="0"/>
        </a:xfrm>
      </p:grpSpPr>
      <p:sp>
        <p:nvSpPr>
          <p:cNvPr id="596" name="Google Shape;596;p37"/>
          <p:cNvSpPr/>
          <p:nvPr/>
        </p:nvSpPr>
        <p:spPr>
          <a:xfrm>
            <a:off x="1296000" y="3391200"/>
            <a:ext cx="15732000" cy="5324535"/>
          </a:xfrm>
          <a:prstGeom prst="rect">
            <a:avLst/>
          </a:prstGeom>
          <a:noFill/>
          <a:ln>
            <a:noFill/>
          </a:ln>
        </p:spPr>
        <p:txBody>
          <a:bodyPr spcFirstLastPara="1" wrap="square" lIns="91425" tIns="45700" rIns="91425" bIns="45700" anchor="t" anchorCtr="0">
            <a:spAutoFit/>
          </a:bodyPr>
          <a:lstStyle/>
          <a:p>
            <a:pPr marL="722313" marR="0" lvl="0" indent="-722313" algn="l" rtl="0">
              <a:lnSpc>
                <a:spcPct val="100000"/>
              </a:lnSpc>
              <a:spcBef>
                <a:spcPts val="0"/>
              </a:spcBef>
              <a:spcAft>
                <a:spcPts val="0"/>
              </a:spcAft>
              <a:buClr>
                <a:srgbClr val="4D94B7"/>
              </a:buClr>
              <a:buSzPts val="2520"/>
              <a:buFont typeface="Calibri"/>
              <a:buAutoNum type="arabicParenBoth" startAt="7"/>
            </a:pPr>
            <a:r>
              <a:rPr lang="en-US" sz="2400" b="0" i="0" u="none" strike="noStrike" cap="none">
                <a:solidFill>
                  <a:srgbClr val="000000"/>
                </a:solidFill>
                <a:latin typeface="Helvetica Neue"/>
                <a:ea typeface="Helvetica Neue"/>
                <a:cs typeface="Helvetica Neue"/>
                <a:sym typeface="Helvetica Neue"/>
              </a:rPr>
              <a:t>Hisrich, R. D. (1990). Entrepreneurship/intrapreneurship. </a:t>
            </a:r>
            <a:r>
              <a:rPr lang="en-US" sz="2400" b="0" i="1" u="none" strike="noStrike" cap="none">
                <a:solidFill>
                  <a:srgbClr val="000000"/>
                </a:solidFill>
                <a:latin typeface="Helvetica Neue"/>
                <a:ea typeface="Helvetica Neue"/>
                <a:cs typeface="Helvetica Neue"/>
                <a:sym typeface="Helvetica Neue"/>
              </a:rPr>
              <a:t>American Psychologist</a:t>
            </a:r>
            <a:r>
              <a:rPr lang="en-US" sz="2400" b="0" i="0" u="none" strike="noStrike" cap="none">
                <a:solidFill>
                  <a:srgbClr val="000000"/>
                </a:solidFill>
                <a:latin typeface="Helvetica Neue"/>
                <a:ea typeface="Helvetica Neue"/>
                <a:cs typeface="Helvetica Neue"/>
                <a:sym typeface="Helvetica Neue"/>
              </a:rPr>
              <a:t>, 45 (2), p. 209–222.</a:t>
            </a:r>
            <a:endParaRPr/>
          </a:p>
          <a:p>
            <a:pPr marL="722313" marR="0" lvl="0" indent="-722313" algn="l" rtl="0">
              <a:lnSpc>
                <a:spcPct val="100000"/>
              </a:lnSpc>
              <a:spcBef>
                <a:spcPts val="2400"/>
              </a:spcBef>
              <a:spcAft>
                <a:spcPts val="0"/>
              </a:spcAft>
              <a:buClr>
                <a:srgbClr val="4D94B7"/>
              </a:buClr>
              <a:buSzPts val="2520"/>
              <a:buFont typeface="Calibri"/>
              <a:buAutoNum type="arabicParenBoth" startAt="7"/>
            </a:pPr>
            <a:r>
              <a:rPr lang="en-US" sz="2400" b="0" i="0" u="none" strike="noStrike" cap="none">
                <a:solidFill>
                  <a:srgbClr val="000000"/>
                </a:solidFill>
                <a:latin typeface="Helvetica Neue"/>
                <a:ea typeface="Helvetica Neue"/>
                <a:cs typeface="Helvetica Neue"/>
                <a:sym typeface="Helvetica Neue"/>
              </a:rPr>
              <a:t>Mai, J. (2022). </a:t>
            </a:r>
            <a:r>
              <a:rPr lang="en-US" sz="2400" b="0" i="1" u="none" strike="noStrike" cap="none">
                <a:solidFill>
                  <a:srgbClr val="000000"/>
                </a:solidFill>
                <a:latin typeface="Helvetica Neue"/>
                <a:ea typeface="Helvetica Neue"/>
                <a:cs typeface="Helvetica Neue"/>
                <a:sym typeface="Helvetica Neue"/>
              </a:rPr>
              <a:t>PDCA-Zyklus: Plan-Do-Check-Act – einfach erklärt.</a:t>
            </a:r>
            <a:r>
              <a:rPr lang="en-US" sz="2400" b="0" i="0" u="none" strike="noStrike" cap="none">
                <a:solidFill>
                  <a:srgbClr val="000000"/>
                </a:solidFill>
                <a:latin typeface="Helvetica Neue"/>
                <a:ea typeface="Helvetica Neue"/>
                <a:cs typeface="Helvetica Neue"/>
                <a:sym typeface="Helvetica Neue"/>
              </a:rPr>
              <a:t> Karrierebibel. https://karrierebibel.de/pdca-zyklus/.</a:t>
            </a:r>
            <a:endParaRPr/>
          </a:p>
          <a:p>
            <a:pPr marL="722313" marR="0" lvl="0" indent="-722313" algn="l" rtl="0">
              <a:lnSpc>
                <a:spcPct val="100000"/>
              </a:lnSpc>
              <a:spcBef>
                <a:spcPts val="2400"/>
              </a:spcBef>
              <a:spcAft>
                <a:spcPts val="0"/>
              </a:spcAft>
              <a:buClr>
                <a:srgbClr val="4D94B7"/>
              </a:buClr>
              <a:buSzPts val="2520"/>
              <a:buFont typeface="Calibri"/>
              <a:buAutoNum type="arabicParenBoth" startAt="7"/>
            </a:pPr>
            <a:r>
              <a:rPr lang="en-US" sz="2400" b="0" i="0" u="none" strike="noStrike" cap="none">
                <a:solidFill>
                  <a:srgbClr val="000000"/>
                </a:solidFill>
                <a:latin typeface="Helvetica Neue"/>
                <a:ea typeface="Helvetica Neue"/>
                <a:cs typeface="Helvetica Neue"/>
                <a:sym typeface="Helvetica Neue"/>
              </a:rPr>
              <a:t>Prof. Dr. Maier, G. W. (2018). </a:t>
            </a:r>
            <a:r>
              <a:rPr lang="en-US" sz="2400" b="0" i="1" u="none" strike="noStrike" cap="none">
                <a:solidFill>
                  <a:srgbClr val="000000"/>
                </a:solidFill>
                <a:latin typeface="Helvetica Neue"/>
                <a:ea typeface="Helvetica Neue"/>
                <a:cs typeface="Helvetica Neue"/>
                <a:sym typeface="Helvetica Neue"/>
              </a:rPr>
              <a:t>Organisationsentwicklung</a:t>
            </a:r>
            <a:r>
              <a:rPr lang="en-US" sz="2400" b="0" i="0" u="none" strike="noStrike" cap="none">
                <a:solidFill>
                  <a:srgbClr val="000000"/>
                </a:solidFill>
                <a:latin typeface="Helvetica Neue"/>
                <a:ea typeface="Helvetica Neue"/>
                <a:cs typeface="Helvetica Neue"/>
                <a:sym typeface="Helvetica Neue"/>
              </a:rPr>
              <a:t>. In: Gabler Wirtschaftslexikon. https://wirtschaftslexikon.gabler.de/definition/organisationsentwicklung-43924/version-267246</a:t>
            </a:r>
            <a:endParaRPr sz="2400" b="0" i="0" u="none" strike="noStrike" cap="none">
              <a:solidFill>
                <a:srgbClr val="000000"/>
              </a:solidFill>
              <a:latin typeface="Helvetica Neue"/>
              <a:ea typeface="Helvetica Neue"/>
              <a:cs typeface="Helvetica Neue"/>
              <a:sym typeface="Helvetica Neue"/>
            </a:endParaRPr>
          </a:p>
          <a:p>
            <a:pPr marL="722313" marR="0" lvl="0" indent="-722313" algn="l" rtl="0">
              <a:lnSpc>
                <a:spcPct val="100000"/>
              </a:lnSpc>
              <a:spcBef>
                <a:spcPts val="2400"/>
              </a:spcBef>
              <a:spcAft>
                <a:spcPts val="0"/>
              </a:spcAft>
              <a:buClr>
                <a:srgbClr val="4D94B7"/>
              </a:buClr>
              <a:buSzPts val="2520"/>
              <a:buFont typeface="Calibri"/>
              <a:buAutoNum type="arabicParenBoth" startAt="7"/>
            </a:pPr>
            <a:r>
              <a:rPr lang="en-US" sz="2400" b="0" i="0" u="none" strike="noStrike" cap="none">
                <a:solidFill>
                  <a:srgbClr val="000000"/>
                </a:solidFill>
                <a:latin typeface="Helvetica Neue"/>
                <a:ea typeface="Helvetica Neue"/>
                <a:cs typeface="Helvetica Neue"/>
                <a:sym typeface="Helvetica Neue"/>
              </a:rPr>
              <a:t>Müller-Roterberg, C. (2018). </a:t>
            </a:r>
            <a:r>
              <a:rPr lang="en-US" sz="2400" b="0" i="1" u="none" strike="noStrike" cap="none">
                <a:solidFill>
                  <a:srgbClr val="000000"/>
                </a:solidFill>
                <a:latin typeface="Helvetica Neue"/>
                <a:ea typeface="Helvetica Neue"/>
                <a:cs typeface="Helvetica Neue"/>
                <a:sym typeface="Helvetica Neue"/>
              </a:rPr>
              <a:t>Management-Handbuch Innovation. </a:t>
            </a:r>
            <a:r>
              <a:rPr lang="en-US" sz="2400" b="0" i="0" u="none" strike="noStrike" cap="none">
                <a:solidFill>
                  <a:srgbClr val="000000"/>
                </a:solidFill>
                <a:latin typeface="Helvetica Neue"/>
                <a:ea typeface="Helvetica Neue"/>
                <a:cs typeface="Helvetica Neue"/>
                <a:sym typeface="Helvetica Neue"/>
              </a:rPr>
              <a:t>Tipps &amp; Tools. Books on demand.</a:t>
            </a:r>
            <a:endParaRPr sz="2400" b="0" i="0" u="none" strike="noStrike" cap="none">
              <a:solidFill>
                <a:srgbClr val="000000"/>
              </a:solidFill>
              <a:latin typeface="Helvetica Neue"/>
              <a:ea typeface="Helvetica Neue"/>
              <a:cs typeface="Helvetica Neue"/>
              <a:sym typeface="Helvetica Neue"/>
            </a:endParaRPr>
          </a:p>
          <a:p>
            <a:pPr marL="722313" marR="0" lvl="0" indent="-722313" algn="l" rtl="0">
              <a:lnSpc>
                <a:spcPct val="100000"/>
              </a:lnSpc>
              <a:spcBef>
                <a:spcPts val="2400"/>
              </a:spcBef>
              <a:spcAft>
                <a:spcPts val="0"/>
              </a:spcAft>
              <a:buClr>
                <a:srgbClr val="4D94B7"/>
              </a:buClr>
              <a:buSzPts val="2520"/>
              <a:buFont typeface="Calibri"/>
              <a:buAutoNum type="arabicParenBoth" startAt="7"/>
            </a:pPr>
            <a:r>
              <a:rPr lang="en-US" sz="2400" b="0" i="0" u="none" strike="noStrike" cap="none">
                <a:solidFill>
                  <a:srgbClr val="000000"/>
                </a:solidFill>
                <a:latin typeface="Helvetica Neue"/>
                <a:ea typeface="Helvetica Neue"/>
                <a:cs typeface="Helvetica Neue"/>
                <a:sym typeface="Helvetica Neue"/>
              </a:rPr>
              <a:t>Prof. Dr. Bartscher, T. (2018). </a:t>
            </a:r>
            <a:r>
              <a:rPr lang="en-US" sz="2400" b="0" i="1" u="none" strike="noStrike" cap="none">
                <a:solidFill>
                  <a:srgbClr val="000000"/>
                </a:solidFill>
                <a:latin typeface="Helvetica Neue"/>
                <a:ea typeface="Helvetica Neue"/>
                <a:cs typeface="Helvetica Neue"/>
                <a:sym typeface="Helvetica Neue"/>
              </a:rPr>
              <a:t>On the job training. </a:t>
            </a:r>
            <a:r>
              <a:rPr lang="en-US" sz="2400" b="0" i="0" u="none" strike="noStrike" cap="none">
                <a:solidFill>
                  <a:srgbClr val="000000"/>
                </a:solidFill>
                <a:latin typeface="Helvetica Neue"/>
                <a:ea typeface="Helvetica Neue"/>
                <a:cs typeface="Helvetica Neue"/>
                <a:sym typeface="Helvetica Neue"/>
              </a:rPr>
              <a:t>In: Gabler Wirtschaftslexikon. https://wirtschaftslexikon.gabler.de/definition/job-training-46199/version-269485.</a:t>
            </a:r>
            <a:endParaRPr/>
          </a:p>
          <a:p>
            <a:pPr marL="722313" marR="0" lvl="0" indent="-722313" algn="l" rtl="0">
              <a:lnSpc>
                <a:spcPct val="100000"/>
              </a:lnSpc>
              <a:spcBef>
                <a:spcPts val="2400"/>
              </a:spcBef>
              <a:spcAft>
                <a:spcPts val="0"/>
              </a:spcAft>
              <a:buClr>
                <a:srgbClr val="4D94B7"/>
              </a:buClr>
              <a:buSzPts val="2520"/>
              <a:buFont typeface="Calibri"/>
              <a:buAutoNum type="arabicParenBoth" startAt="7"/>
            </a:pPr>
            <a:r>
              <a:rPr lang="en-US" sz="2400" b="0" i="0" u="none" strike="noStrike" cap="none">
                <a:solidFill>
                  <a:srgbClr val="000000"/>
                </a:solidFill>
                <a:latin typeface="Helvetica Neue"/>
                <a:ea typeface="Helvetica Neue"/>
                <a:cs typeface="Helvetica Neue"/>
                <a:sym typeface="Helvetica Neue"/>
              </a:rPr>
              <a:t>Prof. Dr. Lackes, R. (2018). </a:t>
            </a:r>
            <a:r>
              <a:rPr lang="en-US" sz="2400" b="0" i="1" u="none" strike="noStrike" cap="none">
                <a:solidFill>
                  <a:srgbClr val="000000"/>
                </a:solidFill>
                <a:latin typeface="Helvetica Neue"/>
                <a:ea typeface="Helvetica Neue"/>
                <a:cs typeface="Helvetica Neue"/>
                <a:sym typeface="Helvetica Neue"/>
              </a:rPr>
              <a:t>Kommunikation.</a:t>
            </a:r>
            <a:r>
              <a:rPr lang="en-US" sz="2400" b="0" i="0" u="none" strike="noStrike" cap="none">
                <a:solidFill>
                  <a:srgbClr val="000000"/>
                </a:solidFill>
                <a:latin typeface="Helvetica Neue"/>
                <a:ea typeface="Helvetica Neue"/>
                <a:cs typeface="Helvetica Neue"/>
                <a:sym typeface="Helvetica Neue"/>
              </a:rPr>
              <a:t> In: Gabler Wirtschaftslexikon. https://wirtschaftslexikon.gabler.de/definition/kommunikation-37167/version-260610.</a:t>
            </a:r>
            <a:endParaRPr sz="2400" b="0" i="0" u="none" strike="noStrike" cap="none">
              <a:solidFill>
                <a:srgbClr val="000000"/>
              </a:solidFill>
              <a:latin typeface="Helvetica Neue"/>
              <a:ea typeface="Helvetica Neue"/>
              <a:cs typeface="Helvetica Neue"/>
              <a:sym typeface="Helvetica Neue"/>
            </a:endParaRPr>
          </a:p>
        </p:txBody>
      </p:sp>
      <p:sp>
        <p:nvSpPr>
          <p:cNvPr id="597" name="Google Shape;597;p37"/>
          <p:cNvSpPr txBox="1"/>
          <p:nvPr/>
        </p:nvSpPr>
        <p:spPr>
          <a:xfrm>
            <a:off x="1296000" y="1548000"/>
            <a:ext cx="6768000"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4D94B7"/>
              </a:buClr>
              <a:buSzPts val="4800"/>
              <a:buFont typeface="Helvetica Neue"/>
              <a:buNone/>
            </a:pPr>
            <a:r>
              <a:rPr lang="hr-HR" sz="4800" b="1" dirty="0">
                <a:solidFill>
                  <a:srgbClr val="4D94B7"/>
                </a:solidFill>
                <a:latin typeface="Helvetica Neue"/>
                <a:ea typeface="Helvetica Neue"/>
                <a:cs typeface="Helvetica Neue"/>
                <a:sym typeface="Helvetica Neue"/>
              </a:rPr>
              <a:t>Bibliografija</a:t>
            </a:r>
            <a:r>
              <a:rPr lang="en-US" sz="4800" b="1" dirty="0">
                <a:solidFill>
                  <a:srgbClr val="4D94B7"/>
                </a:solidFill>
                <a:latin typeface="Helvetica Neue"/>
                <a:ea typeface="Helvetica Neue"/>
                <a:cs typeface="Helvetica Neue"/>
                <a:sym typeface="Helvetica Neue"/>
              </a:rPr>
              <a:t> (2)</a:t>
            </a:r>
            <a:endParaRPr sz="1800" dirty="0">
              <a:solidFill>
                <a:schemeClr val="dk1"/>
              </a:solidFill>
              <a:latin typeface="Helvetica Neue"/>
              <a:ea typeface="Helvetica Neue"/>
              <a:cs typeface="Helvetica Neue"/>
              <a:sym typeface="Helvetica Neue"/>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602"/>
        <p:cNvGrpSpPr/>
        <p:nvPr/>
      </p:nvGrpSpPr>
      <p:grpSpPr>
        <a:xfrm>
          <a:off x="0" y="0"/>
          <a:ext cx="0" cy="0"/>
          <a:chOff x="0" y="0"/>
          <a:chExt cx="0" cy="0"/>
        </a:xfrm>
      </p:grpSpPr>
      <p:sp>
        <p:nvSpPr>
          <p:cNvPr id="603" name="Google Shape;603;p38"/>
          <p:cNvSpPr/>
          <p:nvPr/>
        </p:nvSpPr>
        <p:spPr>
          <a:xfrm>
            <a:off x="1296000" y="3391200"/>
            <a:ext cx="15732000" cy="5386090"/>
          </a:xfrm>
          <a:prstGeom prst="rect">
            <a:avLst/>
          </a:prstGeom>
          <a:noFill/>
          <a:ln>
            <a:noFill/>
          </a:ln>
        </p:spPr>
        <p:txBody>
          <a:bodyPr spcFirstLastPara="1" wrap="square" lIns="91425" tIns="45700" rIns="91425" bIns="45700" anchor="t" anchorCtr="0">
            <a:spAutoFit/>
          </a:bodyPr>
          <a:lstStyle/>
          <a:p>
            <a:pPr marL="801688" marR="0" lvl="0" indent="-801688" algn="l" rtl="0">
              <a:lnSpc>
                <a:spcPct val="100000"/>
              </a:lnSpc>
              <a:spcBef>
                <a:spcPts val="0"/>
              </a:spcBef>
              <a:spcAft>
                <a:spcPts val="0"/>
              </a:spcAft>
              <a:buClr>
                <a:srgbClr val="4D94B7"/>
              </a:buClr>
              <a:buSzPts val="2520"/>
              <a:buFont typeface="Calibri"/>
              <a:buAutoNum type="arabicParenBoth" startAt="13"/>
            </a:pPr>
            <a:r>
              <a:rPr lang="en-US" sz="2400" b="0" u="none" strike="noStrike" cap="none">
                <a:solidFill>
                  <a:srgbClr val="000000"/>
                </a:solidFill>
                <a:latin typeface="Helvetica Neue"/>
                <a:ea typeface="Helvetica Neue"/>
                <a:cs typeface="Helvetica Neue"/>
                <a:sym typeface="Helvetica Neue"/>
              </a:rPr>
              <a:t> </a:t>
            </a:r>
            <a:r>
              <a:rPr lang="en-US" sz="2400" b="0" i="1" u="none" strike="noStrike" cap="none">
                <a:solidFill>
                  <a:srgbClr val="000000"/>
                </a:solidFill>
                <a:latin typeface="Helvetica Neue"/>
                <a:ea typeface="Helvetica Neue"/>
                <a:cs typeface="Helvetica Neue"/>
                <a:sym typeface="Helvetica Neue"/>
              </a:rPr>
              <a:t>Requirements</a:t>
            </a:r>
            <a:r>
              <a:rPr lang="en-US" sz="2400" b="0" u="none" strike="noStrike" cap="none">
                <a:solidFill>
                  <a:srgbClr val="000000"/>
                </a:solidFill>
                <a:latin typeface="Helvetica Neue"/>
                <a:ea typeface="Helvetica Neue"/>
                <a:cs typeface="Helvetica Neue"/>
                <a:sym typeface="Helvetica Neue"/>
              </a:rPr>
              <a:t> (n. d.). In: Cambridge Dictionary. Retrieved from: https://dictionary.cambridge.org/.</a:t>
            </a:r>
            <a:endParaRPr/>
          </a:p>
          <a:p>
            <a:pPr marL="801688" marR="0" lvl="0" indent="-801688" algn="l" rtl="0">
              <a:lnSpc>
                <a:spcPct val="100000"/>
              </a:lnSpc>
              <a:spcBef>
                <a:spcPts val="2400"/>
              </a:spcBef>
              <a:spcAft>
                <a:spcPts val="0"/>
              </a:spcAft>
              <a:buClr>
                <a:srgbClr val="4D94B7"/>
              </a:buClr>
              <a:buSzPts val="2520"/>
              <a:buFont typeface="Calibri"/>
              <a:buAutoNum type="arabicParenBoth" startAt="13"/>
            </a:pPr>
            <a:r>
              <a:rPr lang="en-US" sz="2400" b="0" u="none" strike="noStrike" cap="none">
                <a:solidFill>
                  <a:srgbClr val="000000"/>
                </a:solidFill>
                <a:latin typeface="Helvetica Neue"/>
                <a:ea typeface="Helvetica Neue"/>
                <a:cs typeface="Helvetica Neue"/>
                <a:sym typeface="Helvetica Neue"/>
              </a:rPr>
              <a:t> </a:t>
            </a:r>
            <a:r>
              <a:rPr lang="en-US" sz="2400" b="0" i="1" u="none" strike="noStrike" cap="none">
                <a:solidFill>
                  <a:srgbClr val="000000"/>
                </a:solidFill>
                <a:latin typeface="Helvetica Neue"/>
                <a:ea typeface="Helvetica Neue"/>
                <a:cs typeface="Helvetica Neue"/>
                <a:sym typeface="Helvetica Neue"/>
              </a:rPr>
              <a:t>PR2 report</a:t>
            </a:r>
            <a:r>
              <a:rPr lang="en-US" sz="2400" b="0" u="none" strike="noStrike" cap="none">
                <a:solidFill>
                  <a:srgbClr val="000000"/>
                </a:solidFill>
                <a:latin typeface="Helvetica Neue"/>
                <a:ea typeface="Helvetica Neue"/>
                <a:cs typeface="Helvetica Neue"/>
                <a:sym typeface="Helvetica Neue"/>
              </a:rPr>
              <a:t>.</a:t>
            </a:r>
            <a:endParaRPr/>
          </a:p>
          <a:p>
            <a:pPr marL="801688" marR="0" lvl="0" indent="-801688" algn="l" rtl="0">
              <a:lnSpc>
                <a:spcPct val="100000"/>
              </a:lnSpc>
              <a:spcBef>
                <a:spcPts val="2400"/>
              </a:spcBef>
              <a:spcAft>
                <a:spcPts val="0"/>
              </a:spcAft>
              <a:buClr>
                <a:srgbClr val="4D94B7"/>
              </a:buClr>
              <a:buSzPts val="2520"/>
              <a:buFont typeface="Calibri"/>
              <a:buAutoNum type="arabicParenBoth" startAt="13"/>
            </a:pPr>
            <a:r>
              <a:rPr lang="en-US" sz="2400" b="0" i="0" u="none" strike="noStrike" cap="none">
                <a:solidFill>
                  <a:srgbClr val="000000"/>
                </a:solidFill>
                <a:latin typeface="Helvetica Neue"/>
                <a:ea typeface="Helvetica Neue"/>
                <a:cs typeface="Helvetica Neue"/>
                <a:sym typeface="Helvetica Neue"/>
              </a:rPr>
              <a:t>Sala, A., Punie, Y., Garkov, V. and Cabrera Giraldez, M. (2020). </a:t>
            </a:r>
            <a:r>
              <a:rPr lang="en-US" sz="2400" b="0" i="1" u="none" strike="noStrike" cap="none">
                <a:solidFill>
                  <a:srgbClr val="000000"/>
                </a:solidFill>
                <a:latin typeface="Helvetica Neue"/>
                <a:ea typeface="Helvetica Neue"/>
                <a:cs typeface="Helvetica Neue"/>
                <a:sym typeface="Helvetica Neue"/>
              </a:rPr>
              <a:t>LifeComp: The European Framework for Personal, Social and Learning to Learn Key Competence</a:t>
            </a:r>
            <a:r>
              <a:rPr lang="en-US" sz="2400" b="0" i="0" u="none" strike="noStrike" cap="none">
                <a:solidFill>
                  <a:srgbClr val="000000"/>
                </a:solidFill>
                <a:latin typeface="Helvetica Neue"/>
                <a:ea typeface="Helvetica Neue"/>
                <a:cs typeface="Helvetica Neue"/>
                <a:sym typeface="Helvetica Neue"/>
              </a:rPr>
              <a:t>, EUR 30246 EN, Publications Office of the European Union. ISBN 978-92-76-19417-0, doi:10.2760/922681, JRC120911. https://publications.jrc.ec.europa.eu/repository/handle/JRC120911.</a:t>
            </a:r>
            <a:endParaRPr/>
          </a:p>
          <a:p>
            <a:pPr marL="801688" marR="0" lvl="0" indent="-801688" algn="l" rtl="0">
              <a:lnSpc>
                <a:spcPct val="100000"/>
              </a:lnSpc>
              <a:spcBef>
                <a:spcPts val="2400"/>
              </a:spcBef>
              <a:spcAft>
                <a:spcPts val="0"/>
              </a:spcAft>
              <a:buClr>
                <a:srgbClr val="4D94B7"/>
              </a:buClr>
              <a:buSzPts val="2520"/>
              <a:buFont typeface="Calibri"/>
              <a:buAutoNum type="arabicParenBoth" startAt="13"/>
            </a:pPr>
            <a:r>
              <a:rPr lang="en-US" sz="2400" b="0" i="0" u="none" strike="noStrike" cap="none">
                <a:solidFill>
                  <a:srgbClr val="000000"/>
                </a:solidFill>
                <a:latin typeface="Helvetica Neue"/>
                <a:ea typeface="Helvetica Neue"/>
                <a:cs typeface="Helvetica Neue"/>
                <a:sym typeface="Helvetica Neue"/>
              </a:rPr>
              <a:t>Schulz von Thun Institut (n.d.). </a:t>
            </a:r>
            <a:r>
              <a:rPr lang="en-US" sz="2400" b="0" i="1" u="none" strike="noStrike" cap="none">
                <a:solidFill>
                  <a:srgbClr val="000000"/>
                </a:solidFill>
                <a:latin typeface="Helvetica Neue"/>
                <a:ea typeface="Helvetica Neue"/>
                <a:cs typeface="Helvetica Neue"/>
                <a:sym typeface="Helvetica Neue"/>
              </a:rPr>
              <a:t>Das Kommunikationsquadrat</a:t>
            </a:r>
            <a:r>
              <a:rPr lang="en-US" sz="2400" b="0" i="0" u="none" strike="noStrike" cap="none">
                <a:solidFill>
                  <a:srgbClr val="000000"/>
                </a:solidFill>
                <a:latin typeface="Helvetica Neue"/>
                <a:ea typeface="Helvetica Neue"/>
                <a:cs typeface="Helvetica Neue"/>
                <a:sym typeface="Helvetica Neue"/>
              </a:rPr>
              <a:t>. https://www.schulz-von-thun.de/die-modelle/das-kommunikationsquadrat. </a:t>
            </a:r>
            <a:endParaRPr/>
          </a:p>
          <a:p>
            <a:pPr marL="801688" marR="0" lvl="0" indent="-801688" algn="l" rtl="0">
              <a:lnSpc>
                <a:spcPct val="100000"/>
              </a:lnSpc>
              <a:spcBef>
                <a:spcPts val="2400"/>
              </a:spcBef>
              <a:spcAft>
                <a:spcPts val="0"/>
              </a:spcAft>
              <a:buClr>
                <a:srgbClr val="4D94B7"/>
              </a:buClr>
              <a:buSzPts val="2520"/>
              <a:buFont typeface="Calibri"/>
              <a:buAutoNum type="arabicParenBoth" startAt="13"/>
            </a:pPr>
            <a:r>
              <a:rPr lang="en-US" sz="2400" b="0" i="0" u="none" strike="noStrike" cap="none">
                <a:solidFill>
                  <a:srgbClr val="000000"/>
                </a:solidFill>
                <a:latin typeface="Helvetica Neue"/>
                <a:ea typeface="Helvetica Neue"/>
                <a:cs typeface="Helvetica Neue"/>
                <a:sym typeface="Helvetica Neue"/>
              </a:rPr>
              <a:t>Statista Research Department (2022). </a:t>
            </a:r>
            <a:r>
              <a:rPr lang="en-US" sz="2400" b="0" i="1" u="none" strike="noStrike" cap="none">
                <a:solidFill>
                  <a:srgbClr val="000000"/>
                </a:solidFill>
                <a:latin typeface="Helvetica Neue"/>
                <a:ea typeface="Helvetica Neue"/>
                <a:cs typeface="Helvetica Neue"/>
                <a:sym typeface="Helvetica Neue"/>
              </a:rPr>
              <a:t>Bevölkerung in Deutschland nach Generationen 2021</a:t>
            </a:r>
            <a:r>
              <a:rPr lang="en-US" sz="2400" b="0" i="0" u="none" strike="noStrike" cap="none">
                <a:solidFill>
                  <a:srgbClr val="000000"/>
                </a:solidFill>
                <a:latin typeface="Helvetica Neue"/>
                <a:ea typeface="Helvetica Neue"/>
                <a:cs typeface="Helvetica Neue"/>
                <a:sym typeface="Helvetica Neue"/>
              </a:rPr>
              <a:t>. https://de.statista.com/statistik/daten/studie/1130193/umfrage/bevoelkerung-in-deutschland-nach-generationen/.</a:t>
            </a:r>
            <a:endParaRPr/>
          </a:p>
        </p:txBody>
      </p:sp>
      <p:sp>
        <p:nvSpPr>
          <p:cNvPr id="604" name="Google Shape;604;p38"/>
          <p:cNvSpPr txBox="1"/>
          <p:nvPr/>
        </p:nvSpPr>
        <p:spPr>
          <a:xfrm>
            <a:off x="1296000" y="1548000"/>
            <a:ext cx="6768000" cy="830956"/>
          </a:xfrm>
          <a:prstGeom prst="rect">
            <a:avLst/>
          </a:prstGeom>
          <a:noFill/>
          <a:ln>
            <a:noFill/>
          </a:ln>
        </p:spPr>
        <p:txBody>
          <a:bodyPr spcFirstLastPara="1" wrap="square" lIns="91425" tIns="45700" rIns="91425" bIns="45700" anchor="t" anchorCtr="0">
            <a:spAutoFit/>
          </a:bodyPr>
          <a:lstStyle/>
          <a:p>
            <a:pPr lvl="0">
              <a:buClr>
                <a:srgbClr val="4D94B7"/>
              </a:buClr>
              <a:buSzPts val="4800"/>
            </a:pPr>
            <a:r>
              <a:rPr lang="en-US" sz="4800" b="1" dirty="0" err="1">
                <a:solidFill>
                  <a:srgbClr val="4D94B7"/>
                </a:solidFill>
                <a:latin typeface="Helvetica Neue"/>
                <a:ea typeface="Helvetica Neue"/>
                <a:cs typeface="Helvetica Neue"/>
                <a:sym typeface="Helvetica Neue"/>
              </a:rPr>
              <a:t>Bibliografija</a:t>
            </a:r>
            <a:r>
              <a:rPr lang="en-US" sz="4800" b="1" dirty="0">
                <a:solidFill>
                  <a:srgbClr val="4D94B7"/>
                </a:solidFill>
                <a:latin typeface="Helvetica Neue"/>
                <a:ea typeface="Helvetica Neue"/>
                <a:cs typeface="Helvetica Neue"/>
                <a:sym typeface="Helvetica Neue"/>
              </a:rPr>
              <a:t> (3)</a:t>
            </a:r>
            <a:endParaRPr sz="1800" dirty="0">
              <a:solidFill>
                <a:schemeClr val="dk1"/>
              </a:solidFill>
              <a:latin typeface="Helvetica Neue"/>
              <a:ea typeface="Helvetica Neue"/>
              <a:cs typeface="Helvetica Neue"/>
              <a:sym typeface="Helvetica Neue"/>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609"/>
        <p:cNvGrpSpPr/>
        <p:nvPr/>
      </p:nvGrpSpPr>
      <p:grpSpPr>
        <a:xfrm>
          <a:off x="0" y="0"/>
          <a:ext cx="0" cy="0"/>
          <a:chOff x="0" y="0"/>
          <a:chExt cx="0" cy="0"/>
        </a:xfrm>
      </p:grpSpPr>
      <p:sp>
        <p:nvSpPr>
          <p:cNvPr id="610" name="Google Shape;610;p39"/>
          <p:cNvSpPr/>
          <p:nvPr/>
        </p:nvSpPr>
        <p:spPr>
          <a:xfrm>
            <a:off x="1296000" y="3391200"/>
            <a:ext cx="15732000" cy="5386090"/>
          </a:xfrm>
          <a:prstGeom prst="rect">
            <a:avLst/>
          </a:prstGeom>
          <a:noFill/>
          <a:ln>
            <a:noFill/>
          </a:ln>
        </p:spPr>
        <p:txBody>
          <a:bodyPr spcFirstLastPara="1" wrap="square" lIns="91425" tIns="45700" rIns="91425" bIns="45700" anchor="t" anchorCtr="0">
            <a:spAutoFit/>
          </a:bodyPr>
          <a:lstStyle/>
          <a:p>
            <a:pPr marL="801688" marR="0" lvl="0" indent="-801688" algn="l" rtl="0">
              <a:lnSpc>
                <a:spcPct val="100000"/>
              </a:lnSpc>
              <a:spcBef>
                <a:spcPts val="0"/>
              </a:spcBef>
              <a:spcAft>
                <a:spcPts val="0"/>
              </a:spcAft>
              <a:buClr>
                <a:srgbClr val="4D94B7"/>
              </a:buClr>
              <a:buSzPts val="2520"/>
              <a:buFont typeface="Calibri"/>
              <a:buAutoNum type="arabicParenBoth" startAt="18"/>
            </a:pPr>
            <a:r>
              <a:rPr lang="en-US" sz="2400" b="0" i="0" u="none" strike="noStrike" cap="none">
                <a:solidFill>
                  <a:srgbClr val="000000"/>
                </a:solidFill>
                <a:latin typeface="Helvetica Neue"/>
                <a:ea typeface="Helvetica Neue"/>
                <a:cs typeface="Helvetica Neue"/>
                <a:sym typeface="Helvetica Neue"/>
              </a:rPr>
              <a:t>Stock-Homburg, R. (2013). </a:t>
            </a:r>
            <a:r>
              <a:rPr lang="en-US" sz="2400" b="0" i="1" u="none" strike="noStrike" cap="none">
                <a:solidFill>
                  <a:srgbClr val="000000"/>
                </a:solidFill>
                <a:latin typeface="Helvetica Neue"/>
                <a:ea typeface="Helvetica Neue"/>
                <a:cs typeface="Helvetica Neue"/>
                <a:sym typeface="Helvetica Neue"/>
              </a:rPr>
              <a:t>Personalmanagement. Theorien – Konzepte - Instrumente. </a:t>
            </a:r>
            <a:r>
              <a:rPr lang="en-US" sz="2400" b="0" i="0" u="none" strike="noStrike" cap="none">
                <a:solidFill>
                  <a:srgbClr val="000000"/>
                </a:solidFill>
                <a:latin typeface="Helvetica Neue"/>
                <a:ea typeface="Helvetica Neue"/>
                <a:cs typeface="Helvetica Neue"/>
                <a:sym typeface="Helvetica Neue"/>
              </a:rPr>
              <a:t>3. Auflage. Springer Gabler.</a:t>
            </a:r>
            <a:endParaRPr/>
          </a:p>
          <a:p>
            <a:pPr marL="801688" marR="0" lvl="0" indent="-801688" algn="l" rtl="0">
              <a:lnSpc>
                <a:spcPct val="100000"/>
              </a:lnSpc>
              <a:spcBef>
                <a:spcPts val="2400"/>
              </a:spcBef>
              <a:spcAft>
                <a:spcPts val="0"/>
              </a:spcAft>
              <a:buClr>
                <a:srgbClr val="4D94B7"/>
              </a:buClr>
              <a:buSzPts val="2520"/>
              <a:buFont typeface="Calibri"/>
              <a:buAutoNum type="arabicParenBoth" startAt="18"/>
            </a:pPr>
            <a:r>
              <a:rPr lang="en-US" sz="2400" b="0" i="0" u="none" strike="noStrike" cap="none">
                <a:solidFill>
                  <a:srgbClr val="000000"/>
                </a:solidFill>
                <a:latin typeface="Helvetica Neue"/>
                <a:ea typeface="Helvetica Neue"/>
                <a:cs typeface="Helvetica Neue"/>
                <a:sym typeface="Helvetica Neue"/>
              </a:rPr>
              <a:t>Teuber, S.; Nagel, M.; Mieke, C. (2021). </a:t>
            </a:r>
            <a:r>
              <a:rPr lang="en-US" sz="2400" b="0" i="1" u="none" strike="noStrike" cap="none">
                <a:solidFill>
                  <a:srgbClr val="000000"/>
                </a:solidFill>
                <a:latin typeface="Helvetica Neue"/>
                <a:ea typeface="Helvetica Neue"/>
                <a:cs typeface="Helvetica Neue"/>
                <a:sym typeface="Helvetica Neue"/>
              </a:rPr>
              <a:t>Personal und Organisation. Die wichtigsten Methoden</a:t>
            </a:r>
            <a:r>
              <a:rPr lang="en-US" sz="2400" b="0" i="0" u="none" strike="noStrike" cap="none">
                <a:solidFill>
                  <a:srgbClr val="000000"/>
                </a:solidFill>
                <a:latin typeface="Helvetica Neue"/>
                <a:ea typeface="Helvetica Neue"/>
                <a:cs typeface="Helvetica Neue"/>
                <a:sym typeface="Helvetica Neue"/>
              </a:rPr>
              <a:t>. UVK.</a:t>
            </a:r>
            <a:endParaRPr/>
          </a:p>
          <a:p>
            <a:pPr marL="801688" marR="0" lvl="0" indent="-801688" algn="l" rtl="0">
              <a:lnSpc>
                <a:spcPct val="100000"/>
              </a:lnSpc>
              <a:spcBef>
                <a:spcPts val="2400"/>
              </a:spcBef>
              <a:spcAft>
                <a:spcPts val="0"/>
              </a:spcAft>
              <a:buClr>
                <a:srgbClr val="4D94B7"/>
              </a:buClr>
              <a:buSzPts val="2520"/>
              <a:buFont typeface="Calibri"/>
              <a:buAutoNum type="arabicParenBoth" startAt="18"/>
            </a:pPr>
            <a:r>
              <a:rPr lang="en-US" sz="2400" b="0" i="0" u="none" strike="noStrike" cap="none">
                <a:solidFill>
                  <a:srgbClr val="000000"/>
                </a:solidFill>
                <a:latin typeface="Helvetica Neue"/>
                <a:ea typeface="Helvetica Neue"/>
                <a:cs typeface="Helvetica Neue"/>
                <a:sym typeface="Helvetica Neue"/>
              </a:rPr>
              <a:t>University of Massachusetts Global. (n. d.). </a:t>
            </a:r>
            <a:r>
              <a:rPr lang="en-US" sz="2400" b="0" i="1" u="none" strike="noStrike" cap="none">
                <a:solidFill>
                  <a:srgbClr val="000000"/>
                </a:solidFill>
                <a:latin typeface="Helvetica Neue"/>
                <a:ea typeface="Helvetica Neue"/>
                <a:cs typeface="Helvetica Neue"/>
                <a:sym typeface="Helvetica Neue"/>
              </a:rPr>
              <a:t>Business Blog: What is transformational leadership? Understanding the impact of inspirational guidance</a:t>
            </a:r>
            <a:r>
              <a:rPr lang="en-US" sz="2400" b="0" i="0" u="none" strike="noStrike" cap="none">
                <a:solidFill>
                  <a:srgbClr val="000000"/>
                </a:solidFill>
                <a:latin typeface="Helvetica Neue"/>
                <a:ea typeface="Helvetica Neue"/>
                <a:cs typeface="Helvetica Neue"/>
                <a:sym typeface="Helvetica Neue"/>
              </a:rPr>
              <a:t>. https://www.umassglobal.edu/news-and-events/blog/what-is-transformational-leadership.</a:t>
            </a:r>
            <a:endParaRPr sz="2400" b="0" i="0" u="none" strike="noStrike" cap="none">
              <a:solidFill>
                <a:srgbClr val="000000"/>
              </a:solidFill>
              <a:latin typeface="Helvetica Neue"/>
              <a:ea typeface="Helvetica Neue"/>
              <a:cs typeface="Helvetica Neue"/>
              <a:sym typeface="Helvetica Neue"/>
            </a:endParaRPr>
          </a:p>
          <a:p>
            <a:pPr marL="801688" marR="0" lvl="0" indent="-801688" algn="l" rtl="0">
              <a:lnSpc>
                <a:spcPct val="100000"/>
              </a:lnSpc>
              <a:spcBef>
                <a:spcPts val="2400"/>
              </a:spcBef>
              <a:spcAft>
                <a:spcPts val="0"/>
              </a:spcAft>
              <a:buClr>
                <a:srgbClr val="4D94B7"/>
              </a:buClr>
              <a:buSzPts val="2520"/>
              <a:buFont typeface="Calibri"/>
              <a:buAutoNum type="arabicParenBoth" startAt="18"/>
            </a:pPr>
            <a:r>
              <a:rPr lang="en-US" sz="2400" b="0" i="0" u="none" strike="noStrike" cap="none">
                <a:solidFill>
                  <a:srgbClr val="000000"/>
                </a:solidFill>
                <a:latin typeface="Helvetica Neue"/>
                <a:ea typeface="Helvetica Neue"/>
                <a:cs typeface="Helvetica Neue"/>
                <a:sym typeface="Helvetica Neue"/>
              </a:rPr>
              <a:t>Watts, L.L., Steele, L.M. and Den Hartog, D.N. (2020). Uncertainty avoidance moderates the relationship between transformational leadership and innovation: a meta-analysis. </a:t>
            </a:r>
            <a:r>
              <a:rPr lang="en-US" sz="2400" b="0" i="1" u="none" strike="noStrike" cap="none">
                <a:solidFill>
                  <a:srgbClr val="000000"/>
                </a:solidFill>
                <a:latin typeface="Helvetica Neue"/>
                <a:ea typeface="Helvetica Neue"/>
                <a:cs typeface="Helvetica Neue"/>
                <a:sym typeface="Helvetica Neue"/>
              </a:rPr>
              <a:t>Journal of International Business Studies,</a:t>
            </a:r>
            <a:r>
              <a:rPr lang="en-US" sz="2400" b="0" i="0" u="none" strike="noStrike" cap="none">
                <a:solidFill>
                  <a:srgbClr val="000000"/>
                </a:solidFill>
                <a:latin typeface="Helvetica Neue"/>
                <a:ea typeface="Helvetica Neue"/>
                <a:cs typeface="Helvetica Neue"/>
                <a:sym typeface="Helvetica Neue"/>
              </a:rPr>
              <a:t> Vol. 51, No. 1, pp. 138-145.</a:t>
            </a:r>
            <a:endParaRPr/>
          </a:p>
          <a:p>
            <a:pPr marL="801688" marR="0" lvl="0" indent="-801688" algn="l" rtl="0">
              <a:lnSpc>
                <a:spcPct val="100000"/>
              </a:lnSpc>
              <a:spcBef>
                <a:spcPts val="2400"/>
              </a:spcBef>
              <a:spcAft>
                <a:spcPts val="0"/>
              </a:spcAft>
              <a:buClr>
                <a:srgbClr val="4D94B7"/>
              </a:buClr>
              <a:buSzPts val="2520"/>
              <a:buFont typeface="Calibri"/>
              <a:buAutoNum type="arabicParenBoth" startAt="18"/>
            </a:pPr>
            <a:r>
              <a:rPr lang="en-US" sz="2400" b="0" i="0" u="none" strike="noStrike" cap="none">
                <a:solidFill>
                  <a:srgbClr val="000000"/>
                </a:solidFill>
                <a:latin typeface="Helvetica Neue"/>
                <a:ea typeface="Helvetica Neue"/>
                <a:cs typeface="Helvetica Neue"/>
                <a:sym typeface="Helvetica Neue"/>
              </a:rPr>
              <a:t>Vahs, D.; Brem, A. (2015). </a:t>
            </a:r>
            <a:r>
              <a:rPr lang="en-US" sz="2400" b="0" i="1" u="none" strike="noStrike" cap="none">
                <a:solidFill>
                  <a:srgbClr val="000000"/>
                </a:solidFill>
                <a:latin typeface="Helvetica Neue"/>
                <a:ea typeface="Helvetica Neue"/>
                <a:cs typeface="Helvetica Neue"/>
                <a:sym typeface="Helvetica Neue"/>
              </a:rPr>
              <a:t>Innovationsmanagement. Von der Idee zur erfolgreichen Vermarktung</a:t>
            </a:r>
            <a:r>
              <a:rPr lang="en-US" sz="2400" b="0" i="0" u="none" strike="noStrike" cap="none">
                <a:solidFill>
                  <a:srgbClr val="000000"/>
                </a:solidFill>
                <a:latin typeface="Helvetica Neue"/>
                <a:ea typeface="Helvetica Neue"/>
                <a:cs typeface="Helvetica Neue"/>
                <a:sym typeface="Helvetica Neue"/>
              </a:rPr>
              <a:t>. 5. Auflage. Schäfer Poeschel.</a:t>
            </a:r>
            <a:endParaRPr sz="2400" b="0" i="0" u="none" strike="noStrike" cap="none">
              <a:solidFill>
                <a:srgbClr val="000000"/>
              </a:solidFill>
              <a:latin typeface="Helvetica Neue"/>
              <a:ea typeface="Helvetica Neue"/>
              <a:cs typeface="Helvetica Neue"/>
              <a:sym typeface="Helvetica Neue"/>
            </a:endParaRPr>
          </a:p>
        </p:txBody>
      </p:sp>
      <p:sp>
        <p:nvSpPr>
          <p:cNvPr id="611" name="Google Shape;611;p39"/>
          <p:cNvSpPr txBox="1"/>
          <p:nvPr/>
        </p:nvSpPr>
        <p:spPr>
          <a:xfrm>
            <a:off x="1296000" y="1548000"/>
            <a:ext cx="6768000" cy="830956"/>
          </a:xfrm>
          <a:prstGeom prst="rect">
            <a:avLst/>
          </a:prstGeom>
          <a:noFill/>
          <a:ln>
            <a:noFill/>
          </a:ln>
        </p:spPr>
        <p:txBody>
          <a:bodyPr spcFirstLastPara="1" wrap="square" lIns="91425" tIns="45700" rIns="91425" bIns="45700" anchor="t" anchorCtr="0">
            <a:spAutoFit/>
          </a:bodyPr>
          <a:lstStyle/>
          <a:p>
            <a:pPr lvl="0">
              <a:buClr>
                <a:srgbClr val="4D94B7"/>
              </a:buClr>
              <a:buSzPts val="4800"/>
            </a:pPr>
            <a:r>
              <a:rPr lang="en-US" sz="4800" b="1" dirty="0" err="1">
                <a:solidFill>
                  <a:srgbClr val="4D94B7"/>
                </a:solidFill>
                <a:latin typeface="Helvetica Neue"/>
                <a:ea typeface="Helvetica Neue"/>
                <a:cs typeface="Helvetica Neue"/>
                <a:sym typeface="Helvetica Neue"/>
              </a:rPr>
              <a:t>Bibliografija</a:t>
            </a:r>
            <a:r>
              <a:rPr lang="en-US" sz="4800" b="1" dirty="0">
                <a:solidFill>
                  <a:srgbClr val="4D94B7"/>
                </a:solidFill>
                <a:latin typeface="Helvetica Neue"/>
                <a:ea typeface="Helvetica Neue"/>
                <a:cs typeface="Helvetica Neue"/>
                <a:sym typeface="Helvetica Neue"/>
              </a:rPr>
              <a:t> (4)</a:t>
            </a:r>
            <a:endParaRPr sz="1800" dirty="0">
              <a:solidFill>
                <a:schemeClr val="dk1"/>
              </a:solidFill>
              <a:latin typeface="Helvetica Neue"/>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pic>
        <p:nvPicPr>
          <p:cNvPr id="81" name="Google Shape;81;p4"/>
          <p:cNvPicPr preferRelativeResize="0"/>
          <p:nvPr/>
        </p:nvPicPr>
        <p:blipFill rotWithShape="1">
          <a:blip r:embed="rId3">
            <a:alphaModFix/>
          </a:blip>
          <a:srcRect/>
          <a:stretch/>
        </p:blipFill>
        <p:spPr>
          <a:xfrm>
            <a:off x="12344400" y="4921071"/>
            <a:ext cx="3907362" cy="3907362"/>
          </a:xfrm>
          <a:prstGeom prst="rect">
            <a:avLst/>
          </a:prstGeom>
          <a:noFill/>
          <a:ln>
            <a:noFill/>
          </a:ln>
        </p:spPr>
      </p:pic>
      <p:sp>
        <p:nvSpPr>
          <p:cNvPr id="82" name="Google Shape;82;p4"/>
          <p:cNvSpPr txBox="1"/>
          <p:nvPr/>
        </p:nvSpPr>
        <p:spPr>
          <a:xfrm>
            <a:off x="3283527" y="3888000"/>
            <a:ext cx="10432473" cy="2308284"/>
          </a:xfrm>
          <a:prstGeom prst="rect">
            <a:avLst/>
          </a:prstGeom>
          <a:noFill/>
          <a:ln>
            <a:noFill/>
          </a:ln>
        </p:spPr>
        <p:txBody>
          <a:bodyPr spcFirstLastPara="1" wrap="square" lIns="91425" tIns="45700" rIns="91425" bIns="45700" anchor="t" anchorCtr="0">
            <a:spAutoFit/>
          </a:bodyPr>
          <a:lstStyle/>
          <a:p>
            <a:pPr lvl="0" algn="ctr">
              <a:buClr>
                <a:srgbClr val="4D94B7"/>
              </a:buClr>
              <a:buSzPts val="4800"/>
            </a:pPr>
            <a:r>
              <a:rPr lang="hr-HR" sz="4800" b="1">
                <a:solidFill>
                  <a:srgbClr val="4D94B7"/>
                </a:solidFill>
                <a:latin typeface="Helvetica Neue"/>
                <a:ea typeface="Helvetica Neue"/>
                <a:cs typeface="Helvetica Neue"/>
                <a:sym typeface="Helvetica Neue"/>
              </a:rPr>
              <a:t>Poboljšanje unutarorganizacijske komunikacije za jačanje intrapoduzetničke kulture</a:t>
            </a:r>
          </a:p>
        </p:txBody>
      </p:sp>
      <p:sp>
        <p:nvSpPr>
          <p:cNvPr id="83" name="Google Shape;83;p4"/>
          <p:cNvSpPr txBox="1"/>
          <p:nvPr/>
        </p:nvSpPr>
        <p:spPr>
          <a:xfrm>
            <a:off x="1296000" y="2592000"/>
            <a:ext cx="15732000" cy="101566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AED633"/>
              </a:buClr>
              <a:buSzPts val="6000"/>
              <a:buFont typeface="Helvetica Neue"/>
              <a:buNone/>
            </a:pPr>
            <a:r>
              <a:rPr lang="hr-HR" sz="6000" b="1">
                <a:solidFill>
                  <a:srgbClr val="AED633"/>
                </a:solidFill>
                <a:latin typeface="Helvetica Neue"/>
                <a:ea typeface="Helvetica Neue"/>
                <a:cs typeface="Helvetica Neue"/>
                <a:sym typeface="Helvetica Neue"/>
              </a:rPr>
              <a:t>Cjelina 1</a:t>
            </a:r>
            <a:endParaRPr lang="hr-HR" sz="6000" b="1" i="0" u="none" strike="noStrike" cap="none">
              <a:solidFill>
                <a:srgbClr val="AED633"/>
              </a:solidFill>
              <a:latin typeface="Helvetica Neue"/>
              <a:ea typeface="Helvetica Neue"/>
              <a:cs typeface="Helvetica Neue"/>
              <a:sym typeface="Helvetica Neue"/>
            </a:endParaRPr>
          </a:p>
        </p:txBody>
      </p:sp>
      <p:sp>
        <p:nvSpPr>
          <p:cNvPr id="84" name="Google Shape;84;p4"/>
          <p:cNvSpPr txBox="1"/>
          <p:nvPr/>
        </p:nvSpPr>
        <p:spPr>
          <a:xfrm>
            <a:off x="1296000" y="6084000"/>
            <a:ext cx="13932000" cy="3323946"/>
          </a:xfrm>
          <a:prstGeom prst="rect">
            <a:avLst/>
          </a:prstGeom>
          <a:noFill/>
          <a:ln>
            <a:noFill/>
          </a:ln>
        </p:spPr>
        <p:txBody>
          <a:bodyPr spcFirstLastPara="1" wrap="square" lIns="91425" tIns="45700" rIns="91425" bIns="45700" anchor="t" anchorCtr="0">
            <a:spAutoFit/>
          </a:bodyPr>
          <a:lstStyle/>
          <a:p>
            <a:pPr lvl="0">
              <a:lnSpc>
                <a:spcPct val="150000"/>
              </a:lnSpc>
              <a:buSzPts val="2800"/>
            </a:pPr>
            <a:r>
              <a:rPr lang="hr-HR" sz="2800" b="1" dirty="0">
                <a:solidFill>
                  <a:srgbClr val="AED633"/>
                </a:solidFill>
                <a:latin typeface="Helvetica Neue"/>
                <a:ea typeface="Helvetica Neue"/>
                <a:cs typeface="Helvetica Neue"/>
                <a:sym typeface="Helvetica Neue"/>
              </a:rPr>
              <a:t>1.1 Definicija i tehnike</a:t>
            </a:r>
          </a:p>
          <a:p>
            <a:pPr lvl="0">
              <a:lnSpc>
                <a:spcPct val="150000"/>
              </a:lnSpc>
              <a:buSzPts val="2800"/>
            </a:pPr>
            <a:r>
              <a:rPr lang="hr-HR" sz="2800" b="1" dirty="0">
                <a:solidFill>
                  <a:srgbClr val="AED633"/>
                </a:solidFill>
                <a:latin typeface="Helvetica Neue"/>
                <a:ea typeface="Helvetica Neue"/>
                <a:cs typeface="Helvetica Neue"/>
                <a:sym typeface="Helvetica Neue"/>
              </a:rPr>
              <a:t>1.2 Česta razmjena</a:t>
            </a:r>
          </a:p>
          <a:p>
            <a:pPr lvl="0">
              <a:lnSpc>
                <a:spcPct val="150000"/>
              </a:lnSpc>
              <a:buSzPts val="2800"/>
            </a:pPr>
            <a:r>
              <a:rPr lang="hr-HR" sz="2800" b="1" dirty="0">
                <a:solidFill>
                  <a:srgbClr val="AED633"/>
                </a:solidFill>
                <a:latin typeface="Helvetica Neue"/>
                <a:ea typeface="Helvetica Neue"/>
                <a:cs typeface="Helvetica Neue"/>
                <a:sym typeface="Helvetica Neue"/>
              </a:rPr>
              <a:t>1.3 Kultura povratnih informacija</a:t>
            </a:r>
          </a:p>
          <a:p>
            <a:pPr lvl="0">
              <a:lnSpc>
                <a:spcPct val="150000"/>
              </a:lnSpc>
              <a:buSzPts val="2800"/>
            </a:pPr>
            <a:r>
              <a:rPr lang="hr-HR" sz="2800" b="1" dirty="0">
                <a:solidFill>
                  <a:srgbClr val="AED633"/>
                </a:solidFill>
                <a:latin typeface="Helvetica Neue"/>
                <a:ea typeface="Helvetica Neue"/>
                <a:cs typeface="Helvetica Neue"/>
                <a:sym typeface="Helvetica Neue"/>
              </a:rPr>
              <a:t>1.4 Transparentnost vizija, ciljeva i zahtjeva</a:t>
            </a:r>
          </a:p>
          <a:p>
            <a:pPr lvl="0">
              <a:lnSpc>
                <a:spcPct val="150000"/>
              </a:lnSpc>
              <a:buSzPts val="2800"/>
            </a:pPr>
            <a:r>
              <a:rPr lang="hr-HR" sz="2800" b="1" dirty="0">
                <a:solidFill>
                  <a:srgbClr val="AED633"/>
                </a:solidFill>
                <a:latin typeface="Helvetica Neue"/>
                <a:ea typeface="Helvetica Neue"/>
                <a:cs typeface="Helvetica Neue"/>
                <a:sym typeface="Helvetica Neue"/>
              </a:rPr>
              <a:t>1.5 Prednosti poticanja intrapoduzetništva za vašu tvrtku</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615"/>
        <p:cNvGrpSpPr/>
        <p:nvPr/>
      </p:nvGrpSpPr>
      <p:grpSpPr>
        <a:xfrm>
          <a:off x="0" y="0"/>
          <a:ext cx="0" cy="0"/>
          <a:chOff x="0" y="0"/>
          <a:chExt cx="0" cy="0"/>
        </a:xfrm>
      </p:grpSpPr>
      <p:pic>
        <p:nvPicPr>
          <p:cNvPr id="616" name="Google Shape;616;p40"/>
          <p:cNvPicPr preferRelativeResize="0"/>
          <p:nvPr/>
        </p:nvPicPr>
        <p:blipFill rotWithShape="1">
          <a:blip r:embed="rId3">
            <a:alphaModFix/>
          </a:blip>
          <a:srcRect/>
          <a:stretch/>
        </p:blipFill>
        <p:spPr>
          <a:xfrm>
            <a:off x="5901586" y="2458739"/>
            <a:ext cx="6484828" cy="3042465"/>
          </a:xfrm>
          <a:prstGeom prst="rect">
            <a:avLst/>
          </a:prstGeom>
          <a:noFill/>
          <a:ln>
            <a:noFill/>
          </a:ln>
        </p:spPr>
      </p:pic>
      <p:sp>
        <p:nvSpPr>
          <p:cNvPr id="617" name="Google Shape;617;p40"/>
          <p:cNvSpPr txBox="1"/>
          <p:nvPr/>
        </p:nvSpPr>
        <p:spPr>
          <a:xfrm>
            <a:off x="4572000" y="6724601"/>
            <a:ext cx="9144000" cy="120032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4D94B7"/>
              </a:buClr>
              <a:buSzPts val="7200"/>
              <a:buFont typeface="Helvetica Neue"/>
              <a:buNone/>
            </a:pPr>
            <a:r>
              <a:rPr lang="hr-HR" sz="7200" b="1">
                <a:solidFill>
                  <a:srgbClr val="4D94B7"/>
                </a:solidFill>
                <a:latin typeface="Helvetica Neue"/>
                <a:ea typeface="Helvetica Neue"/>
                <a:cs typeface="Helvetica Neue"/>
                <a:sym typeface="Helvetica Neue"/>
              </a:rPr>
              <a:t>Hvala</a:t>
            </a:r>
            <a:r>
              <a:rPr lang="en-US" sz="7200" b="1">
                <a:solidFill>
                  <a:srgbClr val="4D94B7"/>
                </a:solidFill>
                <a:latin typeface="Helvetica Neue"/>
                <a:ea typeface="Helvetica Neue"/>
                <a:cs typeface="Helvetica Neue"/>
                <a:sym typeface="Helvetica Neue"/>
              </a:rPr>
              <a:t>!</a:t>
            </a:r>
            <a:endParaRPr sz="7200" b="1" i="0" u="none" strike="noStrike" cap="none" dirty="0">
              <a:solidFill>
                <a:srgbClr val="4D94B7"/>
              </a:solidFill>
              <a:latin typeface="Helvetica Neue"/>
              <a:ea typeface="Helvetica Neue"/>
              <a:cs typeface="Helvetica Neue"/>
              <a:sym typeface="Helvetica Neue"/>
            </a:endParaRPr>
          </a:p>
        </p:txBody>
      </p:sp>
      <p:sp>
        <p:nvSpPr>
          <p:cNvPr id="618" name="Google Shape;618;p40"/>
          <p:cNvSpPr txBox="1"/>
          <p:nvPr/>
        </p:nvSpPr>
        <p:spPr>
          <a:xfrm>
            <a:off x="7812000" y="5652000"/>
            <a:ext cx="2628000"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i="0" u="none" strike="noStrike">
                <a:solidFill>
                  <a:srgbClr val="AED633"/>
                </a:solidFill>
                <a:latin typeface="Helvetica Neue"/>
                <a:ea typeface="Helvetica Neue"/>
                <a:cs typeface="Helvetica Neue"/>
                <a:sym typeface="Helvetica Neue"/>
              </a:rPr>
              <a:t>genieproject.eu</a:t>
            </a:r>
            <a:endParaRPr sz="2400" b="1">
              <a:solidFill>
                <a:srgbClr val="AED633"/>
              </a:solidFill>
              <a:latin typeface="Helvetica Neue"/>
              <a:ea typeface="Helvetica Neue"/>
              <a:cs typeface="Helvetica Neue"/>
              <a:sym typeface="Helvetica Neu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5"/>
          <p:cNvSpPr txBox="1"/>
          <p:nvPr/>
        </p:nvSpPr>
        <p:spPr>
          <a:xfrm>
            <a:off x="1296000" y="1548000"/>
            <a:ext cx="1573680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r-HR" sz="4800" b="1" dirty="0">
                <a:solidFill>
                  <a:srgbClr val="4D94B7"/>
                </a:solidFill>
                <a:latin typeface="Helvetica Neue"/>
                <a:ea typeface="Helvetica Neue"/>
                <a:cs typeface="Helvetica Neue"/>
                <a:sym typeface="Helvetica Neue"/>
              </a:rPr>
              <a:t>1. Poboljšanje unutarorganizacijske komunikacije</a:t>
            </a:r>
            <a:endParaRPr lang="hr-HR" dirty="0"/>
          </a:p>
        </p:txBody>
      </p:sp>
      <p:sp>
        <p:nvSpPr>
          <p:cNvPr id="90" name="Google Shape;90;p5"/>
          <p:cNvSpPr txBox="1"/>
          <p:nvPr/>
        </p:nvSpPr>
        <p:spPr>
          <a:xfrm>
            <a:off x="1295400" y="2304000"/>
            <a:ext cx="10210800" cy="523220"/>
          </a:xfrm>
          <a:prstGeom prst="rect">
            <a:avLst/>
          </a:prstGeom>
          <a:noFill/>
          <a:ln>
            <a:noFill/>
          </a:ln>
        </p:spPr>
        <p:txBody>
          <a:bodyPr spcFirstLastPara="1" wrap="square" lIns="91425" tIns="45700" rIns="91425" bIns="45700" anchor="t" anchorCtr="0">
            <a:spAutoFit/>
          </a:bodyPr>
          <a:lstStyle/>
          <a:p>
            <a:pPr lvl="0"/>
            <a:r>
              <a:rPr lang="hr-HR" sz="2800" b="1" dirty="0">
                <a:solidFill>
                  <a:srgbClr val="AED633"/>
                </a:solidFill>
                <a:latin typeface="Helvetica Neue"/>
                <a:ea typeface="Helvetica Neue"/>
                <a:cs typeface="Helvetica Neue"/>
                <a:sym typeface="Helvetica Neue"/>
              </a:rPr>
              <a:t>1.1 Definicija i tehnike</a:t>
            </a:r>
          </a:p>
        </p:txBody>
      </p:sp>
      <p:sp>
        <p:nvSpPr>
          <p:cNvPr id="91" name="Google Shape;91;p5"/>
          <p:cNvSpPr/>
          <p:nvPr/>
        </p:nvSpPr>
        <p:spPr>
          <a:xfrm rot="-614456">
            <a:off x="2679122" y="4528720"/>
            <a:ext cx="6177541" cy="3614468"/>
          </a:xfrm>
          <a:prstGeom prst="foldedCorner">
            <a:avLst>
              <a:gd name="adj" fmla="val 16667"/>
            </a:avLst>
          </a:prstGeom>
          <a:solidFill>
            <a:srgbClr val="D8D8D8"/>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2400"/>
              <a:buFont typeface="Calibri"/>
              <a:buNone/>
            </a:pPr>
            <a:endParaRPr lang="hr-HR" sz="2400" b="1" dirty="0">
              <a:solidFill>
                <a:schemeClr val="dk1"/>
              </a:solidFill>
              <a:latin typeface="Helvetica Neue"/>
              <a:ea typeface="Helvetica Neue"/>
              <a:cs typeface="Helvetica Neue"/>
              <a:sym typeface="Helvetica Neue"/>
            </a:endParaRPr>
          </a:p>
          <a:p>
            <a:pPr marL="0" marR="0" lvl="0" indent="0" algn="ctr" rtl="0">
              <a:spcBef>
                <a:spcPts val="0"/>
              </a:spcBef>
              <a:spcAft>
                <a:spcPts val="0"/>
              </a:spcAft>
              <a:buClr>
                <a:schemeClr val="dk1"/>
              </a:buClr>
              <a:buSzPts val="2400"/>
              <a:buFont typeface="Helvetica Neue"/>
              <a:buNone/>
            </a:pPr>
            <a:r>
              <a:rPr lang="hr-HR" sz="2400" b="1" dirty="0">
                <a:solidFill>
                  <a:schemeClr val="dk1"/>
                </a:solidFill>
                <a:latin typeface="Helvetica Neue"/>
                <a:ea typeface="Helvetica Neue"/>
                <a:cs typeface="Helvetica Neue"/>
                <a:sym typeface="Helvetica Neue"/>
              </a:rPr>
              <a:t>Definicija: </a:t>
            </a:r>
            <a:endParaRPr lang="hr-HR" dirty="0"/>
          </a:p>
          <a:p>
            <a:pPr marL="0" marR="0" lvl="0" indent="0" algn="ctr" rtl="0">
              <a:spcBef>
                <a:spcPts val="0"/>
              </a:spcBef>
              <a:spcAft>
                <a:spcPts val="0"/>
              </a:spcAft>
              <a:buClr>
                <a:schemeClr val="dk1"/>
              </a:buClr>
              <a:buSzPts val="1200"/>
              <a:buFont typeface="Calibri"/>
              <a:buNone/>
            </a:pPr>
            <a:endParaRPr lang="hr-HR" sz="1200" b="1" dirty="0">
              <a:solidFill>
                <a:schemeClr val="dk1"/>
              </a:solidFill>
              <a:latin typeface="Helvetica Neue"/>
              <a:ea typeface="Helvetica Neue"/>
              <a:cs typeface="Helvetica Neue"/>
              <a:sym typeface="Helvetica Neue"/>
            </a:endParaRPr>
          </a:p>
          <a:p>
            <a:pPr lvl="0" algn="ctr">
              <a:buClr>
                <a:schemeClr val="dk1"/>
              </a:buClr>
              <a:buSzPts val="2400"/>
            </a:pPr>
            <a:r>
              <a:rPr lang="hr-HR" sz="2400" dirty="0">
                <a:solidFill>
                  <a:schemeClr val="dk1"/>
                </a:solidFill>
                <a:latin typeface="Helvetica Neue"/>
                <a:ea typeface="Helvetica Neue"/>
                <a:cs typeface="Helvetica Neue"/>
                <a:sym typeface="Helvetica Neue"/>
              </a:rPr>
              <a:t>Razmjena poruka ili informacija među ljudima. Komunikacijski kanali koji se koriste su jezik s jedne strane i govor tijela (neverbalna komunikacija), uključujući izraze lica, geste, kontakt očima, prostornu udaljenost, s druge strane.</a:t>
            </a:r>
            <a:endParaRPr lang="hr-HR" sz="1800" dirty="0">
              <a:solidFill>
                <a:schemeClr val="dk1"/>
              </a:solidFill>
              <a:latin typeface="Helvetica Neue"/>
              <a:ea typeface="Helvetica Neue"/>
              <a:cs typeface="Helvetica Neue"/>
              <a:sym typeface="Helvetica Neue"/>
            </a:endParaRPr>
          </a:p>
        </p:txBody>
      </p:sp>
      <p:sp>
        <p:nvSpPr>
          <p:cNvPr id="92" name="Google Shape;92;p5"/>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dirty="0">
                <a:solidFill>
                  <a:schemeClr val="dk1"/>
                </a:solidFill>
                <a:latin typeface="Helvetica Neue"/>
                <a:ea typeface="Helvetica Neue"/>
                <a:cs typeface="Helvetica Neue"/>
                <a:sym typeface="Helvetica Neue"/>
              </a:rPr>
              <a:t>Izvor br.: 1</a:t>
            </a:r>
            <a:r>
              <a:rPr lang="hr-HR" sz="1200" dirty="0">
                <a:solidFill>
                  <a:schemeClr val="dk1"/>
                </a:solidFill>
                <a:latin typeface="Helvetica Neue"/>
                <a:ea typeface="Helvetica Neue"/>
                <a:cs typeface="Helvetica Neue"/>
                <a:sym typeface="Helvetica Neue"/>
              </a:rPr>
              <a:t>0, 12</a:t>
            </a:r>
            <a:endParaRPr lang="hr-HR" dirty="0"/>
          </a:p>
        </p:txBody>
      </p:sp>
      <p:sp>
        <p:nvSpPr>
          <p:cNvPr id="93" name="Google Shape;93;p5"/>
          <p:cNvSpPr txBox="1"/>
          <p:nvPr/>
        </p:nvSpPr>
        <p:spPr>
          <a:xfrm>
            <a:off x="10440000" y="5400000"/>
            <a:ext cx="2880000" cy="1800000"/>
          </a:xfrm>
          <a:prstGeom prst="rect">
            <a:avLst/>
          </a:prstGeom>
          <a:solidFill>
            <a:srgbClr val="AED633"/>
          </a:solidFill>
          <a:ln>
            <a:noFill/>
          </a:ln>
          <a:effectLst>
            <a:outerShdw blurRad="107950" dist="12700" dir="5400000" algn="ctr">
              <a:srgbClr val="000000"/>
            </a:outerShdw>
          </a:effectLst>
        </p:spPr>
        <p:txBody>
          <a:bodyPr spcFirstLastPara="1" wrap="square" lIns="91425" tIns="91425" rIns="91425" bIns="91425" anchor="ctr" anchorCtr="0">
            <a:noAutofit/>
          </a:bodyPr>
          <a:lstStyle/>
          <a:p>
            <a:pPr lvl="0" algn="ctr">
              <a:lnSpc>
                <a:spcPct val="90000"/>
              </a:lnSpc>
              <a:buClr>
                <a:schemeClr val="lt1"/>
              </a:buClr>
              <a:buSzPts val="2400"/>
            </a:pPr>
            <a:r>
              <a:rPr lang="hr-HR" sz="2400">
                <a:solidFill>
                  <a:schemeClr val="lt1"/>
                </a:solidFill>
                <a:latin typeface="Helvetica Neue"/>
                <a:ea typeface="Helvetica Neue"/>
                <a:cs typeface="Helvetica Neue"/>
                <a:sym typeface="Helvetica Neue"/>
              </a:rPr>
              <a:t>Komunikacija općenito</a:t>
            </a:r>
            <a:endParaRPr lang="hr-HR"/>
          </a:p>
        </p:txBody>
      </p:sp>
      <p:sp>
        <p:nvSpPr>
          <p:cNvPr id="94" name="Google Shape;94;p5"/>
          <p:cNvSpPr txBox="1"/>
          <p:nvPr/>
        </p:nvSpPr>
        <p:spPr>
          <a:xfrm>
            <a:off x="13392000" y="5400000"/>
            <a:ext cx="2880000" cy="1800000"/>
          </a:xfrm>
          <a:prstGeom prst="rect">
            <a:avLst/>
          </a:prstGeom>
          <a:solidFill>
            <a:srgbClr val="4D94B7"/>
          </a:solidFill>
          <a:ln>
            <a:noFill/>
          </a:ln>
          <a:effectLst>
            <a:outerShdw blurRad="107950" dist="12700" dir="5400000" algn="ctr">
              <a:srgbClr val="000000"/>
            </a:outerShdw>
          </a:effectLst>
        </p:spPr>
        <p:txBody>
          <a:bodyPr spcFirstLastPara="1" wrap="square" lIns="91425" tIns="91425" rIns="91425" bIns="91425" anchor="ctr" anchorCtr="0">
            <a:noAutofit/>
          </a:bodyPr>
          <a:lstStyle/>
          <a:p>
            <a:pPr lvl="0" algn="ctr">
              <a:lnSpc>
                <a:spcPct val="90000"/>
              </a:lnSpc>
              <a:buClr>
                <a:schemeClr val="lt1"/>
              </a:buClr>
              <a:buSzPts val="2400"/>
            </a:pPr>
            <a:r>
              <a:rPr lang="hr-HR" sz="2400" dirty="0">
                <a:solidFill>
                  <a:schemeClr val="lt1"/>
                </a:solidFill>
                <a:latin typeface="Helvetica Neue"/>
                <a:ea typeface="Helvetica Neue"/>
                <a:cs typeface="Helvetica Neue"/>
                <a:sym typeface="Helvetica Neue"/>
              </a:rPr>
              <a:t>Komunikacija na sastancima</a:t>
            </a:r>
            <a:endParaRPr lang="hr-HR" dirty="0"/>
          </a:p>
        </p:txBody>
      </p:sp>
      <p:sp>
        <p:nvSpPr>
          <p:cNvPr id="95" name="Google Shape;95;p5"/>
          <p:cNvSpPr/>
          <p:nvPr/>
        </p:nvSpPr>
        <p:spPr>
          <a:xfrm>
            <a:off x="10440000" y="4788000"/>
            <a:ext cx="5832000" cy="648000"/>
          </a:xfrm>
          <a:prstGeom prst="roundRect">
            <a:avLst>
              <a:gd name="adj" fmla="val 16667"/>
            </a:avLst>
          </a:prstGeom>
          <a:gradFill>
            <a:gsLst>
              <a:gs pos="0">
                <a:schemeClr val="lt1"/>
              </a:gs>
              <a:gs pos="100000">
                <a:srgbClr val="939393"/>
              </a:gs>
            </a:gsLst>
            <a:path path="circle">
              <a:fillToRect l="50000" t="50000" r="50000" b="50000"/>
            </a:path>
            <a:tileRect/>
          </a:gra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2400"/>
              <a:buFont typeface="Helvetica Neue"/>
              <a:buNone/>
            </a:pPr>
            <a:r>
              <a:rPr lang="hr-HR" sz="2400" b="1" dirty="0">
                <a:solidFill>
                  <a:schemeClr val="dk1"/>
                </a:solidFill>
                <a:latin typeface="Helvetica Neue"/>
                <a:ea typeface="Helvetica Neue"/>
                <a:cs typeface="Helvetica Neue"/>
                <a:sym typeface="Helvetica Neue"/>
              </a:rPr>
              <a:t>Razlikujemo:</a:t>
            </a:r>
            <a:endParaRPr lang="hr-HR" sz="1800" b="1" dirty="0">
              <a:solidFill>
                <a:schemeClr val="lt1"/>
              </a:solidFill>
              <a:latin typeface="Helvetica Neue"/>
              <a:ea typeface="Helvetica Neue"/>
              <a:cs typeface="Helvetica Neue"/>
              <a:sym typeface="Helvetica Neue"/>
            </a:endParaRPr>
          </a:p>
        </p:txBody>
      </p:sp>
      <p:pic>
        <p:nvPicPr>
          <p:cNvPr id="96" name="Google Shape;96;p5" descr="Anheften mit einfarbiger Füllung"/>
          <p:cNvPicPr preferRelativeResize="0"/>
          <p:nvPr/>
        </p:nvPicPr>
        <p:blipFill rotWithShape="1">
          <a:blip r:embed="rId3">
            <a:alphaModFix/>
          </a:blip>
          <a:srcRect/>
          <a:stretch/>
        </p:blipFill>
        <p:spPr>
          <a:xfrm rot="4518548">
            <a:off x="5178628" y="3979787"/>
            <a:ext cx="914400" cy="914400"/>
          </a:xfrm>
          <a:prstGeom prst="rect">
            <a:avLst/>
          </a:prstGeom>
          <a:noFill/>
          <a:ln>
            <a:noFill/>
          </a:ln>
          <a:effectLst>
            <a:outerShdw blurRad="149987" dist="250190" dir="8460000" algn="ctr">
              <a:srgbClr val="000000">
                <a:alpha val="27450"/>
              </a:srgbClr>
            </a:outerShdw>
          </a:effectLst>
        </p:spPr>
      </p:pic>
      <p:sp>
        <p:nvSpPr>
          <p:cNvPr id="97" name="Google Shape;97;p5"/>
          <p:cNvSpPr txBox="1"/>
          <p:nvPr/>
        </p:nvSpPr>
        <p:spPr>
          <a:xfrm>
            <a:off x="1295400" y="3384000"/>
            <a:ext cx="13986163" cy="461665"/>
          </a:xfrm>
          <a:prstGeom prst="rect">
            <a:avLst/>
          </a:prstGeom>
          <a:noFill/>
          <a:ln>
            <a:noFill/>
          </a:ln>
        </p:spPr>
        <p:txBody>
          <a:bodyPr spcFirstLastPara="1" wrap="square" lIns="91425" tIns="45700" rIns="91425" bIns="45700" anchor="t" anchorCtr="0">
            <a:spAutoFit/>
          </a:bodyPr>
          <a:lstStyle/>
          <a:p>
            <a:pPr lvl="0"/>
            <a:r>
              <a:rPr lang="hr-HR" sz="2400" b="1" dirty="0">
                <a:solidFill>
                  <a:schemeClr val="dk1"/>
                </a:solidFill>
                <a:latin typeface="Helvetica Neue"/>
                <a:ea typeface="Helvetica Neue"/>
                <a:cs typeface="Helvetica Neue"/>
                <a:sym typeface="Helvetica Neue"/>
              </a:rPr>
              <a:t>Definicija unutarorganizacijske komunikacije</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 calcmode="lin" valueType="num">
                                      <p:cBhvr additive="base">
                                        <p:cTn id="7" dur="500"/>
                                        <p:tgtEl>
                                          <p:spTgt spid="91"/>
                                        </p:tgtEl>
                                        <p:attrNameLst>
                                          <p:attrName>ppt_w</p:attrName>
                                        </p:attrNameLst>
                                      </p:cBhvr>
                                      <p:tavLst>
                                        <p:tav tm="0">
                                          <p:val>
                                            <p:strVal val="0"/>
                                          </p:val>
                                        </p:tav>
                                        <p:tav tm="100000">
                                          <p:val>
                                            <p:strVal val="#ppt_w"/>
                                          </p:val>
                                        </p:tav>
                                      </p:tavLst>
                                    </p:anim>
                                    <p:anim calcmode="lin" valueType="num">
                                      <p:cBhvr additive="base">
                                        <p:cTn id="8" dur="500"/>
                                        <p:tgtEl>
                                          <p:spTgt spid="91"/>
                                        </p:tgtEl>
                                        <p:attrNameLst>
                                          <p:attrName>ppt_h</p:attrName>
                                        </p:attrNameLst>
                                      </p:cBhvr>
                                      <p:tavLst>
                                        <p:tav tm="0">
                                          <p:val>
                                            <p:strVal val="0"/>
                                          </p:val>
                                        </p:tav>
                                        <p:tav tm="100000">
                                          <p:val>
                                            <p:strVal val="#ppt_h"/>
                                          </p:val>
                                        </p:tav>
                                      </p:tavLst>
                                    </p:anim>
                                  </p:child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0"/>
                                          </p:stCondLst>
                                        </p:cTn>
                                        <p:tgtEl>
                                          <p:spTgt spid="9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9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3"/>
                                        </p:tgtEl>
                                        <p:attrNameLst>
                                          <p:attrName>style.visibility</p:attrName>
                                        </p:attrNameLst>
                                      </p:cBhvr>
                                      <p:to>
                                        <p:strVal val="visible"/>
                                      </p:to>
                                    </p:set>
                                    <p:animEffect transition="in" filter="fade">
                                      <p:cBhvr>
                                        <p:cTn id="20" dur="500"/>
                                        <p:tgtEl>
                                          <p:spTgt spid="9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94"/>
                                        </p:tgtEl>
                                        <p:attrNameLst>
                                          <p:attrName>style.visibility</p:attrName>
                                        </p:attrNameLst>
                                      </p:cBhvr>
                                      <p:to>
                                        <p:strVal val="visible"/>
                                      </p:to>
                                    </p:set>
                                    <p:animEffect transition="in" filter="fade">
                                      <p:cBhvr>
                                        <p:cTn id="25"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cxnSp>
        <p:nvCxnSpPr>
          <p:cNvPr id="102" name="Google Shape;102;p6"/>
          <p:cNvCxnSpPr/>
          <p:nvPr/>
        </p:nvCxnSpPr>
        <p:spPr>
          <a:xfrm rot="10800000" flipH="1">
            <a:off x="8014452" y="6864794"/>
            <a:ext cx="902398" cy="561762"/>
          </a:xfrm>
          <a:prstGeom prst="straightConnector1">
            <a:avLst/>
          </a:prstGeom>
          <a:noFill/>
          <a:ln w="76200" cap="flat" cmpd="sng">
            <a:solidFill>
              <a:srgbClr val="93B3D7"/>
            </a:solidFill>
            <a:prstDash val="solid"/>
            <a:round/>
            <a:headEnd type="none" w="sm" len="sm"/>
            <a:tailEnd type="triangle" w="med" len="med"/>
          </a:ln>
        </p:spPr>
      </p:cxnSp>
      <p:cxnSp>
        <p:nvCxnSpPr>
          <p:cNvPr id="103" name="Google Shape;103;p6"/>
          <p:cNvCxnSpPr/>
          <p:nvPr/>
        </p:nvCxnSpPr>
        <p:spPr>
          <a:xfrm rot="10800000" flipH="1">
            <a:off x="7976054" y="6712967"/>
            <a:ext cx="940796" cy="151827"/>
          </a:xfrm>
          <a:prstGeom prst="straightConnector1">
            <a:avLst/>
          </a:prstGeom>
          <a:noFill/>
          <a:ln w="76200" cap="flat" cmpd="sng">
            <a:solidFill>
              <a:srgbClr val="FBF763"/>
            </a:solidFill>
            <a:prstDash val="solid"/>
            <a:round/>
            <a:headEnd type="none" w="sm" len="sm"/>
            <a:tailEnd type="triangle" w="med" len="med"/>
          </a:ln>
        </p:spPr>
      </p:cxnSp>
      <p:cxnSp>
        <p:nvCxnSpPr>
          <p:cNvPr id="104" name="Google Shape;104;p6"/>
          <p:cNvCxnSpPr>
            <a:endCxn id="105" idx="1"/>
          </p:cNvCxnSpPr>
          <p:nvPr/>
        </p:nvCxnSpPr>
        <p:spPr>
          <a:xfrm>
            <a:off x="8014450" y="6387167"/>
            <a:ext cx="902399" cy="193500"/>
          </a:xfrm>
          <a:prstGeom prst="straightConnector1">
            <a:avLst/>
          </a:prstGeom>
          <a:noFill/>
          <a:ln w="76200" cap="flat" cmpd="sng">
            <a:solidFill>
              <a:schemeClr val="accent3"/>
            </a:solidFill>
            <a:prstDash val="solid"/>
            <a:round/>
            <a:headEnd type="none" w="sm" len="sm"/>
            <a:tailEnd type="triangle" w="med" len="med"/>
          </a:ln>
        </p:spPr>
      </p:cxnSp>
      <p:cxnSp>
        <p:nvCxnSpPr>
          <p:cNvPr id="106" name="Google Shape;106;p6"/>
          <p:cNvCxnSpPr/>
          <p:nvPr/>
        </p:nvCxnSpPr>
        <p:spPr>
          <a:xfrm>
            <a:off x="8014452" y="5541223"/>
            <a:ext cx="902398" cy="845889"/>
          </a:xfrm>
          <a:prstGeom prst="straightConnector1">
            <a:avLst/>
          </a:prstGeom>
          <a:noFill/>
          <a:ln w="76200" cap="flat" cmpd="sng">
            <a:solidFill>
              <a:srgbClr val="FF0000"/>
            </a:solidFill>
            <a:prstDash val="solid"/>
            <a:round/>
            <a:headEnd type="none" w="sm" len="sm"/>
            <a:tailEnd type="triangle" w="med" len="med"/>
          </a:ln>
        </p:spPr>
      </p:cxnSp>
      <p:sp>
        <p:nvSpPr>
          <p:cNvPr id="107" name="Google Shape;107;p6"/>
          <p:cNvSpPr txBox="1"/>
          <p:nvPr/>
        </p:nvSpPr>
        <p:spPr>
          <a:xfrm>
            <a:off x="1101435" y="6220667"/>
            <a:ext cx="1704109" cy="720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2400"/>
              <a:buFont typeface="Helvetica Neue"/>
              <a:buNone/>
            </a:pPr>
            <a:r>
              <a:rPr lang="hr-HR" sz="2400" b="1">
                <a:solidFill>
                  <a:schemeClr val="dk1"/>
                </a:solidFill>
                <a:latin typeface="Helvetica Neue"/>
                <a:ea typeface="Helvetica Neue"/>
                <a:cs typeface="Helvetica Neue"/>
                <a:sym typeface="Helvetica Neue"/>
              </a:rPr>
              <a:t>Pošiljatelj</a:t>
            </a:r>
          </a:p>
        </p:txBody>
      </p:sp>
      <p:sp>
        <p:nvSpPr>
          <p:cNvPr id="108" name="Google Shape;108;p6"/>
          <p:cNvSpPr/>
          <p:nvPr/>
        </p:nvSpPr>
        <p:spPr>
          <a:xfrm>
            <a:off x="3858850" y="4960667"/>
            <a:ext cx="3780000" cy="540000"/>
          </a:xfrm>
          <a:prstGeom prst="rect">
            <a:avLst/>
          </a:prstGeom>
          <a:solidFill>
            <a:srgbClr val="93B3D7"/>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lvl="0" algn="ctr">
              <a:buClr>
                <a:schemeClr val="dk1"/>
              </a:buClr>
              <a:buSzPts val="2400"/>
            </a:pPr>
            <a:r>
              <a:rPr lang="hr-HR" sz="2400" b="1">
                <a:solidFill>
                  <a:schemeClr val="dk1"/>
                </a:solidFill>
                <a:latin typeface="Helvetica Neue"/>
                <a:ea typeface="Helvetica Neue"/>
                <a:cs typeface="Helvetica Neue"/>
                <a:sym typeface="Helvetica Neue"/>
              </a:rPr>
              <a:t>Činjenične informacije</a:t>
            </a:r>
            <a:endParaRPr lang="hr-HR"/>
          </a:p>
        </p:txBody>
      </p:sp>
      <p:sp>
        <p:nvSpPr>
          <p:cNvPr id="109" name="Google Shape;109;p6"/>
          <p:cNvSpPr/>
          <p:nvPr/>
        </p:nvSpPr>
        <p:spPr>
          <a:xfrm rot="5400000">
            <a:off x="6018850" y="6310667"/>
            <a:ext cx="3240000" cy="540000"/>
          </a:xfrm>
          <a:prstGeom prst="rect">
            <a:avLst/>
          </a:prstGeom>
          <a:solidFill>
            <a:srgbClr val="F7230D"/>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2400"/>
              <a:buFont typeface="Helvetica Neue"/>
              <a:buNone/>
            </a:pPr>
            <a:r>
              <a:rPr lang="hr-HR" sz="2400" b="1">
                <a:solidFill>
                  <a:schemeClr val="dk1"/>
                </a:solidFill>
                <a:latin typeface="Helvetica Neue"/>
                <a:ea typeface="Helvetica Neue"/>
                <a:cs typeface="Helvetica Neue"/>
                <a:sym typeface="Helvetica Neue"/>
              </a:rPr>
              <a:t>Apel</a:t>
            </a:r>
          </a:p>
        </p:txBody>
      </p:sp>
      <p:sp>
        <p:nvSpPr>
          <p:cNvPr id="110" name="Google Shape;110;p6"/>
          <p:cNvSpPr/>
          <p:nvPr/>
        </p:nvSpPr>
        <p:spPr>
          <a:xfrm>
            <a:off x="4128850" y="7660667"/>
            <a:ext cx="3240000" cy="540000"/>
          </a:xfrm>
          <a:prstGeom prst="rect">
            <a:avLst/>
          </a:prstGeom>
          <a:solidFill>
            <a:srgbClr val="FBF763"/>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2400"/>
              <a:buFont typeface="Helvetica Neue"/>
              <a:buNone/>
            </a:pPr>
            <a:r>
              <a:rPr lang="hr-HR" sz="2400" b="1">
                <a:solidFill>
                  <a:schemeClr val="dk1"/>
                </a:solidFill>
                <a:latin typeface="Helvetica Neue"/>
                <a:ea typeface="Helvetica Neue"/>
                <a:cs typeface="Helvetica Neue"/>
                <a:sym typeface="Helvetica Neue"/>
              </a:rPr>
              <a:t>Veza</a:t>
            </a:r>
            <a:endParaRPr lang="hr-HR"/>
          </a:p>
        </p:txBody>
      </p:sp>
      <p:sp>
        <p:nvSpPr>
          <p:cNvPr id="111" name="Google Shape;111;p6"/>
          <p:cNvSpPr/>
          <p:nvPr/>
        </p:nvSpPr>
        <p:spPr>
          <a:xfrm rot="-5400000">
            <a:off x="2238850" y="6310667"/>
            <a:ext cx="3240000" cy="540000"/>
          </a:xfrm>
          <a:prstGeom prst="rect">
            <a:avLst/>
          </a:prstGeom>
          <a:solidFill>
            <a:srgbClr val="9BBB59"/>
          </a:soli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2400"/>
              <a:buFont typeface="Helvetica Neue"/>
              <a:buNone/>
            </a:pPr>
            <a:r>
              <a:rPr lang="hr-HR" sz="2400" b="1">
                <a:solidFill>
                  <a:schemeClr val="dk1"/>
                </a:solidFill>
                <a:latin typeface="Helvetica Neue"/>
                <a:ea typeface="Helvetica Neue"/>
                <a:cs typeface="Helvetica Neue"/>
                <a:sym typeface="Helvetica Neue"/>
              </a:rPr>
              <a:t>Samoprocjena</a:t>
            </a:r>
            <a:endParaRPr lang="hr-HR"/>
          </a:p>
        </p:txBody>
      </p:sp>
      <p:sp>
        <p:nvSpPr>
          <p:cNvPr id="105" name="Google Shape;105;p6"/>
          <p:cNvSpPr txBox="1"/>
          <p:nvPr/>
        </p:nvSpPr>
        <p:spPr>
          <a:xfrm>
            <a:off x="8916849" y="6220667"/>
            <a:ext cx="1681877" cy="720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2400"/>
              <a:buFont typeface="Helvetica Neue"/>
              <a:buNone/>
            </a:pPr>
            <a:r>
              <a:rPr lang="hr-HR" sz="2400" b="1">
                <a:solidFill>
                  <a:schemeClr val="dk1"/>
                </a:solidFill>
                <a:latin typeface="Helvetica Neue"/>
                <a:ea typeface="Helvetica Neue"/>
                <a:cs typeface="Helvetica Neue"/>
                <a:sym typeface="Helvetica Neue"/>
              </a:rPr>
              <a:t>Primatelj</a:t>
            </a:r>
          </a:p>
        </p:txBody>
      </p:sp>
      <p:sp>
        <p:nvSpPr>
          <p:cNvPr id="112" name="Google Shape;112;p6"/>
          <p:cNvSpPr txBox="1"/>
          <p:nvPr/>
        </p:nvSpPr>
        <p:spPr>
          <a:xfrm>
            <a:off x="1295400" y="3384000"/>
            <a:ext cx="15773400" cy="461665"/>
          </a:xfrm>
          <a:prstGeom prst="rect">
            <a:avLst/>
          </a:prstGeom>
          <a:noFill/>
          <a:ln>
            <a:noFill/>
          </a:ln>
        </p:spPr>
        <p:txBody>
          <a:bodyPr spcFirstLastPara="1" wrap="square" lIns="91425" tIns="45700" rIns="91425" bIns="45700" anchor="t" anchorCtr="0">
            <a:spAutoFit/>
          </a:bodyPr>
          <a:lstStyle/>
          <a:p>
            <a:pPr lvl="0">
              <a:buClr>
                <a:schemeClr val="dk1"/>
              </a:buClr>
              <a:buSzPts val="2400"/>
            </a:pPr>
            <a:r>
              <a:rPr lang="hr-HR" sz="2400" b="1">
                <a:solidFill>
                  <a:schemeClr val="dk1"/>
                </a:solidFill>
                <a:latin typeface="Helvetica Neue"/>
                <a:ea typeface="Helvetica Neue"/>
                <a:cs typeface="Helvetica Neue"/>
                <a:sym typeface="Helvetica Neue"/>
              </a:rPr>
              <a:t>Četverostrani model komunikacije (1)</a:t>
            </a:r>
            <a:endParaRPr lang="hr-HR" sz="1800" b="1">
              <a:solidFill>
                <a:schemeClr val="dk1"/>
              </a:solidFill>
              <a:latin typeface="Helvetica Neue"/>
              <a:ea typeface="Helvetica Neue"/>
              <a:cs typeface="Helvetica Neue"/>
              <a:sym typeface="Helvetica Neue"/>
            </a:endParaRPr>
          </a:p>
        </p:txBody>
      </p:sp>
      <p:sp>
        <p:nvSpPr>
          <p:cNvPr id="113" name="Google Shape;113;p6"/>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dirty="0">
                <a:solidFill>
                  <a:schemeClr val="dk1"/>
                </a:solidFill>
                <a:latin typeface="Helvetica Neue"/>
                <a:ea typeface="Helvetica Neue"/>
                <a:cs typeface="Helvetica Neue"/>
                <a:sym typeface="Helvetica Neue"/>
              </a:rPr>
              <a:t>Izvor br.: </a:t>
            </a:r>
            <a:r>
              <a:rPr lang="hr-HR" sz="1200" dirty="0">
                <a:solidFill>
                  <a:schemeClr val="dk1"/>
                </a:solidFill>
                <a:latin typeface="Helvetica Neue"/>
                <a:ea typeface="Helvetica Neue"/>
                <a:cs typeface="Helvetica Neue"/>
                <a:sym typeface="Helvetica Neue"/>
              </a:rPr>
              <a:t>16</a:t>
            </a:r>
            <a:endParaRPr lang="hr-HR" dirty="0"/>
          </a:p>
        </p:txBody>
      </p:sp>
      <p:sp>
        <p:nvSpPr>
          <p:cNvPr id="114" name="Google Shape;114;p6"/>
          <p:cNvSpPr txBox="1"/>
          <p:nvPr/>
        </p:nvSpPr>
        <p:spPr>
          <a:xfrm>
            <a:off x="9720000" y="3384000"/>
            <a:ext cx="7416000" cy="1289887"/>
          </a:xfrm>
          <a:prstGeom prst="rect">
            <a:avLst/>
          </a:prstGeom>
          <a:noFill/>
          <a:ln>
            <a:noFill/>
          </a:ln>
        </p:spPr>
        <p:txBody>
          <a:bodyPr spcFirstLastPara="1" wrap="square" lIns="91425" tIns="45700" rIns="91425" bIns="45700" anchor="t" anchorCtr="0">
            <a:noAutofit/>
          </a:bodyPr>
          <a:lstStyle/>
          <a:p>
            <a:pPr lvl="0" algn="ctr">
              <a:buClr>
                <a:schemeClr val="dk1"/>
              </a:buClr>
              <a:buSzPts val="2400"/>
            </a:pPr>
            <a:r>
              <a:rPr lang="hr-HR" sz="2400">
                <a:solidFill>
                  <a:schemeClr val="dk1"/>
                </a:solidFill>
                <a:latin typeface="Helvetica Neue"/>
                <a:ea typeface="Helvetica Neue"/>
                <a:cs typeface="Helvetica Neue"/>
                <a:sym typeface="Helvetica Neue"/>
              </a:rPr>
              <a:t>Kad ja kao čovjek nešto kažem, aktivan sam na četiri načina. Svaki moj izraz sadrži, htjeli mi to ili ne, četiri poruke u isto vrijeme:</a:t>
            </a:r>
          </a:p>
        </p:txBody>
      </p:sp>
      <p:sp>
        <p:nvSpPr>
          <p:cNvPr id="115" name="Google Shape;115;p6"/>
          <p:cNvSpPr txBox="1"/>
          <p:nvPr/>
        </p:nvSpPr>
        <p:spPr>
          <a:xfrm>
            <a:off x="12331929" y="683778"/>
            <a:ext cx="2304000" cy="900000"/>
          </a:xfrm>
          <a:prstGeom prst="rect">
            <a:avLst/>
          </a:prstGeom>
          <a:solidFill>
            <a:srgbClr val="AED633"/>
          </a:solidFill>
          <a:ln>
            <a:noFill/>
          </a:ln>
          <a:effectLst>
            <a:outerShdw blurRad="107950" dist="12700" dir="5400000" algn="ctr">
              <a:srgbClr val="000000"/>
            </a:outerShdw>
          </a:effectLst>
        </p:spPr>
        <p:txBody>
          <a:bodyPr spcFirstLastPara="1" wrap="square" lIns="91425" tIns="91425" rIns="91425" bIns="91425" anchor="b"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hr-HR" sz="2400" dirty="0">
                <a:solidFill>
                  <a:schemeClr val="lt1"/>
                </a:solidFill>
                <a:latin typeface="Helvetica Neue"/>
                <a:ea typeface="Helvetica Neue"/>
                <a:cs typeface="Helvetica Neue"/>
                <a:sym typeface="Helvetica Neue"/>
              </a:rPr>
              <a:t>Komunikacija općenito</a:t>
            </a:r>
            <a:endParaRPr lang="hr-HR" dirty="0"/>
          </a:p>
        </p:txBody>
      </p:sp>
      <p:sp>
        <p:nvSpPr>
          <p:cNvPr id="116" name="Google Shape;116;p6"/>
          <p:cNvSpPr txBox="1"/>
          <p:nvPr/>
        </p:nvSpPr>
        <p:spPr>
          <a:xfrm>
            <a:off x="14707929" y="683778"/>
            <a:ext cx="2304000" cy="900000"/>
          </a:xfrm>
          <a:prstGeom prst="rect">
            <a:avLst/>
          </a:prstGeom>
          <a:solidFill>
            <a:srgbClr val="F2F2F2"/>
          </a:solidFill>
          <a:ln>
            <a:noFill/>
          </a:ln>
          <a:effectLst>
            <a:outerShdw blurRad="107950" dist="12700" dir="5400000" algn="ctr">
              <a:srgbClr val="000000"/>
            </a:outerShdw>
          </a:effectLst>
        </p:spPr>
        <p:txBody>
          <a:bodyPr spcFirstLastPara="1" wrap="square" lIns="91425" tIns="91425" rIns="91425" bIns="91425" anchor="b"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hr-HR" sz="2400" dirty="0">
                <a:solidFill>
                  <a:schemeClr val="lt1"/>
                </a:solidFill>
                <a:latin typeface="Helvetica Neue"/>
                <a:ea typeface="Helvetica Neue"/>
                <a:cs typeface="Helvetica Neue"/>
                <a:sym typeface="Helvetica Neue"/>
              </a:rPr>
              <a:t>Komunikacija na sastancima</a:t>
            </a:r>
            <a:endParaRPr lang="hr-HR" dirty="0"/>
          </a:p>
        </p:txBody>
      </p:sp>
      <p:sp>
        <p:nvSpPr>
          <p:cNvPr id="117" name="Google Shape;117;p6"/>
          <p:cNvSpPr/>
          <p:nvPr/>
        </p:nvSpPr>
        <p:spPr>
          <a:xfrm>
            <a:off x="12331929" y="359778"/>
            <a:ext cx="4680000" cy="360000"/>
          </a:xfrm>
          <a:prstGeom prst="roundRect">
            <a:avLst>
              <a:gd name="adj" fmla="val 16667"/>
            </a:avLst>
          </a:prstGeom>
          <a:gradFill>
            <a:gsLst>
              <a:gs pos="0">
                <a:schemeClr val="lt1"/>
              </a:gs>
              <a:gs pos="100000">
                <a:srgbClr val="939393"/>
              </a:gs>
            </a:gsLst>
            <a:path path="circle">
              <a:fillToRect l="50000" t="50000" r="50000" b="50000"/>
            </a:path>
            <a:tileRect/>
          </a:gra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2400"/>
              <a:buFont typeface="Helvetica Neue"/>
              <a:buNone/>
            </a:pPr>
            <a:r>
              <a:rPr lang="hr-HR" sz="2400" b="1" dirty="0">
                <a:solidFill>
                  <a:schemeClr val="lt1"/>
                </a:solidFill>
                <a:latin typeface="Helvetica Neue"/>
                <a:ea typeface="Helvetica Neue"/>
                <a:cs typeface="Helvetica Neue"/>
                <a:sym typeface="Helvetica Neue"/>
              </a:rPr>
              <a:t>Razlikujemo:</a:t>
            </a:r>
            <a:endParaRPr lang="hr-HR" sz="1800" b="1" dirty="0">
              <a:solidFill>
                <a:schemeClr val="lt1"/>
              </a:solidFill>
              <a:latin typeface="Helvetica Neue"/>
              <a:ea typeface="Helvetica Neue"/>
              <a:cs typeface="Helvetica Neue"/>
              <a:sym typeface="Helvetica Neue"/>
            </a:endParaRPr>
          </a:p>
        </p:txBody>
      </p:sp>
      <p:cxnSp>
        <p:nvCxnSpPr>
          <p:cNvPr id="118" name="Google Shape;118;p6"/>
          <p:cNvCxnSpPr>
            <a:stCxn id="107" idx="3"/>
          </p:cNvCxnSpPr>
          <p:nvPr/>
        </p:nvCxnSpPr>
        <p:spPr>
          <a:xfrm flipV="1">
            <a:off x="2805544" y="5395667"/>
            <a:ext cx="690906" cy="1185000"/>
          </a:xfrm>
          <a:prstGeom prst="straightConnector1">
            <a:avLst/>
          </a:prstGeom>
          <a:noFill/>
          <a:ln w="76200" cap="flat" cmpd="sng">
            <a:solidFill>
              <a:srgbClr val="FF0000"/>
            </a:solidFill>
            <a:prstDash val="solid"/>
            <a:round/>
            <a:headEnd type="none" w="sm" len="sm"/>
            <a:tailEnd type="triangle" w="med" len="med"/>
          </a:ln>
        </p:spPr>
      </p:cxnSp>
      <p:cxnSp>
        <p:nvCxnSpPr>
          <p:cNvPr id="119" name="Google Shape;119;p6"/>
          <p:cNvCxnSpPr>
            <a:stCxn id="107" idx="3"/>
          </p:cNvCxnSpPr>
          <p:nvPr/>
        </p:nvCxnSpPr>
        <p:spPr>
          <a:xfrm flipV="1">
            <a:off x="2805544" y="6325667"/>
            <a:ext cx="753006" cy="255000"/>
          </a:xfrm>
          <a:prstGeom prst="straightConnector1">
            <a:avLst/>
          </a:prstGeom>
          <a:noFill/>
          <a:ln w="76200" cap="flat" cmpd="sng">
            <a:solidFill>
              <a:schemeClr val="accent3"/>
            </a:solidFill>
            <a:prstDash val="solid"/>
            <a:round/>
            <a:headEnd type="none" w="sm" len="sm"/>
            <a:tailEnd type="triangle" w="med" len="med"/>
          </a:ln>
        </p:spPr>
      </p:cxnSp>
      <p:cxnSp>
        <p:nvCxnSpPr>
          <p:cNvPr id="120" name="Google Shape;120;p6"/>
          <p:cNvCxnSpPr>
            <a:stCxn id="107" idx="3"/>
          </p:cNvCxnSpPr>
          <p:nvPr/>
        </p:nvCxnSpPr>
        <p:spPr>
          <a:xfrm>
            <a:off x="2805544" y="6580667"/>
            <a:ext cx="690906" cy="360000"/>
          </a:xfrm>
          <a:prstGeom prst="straightConnector1">
            <a:avLst/>
          </a:prstGeom>
          <a:noFill/>
          <a:ln w="76200" cap="flat" cmpd="sng">
            <a:solidFill>
              <a:srgbClr val="FBF763"/>
            </a:solidFill>
            <a:prstDash val="solid"/>
            <a:round/>
            <a:headEnd type="none" w="sm" len="sm"/>
            <a:tailEnd type="triangle" w="med" len="med"/>
          </a:ln>
        </p:spPr>
      </p:cxnSp>
      <p:cxnSp>
        <p:nvCxnSpPr>
          <p:cNvPr id="121" name="Google Shape;121;p6"/>
          <p:cNvCxnSpPr>
            <a:stCxn id="107" idx="3"/>
          </p:cNvCxnSpPr>
          <p:nvPr/>
        </p:nvCxnSpPr>
        <p:spPr>
          <a:xfrm>
            <a:off x="2805544" y="6580667"/>
            <a:ext cx="728106" cy="1014000"/>
          </a:xfrm>
          <a:prstGeom prst="straightConnector1">
            <a:avLst/>
          </a:prstGeom>
          <a:noFill/>
          <a:ln w="76200" cap="flat" cmpd="sng">
            <a:solidFill>
              <a:srgbClr val="93B3D7"/>
            </a:solidFill>
            <a:prstDash val="solid"/>
            <a:round/>
            <a:headEnd type="none" w="sm" len="sm"/>
            <a:tailEnd type="triangle" w="med" len="med"/>
          </a:ln>
        </p:spPr>
      </p:cxnSp>
      <p:sp>
        <p:nvSpPr>
          <p:cNvPr id="122" name="Google Shape;122;p6"/>
          <p:cNvSpPr txBox="1"/>
          <p:nvPr/>
        </p:nvSpPr>
        <p:spPr>
          <a:xfrm>
            <a:off x="11658600" y="5688664"/>
            <a:ext cx="4608000" cy="828222"/>
          </a:xfrm>
          <a:prstGeom prst="rect">
            <a:avLst/>
          </a:prstGeom>
          <a:solidFill>
            <a:srgbClr val="90B0D4"/>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lvl="0" algn="ctr"/>
            <a:r>
              <a:rPr lang="hr-HR" sz="2400">
                <a:latin typeface="Helvetica Neue"/>
                <a:ea typeface="Helvetica Neue"/>
                <a:cs typeface="Helvetica Neue"/>
                <a:sym typeface="Helvetica Neue"/>
              </a:rPr>
              <a:t>činjeničnu informaciju</a:t>
            </a:r>
          </a:p>
          <a:p>
            <a:pPr lvl="0" algn="ctr"/>
            <a:r>
              <a:rPr lang="hr-HR" sz="2400">
                <a:latin typeface="Helvetica Neue"/>
                <a:ea typeface="Helvetica Neue"/>
                <a:cs typeface="Helvetica Neue"/>
                <a:sym typeface="Helvetica Neue"/>
              </a:rPr>
              <a:t>(o čemu obavještavam)</a:t>
            </a:r>
            <a:endParaRPr lang="hr-HR"/>
          </a:p>
        </p:txBody>
      </p:sp>
      <p:sp>
        <p:nvSpPr>
          <p:cNvPr id="123" name="Google Shape;123;p6"/>
          <p:cNvSpPr txBox="1"/>
          <p:nvPr/>
        </p:nvSpPr>
        <p:spPr>
          <a:xfrm>
            <a:off x="11658600" y="4860664"/>
            <a:ext cx="4608000" cy="828222"/>
          </a:xfrm>
          <a:prstGeom prst="rect">
            <a:avLst/>
          </a:prstGeom>
          <a:solidFill>
            <a:srgbClr val="99B958"/>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lvl="0" algn="ctr"/>
            <a:r>
              <a:rPr lang="hr-HR" sz="2400">
                <a:latin typeface="Helvetica Neue"/>
                <a:ea typeface="Helvetica Neue"/>
                <a:cs typeface="Helvetica Neue"/>
                <a:sym typeface="Helvetica Neue"/>
              </a:rPr>
              <a:t>samootkrivanje</a:t>
            </a:r>
          </a:p>
          <a:p>
            <a:pPr lvl="0" algn="ctr"/>
            <a:r>
              <a:rPr lang="hr-HR" sz="2400">
                <a:latin typeface="Helvetica Neue"/>
                <a:ea typeface="Helvetica Neue"/>
                <a:cs typeface="Helvetica Neue"/>
                <a:sym typeface="Helvetica Neue"/>
              </a:rPr>
              <a:t>(što otkrivam o sebi)</a:t>
            </a:r>
            <a:endParaRPr lang="hr-HR"/>
          </a:p>
        </p:txBody>
      </p:sp>
      <p:sp>
        <p:nvSpPr>
          <p:cNvPr id="124" name="Google Shape;124;p6"/>
          <p:cNvSpPr txBox="1"/>
          <p:nvPr/>
        </p:nvSpPr>
        <p:spPr>
          <a:xfrm>
            <a:off x="11658600" y="6516664"/>
            <a:ext cx="4608000" cy="1116000"/>
          </a:xfrm>
          <a:prstGeom prst="rect">
            <a:avLst/>
          </a:prstGeom>
          <a:solidFill>
            <a:srgbClr val="F9F562"/>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lvl="0" algn="ctr"/>
            <a:r>
              <a:rPr lang="hr-HR" sz="2400">
                <a:latin typeface="Helvetica Neue"/>
                <a:ea typeface="Helvetica Neue"/>
                <a:cs typeface="Helvetica Neue"/>
                <a:sym typeface="Helvetica Neue"/>
              </a:rPr>
              <a:t>nagovještaj veze</a:t>
            </a:r>
          </a:p>
          <a:p>
            <a:pPr lvl="0" algn="ctr"/>
            <a:r>
              <a:rPr lang="hr-HR" sz="2400">
                <a:latin typeface="Helvetica Neue"/>
                <a:ea typeface="Helvetica Neue"/>
                <a:cs typeface="Helvetica Neue"/>
                <a:sym typeface="Helvetica Neue"/>
              </a:rPr>
              <a:t>(što mislim o tebi i kako se odnosim prema tebi)</a:t>
            </a:r>
            <a:endParaRPr lang="hr-HR"/>
          </a:p>
        </p:txBody>
      </p:sp>
      <p:sp>
        <p:nvSpPr>
          <p:cNvPr id="125" name="Google Shape;125;p6"/>
          <p:cNvSpPr txBox="1"/>
          <p:nvPr/>
        </p:nvSpPr>
        <p:spPr>
          <a:xfrm>
            <a:off x="11658600" y="7632664"/>
            <a:ext cx="4608000" cy="828222"/>
          </a:xfrm>
          <a:prstGeom prst="rect">
            <a:avLst/>
          </a:prstGeom>
          <a:solidFill>
            <a:srgbClr val="FF0000"/>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lvl="0" algn="ctr"/>
            <a:r>
              <a:rPr lang="hr-HR" sz="2400">
                <a:latin typeface="Helvetica Neue"/>
                <a:ea typeface="Helvetica Neue"/>
                <a:cs typeface="Helvetica Neue"/>
                <a:sym typeface="Helvetica Neue"/>
              </a:rPr>
              <a:t>apel</a:t>
            </a:r>
          </a:p>
          <a:p>
            <a:pPr lvl="0" algn="ctr"/>
            <a:r>
              <a:rPr lang="hr-HR" sz="2400">
                <a:latin typeface="Helvetica Neue"/>
                <a:ea typeface="Helvetica Neue"/>
                <a:cs typeface="Helvetica Neue"/>
                <a:sym typeface="Helvetica Neue"/>
              </a:rPr>
              <a:t>(što želim postići s tobom)</a:t>
            </a:r>
            <a:endParaRPr lang="hr-HR"/>
          </a:p>
        </p:txBody>
      </p:sp>
      <p:sp>
        <p:nvSpPr>
          <p:cNvPr id="126" name="Google Shape;126;p6"/>
          <p:cNvSpPr txBox="1"/>
          <p:nvPr/>
        </p:nvSpPr>
        <p:spPr>
          <a:xfrm>
            <a:off x="1296000" y="1548000"/>
            <a:ext cx="15736800" cy="830997"/>
          </a:xfrm>
          <a:prstGeom prst="rect">
            <a:avLst/>
          </a:prstGeom>
          <a:noFill/>
          <a:ln>
            <a:noFill/>
          </a:ln>
        </p:spPr>
        <p:txBody>
          <a:bodyPr spcFirstLastPara="1" wrap="square" lIns="91425" tIns="45700" rIns="91425" bIns="45700" anchor="t" anchorCtr="0">
            <a:spAutoFit/>
          </a:bodyPr>
          <a:lstStyle/>
          <a:p>
            <a:pPr lvl="0"/>
            <a:r>
              <a:rPr lang="hr-HR" sz="4800" b="1" dirty="0">
                <a:solidFill>
                  <a:srgbClr val="4D94B7"/>
                </a:solidFill>
                <a:latin typeface="Helvetica Neue"/>
                <a:ea typeface="Helvetica Neue"/>
                <a:cs typeface="Helvetica Neue"/>
                <a:sym typeface="Helvetica Neue"/>
              </a:rPr>
              <a:t>1. Poboljšanje </a:t>
            </a:r>
            <a:r>
              <a:rPr lang="hr-HR" sz="4800" b="1" dirty="0" err="1">
                <a:solidFill>
                  <a:srgbClr val="4D94B7"/>
                </a:solidFill>
                <a:latin typeface="Helvetica Neue"/>
                <a:ea typeface="Helvetica Neue"/>
                <a:cs typeface="Helvetica Neue"/>
                <a:sym typeface="Helvetica Neue"/>
              </a:rPr>
              <a:t>unutarorganizacijske</a:t>
            </a:r>
            <a:r>
              <a:rPr lang="hr-HR" sz="4800" b="1" dirty="0">
                <a:solidFill>
                  <a:srgbClr val="4D94B7"/>
                </a:solidFill>
                <a:latin typeface="Helvetica Neue"/>
                <a:ea typeface="Helvetica Neue"/>
                <a:cs typeface="Helvetica Neue"/>
                <a:sym typeface="Helvetica Neue"/>
              </a:rPr>
              <a:t> komunikacije</a:t>
            </a:r>
          </a:p>
        </p:txBody>
      </p:sp>
      <p:sp>
        <p:nvSpPr>
          <p:cNvPr id="127" name="Google Shape;127;p6"/>
          <p:cNvSpPr txBox="1"/>
          <p:nvPr/>
        </p:nvSpPr>
        <p:spPr>
          <a:xfrm>
            <a:off x="1295400" y="2304000"/>
            <a:ext cx="10210800" cy="523220"/>
          </a:xfrm>
          <a:prstGeom prst="rect">
            <a:avLst/>
          </a:prstGeom>
          <a:noFill/>
          <a:ln>
            <a:noFill/>
          </a:ln>
        </p:spPr>
        <p:txBody>
          <a:bodyPr spcFirstLastPara="1" wrap="square" lIns="91425" tIns="45700" rIns="91425" bIns="45700" anchor="t" anchorCtr="0">
            <a:spAutoFit/>
          </a:bodyPr>
          <a:lstStyle/>
          <a:p>
            <a:pPr lvl="0"/>
            <a:r>
              <a:rPr lang="hr-HR" sz="2800" b="1" dirty="0">
                <a:solidFill>
                  <a:srgbClr val="AED633"/>
                </a:solidFill>
                <a:latin typeface="Helvetica Neue"/>
                <a:ea typeface="Helvetica Neue"/>
                <a:cs typeface="Helvetica Neue"/>
                <a:sym typeface="Helvetica Neue"/>
              </a:rPr>
              <a:t>1.1 Definicija i tehnike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additive="base">
                                        <p:cTn id="7" dur="500"/>
                                        <p:tgtEl>
                                          <p:spTgt spid="114"/>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107"/>
                                        </p:tgtEl>
                                        <p:attrNameLst>
                                          <p:attrName>style.visibility</p:attrName>
                                        </p:attrNameLst>
                                      </p:cBhvr>
                                      <p:to>
                                        <p:strVal val="visible"/>
                                      </p:to>
                                    </p:set>
                                    <p:anim calcmode="lin" valueType="num">
                                      <p:cBhvr additive="base">
                                        <p:cTn id="12" dur="250"/>
                                        <p:tgtEl>
                                          <p:spTgt spid="107"/>
                                        </p:tgtEl>
                                        <p:attrNameLst>
                                          <p:attrName>ppt_w</p:attrName>
                                        </p:attrNameLst>
                                      </p:cBhvr>
                                      <p:tavLst>
                                        <p:tav tm="0">
                                          <p:val>
                                            <p:strVal val="0"/>
                                          </p:val>
                                        </p:tav>
                                        <p:tav tm="100000">
                                          <p:val>
                                            <p:strVal val="#ppt_w"/>
                                          </p:val>
                                        </p:tav>
                                      </p:tavLst>
                                    </p:anim>
                                    <p:anim calcmode="lin" valueType="num">
                                      <p:cBhvr additive="base">
                                        <p:cTn id="13" dur="250"/>
                                        <p:tgtEl>
                                          <p:spTgt spid="107"/>
                                        </p:tgtEl>
                                        <p:attrNameLst>
                                          <p:attrName>ppt_h</p:attrName>
                                        </p:attrNameLst>
                                      </p:cBhvr>
                                      <p:tavLst>
                                        <p:tav tm="0">
                                          <p:val>
                                            <p:strVal val="0"/>
                                          </p:val>
                                        </p:tav>
                                        <p:tav tm="100000">
                                          <p:val>
                                            <p:strVal val="#ppt_h"/>
                                          </p:val>
                                        </p:tav>
                                      </p:tavLst>
                                    </p:anim>
                                  </p:childTnLst>
                                </p:cTn>
                              </p:par>
                            </p:childTnLst>
                          </p:cTn>
                        </p:par>
                        <p:par>
                          <p:cTn id="14" fill="hold">
                            <p:stCondLst>
                              <p:cond delay="250"/>
                            </p:stCondLst>
                            <p:childTnLst>
                              <p:par>
                                <p:cTn id="15" presetID="10" presetClass="entr" presetSubtype="0" fill="hold" nodeType="afterEffect">
                                  <p:stCondLst>
                                    <p:cond delay="0"/>
                                  </p:stCondLst>
                                  <p:childTnLst>
                                    <p:set>
                                      <p:cBhvr>
                                        <p:cTn id="16" dur="1" fill="hold">
                                          <p:stCondLst>
                                            <p:cond delay="0"/>
                                          </p:stCondLst>
                                        </p:cTn>
                                        <p:tgtEl>
                                          <p:spTgt spid="118"/>
                                        </p:tgtEl>
                                        <p:attrNameLst>
                                          <p:attrName>style.visibility</p:attrName>
                                        </p:attrNameLst>
                                      </p:cBhvr>
                                      <p:to>
                                        <p:strVal val="visible"/>
                                      </p:to>
                                    </p:set>
                                    <p:animEffect transition="in" filter="fade">
                                      <p:cBhvr>
                                        <p:cTn id="17" dur="250"/>
                                        <p:tgtEl>
                                          <p:spTgt spid="118"/>
                                        </p:tgtEl>
                                      </p:cBhvr>
                                    </p:animEffect>
                                  </p:childTnLst>
                                </p:cTn>
                              </p:par>
                              <p:par>
                                <p:cTn id="18" presetID="10" presetClass="entr" presetSubtype="0" fill="hold" nodeType="withEffect">
                                  <p:stCondLst>
                                    <p:cond delay="0"/>
                                  </p:stCondLst>
                                  <p:childTnLst>
                                    <p:set>
                                      <p:cBhvr>
                                        <p:cTn id="19" dur="1" fill="hold">
                                          <p:stCondLst>
                                            <p:cond delay="0"/>
                                          </p:stCondLst>
                                        </p:cTn>
                                        <p:tgtEl>
                                          <p:spTgt spid="119"/>
                                        </p:tgtEl>
                                        <p:attrNameLst>
                                          <p:attrName>style.visibility</p:attrName>
                                        </p:attrNameLst>
                                      </p:cBhvr>
                                      <p:to>
                                        <p:strVal val="visible"/>
                                      </p:to>
                                    </p:set>
                                    <p:animEffect transition="in" filter="fade">
                                      <p:cBhvr>
                                        <p:cTn id="20" dur="250"/>
                                        <p:tgtEl>
                                          <p:spTgt spid="119"/>
                                        </p:tgtEl>
                                      </p:cBhvr>
                                    </p:animEffect>
                                  </p:childTnLst>
                                </p:cTn>
                              </p:par>
                              <p:par>
                                <p:cTn id="21" presetID="10" presetClass="entr" presetSubtype="0" fill="hold" nodeType="withEffect">
                                  <p:stCondLst>
                                    <p:cond delay="0"/>
                                  </p:stCondLst>
                                  <p:childTnLst>
                                    <p:set>
                                      <p:cBhvr>
                                        <p:cTn id="22" dur="1" fill="hold">
                                          <p:stCondLst>
                                            <p:cond delay="0"/>
                                          </p:stCondLst>
                                        </p:cTn>
                                        <p:tgtEl>
                                          <p:spTgt spid="120"/>
                                        </p:tgtEl>
                                        <p:attrNameLst>
                                          <p:attrName>style.visibility</p:attrName>
                                        </p:attrNameLst>
                                      </p:cBhvr>
                                      <p:to>
                                        <p:strVal val="visible"/>
                                      </p:to>
                                    </p:set>
                                    <p:animEffect transition="in" filter="fade">
                                      <p:cBhvr>
                                        <p:cTn id="23" dur="250"/>
                                        <p:tgtEl>
                                          <p:spTgt spid="120"/>
                                        </p:tgtEl>
                                      </p:cBhvr>
                                    </p:animEffect>
                                  </p:childTnLst>
                                </p:cTn>
                              </p:par>
                              <p:par>
                                <p:cTn id="24" presetID="10" presetClass="entr" presetSubtype="0" fill="hold" nodeType="withEffect">
                                  <p:stCondLst>
                                    <p:cond delay="0"/>
                                  </p:stCondLst>
                                  <p:childTnLst>
                                    <p:set>
                                      <p:cBhvr>
                                        <p:cTn id="25" dur="1" fill="hold">
                                          <p:stCondLst>
                                            <p:cond delay="0"/>
                                          </p:stCondLst>
                                        </p:cTn>
                                        <p:tgtEl>
                                          <p:spTgt spid="121"/>
                                        </p:tgtEl>
                                        <p:attrNameLst>
                                          <p:attrName>style.visibility</p:attrName>
                                        </p:attrNameLst>
                                      </p:cBhvr>
                                      <p:to>
                                        <p:strVal val="visible"/>
                                      </p:to>
                                    </p:set>
                                    <p:animEffect transition="in" filter="fade">
                                      <p:cBhvr>
                                        <p:cTn id="26" dur="250"/>
                                        <p:tgtEl>
                                          <p:spTgt spid="12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11"/>
                                        </p:tgtEl>
                                        <p:attrNameLst>
                                          <p:attrName>style.visibility</p:attrName>
                                        </p:attrNameLst>
                                      </p:cBhvr>
                                      <p:to>
                                        <p:strVal val="visible"/>
                                      </p:to>
                                    </p:set>
                                    <p:animEffect transition="in" filter="fade">
                                      <p:cBhvr>
                                        <p:cTn id="31" dur="250"/>
                                        <p:tgtEl>
                                          <p:spTgt spid="111"/>
                                        </p:tgtEl>
                                      </p:cBhvr>
                                    </p:animEffect>
                                  </p:childTnLst>
                                </p:cTn>
                              </p:par>
                            </p:childTnLst>
                          </p:cTn>
                        </p:par>
                        <p:par>
                          <p:cTn id="32" fill="hold">
                            <p:stCondLst>
                              <p:cond delay="250"/>
                            </p:stCondLst>
                            <p:childTnLst>
                              <p:par>
                                <p:cTn id="33" presetID="10" presetClass="entr" presetSubtype="0" fill="hold" nodeType="afterEffect">
                                  <p:stCondLst>
                                    <p:cond delay="0"/>
                                  </p:stCondLst>
                                  <p:childTnLst>
                                    <p:set>
                                      <p:cBhvr>
                                        <p:cTn id="34" dur="1" fill="hold">
                                          <p:stCondLst>
                                            <p:cond delay="0"/>
                                          </p:stCondLst>
                                        </p:cTn>
                                        <p:tgtEl>
                                          <p:spTgt spid="123"/>
                                        </p:tgtEl>
                                        <p:attrNameLst>
                                          <p:attrName>style.visibility</p:attrName>
                                        </p:attrNameLst>
                                      </p:cBhvr>
                                      <p:to>
                                        <p:strVal val="visible"/>
                                      </p:to>
                                    </p:set>
                                    <p:animEffect transition="in" filter="fade">
                                      <p:cBhvr>
                                        <p:cTn id="35" dur="500"/>
                                        <p:tgtEl>
                                          <p:spTgt spid="12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08"/>
                                        </p:tgtEl>
                                        <p:attrNameLst>
                                          <p:attrName>style.visibility</p:attrName>
                                        </p:attrNameLst>
                                      </p:cBhvr>
                                      <p:to>
                                        <p:strVal val="visible"/>
                                      </p:to>
                                    </p:set>
                                    <p:animEffect transition="in" filter="fade">
                                      <p:cBhvr>
                                        <p:cTn id="40" dur="250"/>
                                        <p:tgtEl>
                                          <p:spTgt spid="108"/>
                                        </p:tgtEl>
                                      </p:cBhvr>
                                    </p:animEffect>
                                  </p:childTnLst>
                                </p:cTn>
                              </p:par>
                            </p:childTnLst>
                          </p:cTn>
                        </p:par>
                        <p:par>
                          <p:cTn id="41" fill="hold">
                            <p:stCondLst>
                              <p:cond delay="250"/>
                            </p:stCondLst>
                            <p:childTnLst>
                              <p:par>
                                <p:cTn id="42" presetID="10" presetClass="entr" presetSubtype="0" fill="hold" nodeType="afterEffect">
                                  <p:stCondLst>
                                    <p:cond delay="0"/>
                                  </p:stCondLst>
                                  <p:childTnLst>
                                    <p:set>
                                      <p:cBhvr>
                                        <p:cTn id="43" dur="1" fill="hold">
                                          <p:stCondLst>
                                            <p:cond delay="0"/>
                                          </p:stCondLst>
                                        </p:cTn>
                                        <p:tgtEl>
                                          <p:spTgt spid="122"/>
                                        </p:tgtEl>
                                        <p:attrNameLst>
                                          <p:attrName>style.visibility</p:attrName>
                                        </p:attrNameLst>
                                      </p:cBhvr>
                                      <p:to>
                                        <p:strVal val="visible"/>
                                      </p:to>
                                    </p:set>
                                    <p:animEffect transition="in" filter="fade">
                                      <p:cBhvr>
                                        <p:cTn id="44" dur="500"/>
                                        <p:tgtEl>
                                          <p:spTgt spid="12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10"/>
                                        </p:tgtEl>
                                        <p:attrNameLst>
                                          <p:attrName>style.visibility</p:attrName>
                                        </p:attrNameLst>
                                      </p:cBhvr>
                                      <p:to>
                                        <p:strVal val="visible"/>
                                      </p:to>
                                    </p:set>
                                    <p:animEffect transition="in" filter="fade">
                                      <p:cBhvr>
                                        <p:cTn id="49" dur="250"/>
                                        <p:tgtEl>
                                          <p:spTgt spid="110"/>
                                        </p:tgtEl>
                                      </p:cBhvr>
                                    </p:animEffect>
                                  </p:childTnLst>
                                </p:cTn>
                              </p:par>
                            </p:childTnLst>
                          </p:cTn>
                        </p:par>
                        <p:par>
                          <p:cTn id="50" fill="hold">
                            <p:stCondLst>
                              <p:cond delay="250"/>
                            </p:stCondLst>
                            <p:childTnLst>
                              <p:par>
                                <p:cTn id="51" presetID="10" presetClass="entr" presetSubtype="0" fill="hold" nodeType="afterEffect">
                                  <p:stCondLst>
                                    <p:cond delay="0"/>
                                  </p:stCondLst>
                                  <p:childTnLst>
                                    <p:set>
                                      <p:cBhvr>
                                        <p:cTn id="52" dur="1" fill="hold">
                                          <p:stCondLst>
                                            <p:cond delay="0"/>
                                          </p:stCondLst>
                                        </p:cTn>
                                        <p:tgtEl>
                                          <p:spTgt spid="124"/>
                                        </p:tgtEl>
                                        <p:attrNameLst>
                                          <p:attrName>style.visibility</p:attrName>
                                        </p:attrNameLst>
                                      </p:cBhvr>
                                      <p:to>
                                        <p:strVal val="visible"/>
                                      </p:to>
                                    </p:set>
                                    <p:animEffect transition="in" filter="fade">
                                      <p:cBhvr>
                                        <p:cTn id="53" dur="500"/>
                                        <p:tgtEl>
                                          <p:spTgt spid="124"/>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109"/>
                                        </p:tgtEl>
                                        <p:attrNameLst>
                                          <p:attrName>style.visibility</p:attrName>
                                        </p:attrNameLst>
                                      </p:cBhvr>
                                      <p:to>
                                        <p:strVal val="visible"/>
                                      </p:to>
                                    </p:set>
                                    <p:animEffect transition="in" filter="fade">
                                      <p:cBhvr>
                                        <p:cTn id="58" dur="250"/>
                                        <p:tgtEl>
                                          <p:spTgt spid="109"/>
                                        </p:tgtEl>
                                      </p:cBhvr>
                                    </p:animEffect>
                                  </p:childTnLst>
                                </p:cTn>
                              </p:par>
                            </p:childTnLst>
                          </p:cTn>
                        </p:par>
                        <p:par>
                          <p:cTn id="59" fill="hold">
                            <p:stCondLst>
                              <p:cond delay="250"/>
                            </p:stCondLst>
                            <p:childTnLst>
                              <p:par>
                                <p:cTn id="60" presetID="10" presetClass="entr" presetSubtype="0" fill="hold" nodeType="afterEffect">
                                  <p:stCondLst>
                                    <p:cond delay="0"/>
                                  </p:stCondLst>
                                  <p:childTnLst>
                                    <p:set>
                                      <p:cBhvr>
                                        <p:cTn id="61" dur="1" fill="hold">
                                          <p:stCondLst>
                                            <p:cond delay="0"/>
                                          </p:stCondLst>
                                        </p:cTn>
                                        <p:tgtEl>
                                          <p:spTgt spid="125"/>
                                        </p:tgtEl>
                                        <p:attrNameLst>
                                          <p:attrName>style.visibility</p:attrName>
                                        </p:attrNameLst>
                                      </p:cBhvr>
                                      <p:to>
                                        <p:strVal val="visible"/>
                                      </p:to>
                                    </p:set>
                                    <p:animEffect transition="in" filter="fade">
                                      <p:cBhvr>
                                        <p:cTn id="62" dur="500"/>
                                        <p:tgtEl>
                                          <p:spTgt spid="12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06"/>
                                        </p:tgtEl>
                                        <p:attrNameLst>
                                          <p:attrName>style.visibility</p:attrName>
                                        </p:attrNameLst>
                                      </p:cBhvr>
                                      <p:to>
                                        <p:strVal val="visible"/>
                                      </p:to>
                                    </p:set>
                                    <p:animEffect transition="in" filter="fade">
                                      <p:cBhvr>
                                        <p:cTn id="67" dur="250"/>
                                        <p:tgtEl>
                                          <p:spTgt spid="106"/>
                                        </p:tgtEl>
                                      </p:cBhvr>
                                    </p:animEffect>
                                  </p:childTnLst>
                                </p:cTn>
                              </p:par>
                              <p:par>
                                <p:cTn id="68" presetID="10" presetClass="entr" presetSubtype="0" fill="hold" nodeType="withEffect">
                                  <p:stCondLst>
                                    <p:cond delay="0"/>
                                  </p:stCondLst>
                                  <p:childTnLst>
                                    <p:set>
                                      <p:cBhvr>
                                        <p:cTn id="69" dur="1" fill="hold">
                                          <p:stCondLst>
                                            <p:cond delay="0"/>
                                          </p:stCondLst>
                                        </p:cTn>
                                        <p:tgtEl>
                                          <p:spTgt spid="104"/>
                                        </p:tgtEl>
                                        <p:attrNameLst>
                                          <p:attrName>style.visibility</p:attrName>
                                        </p:attrNameLst>
                                      </p:cBhvr>
                                      <p:to>
                                        <p:strVal val="visible"/>
                                      </p:to>
                                    </p:set>
                                    <p:animEffect transition="in" filter="fade">
                                      <p:cBhvr>
                                        <p:cTn id="70" dur="250"/>
                                        <p:tgtEl>
                                          <p:spTgt spid="104"/>
                                        </p:tgtEl>
                                      </p:cBhvr>
                                    </p:animEffect>
                                  </p:childTnLst>
                                </p:cTn>
                              </p:par>
                              <p:par>
                                <p:cTn id="71" presetID="10" presetClass="entr" presetSubtype="0" fill="hold" nodeType="withEffect">
                                  <p:stCondLst>
                                    <p:cond delay="0"/>
                                  </p:stCondLst>
                                  <p:childTnLst>
                                    <p:set>
                                      <p:cBhvr>
                                        <p:cTn id="72" dur="1" fill="hold">
                                          <p:stCondLst>
                                            <p:cond delay="0"/>
                                          </p:stCondLst>
                                        </p:cTn>
                                        <p:tgtEl>
                                          <p:spTgt spid="103"/>
                                        </p:tgtEl>
                                        <p:attrNameLst>
                                          <p:attrName>style.visibility</p:attrName>
                                        </p:attrNameLst>
                                      </p:cBhvr>
                                      <p:to>
                                        <p:strVal val="visible"/>
                                      </p:to>
                                    </p:set>
                                    <p:animEffect transition="in" filter="fade">
                                      <p:cBhvr>
                                        <p:cTn id="73" dur="250"/>
                                        <p:tgtEl>
                                          <p:spTgt spid="103"/>
                                        </p:tgtEl>
                                      </p:cBhvr>
                                    </p:animEffect>
                                  </p:childTnLst>
                                </p:cTn>
                              </p:par>
                              <p:par>
                                <p:cTn id="74" presetID="10" presetClass="entr" presetSubtype="0" fill="hold" nodeType="withEffect">
                                  <p:stCondLst>
                                    <p:cond delay="0"/>
                                  </p:stCondLst>
                                  <p:childTnLst>
                                    <p:set>
                                      <p:cBhvr>
                                        <p:cTn id="75" dur="1" fill="hold">
                                          <p:stCondLst>
                                            <p:cond delay="0"/>
                                          </p:stCondLst>
                                        </p:cTn>
                                        <p:tgtEl>
                                          <p:spTgt spid="102"/>
                                        </p:tgtEl>
                                        <p:attrNameLst>
                                          <p:attrName>style.visibility</p:attrName>
                                        </p:attrNameLst>
                                      </p:cBhvr>
                                      <p:to>
                                        <p:strVal val="visible"/>
                                      </p:to>
                                    </p:set>
                                    <p:animEffect transition="in" filter="fade">
                                      <p:cBhvr>
                                        <p:cTn id="76" dur="250"/>
                                        <p:tgtEl>
                                          <p:spTgt spid="102"/>
                                        </p:tgtEl>
                                      </p:cBhvr>
                                    </p:animEffect>
                                  </p:childTnLst>
                                </p:cTn>
                              </p:par>
                            </p:childTnLst>
                          </p:cTn>
                        </p:par>
                        <p:par>
                          <p:cTn id="77" fill="hold">
                            <p:stCondLst>
                              <p:cond delay="250"/>
                            </p:stCondLst>
                            <p:childTnLst>
                              <p:par>
                                <p:cTn id="78" presetID="23" presetClass="entr" presetSubtype="16" fill="hold" nodeType="afterEffect">
                                  <p:stCondLst>
                                    <p:cond delay="0"/>
                                  </p:stCondLst>
                                  <p:childTnLst>
                                    <p:set>
                                      <p:cBhvr>
                                        <p:cTn id="79" dur="1" fill="hold">
                                          <p:stCondLst>
                                            <p:cond delay="0"/>
                                          </p:stCondLst>
                                        </p:cTn>
                                        <p:tgtEl>
                                          <p:spTgt spid="105"/>
                                        </p:tgtEl>
                                        <p:attrNameLst>
                                          <p:attrName>style.visibility</p:attrName>
                                        </p:attrNameLst>
                                      </p:cBhvr>
                                      <p:to>
                                        <p:strVal val="visible"/>
                                      </p:to>
                                    </p:set>
                                    <p:anim calcmode="lin" valueType="num">
                                      <p:cBhvr additive="base">
                                        <p:cTn id="80" dur="250"/>
                                        <p:tgtEl>
                                          <p:spTgt spid="105"/>
                                        </p:tgtEl>
                                        <p:attrNameLst>
                                          <p:attrName>ppt_w</p:attrName>
                                        </p:attrNameLst>
                                      </p:cBhvr>
                                      <p:tavLst>
                                        <p:tav tm="0">
                                          <p:val>
                                            <p:strVal val="0"/>
                                          </p:val>
                                        </p:tav>
                                        <p:tav tm="100000">
                                          <p:val>
                                            <p:strVal val="#ppt_w"/>
                                          </p:val>
                                        </p:tav>
                                      </p:tavLst>
                                    </p:anim>
                                    <p:anim calcmode="lin" valueType="num">
                                      <p:cBhvr additive="base">
                                        <p:cTn id="81" dur="250"/>
                                        <p:tgtEl>
                                          <p:spTgt spid="105"/>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7"/>
          <p:cNvSpPr txBox="1"/>
          <p:nvPr/>
        </p:nvSpPr>
        <p:spPr>
          <a:xfrm>
            <a:off x="1295400" y="3384000"/>
            <a:ext cx="15773400"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2400"/>
              <a:buFont typeface="Helvetica Neue"/>
              <a:buNone/>
            </a:pPr>
            <a:r>
              <a:rPr lang="hr-HR" sz="2400" b="1">
                <a:solidFill>
                  <a:schemeClr val="dk1"/>
                </a:solidFill>
                <a:latin typeface="Helvetica Neue"/>
                <a:ea typeface="Helvetica Neue"/>
                <a:cs typeface="Helvetica Neue"/>
                <a:sym typeface="Helvetica Neue"/>
              </a:rPr>
              <a:t>Criteria for a good communication/techniques in general</a:t>
            </a:r>
            <a:endParaRPr lang="hr-HR"/>
          </a:p>
        </p:txBody>
      </p:sp>
      <p:sp>
        <p:nvSpPr>
          <p:cNvPr id="133" name="Google Shape;133;p7"/>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dirty="0">
                <a:solidFill>
                  <a:schemeClr val="dk1"/>
                </a:solidFill>
                <a:latin typeface="Helvetica Neue"/>
                <a:ea typeface="Helvetica Neue"/>
                <a:cs typeface="Helvetica Neue"/>
                <a:sym typeface="Helvetica Neue"/>
              </a:rPr>
              <a:t>Izvor br.: </a:t>
            </a:r>
            <a:r>
              <a:rPr lang="hr-HR" sz="1200" dirty="0">
                <a:solidFill>
                  <a:schemeClr val="dk1"/>
                </a:solidFill>
                <a:latin typeface="Helvetica Neue"/>
                <a:ea typeface="Helvetica Neue"/>
                <a:cs typeface="Helvetica Neue"/>
                <a:sym typeface="Helvetica Neue"/>
              </a:rPr>
              <a:t>15</a:t>
            </a:r>
            <a:endParaRPr lang="hr-HR" dirty="0"/>
          </a:p>
        </p:txBody>
      </p:sp>
      <p:grpSp>
        <p:nvGrpSpPr>
          <p:cNvPr id="134" name="Google Shape;134;p7"/>
          <p:cNvGrpSpPr/>
          <p:nvPr/>
        </p:nvGrpSpPr>
        <p:grpSpPr>
          <a:xfrm>
            <a:off x="1296000" y="4032000"/>
            <a:ext cx="5112000" cy="4140000"/>
            <a:chOff x="1296000" y="4572000"/>
            <a:chExt cx="5112000" cy="4140000"/>
          </a:xfrm>
        </p:grpSpPr>
        <p:sp>
          <p:nvSpPr>
            <p:cNvPr id="135" name="Google Shape;135;p7"/>
            <p:cNvSpPr txBox="1"/>
            <p:nvPr/>
          </p:nvSpPr>
          <p:spPr>
            <a:xfrm>
              <a:off x="1332000" y="5832000"/>
              <a:ext cx="5040000" cy="2880000"/>
            </a:xfrm>
            <a:prstGeom prst="rect">
              <a:avLst/>
            </a:prstGeom>
            <a:solidFill>
              <a:schemeClr val="lt1"/>
            </a:solidFill>
            <a:ln w="9525" cap="flat" cmpd="sng">
              <a:solidFill>
                <a:srgbClr val="4D94B7"/>
              </a:solidFill>
              <a:prstDash val="solid"/>
              <a:round/>
              <a:headEnd type="none" w="sm" len="sm"/>
              <a:tailEnd type="none" w="sm" len="sm"/>
            </a:ln>
          </p:spPr>
          <p:txBody>
            <a:bodyPr spcFirstLastPara="1" wrap="square" lIns="90000" tIns="468000" rIns="90000" bIns="46800" anchor="t" anchorCtr="0">
              <a:noAutofit/>
            </a:bodyPr>
            <a:lstStyle/>
            <a:p>
              <a:pPr lvl="1">
                <a:lnSpc>
                  <a:spcPct val="90000"/>
                </a:lnSpc>
                <a:buClr>
                  <a:schemeClr val="dk1"/>
                </a:buClr>
                <a:buSzPts val="2200"/>
              </a:pPr>
              <a:r>
                <a:rPr lang="hr-HR" sz="2200" dirty="0">
                  <a:solidFill>
                    <a:schemeClr val="dk1"/>
                  </a:solidFill>
                  <a:latin typeface="Helvetica Neue"/>
                  <a:ea typeface="Helvetica Neue"/>
                  <a:cs typeface="Helvetica Neue"/>
                  <a:sym typeface="Helvetica Neue"/>
                </a:rPr>
                <a:t>Svijest o potrebi raznovrsnosti</a:t>
              </a:r>
            </a:p>
            <a:p>
              <a:pPr marL="342900" lvl="1" indent="-342900">
                <a:lnSpc>
                  <a:spcPct val="90000"/>
                </a:lnSpc>
                <a:buClr>
                  <a:schemeClr val="dk1"/>
                </a:buClr>
                <a:buSzPts val="2200"/>
                <a:buFont typeface="Arial" pitchFamily="34" charset="0"/>
                <a:buChar char="•"/>
              </a:pPr>
              <a:r>
                <a:rPr lang="hr-HR" sz="2200" dirty="0">
                  <a:solidFill>
                    <a:schemeClr val="dk1"/>
                  </a:solidFill>
                  <a:latin typeface="Helvetica Neue"/>
                  <a:ea typeface="Helvetica Neue"/>
                  <a:cs typeface="Helvetica Neue"/>
                  <a:sym typeface="Helvetica Neue"/>
                </a:rPr>
                <a:t> komunikacijske strategije</a:t>
              </a:r>
            </a:p>
            <a:p>
              <a:pPr marL="342900" lvl="1" indent="-342900">
                <a:lnSpc>
                  <a:spcPct val="90000"/>
                </a:lnSpc>
                <a:buClr>
                  <a:schemeClr val="dk1"/>
                </a:buClr>
                <a:buSzPts val="2200"/>
                <a:buFont typeface="Arial" pitchFamily="34" charset="0"/>
                <a:buChar char="•"/>
              </a:pPr>
              <a:r>
                <a:rPr lang="hr-HR" sz="2200" dirty="0">
                  <a:solidFill>
                    <a:schemeClr val="dk1"/>
                  </a:solidFill>
                  <a:latin typeface="Helvetica Neue"/>
                  <a:ea typeface="Helvetica Neue"/>
                  <a:cs typeface="Helvetica Neue"/>
                  <a:sym typeface="Helvetica Neue"/>
                </a:rPr>
                <a:t> jezičnih registara,</a:t>
              </a:r>
            </a:p>
            <a:p>
              <a:pPr marL="342900" lvl="1" indent="-342900">
                <a:lnSpc>
                  <a:spcPct val="90000"/>
                </a:lnSpc>
                <a:buClr>
                  <a:schemeClr val="dk1"/>
                </a:buClr>
                <a:buSzPts val="2200"/>
                <a:buFont typeface="Arial" pitchFamily="34" charset="0"/>
                <a:buChar char="•"/>
              </a:pPr>
              <a:r>
                <a:rPr lang="hr-HR" sz="2200" dirty="0">
                  <a:solidFill>
                    <a:schemeClr val="dk1"/>
                  </a:solidFill>
                  <a:latin typeface="Helvetica Neue"/>
                  <a:ea typeface="Helvetica Neue"/>
                  <a:cs typeface="Helvetica Neue"/>
                  <a:sym typeface="Helvetica Neue"/>
                </a:rPr>
                <a:t> alata</a:t>
              </a:r>
            </a:p>
            <a:p>
              <a:pPr lvl="1">
                <a:lnSpc>
                  <a:spcPct val="90000"/>
                </a:lnSpc>
                <a:buClr>
                  <a:schemeClr val="dk1"/>
                </a:buClr>
                <a:buSzPts val="2200"/>
              </a:pPr>
              <a:r>
                <a:rPr lang="hr-HR" sz="2200" dirty="0">
                  <a:solidFill>
                    <a:schemeClr val="dk1"/>
                  </a:solidFill>
                  <a:latin typeface="Helvetica Neue"/>
                  <a:ea typeface="Helvetica Neue"/>
                  <a:cs typeface="Helvetica Neue"/>
                  <a:sym typeface="Helvetica Neue"/>
                </a:rPr>
                <a:t>koji su prilagođeni kontekstu i sadržaju.</a:t>
              </a:r>
              <a:endParaRPr lang="hr-HR" dirty="0"/>
            </a:p>
          </p:txBody>
        </p:sp>
        <p:sp>
          <p:nvSpPr>
            <p:cNvPr id="136" name="Google Shape;136;p7"/>
            <p:cNvSpPr/>
            <p:nvPr/>
          </p:nvSpPr>
          <p:spPr>
            <a:xfrm>
              <a:off x="1296000" y="4572000"/>
              <a:ext cx="5112000" cy="1468800"/>
            </a:xfrm>
            <a:prstGeom prst="roundRect">
              <a:avLst>
                <a:gd name="adj" fmla="val 16667"/>
              </a:avLst>
            </a:prstGeom>
            <a:solidFill>
              <a:srgbClr val="AED633"/>
            </a:solidFill>
            <a:ln>
              <a:noFill/>
            </a:ln>
            <a:effectLst>
              <a:outerShdw blurRad="149987" dist="250190" dir="8460000" algn="ctr">
                <a:srgbClr val="000000">
                  <a:alpha val="27843"/>
                </a:srgbClr>
              </a:outerShdw>
            </a:effectLst>
          </p:spPr>
          <p:txBody>
            <a:bodyPr spcFirstLastPara="1" wrap="square" lIns="177800" tIns="101600" rIns="177800" bIns="101600" anchor="t" anchorCtr="0">
              <a:noAutofit/>
            </a:bodyPr>
            <a:lstStyle/>
            <a:p>
              <a:pPr marL="0" marR="0" lvl="0" indent="0" algn="ctr" rtl="0">
                <a:lnSpc>
                  <a:spcPct val="90000"/>
                </a:lnSpc>
                <a:spcBef>
                  <a:spcPts val="0"/>
                </a:spcBef>
                <a:spcAft>
                  <a:spcPts val="0"/>
                </a:spcAft>
                <a:buClr>
                  <a:schemeClr val="lt1"/>
                </a:buClr>
                <a:buSzPts val="2500"/>
                <a:buFont typeface="Helvetica Neue"/>
                <a:buNone/>
              </a:pPr>
              <a:r>
                <a:rPr lang="hr-HR" sz="2500" b="1">
                  <a:solidFill>
                    <a:schemeClr val="lt1"/>
                  </a:solidFill>
                  <a:latin typeface="Helvetica Neue"/>
                  <a:ea typeface="Helvetica Neue"/>
                  <a:cs typeface="Helvetica Neue"/>
                  <a:sym typeface="Helvetica Neue"/>
                </a:rPr>
                <a:t>Svijest</a:t>
              </a:r>
              <a:endParaRPr lang="hr-HR"/>
            </a:p>
          </p:txBody>
        </p:sp>
        <p:pic>
          <p:nvPicPr>
            <p:cNvPr id="137" name="Google Shape;137;p7" descr="Ausrufezeichen mit einfarbiger Füllung"/>
            <p:cNvPicPr preferRelativeResize="0"/>
            <p:nvPr/>
          </p:nvPicPr>
          <p:blipFill rotWithShape="1">
            <a:blip r:embed="rId3">
              <a:alphaModFix/>
            </a:blip>
            <a:srcRect/>
            <a:stretch/>
          </p:blipFill>
          <p:spPr>
            <a:xfrm>
              <a:off x="3456000" y="5112000"/>
              <a:ext cx="720000" cy="720000"/>
            </a:xfrm>
            <a:prstGeom prst="rect">
              <a:avLst/>
            </a:prstGeom>
            <a:noFill/>
            <a:ln>
              <a:noFill/>
            </a:ln>
          </p:spPr>
        </p:pic>
      </p:grpSp>
      <p:grpSp>
        <p:nvGrpSpPr>
          <p:cNvPr id="138" name="Google Shape;138;p7"/>
          <p:cNvGrpSpPr/>
          <p:nvPr/>
        </p:nvGrpSpPr>
        <p:grpSpPr>
          <a:xfrm>
            <a:off x="6588000" y="4032000"/>
            <a:ext cx="5112000" cy="4140000"/>
            <a:chOff x="6588000" y="4572000"/>
            <a:chExt cx="5112000" cy="4140000"/>
          </a:xfrm>
        </p:grpSpPr>
        <p:sp>
          <p:nvSpPr>
            <p:cNvPr id="139" name="Google Shape;139;p7"/>
            <p:cNvSpPr txBox="1"/>
            <p:nvPr/>
          </p:nvSpPr>
          <p:spPr>
            <a:xfrm>
              <a:off x="6624000" y="5832000"/>
              <a:ext cx="5040000" cy="2880000"/>
            </a:xfrm>
            <a:prstGeom prst="rect">
              <a:avLst/>
            </a:prstGeom>
            <a:solidFill>
              <a:schemeClr val="lt1"/>
            </a:solidFill>
            <a:ln w="9525" cap="flat" cmpd="sng">
              <a:solidFill>
                <a:srgbClr val="4D94B7"/>
              </a:solidFill>
              <a:prstDash val="solid"/>
              <a:round/>
              <a:headEnd type="none" w="sm" len="sm"/>
              <a:tailEnd type="none" w="sm" len="sm"/>
            </a:ln>
          </p:spPr>
          <p:txBody>
            <a:bodyPr spcFirstLastPara="1" wrap="square" lIns="90000" tIns="468000" rIns="90000" bIns="46800" anchor="t" anchorCtr="0">
              <a:noAutofit/>
            </a:bodyPr>
            <a:lstStyle/>
            <a:p>
              <a:pPr lvl="1">
                <a:lnSpc>
                  <a:spcPct val="90000"/>
                </a:lnSpc>
                <a:buSzPts val="2200"/>
              </a:pPr>
              <a:r>
                <a:rPr lang="hr-HR" sz="2200">
                  <a:latin typeface="Helvetica Neue"/>
                  <a:ea typeface="Helvetica Neue"/>
                  <a:cs typeface="Helvetica Neue"/>
                  <a:sym typeface="Helvetica Neue"/>
                </a:rPr>
                <a:t>Razumijevanje i upravljanje interakcijama i razgovorima u</a:t>
              </a:r>
            </a:p>
            <a:p>
              <a:pPr marL="342900" lvl="1" indent="-342900">
                <a:lnSpc>
                  <a:spcPct val="90000"/>
                </a:lnSpc>
                <a:buSzPts val="2200"/>
                <a:buFont typeface="Arial" pitchFamily="34" charset="0"/>
                <a:buChar char="•"/>
              </a:pPr>
              <a:r>
                <a:rPr lang="hr-HR" sz="2200">
                  <a:latin typeface="Helvetica Neue"/>
                  <a:ea typeface="Helvetica Neue"/>
                  <a:cs typeface="Helvetica Neue"/>
                  <a:sym typeface="Helvetica Neue"/>
                </a:rPr>
                <a:t>različitim socio-kulturnim kontekstima i</a:t>
              </a:r>
            </a:p>
            <a:p>
              <a:pPr marL="342900" lvl="1" indent="-342900">
                <a:lnSpc>
                  <a:spcPct val="90000"/>
                </a:lnSpc>
                <a:buSzPts val="2200"/>
                <a:buFont typeface="Arial" pitchFamily="34" charset="0"/>
                <a:buChar char="•"/>
              </a:pPr>
              <a:r>
                <a:rPr lang="hr-HR" sz="2200">
                  <a:latin typeface="Helvetica Neue"/>
                  <a:ea typeface="Helvetica Neue"/>
                  <a:cs typeface="Helvetica Neue"/>
                  <a:sym typeface="Helvetica Neue"/>
                </a:rPr>
                <a:t>situacijama specifičnim za domenu.</a:t>
              </a:r>
              <a:endParaRPr lang="hr-HR"/>
            </a:p>
          </p:txBody>
        </p:sp>
        <p:sp>
          <p:nvSpPr>
            <p:cNvPr id="140" name="Google Shape;140;p7"/>
            <p:cNvSpPr/>
            <p:nvPr/>
          </p:nvSpPr>
          <p:spPr>
            <a:xfrm>
              <a:off x="6588000" y="4572000"/>
              <a:ext cx="5112000" cy="1468800"/>
            </a:xfrm>
            <a:prstGeom prst="roundRect">
              <a:avLst>
                <a:gd name="adj" fmla="val 16667"/>
              </a:avLst>
            </a:prstGeom>
            <a:solidFill>
              <a:srgbClr val="AED633"/>
            </a:solidFill>
            <a:ln>
              <a:noFill/>
            </a:ln>
            <a:effectLst>
              <a:outerShdw blurRad="149987" dist="250190" dir="8460000" algn="ctr">
                <a:srgbClr val="000000">
                  <a:alpha val="27843"/>
                </a:srgbClr>
              </a:outerShdw>
            </a:effectLst>
          </p:spPr>
          <p:txBody>
            <a:bodyPr spcFirstLastPara="1" wrap="square" lIns="177800" tIns="101600" rIns="177800" bIns="101600" anchor="t" anchorCtr="0">
              <a:noAutofit/>
            </a:bodyPr>
            <a:lstStyle/>
            <a:p>
              <a:pPr marL="0" marR="0" lvl="0" indent="0" algn="ctr" rtl="0">
                <a:lnSpc>
                  <a:spcPct val="90000"/>
                </a:lnSpc>
                <a:spcBef>
                  <a:spcPts val="0"/>
                </a:spcBef>
                <a:spcAft>
                  <a:spcPts val="0"/>
                </a:spcAft>
                <a:buClr>
                  <a:schemeClr val="lt1"/>
                </a:buClr>
                <a:buSzPts val="2500"/>
                <a:buFont typeface="Helvetica Neue"/>
                <a:buNone/>
              </a:pPr>
              <a:r>
                <a:rPr lang="hr-HR" sz="2500" b="1">
                  <a:solidFill>
                    <a:schemeClr val="lt1"/>
                  </a:solidFill>
                  <a:latin typeface="Helvetica Neue"/>
                  <a:ea typeface="Helvetica Neue"/>
                  <a:cs typeface="Helvetica Neue"/>
                  <a:sym typeface="Helvetica Neue"/>
                </a:rPr>
                <a:t>Interakcija</a:t>
              </a:r>
              <a:endParaRPr lang="hr-HR"/>
            </a:p>
          </p:txBody>
        </p:sp>
        <p:pic>
          <p:nvPicPr>
            <p:cNvPr id="141" name="Google Shape;141;p7" descr="Fahrrad mit Personen Silhouette"/>
            <p:cNvPicPr preferRelativeResize="0"/>
            <p:nvPr/>
          </p:nvPicPr>
          <p:blipFill rotWithShape="1">
            <a:blip r:embed="rId4">
              <a:alphaModFix/>
            </a:blip>
            <a:srcRect/>
            <a:stretch/>
          </p:blipFill>
          <p:spPr>
            <a:xfrm>
              <a:off x="8735400" y="5112000"/>
              <a:ext cx="864000" cy="864000"/>
            </a:xfrm>
            <a:prstGeom prst="rect">
              <a:avLst/>
            </a:prstGeom>
            <a:noFill/>
            <a:ln>
              <a:noFill/>
            </a:ln>
          </p:spPr>
        </p:pic>
      </p:grpSp>
      <p:grpSp>
        <p:nvGrpSpPr>
          <p:cNvPr id="142" name="Google Shape;142;p7"/>
          <p:cNvGrpSpPr/>
          <p:nvPr/>
        </p:nvGrpSpPr>
        <p:grpSpPr>
          <a:xfrm>
            <a:off x="11809145" y="4032000"/>
            <a:ext cx="5112000" cy="4140000"/>
            <a:chOff x="11880000" y="4572000"/>
            <a:chExt cx="5112000" cy="4140000"/>
          </a:xfrm>
        </p:grpSpPr>
        <p:sp>
          <p:nvSpPr>
            <p:cNvPr id="143" name="Google Shape;143;p7"/>
            <p:cNvSpPr txBox="1"/>
            <p:nvPr/>
          </p:nvSpPr>
          <p:spPr>
            <a:xfrm>
              <a:off x="11916000" y="5832000"/>
              <a:ext cx="5040000" cy="2880000"/>
            </a:xfrm>
            <a:prstGeom prst="rect">
              <a:avLst/>
            </a:prstGeom>
            <a:solidFill>
              <a:schemeClr val="lt1"/>
            </a:solidFill>
            <a:ln w="9525" cap="flat" cmpd="sng">
              <a:solidFill>
                <a:srgbClr val="4D94B7"/>
              </a:solidFill>
              <a:prstDash val="solid"/>
              <a:round/>
              <a:headEnd type="none" w="sm" len="sm"/>
              <a:tailEnd type="none" w="sm" len="sm"/>
            </a:ln>
          </p:spPr>
          <p:txBody>
            <a:bodyPr spcFirstLastPara="1" wrap="square" lIns="90000" tIns="468000" rIns="90000" bIns="46800" anchor="t" anchorCtr="0">
              <a:noAutofit/>
            </a:bodyPr>
            <a:lstStyle/>
            <a:p>
              <a:pPr lvl="1">
                <a:lnSpc>
                  <a:spcPct val="90000"/>
                </a:lnSpc>
                <a:buClr>
                  <a:schemeClr val="dk1"/>
                </a:buClr>
                <a:buSzPts val="2200"/>
              </a:pPr>
              <a:r>
                <a:rPr lang="hr-HR" sz="2200" dirty="0">
                  <a:solidFill>
                    <a:schemeClr val="dk1"/>
                  </a:solidFill>
                  <a:latin typeface="Helvetica Neue"/>
                  <a:ea typeface="Helvetica Neue"/>
                  <a:cs typeface="Helvetica Neue"/>
                  <a:sym typeface="Helvetica Neue"/>
                </a:rPr>
                <a:t>Uključivanje u razgovore sa</a:t>
              </a:r>
            </a:p>
            <a:p>
              <a:pPr marL="342900" lvl="1" indent="-342900">
                <a:lnSpc>
                  <a:spcPct val="90000"/>
                </a:lnSpc>
                <a:buClr>
                  <a:schemeClr val="dk1"/>
                </a:buClr>
                <a:buSzPts val="2200"/>
                <a:buFont typeface="Arial" pitchFamily="34" charset="0"/>
                <a:buChar char="•"/>
              </a:pPr>
              <a:r>
                <a:rPr lang="hr-HR" sz="2200" dirty="0">
                  <a:solidFill>
                    <a:schemeClr val="dk1"/>
                  </a:solidFill>
                  <a:latin typeface="Helvetica Neue"/>
                  <a:ea typeface="Helvetica Neue"/>
                  <a:cs typeface="Helvetica Neue"/>
                  <a:sym typeface="Helvetica Neue"/>
                </a:rPr>
                <a:t> samouvjerenošću,</a:t>
              </a:r>
            </a:p>
            <a:p>
              <a:pPr marL="342900" lvl="1" indent="-342900">
                <a:lnSpc>
                  <a:spcPct val="90000"/>
                </a:lnSpc>
                <a:buClr>
                  <a:schemeClr val="dk1"/>
                </a:buClr>
                <a:buSzPts val="2200"/>
                <a:buFont typeface="Arial" pitchFamily="34" charset="0"/>
                <a:buChar char="•"/>
              </a:pPr>
              <a:r>
                <a:rPr lang="hr-HR" sz="2200" dirty="0">
                  <a:solidFill>
                    <a:schemeClr val="dk1"/>
                  </a:solidFill>
                  <a:latin typeface="Helvetica Neue"/>
                  <a:ea typeface="Helvetica Neue"/>
                  <a:cs typeface="Helvetica Neue"/>
                  <a:sym typeface="Helvetica Neue"/>
                </a:rPr>
                <a:t> asertivnošću,</a:t>
              </a:r>
            </a:p>
            <a:p>
              <a:pPr marL="342900" lvl="1" indent="-342900">
                <a:lnSpc>
                  <a:spcPct val="90000"/>
                </a:lnSpc>
                <a:buClr>
                  <a:schemeClr val="dk1"/>
                </a:buClr>
                <a:buSzPts val="2200"/>
                <a:buFont typeface="Arial" pitchFamily="34" charset="0"/>
                <a:buChar char="•"/>
              </a:pPr>
              <a:r>
                <a:rPr lang="hr-HR" sz="2200" dirty="0">
                  <a:solidFill>
                    <a:schemeClr val="dk1"/>
                  </a:solidFill>
                  <a:latin typeface="Helvetica Neue"/>
                  <a:ea typeface="Helvetica Neue"/>
                  <a:cs typeface="Helvetica Neue"/>
                  <a:sym typeface="Helvetica Neue"/>
                </a:rPr>
                <a:t> jasnoćom i</a:t>
              </a:r>
            </a:p>
            <a:p>
              <a:pPr marL="342900" lvl="1" indent="-342900">
                <a:lnSpc>
                  <a:spcPct val="90000"/>
                </a:lnSpc>
                <a:buClr>
                  <a:schemeClr val="dk1"/>
                </a:buClr>
                <a:buSzPts val="2200"/>
                <a:buFont typeface="Arial" pitchFamily="34" charset="0"/>
                <a:buChar char="•"/>
              </a:pPr>
              <a:r>
                <a:rPr lang="hr-HR" sz="2200" dirty="0">
                  <a:solidFill>
                    <a:schemeClr val="dk1"/>
                  </a:solidFill>
                  <a:latin typeface="Helvetica Neue"/>
                  <a:ea typeface="Helvetica Neue"/>
                  <a:cs typeface="Helvetica Neue"/>
                  <a:sym typeface="Helvetica Neue"/>
                </a:rPr>
                <a:t> reciprocitetom,</a:t>
              </a:r>
            </a:p>
            <a:p>
              <a:pPr lvl="1">
                <a:lnSpc>
                  <a:spcPct val="90000"/>
                </a:lnSpc>
                <a:buClr>
                  <a:schemeClr val="dk1"/>
                </a:buClr>
                <a:buSzPts val="2200"/>
              </a:pPr>
              <a:r>
                <a:rPr lang="hr-HR" sz="2200" dirty="0">
                  <a:solidFill>
                    <a:schemeClr val="dk1"/>
                  </a:solidFill>
                  <a:latin typeface="Helvetica Neue"/>
                  <a:ea typeface="Helvetica Neue"/>
                  <a:cs typeface="Helvetica Neue"/>
                  <a:sym typeface="Helvetica Neue"/>
                </a:rPr>
                <a:t>kako u osobnom tako i u društvenom kontekstu.</a:t>
              </a:r>
              <a:endParaRPr lang="hr-HR" dirty="0"/>
            </a:p>
          </p:txBody>
        </p:sp>
        <p:sp>
          <p:nvSpPr>
            <p:cNvPr id="144" name="Google Shape;144;p7"/>
            <p:cNvSpPr/>
            <p:nvPr/>
          </p:nvSpPr>
          <p:spPr>
            <a:xfrm>
              <a:off x="11880000" y="4572000"/>
              <a:ext cx="5112000" cy="1468800"/>
            </a:xfrm>
            <a:prstGeom prst="roundRect">
              <a:avLst>
                <a:gd name="adj" fmla="val 16667"/>
              </a:avLst>
            </a:prstGeom>
            <a:solidFill>
              <a:srgbClr val="AED633"/>
            </a:solidFill>
            <a:ln>
              <a:noFill/>
            </a:ln>
            <a:effectLst>
              <a:outerShdw blurRad="149987" dist="250190" dir="8460000" algn="ctr">
                <a:srgbClr val="000000">
                  <a:alpha val="27843"/>
                </a:srgbClr>
              </a:outerShdw>
            </a:effectLst>
          </p:spPr>
          <p:txBody>
            <a:bodyPr spcFirstLastPara="1" wrap="square" lIns="177800" tIns="101600" rIns="177800" bIns="101600" anchor="t" anchorCtr="0">
              <a:noAutofit/>
            </a:bodyPr>
            <a:lstStyle/>
            <a:p>
              <a:pPr marL="0" marR="0" lvl="0" indent="0" algn="ctr" rtl="0">
                <a:lnSpc>
                  <a:spcPct val="90000"/>
                </a:lnSpc>
                <a:spcBef>
                  <a:spcPts val="0"/>
                </a:spcBef>
                <a:spcAft>
                  <a:spcPts val="0"/>
                </a:spcAft>
                <a:buClr>
                  <a:schemeClr val="lt1"/>
                </a:buClr>
                <a:buSzPts val="2500"/>
                <a:buFont typeface="Helvetica Neue"/>
                <a:buNone/>
              </a:pPr>
              <a:r>
                <a:rPr lang="hr-HR" sz="2500" b="1">
                  <a:solidFill>
                    <a:schemeClr val="lt1"/>
                  </a:solidFill>
                  <a:latin typeface="Helvetica Neue"/>
                  <a:ea typeface="Helvetica Neue"/>
                  <a:cs typeface="Helvetica Neue"/>
                  <a:sym typeface="Helvetica Neue"/>
                </a:rPr>
                <a:t>Slušanje drugih</a:t>
              </a:r>
              <a:endParaRPr lang="hr-HR"/>
            </a:p>
          </p:txBody>
        </p:sp>
        <p:pic>
          <p:nvPicPr>
            <p:cNvPr id="145" name="Google Shape;145;p7" descr="Ohr Silhouette"/>
            <p:cNvPicPr preferRelativeResize="0"/>
            <p:nvPr/>
          </p:nvPicPr>
          <p:blipFill rotWithShape="1">
            <a:blip r:embed="rId5">
              <a:alphaModFix/>
            </a:blip>
            <a:srcRect/>
            <a:stretch/>
          </p:blipFill>
          <p:spPr>
            <a:xfrm>
              <a:off x="14040000" y="5112000"/>
              <a:ext cx="828000" cy="828000"/>
            </a:xfrm>
            <a:prstGeom prst="rect">
              <a:avLst/>
            </a:prstGeom>
            <a:noFill/>
            <a:ln>
              <a:noFill/>
            </a:ln>
          </p:spPr>
        </p:pic>
      </p:grpSp>
      <p:sp>
        <p:nvSpPr>
          <p:cNvPr id="146" name="Google Shape;146;p7"/>
          <p:cNvSpPr txBox="1"/>
          <p:nvPr/>
        </p:nvSpPr>
        <p:spPr>
          <a:xfrm>
            <a:off x="1296000" y="1548000"/>
            <a:ext cx="15736800" cy="830997"/>
          </a:xfrm>
          <a:prstGeom prst="rect">
            <a:avLst/>
          </a:prstGeom>
          <a:noFill/>
          <a:ln>
            <a:noFill/>
          </a:ln>
        </p:spPr>
        <p:txBody>
          <a:bodyPr spcFirstLastPara="1" wrap="square" lIns="91425" tIns="45700" rIns="91425" bIns="45700" anchor="t" anchorCtr="0">
            <a:spAutoFit/>
          </a:bodyPr>
          <a:lstStyle/>
          <a:p>
            <a:pPr lvl="0"/>
            <a:r>
              <a:rPr lang="hr-HR" sz="4800" b="1" dirty="0">
                <a:solidFill>
                  <a:srgbClr val="4D94B7"/>
                </a:solidFill>
                <a:latin typeface="Helvetica Neue"/>
                <a:ea typeface="Helvetica Neue"/>
                <a:cs typeface="Helvetica Neue"/>
                <a:sym typeface="Helvetica Neue"/>
              </a:rPr>
              <a:t>1. Poboljšanje </a:t>
            </a:r>
            <a:r>
              <a:rPr lang="hr-HR" sz="4800" b="1" dirty="0" err="1">
                <a:solidFill>
                  <a:srgbClr val="4D94B7"/>
                </a:solidFill>
                <a:latin typeface="Helvetica Neue"/>
                <a:ea typeface="Helvetica Neue"/>
                <a:cs typeface="Helvetica Neue"/>
                <a:sym typeface="Helvetica Neue"/>
              </a:rPr>
              <a:t>unutarorganizacijske</a:t>
            </a:r>
            <a:r>
              <a:rPr lang="hr-HR" sz="4800" b="1" dirty="0">
                <a:solidFill>
                  <a:srgbClr val="4D94B7"/>
                </a:solidFill>
                <a:latin typeface="Helvetica Neue"/>
                <a:ea typeface="Helvetica Neue"/>
                <a:cs typeface="Helvetica Neue"/>
                <a:sym typeface="Helvetica Neue"/>
              </a:rPr>
              <a:t> komunikacije</a:t>
            </a:r>
          </a:p>
        </p:txBody>
      </p:sp>
      <p:sp>
        <p:nvSpPr>
          <p:cNvPr id="147" name="Google Shape;147;p7"/>
          <p:cNvSpPr txBox="1"/>
          <p:nvPr/>
        </p:nvSpPr>
        <p:spPr>
          <a:xfrm>
            <a:off x="1295400" y="2304000"/>
            <a:ext cx="10210800" cy="523220"/>
          </a:xfrm>
          <a:prstGeom prst="rect">
            <a:avLst/>
          </a:prstGeom>
          <a:noFill/>
          <a:ln>
            <a:noFill/>
          </a:ln>
        </p:spPr>
        <p:txBody>
          <a:bodyPr spcFirstLastPara="1" wrap="square" lIns="91425" tIns="45700" rIns="91425" bIns="45700" anchor="t" anchorCtr="0">
            <a:spAutoFit/>
          </a:bodyPr>
          <a:lstStyle/>
          <a:p>
            <a:pPr lvl="0"/>
            <a:r>
              <a:rPr lang="hr-HR" sz="2800" b="1" dirty="0">
                <a:solidFill>
                  <a:srgbClr val="AED633"/>
                </a:solidFill>
                <a:latin typeface="Helvetica Neue"/>
                <a:ea typeface="Helvetica Neue"/>
                <a:cs typeface="Helvetica Neue"/>
                <a:sym typeface="Helvetica Neue"/>
              </a:rPr>
              <a:t>1.1 Definicija i tehnike</a:t>
            </a:r>
          </a:p>
        </p:txBody>
      </p:sp>
      <p:sp>
        <p:nvSpPr>
          <p:cNvPr id="148" name="Google Shape;148;p7"/>
          <p:cNvSpPr txBox="1"/>
          <p:nvPr/>
        </p:nvSpPr>
        <p:spPr>
          <a:xfrm>
            <a:off x="12331929" y="683778"/>
            <a:ext cx="2304000" cy="900000"/>
          </a:xfrm>
          <a:prstGeom prst="rect">
            <a:avLst/>
          </a:prstGeom>
          <a:solidFill>
            <a:srgbClr val="AED633"/>
          </a:solidFill>
          <a:ln>
            <a:noFill/>
          </a:ln>
          <a:effectLst>
            <a:outerShdw blurRad="107950" dist="12700" dir="5400000" algn="ctr">
              <a:srgbClr val="000000"/>
            </a:outerShdw>
          </a:effectLst>
        </p:spPr>
        <p:txBody>
          <a:bodyPr spcFirstLastPara="1" wrap="square" lIns="91425" tIns="91425" rIns="91425" bIns="91425" anchor="b"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hr-HR" sz="2400">
                <a:solidFill>
                  <a:schemeClr val="lt1"/>
                </a:solidFill>
                <a:latin typeface="Helvetica Neue"/>
                <a:ea typeface="Helvetica Neue"/>
                <a:cs typeface="Helvetica Neue"/>
                <a:sym typeface="Helvetica Neue"/>
              </a:rPr>
              <a:t>Komunikacija općenito</a:t>
            </a:r>
            <a:endParaRPr lang="hr-HR"/>
          </a:p>
        </p:txBody>
      </p:sp>
      <p:sp>
        <p:nvSpPr>
          <p:cNvPr id="149" name="Google Shape;149;p7"/>
          <p:cNvSpPr txBox="1"/>
          <p:nvPr/>
        </p:nvSpPr>
        <p:spPr>
          <a:xfrm>
            <a:off x="14707929" y="683778"/>
            <a:ext cx="2304000" cy="900000"/>
          </a:xfrm>
          <a:prstGeom prst="rect">
            <a:avLst/>
          </a:prstGeom>
          <a:solidFill>
            <a:srgbClr val="F2F2F2"/>
          </a:solidFill>
          <a:ln>
            <a:noFill/>
          </a:ln>
          <a:effectLst>
            <a:outerShdw blurRad="107950" dist="12700" dir="5400000" algn="ctr">
              <a:srgbClr val="000000"/>
            </a:outerShdw>
          </a:effectLst>
        </p:spPr>
        <p:txBody>
          <a:bodyPr spcFirstLastPara="1" wrap="square" lIns="91425" tIns="91425" rIns="91425" bIns="91425" anchor="b"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hr-HR" sz="2400">
                <a:solidFill>
                  <a:schemeClr val="lt1"/>
                </a:solidFill>
                <a:latin typeface="Helvetica Neue"/>
                <a:ea typeface="Helvetica Neue"/>
                <a:cs typeface="Helvetica Neue"/>
                <a:sym typeface="Helvetica Neue"/>
              </a:rPr>
              <a:t>Komunikacija na sastancima</a:t>
            </a:r>
            <a:endParaRPr lang="hr-HR"/>
          </a:p>
        </p:txBody>
      </p:sp>
      <p:sp>
        <p:nvSpPr>
          <p:cNvPr id="150" name="Google Shape;150;p7"/>
          <p:cNvSpPr/>
          <p:nvPr/>
        </p:nvSpPr>
        <p:spPr>
          <a:xfrm>
            <a:off x="12331929" y="359778"/>
            <a:ext cx="4680000" cy="360000"/>
          </a:xfrm>
          <a:prstGeom prst="roundRect">
            <a:avLst>
              <a:gd name="adj" fmla="val 16667"/>
            </a:avLst>
          </a:prstGeom>
          <a:gradFill>
            <a:gsLst>
              <a:gs pos="0">
                <a:schemeClr val="lt1"/>
              </a:gs>
              <a:gs pos="100000">
                <a:srgbClr val="939393"/>
              </a:gs>
            </a:gsLst>
            <a:path path="circle">
              <a:fillToRect l="50000" t="50000" r="50000" b="50000"/>
            </a:path>
            <a:tileRect/>
          </a:gra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2400"/>
              <a:buFont typeface="Helvetica Neue"/>
              <a:buNone/>
            </a:pPr>
            <a:r>
              <a:rPr lang="hr-HR" sz="2400" b="1">
                <a:solidFill>
                  <a:schemeClr val="lt1"/>
                </a:solidFill>
                <a:latin typeface="Helvetica Neue"/>
                <a:ea typeface="Helvetica Neue"/>
                <a:cs typeface="Helvetica Neue"/>
                <a:sym typeface="Helvetica Neue"/>
              </a:rPr>
              <a:t>Razlikujemo</a:t>
            </a:r>
            <a:endParaRPr lang="hr-HR" sz="1800" b="1">
              <a:solidFill>
                <a:schemeClr val="lt1"/>
              </a:solidFill>
              <a:latin typeface="Helvetica Neue"/>
              <a:ea typeface="Helvetica Neue"/>
              <a:cs typeface="Helvetica Neue"/>
              <a:sym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4"/>
                                        </p:tgtEl>
                                        <p:attrNameLst>
                                          <p:attrName>style.visibility</p:attrName>
                                        </p:attrNameLst>
                                      </p:cBhvr>
                                      <p:to>
                                        <p:strVal val="visible"/>
                                      </p:to>
                                    </p:set>
                                    <p:animEffect transition="in" filter="fade">
                                      <p:cBhvr>
                                        <p:cTn id="7" dur="500"/>
                                        <p:tgtEl>
                                          <p:spTgt spid="1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8"/>
                                        </p:tgtEl>
                                        <p:attrNameLst>
                                          <p:attrName>style.visibility</p:attrName>
                                        </p:attrNameLst>
                                      </p:cBhvr>
                                      <p:to>
                                        <p:strVal val="visible"/>
                                      </p:to>
                                    </p:set>
                                    <p:animEffect transition="in" filter="fade">
                                      <p:cBhvr>
                                        <p:cTn id="12" dur="500"/>
                                        <p:tgtEl>
                                          <p:spTgt spid="13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2"/>
                                        </p:tgtEl>
                                        <p:attrNameLst>
                                          <p:attrName>style.visibility</p:attrName>
                                        </p:attrNameLst>
                                      </p:cBhvr>
                                      <p:to>
                                        <p:strVal val="visible"/>
                                      </p:to>
                                    </p:set>
                                    <p:animEffect transition="in" filter="fade">
                                      <p:cBhvr>
                                        <p:cTn id="17" dur="5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graphicFrame>
        <p:nvGraphicFramePr>
          <p:cNvPr id="155" name="Google Shape;155;p8"/>
          <p:cNvGraphicFramePr/>
          <p:nvPr>
            <p:extLst>
              <p:ext uri="{D42A27DB-BD31-4B8C-83A1-F6EECF244321}">
                <p14:modId xmlns:p14="http://schemas.microsoft.com/office/powerpoint/2010/main" val="3552014440"/>
              </p:ext>
            </p:extLst>
          </p:nvPr>
        </p:nvGraphicFramePr>
        <p:xfrm>
          <a:off x="9360000" y="4176000"/>
          <a:ext cx="7560000" cy="4000320"/>
        </p:xfrm>
        <a:graphic>
          <a:graphicData uri="http://schemas.openxmlformats.org/drawingml/2006/table">
            <a:tbl>
              <a:tblPr firstRow="1" bandRow="1">
                <a:noFill/>
                <a:tableStyleId>{45F4193E-60B1-42B6-A040-6CDEDA69942D}</a:tableStyleId>
              </a:tblPr>
              <a:tblGrid>
                <a:gridCol w="720000">
                  <a:extLst>
                    <a:ext uri="{9D8B030D-6E8A-4147-A177-3AD203B41FA5}">
                      <a16:colId xmlns:a16="http://schemas.microsoft.com/office/drawing/2014/main" val="20000"/>
                    </a:ext>
                  </a:extLst>
                </a:gridCol>
                <a:gridCol w="612000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tblGrid>
              <a:tr h="562500">
                <a:tc>
                  <a:txBody>
                    <a:bodyPr/>
                    <a:lstStyle/>
                    <a:p>
                      <a:pPr marL="0" marR="0" lvl="0" indent="0" algn="l" rtl="0">
                        <a:spcBef>
                          <a:spcPts val="0"/>
                        </a:spcBef>
                        <a:spcAft>
                          <a:spcPts val="0"/>
                        </a:spcAft>
                        <a:buNone/>
                      </a:pPr>
                      <a:endParaRPr sz="2400" dirty="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tc>
                  <a:txBody>
                    <a:bodyPr/>
                    <a:lstStyle/>
                    <a:p>
                      <a:pPr marL="0" marR="0" lvl="0" indent="0" algn="l" rtl="0">
                        <a:spcBef>
                          <a:spcPts val="0"/>
                        </a:spcBef>
                        <a:spcAft>
                          <a:spcPts val="0"/>
                        </a:spcAft>
                        <a:buClr>
                          <a:schemeClr val="dk1"/>
                        </a:buClr>
                        <a:buSzPts val="2500"/>
                        <a:buFont typeface="Noto Sans Symbols"/>
                        <a:buNone/>
                      </a:pPr>
                      <a:r>
                        <a:rPr lang="hr-HR" sz="2400" noProof="0">
                          <a:solidFill>
                            <a:schemeClr val="dk1"/>
                          </a:solidFill>
                          <a:latin typeface="Helvetica Neue"/>
                          <a:ea typeface="Helvetica Neue"/>
                          <a:cs typeface="Helvetica Neue"/>
                          <a:sym typeface="Helvetica Neue"/>
                        </a:rPr>
                        <a:t>Naknadno se sastavlja zapisnik o sadržaju, uvidima, odlukama i ugovorima.</a:t>
                      </a:r>
                    </a:p>
                  </a:txBody>
                  <a:tcPr marL="0" marR="0" marT="180000" marB="180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tc>
                  <a:txBody>
                    <a:bodyPr/>
                    <a:lstStyle/>
                    <a:p>
                      <a:pPr marL="0" marR="0" lvl="0" indent="0" algn="ctr" rtl="0">
                        <a:lnSpc>
                          <a:spcPct val="100000"/>
                        </a:lnSpc>
                        <a:spcBef>
                          <a:spcPts val="0"/>
                        </a:spcBef>
                        <a:spcAft>
                          <a:spcPts val="0"/>
                        </a:spcAft>
                        <a:buSzPts val="3700"/>
                        <a:buFont typeface="Helvetica Neue"/>
                        <a:buNone/>
                      </a:pPr>
                      <a:r>
                        <a:rPr lang="en-US" sz="3700">
                          <a:latin typeface="Helvetica Neue"/>
                          <a:ea typeface="Helvetica Neue"/>
                          <a:cs typeface="Helvetica Neue"/>
                          <a:sym typeface="Helvetica Neue"/>
                        </a:rPr>
                        <a:t>◻</a:t>
                      </a:r>
                      <a:endParaRPr sz="37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extLst>
                  <a:ext uri="{0D108BD9-81ED-4DB2-BD59-A6C34878D82A}">
                    <a16:rowId xmlns:a16="http://schemas.microsoft.com/office/drawing/2014/main" val="10000"/>
                  </a:ext>
                </a:extLst>
              </a:tr>
              <a:tr h="562500">
                <a:tc>
                  <a:txBody>
                    <a:bodyPr/>
                    <a:lstStyle/>
                    <a:p>
                      <a:pPr marL="0" marR="0" lvl="0" indent="0" algn="l" rtl="0">
                        <a:spcBef>
                          <a:spcPts val="0"/>
                        </a:spcBef>
                        <a:spcAft>
                          <a:spcPts val="0"/>
                        </a:spcAft>
                        <a:buNone/>
                      </a:pPr>
                      <a:endParaRPr sz="24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tc>
                  <a:txBody>
                    <a:bodyPr/>
                    <a:lstStyle/>
                    <a:p>
                      <a:pPr marL="0" marR="0" lvl="0" indent="0" algn="l" rtl="0">
                        <a:spcBef>
                          <a:spcPts val="0"/>
                        </a:spcBef>
                        <a:spcAft>
                          <a:spcPts val="0"/>
                        </a:spcAft>
                        <a:buClr>
                          <a:schemeClr val="dk1"/>
                        </a:buClr>
                        <a:buSzPts val="2500"/>
                        <a:buFont typeface="Noto Sans Symbols"/>
                        <a:buNone/>
                      </a:pPr>
                      <a:r>
                        <a:rPr lang="hr-HR" sz="2400" noProof="0">
                          <a:solidFill>
                            <a:schemeClr val="dk1"/>
                          </a:solidFill>
                          <a:latin typeface="Helvetica Neue"/>
                          <a:ea typeface="Helvetica Neue"/>
                          <a:cs typeface="Helvetica Neue"/>
                          <a:sym typeface="Helvetica Neue"/>
                        </a:rPr>
                        <a:t>Nužni su otvoreni kanali za komunikaciju s upravom.</a:t>
                      </a:r>
                      <a:endParaRPr lang="hr-HR" noProof="0"/>
                    </a:p>
                  </a:txBody>
                  <a:tcPr marL="0" marR="0" marT="180000" marB="180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tc>
                  <a:txBody>
                    <a:bodyPr/>
                    <a:lstStyle/>
                    <a:p>
                      <a:pPr marL="0" marR="0" lvl="0" indent="0" algn="ctr" rtl="0">
                        <a:lnSpc>
                          <a:spcPct val="100000"/>
                        </a:lnSpc>
                        <a:spcBef>
                          <a:spcPts val="0"/>
                        </a:spcBef>
                        <a:spcAft>
                          <a:spcPts val="0"/>
                        </a:spcAft>
                        <a:buSzPts val="3700"/>
                        <a:buFont typeface="Helvetica Neue"/>
                        <a:buNone/>
                      </a:pPr>
                      <a:r>
                        <a:rPr lang="en-US" sz="3700">
                          <a:latin typeface="Helvetica Neue"/>
                          <a:ea typeface="Helvetica Neue"/>
                          <a:cs typeface="Helvetica Neue"/>
                          <a:sym typeface="Helvetica Neue"/>
                        </a:rPr>
                        <a:t>◻</a:t>
                      </a:r>
                      <a:endParaRPr sz="37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extLst>
                  <a:ext uri="{0D108BD9-81ED-4DB2-BD59-A6C34878D82A}">
                    <a16:rowId xmlns:a16="http://schemas.microsoft.com/office/drawing/2014/main" val="10001"/>
                  </a:ext>
                </a:extLst>
              </a:tr>
              <a:tr h="562500">
                <a:tc>
                  <a:txBody>
                    <a:bodyPr/>
                    <a:lstStyle/>
                    <a:p>
                      <a:pPr marL="0" marR="0" lvl="0" indent="0" algn="l" rtl="0">
                        <a:spcBef>
                          <a:spcPts val="0"/>
                        </a:spcBef>
                        <a:spcAft>
                          <a:spcPts val="0"/>
                        </a:spcAft>
                        <a:buNone/>
                      </a:pPr>
                      <a:endParaRPr sz="24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tc>
                  <a:txBody>
                    <a:bodyPr/>
                    <a:lstStyle/>
                    <a:p>
                      <a:pPr marL="0" marR="0" lvl="0" indent="0" algn="l" rtl="0">
                        <a:spcBef>
                          <a:spcPts val="0"/>
                        </a:spcBef>
                        <a:spcAft>
                          <a:spcPts val="0"/>
                        </a:spcAft>
                        <a:buClr>
                          <a:schemeClr val="dk1"/>
                        </a:buClr>
                        <a:buSzPts val="2500"/>
                        <a:buFont typeface="Noto Sans Symbols"/>
                        <a:buNone/>
                      </a:pPr>
                      <a:r>
                        <a:rPr lang="hr-HR" sz="2400" noProof="0">
                          <a:solidFill>
                            <a:schemeClr val="dk1"/>
                          </a:solidFill>
                          <a:latin typeface="Helvetica Neue"/>
                          <a:ea typeface="Helvetica Neue"/>
                          <a:cs typeface="Helvetica Neue"/>
                          <a:sym typeface="Helvetica Neue"/>
                        </a:rPr>
                        <a:t>Potrebna su pravila za dokumentaciju.</a:t>
                      </a:r>
                      <a:endParaRPr lang="hr-HR" noProof="0"/>
                    </a:p>
                  </a:txBody>
                  <a:tcPr marL="0" marR="0" marT="180000" marB="180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tc>
                  <a:txBody>
                    <a:bodyPr/>
                    <a:lstStyle/>
                    <a:p>
                      <a:pPr marL="0" marR="0" lvl="0" indent="0" algn="ctr" rtl="0">
                        <a:lnSpc>
                          <a:spcPct val="100000"/>
                        </a:lnSpc>
                        <a:spcBef>
                          <a:spcPts val="0"/>
                        </a:spcBef>
                        <a:spcAft>
                          <a:spcPts val="0"/>
                        </a:spcAft>
                        <a:buSzPts val="3700"/>
                        <a:buFont typeface="Helvetica Neue"/>
                        <a:buNone/>
                      </a:pPr>
                      <a:r>
                        <a:rPr lang="en-US" sz="3700">
                          <a:latin typeface="Helvetica Neue"/>
                          <a:ea typeface="Helvetica Neue"/>
                          <a:cs typeface="Helvetica Neue"/>
                          <a:sym typeface="Helvetica Neue"/>
                        </a:rPr>
                        <a:t>◻</a:t>
                      </a:r>
                      <a:endParaRPr sz="37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extLst>
                  <a:ext uri="{0D108BD9-81ED-4DB2-BD59-A6C34878D82A}">
                    <a16:rowId xmlns:a16="http://schemas.microsoft.com/office/drawing/2014/main" val="10002"/>
                  </a:ext>
                </a:extLst>
              </a:tr>
              <a:tr h="562500">
                <a:tc>
                  <a:txBody>
                    <a:bodyPr/>
                    <a:lstStyle/>
                    <a:p>
                      <a:pPr marL="0" marR="0" lvl="0" indent="0" algn="l" rtl="0">
                        <a:spcBef>
                          <a:spcPts val="0"/>
                        </a:spcBef>
                        <a:spcAft>
                          <a:spcPts val="0"/>
                        </a:spcAft>
                        <a:buNone/>
                      </a:pPr>
                      <a:endParaRPr sz="24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tc>
                  <a:txBody>
                    <a:bodyPr/>
                    <a:lstStyle/>
                    <a:p>
                      <a:pPr marL="0" marR="0" lvl="0" indent="0" algn="l" rtl="0">
                        <a:spcBef>
                          <a:spcPts val="0"/>
                        </a:spcBef>
                        <a:spcAft>
                          <a:spcPts val="0"/>
                        </a:spcAft>
                        <a:buClr>
                          <a:schemeClr val="dk1"/>
                        </a:buClr>
                        <a:buSzPts val="2500"/>
                        <a:buFont typeface="Noto Sans Symbols"/>
                        <a:buNone/>
                      </a:pPr>
                      <a:r>
                        <a:rPr lang="hr-HR" sz="2400" noProof="0" dirty="0">
                          <a:solidFill>
                            <a:schemeClr val="dk1"/>
                          </a:solidFill>
                          <a:latin typeface="Helvetica Neue"/>
                          <a:ea typeface="Helvetica Neue"/>
                          <a:cs typeface="Helvetica Neue"/>
                          <a:sym typeface="Helvetica Neue"/>
                        </a:rPr>
                        <a:t>Interdisciplinarni sastanci vrlo su korisni za razmjenu i razvoj ideja.</a:t>
                      </a:r>
                      <a:endParaRPr lang="hr-HR" sz="2400" noProof="0" dirty="0">
                        <a:latin typeface="Helvetica Neue"/>
                        <a:ea typeface="Helvetica Neue"/>
                        <a:cs typeface="Helvetica Neue"/>
                        <a:sym typeface="Helvetica Neue"/>
                      </a:endParaRPr>
                    </a:p>
                  </a:txBody>
                  <a:tcPr marL="0" marR="0" marT="180000" marB="180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tc>
                  <a:txBody>
                    <a:bodyPr/>
                    <a:lstStyle/>
                    <a:p>
                      <a:pPr marL="0" marR="0" lvl="0" indent="0" algn="ctr" rtl="0">
                        <a:lnSpc>
                          <a:spcPct val="100000"/>
                        </a:lnSpc>
                        <a:spcBef>
                          <a:spcPts val="0"/>
                        </a:spcBef>
                        <a:spcAft>
                          <a:spcPts val="0"/>
                        </a:spcAft>
                        <a:buSzPts val="3700"/>
                        <a:buFont typeface="Helvetica Neue"/>
                        <a:buNone/>
                      </a:pPr>
                      <a:r>
                        <a:rPr lang="en-US" sz="3700" dirty="0">
                          <a:latin typeface="Helvetica Neue"/>
                          <a:ea typeface="Helvetica Neue"/>
                          <a:cs typeface="Helvetica Neue"/>
                          <a:sym typeface="Helvetica Neue"/>
                        </a:rPr>
                        <a:t>◻</a:t>
                      </a:r>
                      <a:endParaRPr sz="3700" dirty="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extLst>
                  <a:ext uri="{0D108BD9-81ED-4DB2-BD59-A6C34878D82A}">
                    <a16:rowId xmlns:a16="http://schemas.microsoft.com/office/drawing/2014/main" val="10003"/>
                  </a:ext>
                </a:extLst>
              </a:tr>
            </a:tbl>
          </a:graphicData>
        </a:graphic>
      </p:graphicFrame>
      <p:graphicFrame>
        <p:nvGraphicFramePr>
          <p:cNvPr id="156" name="Google Shape;156;p8"/>
          <p:cNvGraphicFramePr/>
          <p:nvPr>
            <p:extLst>
              <p:ext uri="{D42A27DB-BD31-4B8C-83A1-F6EECF244321}">
                <p14:modId xmlns:p14="http://schemas.microsoft.com/office/powerpoint/2010/main" val="3027112899"/>
              </p:ext>
            </p:extLst>
          </p:nvPr>
        </p:nvGraphicFramePr>
        <p:xfrm>
          <a:off x="1296000" y="4392000"/>
          <a:ext cx="7560000" cy="3634560"/>
        </p:xfrm>
        <a:graphic>
          <a:graphicData uri="http://schemas.openxmlformats.org/drawingml/2006/table">
            <a:tbl>
              <a:tblPr firstRow="1" bandRow="1">
                <a:noFill/>
                <a:tableStyleId>{45F4193E-60B1-42B6-A040-6CDEDA69942D}</a:tableStyleId>
              </a:tblPr>
              <a:tblGrid>
                <a:gridCol w="720000">
                  <a:extLst>
                    <a:ext uri="{9D8B030D-6E8A-4147-A177-3AD203B41FA5}">
                      <a16:colId xmlns:a16="http://schemas.microsoft.com/office/drawing/2014/main" val="20000"/>
                    </a:ext>
                  </a:extLst>
                </a:gridCol>
                <a:gridCol w="612000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tblGrid>
              <a:tr h="562500">
                <a:tc>
                  <a:txBody>
                    <a:bodyPr/>
                    <a:lstStyle/>
                    <a:p>
                      <a:pPr marL="0" marR="0" lvl="0" indent="0" algn="l" rtl="0">
                        <a:spcBef>
                          <a:spcPts val="0"/>
                        </a:spcBef>
                        <a:spcAft>
                          <a:spcPts val="0"/>
                        </a:spcAft>
                        <a:buNone/>
                      </a:pPr>
                      <a:endParaRPr lang="hr-HR" sz="2400" dirty="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tc>
                  <a:txBody>
                    <a:bodyPr/>
                    <a:lstStyle/>
                    <a:p>
                      <a:pPr marL="0" marR="0" lvl="0" indent="0" algn="l" rtl="0">
                        <a:spcBef>
                          <a:spcPts val="0"/>
                        </a:spcBef>
                        <a:spcAft>
                          <a:spcPts val="0"/>
                        </a:spcAft>
                        <a:buClr>
                          <a:schemeClr val="dk1"/>
                        </a:buClr>
                        <a:buSzPts val="2500"/>
                        <a:buFont typeface="Noto Sans Symbols"/>
                        <a:buNone/>
                      </a:pPr>
                      <a:r>
                        <a:rPr lang="hr-HR" sz="2400">
                          <a:solidFill>
                            <a:schemeClr val="dk1"/>
                          </a:solidFill>
                          <a:latin typeface="Helvetica Neue"/>
                          <a:ea typeface="Helvetica Neue"/>
                          <a:cs typeface="Helvetica Neue"/>
                          <a:sym typeface="Helvetica Neue"/>
                        </a:rPr>
                        <a:t>Cilj sastanka mora se </a:t>
                      </a:r>
                      <a:r>
                        <a:rPr lang="hr-HR" sz="2400" noProof="0">
                          <a:solidFill>
                            <a:schemeClr val="dk1"/>
                          </a:solidFill>
                          <a:latin typeface="Helvetica Neue"/>
                          <a:ea typeface="Helvetica Neue"/>
                          <a:cs typeface="Helvetica Neue"/>
                          <a:sym typeface="Helvetica Neue"/>
                        </a:rPr>
                        <a:t>priopćiti</a:t>
                      </a:r>
                      <a:r>
                        <a:rPr lang="hr-HR" sz="2400">
                          <a:solidFill>
                            <a:schemeClr val="dk1"/>
                          </a:solidFill>
                          <a:latin typeface="Helvetica Neue"/>
                          <a:ea typeface="Helvetica Neue"/>
                          <a:cs typeface="Helvetica Neue"/>
                          <a:sym typeface="Helvetica Neue"/>
                        </a:rPr>
                        <a:t> prije; nema sastanka bez dnevnog reda.</a:t>
                      </a:r>
                      <a:endParaRPr lang="hr-HR" sz="2400" dirty="0">
                        <a:latin typeface="Helvetica Neue"/>
                        <a:ea typeface="Helvetica Neue"/>
                        <a:cs typeface="Helvetica Neue"/>
                        <a:sym typeface="Helvetica Neue"/>
                      </a:endParaRPr>
                    </a:p>
                  </a:txBody>
                  <a:tcPr marL="0" marR="0" marT="180000" marB="180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tc>
                  <a:txBody>
                    <a:bodyPr/>
                    <a:lstStyle/>
                    <a:p>
                      <a:pPr marL="0" marR="0" lvl="0" indent="0" algn="ctr" rtl="0">
                        <a:spcBef>
                          <a:spcPts val="0"/>
                        </a:spcBef>
                        <a:spcAft>
                          <a:spcPts val="0"/>
                        </a:spcAft>
                        <a:buNone/>
                      </a:pPr>
                      <a:r>
                        <a:rPr lang="en-US" sz="3700">
                          <a:latin typeface="Helvetica Neue"/>
                          <a:ea typeface="Helvetica Neue"/>
                          <a:cs typeface="Helvetica Neue"/>
                          <a:sym typeface="Helvetica Neue"/>
                        </a:rPr>
                        <a:t>◻</a:t>
                      </a:r>
                      <a:endParaRPr sz="37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extLst>
                  <a:ext uri="{0D108BD9-81ED-4DB2-BD59-A6C34878D82A}">
                    <a16:rowId xmlns:a16="http://schemas.microsoft.com/office/drawing/2014/main" val="10000"/>
                  </a:ext>
                </a:extLst>
              </a:tr>
              <a:tr h="562500">
                <a:tc>
                  <a:txBody>
                    <a:bodyPr/>
                    <a:lstStyle/>
                    <a:p>
                      <a:pPr marL="0" marR="0" lvl="0" indent="0" algn="l" rtl="0">
                        <a:spcBef>
                          <a:spcPts val="0"/>
                        </a:spcBef>
                        <a:spcAft>
                          <a:spcPts val="0"/>
                        </a:spcAft>
                        <a:buNone/>
                      </a:pPr>
                      <a:endParaRPr lang="hr-HR" sz="24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tc>
                  <a:txBody>
                    <a:bodyPr/>
                    <a:lstStyle/>
                    <a:p>
                      <a:pPr marL="0" marR="0" lvl="0" indent="0" algn="l" rtl="0">
                        <a:spcBef>
                          <a:spcPts val="0"/>
                        </a:spcBef>
                        <a:spcAft>
                          <a:spcPts val="0"/>
                        </a:spcAft>
                        <a:buClr>
                          <a:schemeClr val="dk1"/>
                        </a:buClr>
                        <a:buSzPts val="2500"/>
                        <a:buFont typeface="Noto Sans Symbols"/>
                        <a:buNone/>
                      </a:pPr>
                      <a:r>
                        <a:rPr lang="hr-HR" sz="2400">
                          <a:solidFill>
                            <a:schemeClr val="dk1"/>
                          </a:solidFill>
                          <a:latin typeface="Helvetica Neue"/>
                          <a:ea typeface="Helvetica Neue"/>
                          <a:cs typeface="Helvetica Neue"/>
                          <a:sym typeface="Helvetica Neue"/>
                        </a:rPr>
                        <a:t>Ako netko govori, drugi slušaju.</a:t>
                      </a:r>
                      <a:endParaRPr lang="hr-HR" sz="2400" dirty="0">
                        <a:solidFill>
                          <a:schemeClr val="dk1"/>
                        </a:solidFill>
                        <a:latin typeface="Helvetica Neue"/>
                        <a:ea typeface="Helvetica Neue"/>
                        <a:cs typeface="Helvetica Neue"/>
                        <a:sym typeface="Helvetica Neue"/>
                      </a:endParaRPr>
                    </a:p>
                  </a:txBody>
                  <a:tcPr marL="0" marR="0" marT="180000" marB="180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tc>
                  <a:txBody>
                    <a:bodyPr/>
                    <a:lstStyle/>
                    <a:p>
                      <a:pPr marL="0" marR="0" lvl="0" indent="0" algn="ctr" rtl="0">
                        <a:lnSpc>
                          <a:spcPct val="100000"/>
                        </a:lnSpc>
                        <a:spcBef>
                          <a:spcPts val="0"/>
                        </a:spcBef>
                        <a:spcAft>
                          <a:spcPts val="0"/>
                        </a:spcAft>
                        <a:buSzPts val="3700"/>
                        <a:buFont typeface="Helvetica Neue"/>
                        <a:buNone/>
                      </a:pPr>
                      <a:r>
                        <a:rPr lang="en-US" sz="3700">
                          <a:latin typeface="Helvetica Neue"/>
                          <a:ea typeface="Helvetica Neue"/>
                          <a:cs typeface="Helvetica Neue"/>
                          <a:sym typeface="Helvetica Neue"/>
                        </a:rPr>
                        <a:t>◻</a:t>
                      </a:r>
                      <a:endParaRPr sz="37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extLst>
                  <a:ext uri="{0D108BD9-81ED-4DB2-BD59-A6C34878D82A}">
                    <a16:rowId xmlns:a16="http://schemas.microsoft.com/office/drawing/2014/main" val="10001"/>
                  </a:ext>
                </a:extLst>
              </a:tr>
              <a:tr h="562500">
                <a:tc>
                  <a:txBody>
                    <a:bodyPr/>
                    <a:lstStyle/>
                    <a:p>
                      <a:pPr marL="0" marR="0" lvl="0" indent="0" algn="l" rtl="0">
                        <a:spcBef>
                          <a:spcPts val="0"/>
                        </a:spcBef>
                        <a:spcAft>
                          <a:spcPts val="0"/>
                        </a:spcAft>
                        <a:buNone/>
                      </a:pPr>
                      <a:endParaRPr lang="hr-HR" sz="24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tc>
                  <a:txBody>
                    <a:bodyPr/>
                    <a:lstStyle/>
                    <a:p>
                      <a:pPr marL="0" marR="0" lvl="0" indent="0" algn="l" rtl="0">
                        <a:spcBef>
                          <a:spcPts val="0"/>
                        </a:spcBef>
                        <a:spcAft>
                          <a:spcPts val="0"/>
                        </a:spcAft>
                        <a:buClr>
                          <a:schemeClr val="dk1"/>
                        </a:buClr>
                        <a:buSzPts val="2500"/>
                        <a:buFont typeface="Noto Sans Symbols"/>
                        <a:buNone/>
                      </a:pPr>
                      <a:r>
                        <a:rPr lang="hr-HR" sz="2400">
                          <a:solidFill>
                            <a:schemeClr val="dk1"/>
                          </a:solidFill>
                          <a:latin typeface="Helvetica Neue"/>
                          <a:ea typeface="Helvetica Neue"/>
                          <a:cs typeface="Helvetica Neue"/>
                          <a:sym typeface="Helvetica Neue"/>
                        </a:rPr>
                        <a:t>Svatko može nešto reći, ali ne mora učiniti.</a:t>
                      </a:r>
                      <a:endParaRPr lang="hr-HR" sz="2400" dirty="0">
                        <a:latin typeface="Helvetica Neue"/>
                        <a:ea typeface="Helvetica Neue"/>
                        <a:cs typeface="Helvetica Neue"/>
                        <a:sym typeface="Helvetica Neue"/>
                      </a:endParaRPr>
                    </a:p>
                  </a:txBody>
                  <a:tcPr marL="0" marR="0" marT="180000" marB="180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tc>
                  <a:txBody>
                    <a:bodyPr/>
                    <a:lstStyle/>
                    <a:p>
                      <a:pPr marL="0" marR="0" lvl="0" indent="0" algn="ctr" rtl="0">
                        <a:lnSpc>
                          <a:spcPct val="100000"/>
                        </a:lnSpc>
                        <a:spcBef>
                          <a:spcPts val="0"/>
                        </a:spcBef>
                        <a:spcAft>
                          <a:spcPts val="0"/>
                        </a:spcAft>
                        <a:buSzPts val="3700"/>
                        <a:buFont typeface="Helvetica Neue"/>
                        <a:buNone/>
                      </a:pPr>
                      <a:r>
                        <a:rPr lang="en-US" sz="3700">
                          <a:latin typeface="Helvetica Neue"/>
                          <a:ea typeface="Helvetica Neue"/>
                          <a:cs typeface="Helvetica Neue"/>
                          <a:sym typeface="Helvetica Neue"/>
                        </a:rPr>
                        <a:t>◻</a:t>
                      </a:r>
                      <a:endParaRPr sz="37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D94B7">
                        <a:alpha val="20000"/>
                      </a:srgbClr>
                    </a:solidFill>
                  </a:tcPr>
                </a:tc>
                <a:extLst>
                  <a:ext uri="{0D108BD9-81ED-4DB2-BD59-A6C34878D82A}">
                    <a16:rowId xmlns:a16="http://schemas.microsoft.com/office/drawing/2014/main" val="10002"/>
                  </a:ext>
                </a:extLst>
              </a:tr>
              <a:tr h="562500">
                <a:tc>
                  <a:txBody>
                    <a:bodyPr/>
                    <a:lstStyle/>
                    <a:p>
                      <a:pPr marL="0" marR="0" lvl="0" indent="0" algn="l" rtl="0">
                        <a:spcBef>
                          <a:spcPts val="0"/>
                        </a:spcBef>
                        <a:spcAft>
                          <a:spcPts val="0"/>
                        </a:spcAft>
                        <a:buNone/>
                      </a:pPr>
                      <a:endParaRPr lang="hr-HR" sz="240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tc>
                  <a:txBody>
                    <a:bodyPr/>
                    <a:lstStyle/>
                    <a:p>
                      <a:pPr marL="0" marR="0" lvl="0" indent="0" algn="l" rtl="0">
                        <a:spcBef>
                          <a:spcPts val="0"/>
                        </a:spcBef>
                        <a:spcAft>
                          <a:spcPts val="0"/>
                        </a:spcAft>
                        <a:buClr>
                          <a:schemeClr val="dk1"/>
                        </a:buClr>
                        <a:buSzPts val="2500"/>
                        <a:buFont typeface="Noto Sans Symbols"/>
                        <a:buNone/>
                      </a:pPr>
                      <a:r>
                        <a:rPr lang="hr-HR" sz="2400" dirty="0">
                          <a:solidFill>
                            <a:schemeClr val="dk1"/>
                          </a:solidFill>
                          <a:latin typeface="Helvetica Neue"/>
                          <a:ea typeface="Helvetica Neue"/>
                          <a:cs typeface="Helvetica Neue"/>
                          <a:sym typeface="Helvetica Neue"/>
                        </a:rPr>
                        <a:t>Moraju se poštovati pravila povratne informacije.</a:t>
                      </a:r>
                    </a:p>
                  </a:txBody>
                  <a:tcPr marL="0" marR="0" marT="180000" marB="180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tc>
                  <a:txBody>
                    <a:bodyPr/>
                    <a:lstStyle/>
                    <a:p>
                      <a:pPr marL="0" marR="0" lvl="0" indent="0" algn="ctr" rtl="0">
                        <a:lnSpc>
                          <a:spcPct val="100000"/>
                        </a:lnSpc>
                        <a:spcBef>
                          <a:spcPts val="0"/>
                        </a:spcBef>
                        <a:spcAft>
                          <a:spcPts val="0"/>
                        </a:spcAft>
                        <a:buSzPts val="3700"/>
                        <a:buFont typeface="Helvetica Neue"/>
                        <a:buNone/>
                      </a:pPr>
                      <a:r>
                        <a:rPr lang="en-US" sz="3700" dirty="0">
                          <a:latin typeface="Helvetica Neue"/>
                          <a:ea typeface="Helvetica Neue"/>
                          <a:cs typeface="Helvetica Neue"/>
                          <a:sym typeface="Helvetica Neue"/>
                        </a:rPr>
                        <a:t>◻</a:t>
                      </a:r>
                      <a:endParaRPr sz="3700" dirty="0">
                        <a:latin typeface="Helvetica Neue"/>
                        <a:ea typeface="Helvetica Neue"/>
                        <a:cs typeface="Helvetica Neue"/>
                        <a:sym typeface="Helvetica Neue"/>
                      </a:endParaRPr>
                    </a:p>
                  </a:txBody>
                  <a:tcPr marL="0" marR="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D633">
                        <a:alpha val="20000"/>
                      </a:srgbClr>
                    </a:solidFill>
                  </a:tcPr>
                </a:tc>
                <a:extLst>
                  <a:ext uri="{0D108BD9-81ED-4DB2-BD59-A6C34878D82A}">
                    <a16:rowId xmlns:a16="http://schemas.microsoft.com/office/drawing/2014/main" val="10003"/>
                  </a:ext>
                </a:extLst>
              </a:tr>
            </a:tbl>
          </a:graphicData>
        </a:graphic>
      </p:graphicFrame>
      <p:sp>
        <p:nvSpPr>
          <p:cNvPr id="157" name="Google Shape;157;p8"/>
          <p:cNvSpPr txBox="1"/>
          <p:nvPr/>
        </p:nvSpPr>
        <p:spPr>
          <a:xfrm>
            <a:off x="1295400" y="3384000"/>
            <a:ext cx="15773400" cy="461665"/>
          </a:xfrm>
          <a:prstGeom prst="rect">
            <a:avLst/>
          </a:prstGeom>
          <a:noFill/>
          <a:ln>
            <a:noFill/>
          </a:ln>
        </p:spPr>
        <p:txBody>
          <a:bodyPr spcFirstLastPara="1" wrap="square" lIns="91425" tIns="45700" rIns="91425" bIns="45700" anchor="t" anchorCtr="0">
            <a:spAutoFit/>
          </a:bodyPr>
          <a:lstStyle/>
          <a:p>
            <a:pPr lvl="0">
              <a:buClr>
                <a:schemeClr val="dk1"/>
              </a:buClr>
              <a:buSzPts val="2400"/>
            </a:pPr>
            <a:r>
              <a:rPr lang="hr-HR" sz="2400" b="1">
                <a:solidFill>
                  <a:schemeClr val="dk1"/>
                </a:solidFill>
                <a:latin typeface="Helvetica Neue"/>
                <a:ea typeface="Helvetica Neue"/>
                <a:cs typeface="Helvetica Neue"/>
                <a:sym typeface="Helvetica Neue"/>
              </a:rPr>
              <a:t>Kriteriji za dobru komunikaciju/tehnike na sastancima</a:t>
            </a:r>
            <a:endParaRPr lang="hr-HR"/>
          </a:p>
        </p:txBody>
      </p:sp>
      <p:sp>
        <p:nvSpPr>
          <p:cNvPr id="158" name="Google Shape;158;p8"/>
          <p:cNvSpPr txBox="1"/>
          <p:nvPr/>
        </p:nvSpPr>
        <p:spPr>
          <a:xfrm>
            <a:off x="1296000" y="8928000"/>
            <a:ext cx="1676400"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dirty="0">
                <a:solidFill>
                  <a:schemeClr val="dk1"/>
                </a:solidFill>
                <a:latin typeface="Helvetica Neue"/>
                <a:ea typeface="Helvetica Neue"/>
                <a:cs typeface="Helvetica Neue"/>
                <a:sym typeface="Helvetica Neue"/>
              </a:rPr>
              <a:t>Izvor br.: </a:t>
            </a:r>
            <a:r>
              <a:rPr lang="hr-HR" sz="1200" dirty="0">
                <a:solidFill>
                  <a:schemeClr val="dk1"/>
                </a:solidFill>
                <a:latin typeface="Helvetica Neue"/>
                <a:ea typeface="Helvetica Neue"/>
                <a:cs typeface="Helvetica Neue"/>
                <a:sym typeface="Helvetica Neue"/>
              </a:rPr>
              <a:t>10</a:t>
            </a:r>
            <a:endParaRPr lang="hr-HR" dirty="0"/>
          </a:p>
        </p:txBody>
      </p:sp>
      <p:pic>
        <p:nvPicPr>
          <p:cNvPr id="159" name="Google Shape;159;p8" descr="Prüfliste Silhouette"/>
          <p:cNvPicPr preferRelativeResize="0"/>
          <p:nvPr/>
        </p:nvPicPr>
        <p:blipFill rotWithShape="1">
          <a:blip r:embed="rId3">
            <a:alphaModFix/>
          </a:blip>
          <a:srcRect/>
          <a:stretch/>
        </p:blipFill>
        <p:spPr>
          <a:xfrm>
            <a:off x="1332000" y="4572000"/>
            <a:ext cx="648000" cy="648000"/>
          </a:xfrm>
          <a:prstGeom prst="rect">
            <a:avLst/>
          </a:prstGeom>
          <a:noFill/>
          <a:ln>
            <a:noFill/>
          </a:ln>
        </p:spPr>
      </p:pic>
      <p:pic>
        <p:nvPicPr>
          <p:cNvPr id="160" name="Google Shape;160;p8" descr="Ohr Silhouette"/>
          <p:cNvPicPr preferRelativeResize="0"/>
          <p:nvPr/>
        </p:nvPicPr>
        <p:blipFill rotWithShape="1">
          <a:blip r:embed="rId4">
            <a:alphaModFix/>
          </a:blip>
          <a:srcRect/>
          <a:stretch/>
        </p:blipFill>
        <p:spPr>
          <a:xfrm>
            <a:off x="1314000" y="5508000"/>
            <a:ext cx="648000" cy="648000"/>
          </a:xfrm>
          <a:prstGeom prst="rect">
            <a:avLst/>
          </a:prstGeom>
          <a:noFill/>
          <a:ln>
            <a:noFill/>
          </a:ln>
        </p:spPr>
      </p:pic>
      <p:pic>
        <p:nvPicPr>
          <p:cNvPr id="161" name="Google Shape;161;p8" descr="Chat Silhouette"/>
          <p:cNvPicPr preferRelativeResize="0"/>
          <p:nvPr/>
        </p:nvPicPr>
        <p:blipFill rotWithShape="1">
          <a:blip r:embed="rId5">
            <a:alphaModFix/>
          </a:blip>
          <a:srcRect/>
          <a:stretch/>
        </p:blipFill>
        <p:spPr>
          <a:xfrm>
            <a:off x="1332000" y="6228000"/>
            <a:ext cx="612000" cy="612000"/>
          </a:xfrm>
          <a:prstGeom prst="rect">
            <a:avLst/>
          </a:prstGeom>
          <a:noFill/>
          <a:ln>
            <a:noFill/>
          </a:ln>
        </p:spPr>
      </p:pic>
      <p:pic>
        <p:nvPicPr>
          <p:cNvPr id="162" name="Google Shape;162;p8" descr="Übertragen Silhouette"/>
          <p:cNvPicPr preferRelativeResize="0"/>
          <p:nvPr/>
        </p:nvPicPr>
        <p:blipFill rotWithShape="1">
          <a:blip r:embed="rId6">
            <a:alphaModFix/>
          </a:blip>
          <a:srcRect/>
          <a:stretch/>
        </p:blipFill>
        <p:spPr>
          <a:xfrm>
            <a:off x="1440000" y="7236000"/>
            <a:ext cx="432000" cy="432000"/>
          </a:xfrm>
          <a:prstGeom prst="rect">
            <a:avLst/>
          </a:prstGeom>
          <a:noFill/>
          <a:ln>
            <a:noFill/>
          </a:ln>
        </p:spPr>
      </p:pic>
      <p:pic>
        <p:nvPicPr>
          <p:cNvPr id="163" name="Google Shape;163;p8" descr="Liste Silhouette"/>
          <p:cNvPicPr preferRelativeResize="0"/>
          <p:nvPr/>
        </p:nvPicPr>
        <p:blipFill rotWithShape="1">
          <a:blip r:embed="rId7">
            <a:alphaModFix/>
          </a:blip>
          <a:srcRect/>
          <a:stretch/>
        </p:blipFill>
        <p:spPr>
          <a:xfrm>
            <a:off x="9396000" y="4356000"/>
            <a:ext cx="648000" cy="648000"/>
          </a:xfrm>
          <a:prstGeom prst="rect">
            <a:avLst/>
          </a:prstGeom>
          <a:noFill/>
          <a:ln>
            <a:noFill/>
          </a:ln>
        </p:spPr>
      </p:pic>
      <p:pic>
        <p:nvPicPr>
          <p:cNvPr id="164" name="Google Shape;164;p8" descr="Eingabe Silhouette"/>
          <p:cNvPicPr preferRelativeResize="0"/>
          <p:nvPr/>
        </p:nvPicPr>
        <p:blipFill rotWithShape="1">
          <a:blip r:embed="rId8">
            <a:alphaModFix/>
          </a:blip>
          <a:srcRect/>
          <a:stretch/>
        </p:blipFill>
        <p:spPr>
          <a:xfrm>
            <a:off x="9438075" y="5469873"/>
            <a:ext cx="648000" cy="648000"/>
          </a:xfrm>
          <a:prstGeom prst="rect">
            <a:avLst/>
          </a:prstGeom>
          <a:noFill/>
          <a:ln>
            <a:noFill/>
          </a:ln>
        </p:spPr>
      </p:pic>
      <p:pic>
        <p:nvPicPr>
          <p:cNvPr id="165" name="Google Shape;165;p8" descr="Ordnersuche Silhouette"/>
          <p:cNvPicPr preferRelativeResize="0"/>
          <p:nvPr/>
        </p:nvPicPr>
        <p:blipFill rotWithShape="1">
          <a:blip r:embed="rId9">
            <a:alphaModFix/>
          </a:blip>
          <a:srcRect/>
          <a:stretch/>
        </p:blipFill>
        <p:spPr>
          <a:xfrm>
            <a:off x="9370350" y="6408000"/>
            <a:ext cx="648000" cy="648000"/>
          </a:xfrm>
          <a:prstGeom prst="rect">
            <a:avLst/>
          </a:prstGeom>
          <a:noFill/>
          <a:ln>
            <a:noFill/>
          </a:ln>
        </p:spPr>
      </p:pic>
      <p:pic>
        <p:nvPicPr>
          <p:cNvPr id="166" name="Google Shape;166;p8" descr="Kundenbewertung Silhouette"/>
          <p:cNvPicPr preferRelativeResize="0"/>
          <p:nvPr/>
        </p:nvPicPr>
        <p:blipFill rotWithShape="1">
          <a:blip r:embed="rId10">
            <a:alphaModFix/>
          </a:blip>
          <a:srcRect/>
          <a:stretch/>
        </p:blipFill>
        <p:spPr>
          <a:xfrm>
            <a:off x="9370350" y="7308000"/>
            <a:ext cx="648000" cy="648000"/>
          </a:xfrm>
          <a:prstGeom prst="rect">
            <a:avLst/>
          </a:prstGeom>
          <a:noFill/>
          <a:ln>
            <a:noFill/>
          </a:ln>
        </p:spPr>
      </p:pic>
      <p:grpSp>
        <p:nvGrpSpPr>
          <p:cNvPr id="167" name="Google Shape;167;p8"/>
          <p:cNvGrpSpPr/>
          <p:nvPr/>
        </p:nvGrpSpPr>
        <p:grpSpPr>
          <a:xfrm>
            <a:off x="8210733" y="3879724"/>
            <a:ext cx="1248959" cy="1072825"/>
            <a:chOff x="8214478" y="4509797"/>
            <a:chExt cx="1248959" cy="1072825"/>
          </a:xfrm>
        </p:grpSpPr>
        <p:sp>
          <p:nvSpPr>
            <p:cNvPr id="168" name="Google Shape;168;p8"/>
            <p:cNvSpPr txBox="1"/>
            <p:nvPr/>
          </p:nvSpPr>
          <p:spPr>
            <a:xfrm>
              <a:off x="8214478" y="4874736"/>
              <a:ext cx="641522"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hr-HR" sz="4000">
                  <a:solidFill>
                    <a:srgbClr val="7F7F7F"/>
                  </a:solidFill>
                  <a:latin typeface="Helvetica Neue"/>
                  <a:ea typeface="Helvetica Neue"/>
                  <a:cs typeface="Helvetica Neue"/>
                  <a:sym typeface="Helvetica Neue"/>
                </a:rPr>
                <a:t>☒</a:t>
              </a:r>
            </a:p>
          </p:txBody>
        </p:sp>
        <p:pic>
          <p:nvPicPr>
            <p:cNvPr id="169" name="Google Shape;169;p8" descr="Bleistift mit einfarbiger Füllung"/>
            <p:cNvPicPr preferRelativeResize="0"/>
            <p:nvPr/>
          </p:nvPicPr>
          <p:blipFill rotWithShape="1">
            <a:blip r:embed="rId11">
              <a:alphaModFix/>
            </a:blip>
            <a:srcRect/>
            <a:stretch/>
          </p:blipFill>
          <p:spPr>
            <a:xfrm>
              <a:off x="8549037" y="4509797"/>
              <a:ext cx="914400" cy="914400"/>
            </a:xfrm>
            <a:prstGeom prst="rect">
              <a:avLst/>
            </a:prstGeom>
            <a:noFill/>
            <a:ln>
              <a:noFill/>
            </a:ln>
          </p:spPr>
        </p:pic>
      </p:grpSp>
      <p:sp>
        <p:nvSpPr>
          <p:cNvPr id="170" name="Google Shape;170;p8"/>
          <p:cNvSpPr txBox="1"/>
          <p:nvPr/>
        </p:nvSpPr>
        <p:spPr>
          <a:xfrm>
            <a:off x="1296000" y="1548000"/>
            <a:ext cx="15736800" cy="830997"/>
          </a:xfrm>
          <a:prstGeom prst="rect">
            <a:avLst/>
          </a:prstGeom>
          <a:noFill/>
          <a:ln>
            <a:noFill/>
          </a:ln>
        </p:spPr>
        <p:txBody>
          <a:bodyPr spcFirstLastPara="1" wrap="square" lIns="91425" tIns="45700" rIns="91425" bIns="45700" anchor="t" anchorCtr="0">
            <a:spAutoFit/>
          </a:bodyPr>
          <a:lstStyle/>
          <a:p>
            <a:pPr lvl="0"/>
            <a:r>
              <a:rPr lang="hr-HR" sz="4800" b="1">
                <a:solidFill>
                  <a:srgbClr val="4D94B7"/>
                </a:solidFill>
                <a:latin typeface="Helvetica Neue"/>
                <a:ea typeface="Helvetica Neue"/>
                <a:cs typeface="Helvetica Neue"/>
                <a:sym typeface="Helvetica Neue"/>
              </a:rPr>
              <a:t>1. Poboljšanje unutarorganizacijske komunikacije</a:t>
            </a:r>
          </a:p>
        </p:txBody>
      </p:sp>
      <p:sp>
        <p:nvSpPr>
          <p:cNvPr id="171" name="Google Shape;171;p8"/>
          <p:cNvSpPr txBox="1"/>
          <p:nvPr/>
        </p:nvSpPr>
        <p:spPr>
          <a:xfrm>
            <a:off x="1295400" y="2304000"/>
            <a:ext cx="10210800" cy="523220"/>
          </a:xfrm>
          <a:prstGeom prst="rect">
            <a:avLst/>
          </a:prstGeom>
          <a:noFill/>
          <a:ln>
            <a:noFill/>
          </a:ln>
        </p:spPr>
        <p:txBody>
          <a:bodyPr spcFirstLastPara="1" wrap="square" lIns="91425" tIns="45700" rIns="91425" bIns="45700" anchor="t" anchorCtr="0">
            <a:spAutoFit/>
          </a:bodyPr>
          <a:lstStyle/>
          <a:p>
            <a:pPr lvl="0"/>
            <a:r>
              <a:rPr lang="hr-HR" sz="2800" b="1">
                <a:solidFill>
                  <a:srgbClr val="AED633"/>
                </a:solidFill>
                <a:latin typeface="Helvetica Neue"/>
                <a:ea typeface="Helvetica Neue"/>
                <a:cs typeface="Helvetica Neue"/>
                <a:sym typeface="Helvetica Neue"/>
              </a:rPr>
              <a:t>1.1 Definicija i tehnike</a:t>
            </a:r>
          </a:p>
        </p:txBody>
      </p:sp>
      <p:sp>
        <p:nvSpPr>
          <p:cNvPr id="172" name="Google Shape;172;p8"/>
          <p:cNvSpPr txBox="1"/>
          <p:nvPr/>
        </p:nvSpPr>
        <p:spPr>
          <a:xfrm>
            <a:off x="12331929" y="683778"/>
            <a:ext cx="2304000" cy="900000"/>
          </a:xfrm>
          <a:prstGeom prst="rect">
            <a:avLst/>
          </a:prstGeom>
          <a:solidFill>
            <a:srgbClr val="F2F2F2"/>
          </a:solidFill>
          <a:ln>
            <a:noFill/>
          </a:ln>
          <a:effectLst>
            <a:outerShdw blurRad="107950" dist="12700" dir="5400000" algn="ctr">
              <a:srgbClr val="000000"/>
            </a:outerShdw>
          </a:effectLst>
        </p:spPr>
        <p:txBody>
          <a:bodyPr spcFirstLastPara="1" wrap="square" lIns="91425" tIns="91425" rIns="91425" bIns="91425" anchor="b"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hr-HR" sz="2400">
                <a:solidFill>
                  <a:schemeClr val="lt1"/>
                </a:solidFill>
                <a:latin typeface="Helvetica Neue"/>
                <a:ea typeface="Helvetica Neue"/>
                <a:cs typeface="Helvetica Neue"/>
                <a:sym typeface="Helvetica Neue"/>
              </a:rPr>
              <a:t>Komunikaciju općenito</a:t>
            </a:r>
            <a:endParaRPr lang="hr-HR"/>
          </a:p>
        </p:txBody>
      </p:sp>
      <p:sp>
        <p:nvSpPr>
          <p:cNvPr id="173" name="Google Shape;173;p8"/>
          <p:cNvSpPr txBox="1"/>
          <p:nvPr/>
        </p:nvSpPr>
        <p:spPr>
          <a:xfrm>
            <a:off x="14707929" y="683778"/>
            <a:ext cx="2304000" cy="900000"/>
          </a:xfrm>
          <a:prstGeom prst="rect">
            <a:avLst/>
          </a:prstGeom>
          <a:solidFill>
            <a:srgbClr val="4D94B7"/>
          </a:solidFill>
          <a:ln>
            <a:noFill/>
          </a:ln>
          <a:effectLst>
            <a:outerShdw blurRad="107950" dist="12700" dir="5400000" algn="ctr">
              <a:srgbClr val="000000"/>
            </a:outerShdw>
          </a:effectLst>
        </p:spPr>
        <p:txBody>
          <a:bodyPr spcFirstLastPara="1" wrap="square" lIns="91425" tIns="91425" rIns="91425" bIns="91425" anchor="b"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hr-HR" sz="2400">
                <a:solidFill>
                  <a:schemeClr val="lt1"/>
                </a:solidFill>
                <a:latin typeface="Helvetica Neue"/>
                <a:ea typeface="Helvetica Neue"/>
                <a:cs typeface="Helvetica Neue"/>
                <a:sym typeface="Helvetica Neue"/>
              </a:rPr>
              <a:t>Komunikaciju na sastancima</a:t>
            </a:r>
            <a:endParaRPr lang="hr-HR"/>
          </a:p>
        </p:txBody>
      </p:sp>
      <p:sp>
        <p:nvSpPr>
          <p:cNvPr id="174" name="Google Shape;174;p8"/>
          <p:cNvSpPr/>
          <p:nvPr/>
        </p:nvSpPr>
        <p:spPr>
          <a:xfrm>
            <a:off x="12331929" y="359778"/>
            <a:ext cx="4680000" cy="360000"/>
          </a:xfrm>
          <a:prstGeom prst="roundRect">
            <a:avLst>
              <a:gd name="adj" fmla="val 16667"/>
            </a:avLst>
          </a:prstGeom>
          <a:gradFill>
            <a:gsLst>
              <a:gs pos="0">
                <a:schemeClr val="lt1"/>
              </a:gs>
              <a:gs pos="100000">
                <a:srgbClr val="939393"/>
              </a:gs>
            </a:gsLst>
            <a:path path="circle">
              <a:fillToRect l="50000" t="50000" r="50000" b="50000"/>
            </a:path>
            <a:tileRect/>
          </a:gra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2400"/>
              <a:buFont typeface="Helvetica Neue"/>
              <a:buNone/>
            </a:pPr>
            <a:r>
              <a:rPr lang="hr-HR" sz="2400" b="1">
                <a:solidFill>
                  <a:schemeClr val="lt1"/>
                </a:solidFill>
                <a:latin typeface="Helvetica Neue"/>
                <a:ea typeface="Helvetica Neue"/>
                <a:cs typeface="Helvetica Neue"/>
                <a:sym typeface="Helvetica Neue"/>
              </a:rPr>
              <a:t>Razlikujem</a:t>
            </a:r>
            <a:endParaRPr lang="hr-HR" sz="1800" b="1">
              <a:solidFill>
                <a:schemeClr val="lt1"/>
              </a:solidFill>
              <a:latin typeface="Helvetica Neue"/>
              <a:ea typeface="Helvetica Neue"/>
              <a:cs typeface="Helvetica Neue"/>
              <a:sym typeface="Helvetica Neu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pic>
        <p:nvPicPr>
          <p:cNvPr id="179" name="Google Shape;179;p9"/>
          <p:cNvPicPr preferRelativeResize="0"/>
          <p:nvPr/>
        </p:nvPicPr>
        <p:blipFill rotWithShape="1">
          <a:blip r:embed="rId3">
            <a:alphaModFix/>
          </a:blip>
          <a:srcRect/>
          <a:stretch/>
        </p:blipFill>
        <p:spPr>
          <a:xfrm>
            <a:off x="1815405" y="6235496"/>
            <a:ext cx="2433562" cy="1881540"/>
          </a:xfrm>
          <a:prstGeom prst="rect">
            <a:avLst/>
          </a:prstGeom>
          <a:noFill/>
          <a:ln>
            <a:noFill/>
          </a:ln>
        </p:spPr>
      </p:pic>
      <p:pic>
        <p:nvPicPr>
          <p:cNvPr id="180" name="Google Shape;180;p9" descr="Wolken-Gedankenblase"/>
          <p:cNvPicPr preferRelativeResize="0"/>
          <p:nvPr/>
        </p:nvPicPr>
        <p:blipFill rotWithShape="1">
          <a:blip r:embed="rId4">
            <a:alphaModFix/>
          </a:blip>
          <a:srcRect b="28114"/>
          <a:stretch/>
        </p:blipFill>
        <p:spPr>
          <a:xfrm>
            <a:off x="3697800" y="3274139"/>
            <a:ext cx="13335000" cy="5464861"/>
          </a:xfrm>
          <a:prstGeom prst="rect">
            <a:avLst/>
          </a:prstGeom>
          <a:noFill/>
          <a:ln>
            <a:noFill/>
          </a:ln>
        </p:spPr>
      </p:pic>
      <p:pic>
        <p:nvPicPr>
          <p:cNvPr id="181" name="Google Shape;181;p9" descr="Unterschrift Silhouette"/>
          <p:cNvPicPr preferRelativeResize="0"/>
          <p:nvPr/>
        </p:nvPicPr>
        <p:blipFill rotWithShape="1">
          <a:blip r:embed="rId5">
            <a:alphaModFix/>
          </a:blip>
          <a:srcRect/>
          <a:stretch/>
        </p:blipFill>
        <p:spPr>
          <a:xfrm>
            <a:off x="10584401" y="3084978"/>
            <a:ext cx="1481792" cy="1450109"/>
          </a:xfrm>
          <a:prstGeom prst="rect">
            <a:avLst/>
          </a:prstGeom>
          <a:noFill/>
          <a:ln>
            <a:noFill/>
          </a:ln>
        </p:spPr>
      </p:pic>
      <p:sp>
        <p:nvSpPr>
          <p:cNvPr id="182" name="Google Shape;182;p9"/>
          <p:cNvSpPr txBox="1"/>
          <p:nvPr/>
        </p:nvSpPr>
        <p:spPr>
          <a:xfrm>
            <a:off x="4440800" y="3832461"/>
            <a:ext cx="11400015" cy="993240"/>
          </a:xfrm>
          <a:prstGeom prst="rect">
            <a:avLst/>
          </a:prstGeom>
          <a:noFill/>
          <a:ln>
            <a:noFill/>
          </a:ln>
        </p:spPr>
        <p:txBody>
          <a:bodyPr spcFirstLastPara="1" wrap="square" lIns="91425" tIns="45700" rIns="91425" bIns="45700" anchor="t" anchorCtr="0">
            <a:noAutofit/>
          </a:bodyPr>
          <a:lstStyle/>
          <a:p>
            <a:pPr lvl="0" algn="ctr"/>
            <a:r>
              <a:rPr lang="hr-HR" sz="2400" b="1">
                <a:solidFill>
                  <a:schemeClr val="dk1"/>
                </a:solidFill>
                <a:latin typeface="Helvetica Neue"/>
                <a:ea typeface="Helvetica Neue"/>
                <a:cs typeface="Helvetica Neue"/>
                <a:sym typeface="Helvetica Neue"/>
              </a:rPr>
              <a:t>Zadatak:</a:t>
            </a:r>
          </a:p>
          <a:p>
            <a:pPr lvl="0" algn="ctr"/>
            <a:r>
              <a:rPr lang="hr-HR" sz="2400" b="1">
                <a:solidFill>
                  <a:schemeClr val="dk1"/>
                </a:solidFill>
                <a:latin typeface="Helvetica Neue"/>
                <a:ea typeface="Helvetica Neue"/>
                <a:cs typeface="Helvetica Neue"/>
                <a:sym typeface="Helvetica Neue"/>
              </a:rPr>
              <a:t>Prijenos u vašu tvrtku</a:t>
            </a:r>
            <a:endParaRPr lang="hr-HR"/>
          </a:p>
        </p:txBody>
      </p:sp>
      <p:sp>
        <p:nvSpPr>
          <p:cNvPr id="183" name="Google Shape;183;p9"/>
          <p:cNvSpPr txBox="1"/>
          <p:nvPr/>
        </p:nvSpPr>
        <p:spPr>
          <a:xfrm>
            <a:off x="5275562" y="4695502"/>
            <a:ext cx="10530840" cy="2410220"/>
          </a:xfrm>
          <a:prstGeom prst="rect">
            <a:avLst/>
          </a:prstGeom>
          <a:noFill/>
          <a:ln>
            <a:noFill/>
          </a:ln>
        </p:spPr>
        <p:txBody>
          <a:bodyPr spcFirstLastPara="1" wrap="square" lIns="91425" tIns="45700" rIns="91425" bIns="45700" anchor="t" anchorCtr="0">
            <a:noAutofit/>
          </a:bodyPr>
          <a:lstStyle/>
          <a:p>
            <a:pPr marL="342900" lvl="0" indent="-342900">
              <a:buClr>
                <a:schemeClr val="dk1"/>
              </a:buClr>
              <a:buSzPts val="2400"/>
              <a:buFont typeface="Noto Sans Symbols"/>
              <a:buChar char="⮚"/>
            </a:pPr>
            <a:r>
              <a:rPr lang="hr-HR" sz="2400">
                <a:solidFill>
                  <a:schemeClr val="dk1"/>
                </a:solidFill>
                <a:latin typeface="Helvetica Neue"/>
                <a:ea typeface="Helvetica Neue"/>
                <a:cs typeface="Helvetica Neue"/>
                <a:sym typeface="Helvetica Neue"/>
              </a:rPr>
              <a:t>Kako biste opisali komunikaciju u vašoj tvrtki?</a:t>
            </a:r>
          </a:p>
          <a:p>
            <a:pPr marL="342900" lvl="0" indent="-342900">
              <a:buClr>
                <a:schemeClr val="dk1"/>
              </a:buClr>
              <a:buSzPts val="2400"/>
              <a:buFont typeface="Noto Sans Symbols"/>
              <a:buChar char="⮚"/>
            </a:pPr>
            <a:r>
              <a:rPr lang="hr-HR" sz="2400">
                <a:solidFill>
                  <a:schemeClr val="dk1"/>
                </a:solidFill>
                <a:latin typeface="Helvetica Neue"/>
                <a:ea typeface="Helvetica Neue"/>
                <a:cs typeface="Helvetica Neue"/>
                <a:sym typeface="Helvetica Neue"/>
              </a:rPr>
              <a:t>Što ide dobro?</a:t>
            </a:r>
          </a:p>
          <a:p>
            <a:pPr marL="342900" lvl="0" indent="-342900">
              <a:buClr>
                <a:schemeClr val="dk1"/>
              </a:buClr>
              <a:buSzPts val="2400"/>
              <a:buFont typeface="Noto Sans Symbols"/>
              <a:buChar char="⮚"/>
            </a:pPr>
            <a:r>
              <a:rPr lang="hr-HR" sz="2400">
                <a:solidFill>
                  <a:schemeClr val="dk1"/>
                </a:solidFill>
                <a:latin typeface="Helvetica Neue"/>
                <a:ea typeface="Helvetica Neue"/>
                <a:cs typeface="Helvetica Neue"/>
                <a:sym typeface="Helvetica Neue"/>
              </a:rPr>
              <a:t>Što nije u redu?/Što bi moglo biti bolje?</a:t>
            </a:r>
          </a:p>
          <a:p>
            <a:pPr marL="342900" lvl="0" indent="-342900">
              <a:buClr>
                <a:schemeClr val="dk1"/>
              </a:buClr>
              <a:buSzPts val="2400"/>
              <a:buFont typeface="Noto Sans Symbols"/>
              <a:buChar char="⮚"/>
            </a:pPr>
            <a:r>
              <a:rPr lang="hr-HR" sz="2400">
                <a:solidFill>
                  <a:schemeClr val="dk1"/>
                </a:solidFill>
                <a:latin typeface="Helvetica Neue"/>
                <a:ea typeface="Helvetica Neue"/>
                <a:cs typeface="Helvetica Neue"/>
                <a:sym typeface="Helvetica Neue"/>
              </a:rPr>
              <a:t>Što bi se moglo poboljšati?</a:t>
            </a:r>
          </a:p>
          <a:p>
            <a:pPr marL="342900" lvl="0" indent="-342900">
              <a:buClr>
                <a:schemeClr val="dk1"/>
              </a:buClr>
              <a:buSzPts val="2400"/>
              <a:buFont typeface="Noto Sans Symbols"/>
              <a:buChar char="⮚"/>
            </a:pPr>
            <a:r>
              <a:rPr lang="hr-HR" sz="2400">
                <a:solidFill>
                  <a:schemeClr val="dk1"/>
                </a:solidFill>
                <a:latin typeface="Helvetica Neue"/>
                <a:ea typeface="Helvetica Neue"/>
                <a:cs typeface="Helvetica Neue"/>
                <a:sym typeface="Helvetica Neue"/>
              </a:rPr>
              <a:t>Kako bih to mogao poboljšati? Koji su resursi potrebni, tko mora biti uključen?</a:t>
            </a:r>
          </a:p>
          <a:p>
            <a:pPr marL="342900" lvl="0" indent="-342900">
              <a:buClr>
                <a:schemeClr val="dk1"/>
              </a:buClr>
              <a:buSzPts val="2400"/>
              <a:buFont typeface="Noto Sans Symbols"/>
              <a:buChar char="⮚"/>
            </a:pPr>
            <a:r>
              <a:rPr lang="hr-HR" sz="2400">
                <a:solidFill>
                  <a:schemeClr val="dk1"/>
                </a:solidFill>
                <a:latin typeface="Helvetica Neue"/>
                <a:ea typeface="Helvetica Neue"/>
                <a:cs typeface="Helvetica Neue"/>
                <a:sym typeface="Helvetica Neue"/>
              </a:rPr>
              <a:t>Što drugi trebaju poboljšati?</a:t>
            </a:r>
            <a:endParaRPr lang="hr-HR" sz="2400" b="1">
              <a:solidFill>
                <a:schemeClr val="dk1"/>
              </a:solidFill>
              <a:latin typeface="Helvetica Neue"/>
              <a:ea typeface="Helvetica Neue"/>
              <a:cs typeface="Helvetica Neue"/>
              <a:sym typeface="Helvetica Neue"/>
            </a:endParaRPr>
          </a:p>
        </p:txBody>
      </p:sp>
      <p:sp>
        <p:nvSpPr>
          <p:cNvPr id="186" name="Google Shape;186;p9"/>
          <p:cNvSpPr txBox="1"/>
          <p:nvPr/>
        </p:nvSpPr>
        <p:spPr>
          <a:xfrm>
            <a:off x="1296000" y="1548000"/>
            <a:ext cx="15736800" cy="830997"/>
          </a:xfrm>
          <a:prstGeom prst="rect">
            <a:avLst/>
          </a:prstGeom>
          <a:noFill/>
          <a:ln>
            <a:noFill/>
          </a:ln>
        </p:spPr>
        <p:txBody>
          <a:bodyPr spcFirstLastPara="1" wrap="square" lIns="91425" tIns="45700" rIns="91425" bIns="45700" anchor="t" anchorCtr="0">
            <a:spAutoFit/>
          </a:bodyPr>
          <a:lstStyle/>
          <a:p>
            <a:pPr lvl="0"/>
            <a:r>
              <a:rPr lang="hr-HR" sz="4800" b="1" dirty="0">
                <a:solidFill>
                  <a:srgbClr val="4D94B7"/>
                </a:solidFill>
                <a:latin typeface="Helvetica Neue"/>
                <a:ea typeface="Helvetica Neue"/>
                <a:cs typeface="Helvetica Neue"/>
                <a:sym typeface="Helvetica Neue"/>
              </a:rPr>
              <a:t>1. Poboljšanje </a:t>
            </a:r>
            <a:r>
              <a:rPr lang="hr-HR" sz="4800" b="1" dirty="0" err="1">
                <a:solidFill>
                  <a:srgbClr val="4D94B7"/>
                </a:solidFill>
                <a:latin typeface="Helvetica Neue"/>
                <a:ea typeface="Helvetica Neue"/>
                <a:cs typeface="Helvetica Neue"/>
                <a:sym typeface="Helvetica Neue"/>
              </a:rPr>
              <a:t>unutarorganizacijske</a:t>
            </a:r>
            <a:r>
              <a:rPr lang="hr-HR" sz="4800" b="1" dirty="0">
                <a:solidFill>
                  <a:srgbClr val="4D94B7"/>
                </a:solidFill>
                <a:latin typeface="Helvetica Neue"/>
                <a:ea typeface="Helvetica Neue"/>
                <a:cs typeface="Helvetica Neue"/>
                <a:sym typeface="Helvetica Neue"/>
              </a:rPr>
              <a:t> komunikacije</a:t>
            </a:r>
          </a:p>
        </p:txBody>
      </p:sp>
      <p:sp>
        <p:nvSpPr>
          <p:cNvPr id="187" name="Google Shape;187;p9"/>
          <p:cNvSpPr txBox="1"/>
          <p:nvPr/>
        </p:nvSpPr>
        <p:spPr>
          <a:xfrm>
            <a:off x="1295400" y="2304000"/>
            <a:ext cx="10210800" cy="523220"/>
          </a:xfrm>
          <a:prstGeom prst="rect">
            <a:avLst/>
          </a:prstGeom>
          <a:noFill/>
          <a:ln>
            <a:noFill/>
          </a:ln>
        </p:spPr>
        <p:txBody>
          <a:bodyPr spcFirstLastPara="1" wrap="square" lIns="91425" tIns="45700" rIns="91425" bIns="45700" anchor="t" anchorCtr="0">
            <a:spAutoFit/>
          </a:bodyPr>
          <a:lstStyle/>
          <a:p>
            <a:pPr lvl="0"/>
            <a:r>
              <a:rPr lang="hr-HR" sz="2800" b="1">
                <a:solidFill>
                  <a:srgbClr val="AED633"/>
                </a:solidFill>
                <a:latin typeface="Helvetica Neue"/>
                <a:ea typeface="Helvetica Neue"/>
                <a:cs typeface="Helvetica Neue"/>
                <a:sym typeface="Helvetica Neue"/>
              </a:rPr>
              <a:t>1.1 Definicija i tehnike</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3371</Words>
  <Application>Microsoft Office PowerPoint</Application>
  <PresentationFormat>Benutzerdefiniert</PresentationFormat>
  <Paragraphs>626</Paragraphs>
  <Slides>40</Slides>
  <Notes>40</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40</vt:i4>
      </vt:variant>
    </vt:vector>
  </HeadingPairs>
  <TitlesOfParts>
    <vt:vector size="47" baseType="lpstr">
      <vt:lpstr>Arial</vt:lpstr>
      <vt:lpstr>Calibri</vt:lpstr>
      <vt:lpstr>Helvetica Neue</vt:lpstr>
      <vt:lpstr>Noto Sans Symbols</vt:lpstr>
      <vt:lpstr>Wingdings</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Monia Coppola</dc:creator>
  <cp:lastModifiedBy>Jennifer Voepel</cp:lastModifiedBy>
  <cp:revision>18</cp:revision>
  <dcterms:created xsi:type="dcterms:W3CDTF">2022-01-27T16:04:38Z</dcterms:created>
  <dcterms:modified xsi:type="dcterms:W3CDTF">2024-02-05T00:07:06Z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