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32"/>
  </p:notesMasterIdLst>
  <p:handoutMasterIdLst>
    <p:handoutMasterId r:id="rId33"/>
  </p:handoutMasterIdLst>
  <p:sldIdLst>
    <p:sldId id="277" r:id="rId3"/>
    <p:sldId id="257" r:id="rId4"/>
    <p:sldId id="269" r:id="rId5"/>
    <p:sldId id="294" r:id="rId6"/>
    <p:sldId id="265" r:id="rId7"/>
    <p:sldId id="275" r:id="rId8"/>
    <p:sldId id="276" r:id="rId9"/>
    <p:sldId id="288" r:id="rId10"/>
    <p:sldId id="278" r:id="rId11"/>
    <p:sldId id="295" r:id="rId12"/>
    <p:sldId id="290" r:id="rId13"/>
    <p:sldId id="272" r:id="rId14"/>
    <p:sldId id="279" r:id="rId15"/>
    <p:sldId id="291" r:id="rId16"/>
    <p:sldId id="280" r:id="rId17"/>
    <p:sldId id="281" r:id="rId18"/>
    <p:sldId id="282" r:id="rId19"/>
    <p:sldId id="283" r:id="rId20"/>
    <p:sldId id="284" r:id="rId21"/>
    <p:sldId id="285" r:id="rId22"/>
    <p:sldId id="286" r:id="rId23"/>
    <p:sldId id="292" r:id="rId24"/>
    <p:sldId id="293" r:id="rId25"/>
    <p:sldId id="299" r:id="rId26"/>
    <p:sldId id="296" r:id="rId27"/>
    <p:sldId id="270" r:id="rId28"/>
    <p:sldId id="297" r:id="rId29"/>
    <p:sldId id="298" r:id="rId30"/>
    <p:sldId id="287" r:id="rId3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EFF7D6"/>
    <a:srgbClr val="DFEFAD"/>
    <a:srgbClr val="CDE583"/>
    <a:srgbClr val="DBEAF1"/>
    <a:srgbClr val="B8D4E2"/>
    <a:srgbClr val="94BFD4"/>
    <a:srgbClr val="71A9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5887" autoAdjust="0"/>
  </p:normalViewPr>
  <p:slideViewPr>
    <p:cSldViewPr>
      <p:cViewPr varScale="1">
        <p:scale>
          <a:sx n="60" d="100"/>
          <a:sy n="60" d="100"/>
        </p:scale>
        <p:origin x="84" y="104"/>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839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26</a:t>
            </a:fld>
            <a:endParaRPr lang="es-ES"/>
          </a:p>
        </p:txBody>
      </p:sp>
    </p:spTree>
    <p:extLst>
      <p:ext uri="{BB962C8B-B14F-4D97-AF65-F5344CB8AC3E}">
        <p14:creationId xmlns:p14="http://schemas.microsoft.com/office/powerpoint/2010/main" val="80869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dirty="0"/>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27</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71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dirty="0"/>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28</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813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52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6AF6D58F-90F4-4BE5-AB4A-0632E13ACB11}"/>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4EACAF01-8A59-28CF-25CA-29846E1CC3F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E5497C11-5229-1380-213D-A6CB46D11FB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13E4E293-7EBE-7C4F-5AF8-768E67EA14C5}"/>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4DCFC2B6-9D5E-60DD-EFBC-CCEAD41B9C1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A4E59F40-403A-4F98-221D-29C2337AC3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hyperlink" Target="https://www.hootsuite.com/" TargetMode="External"/><Relationship Id="rId3" Type="http://schemas.openxmlformats.org/officeDocument/2006/relationships/hyperlink" Target="https://www.mindtools.com/arb6j5a/what-is-time-management" TargetMode="External"/><Relationship Id="rId7" Type="http://schemas.openxmlformats.org/officeDocument/2006/relationships/hyperlink" Target="https://www.rescuetime.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lockify.me/" TargetMode="External"/><Relationship Id="rId5" Type="http://schemas.openxmlformats.org/officeDocument/2006/relationships/hyperlink" Target="https://www.myindielifeblog.net/blog/buffer-free-plan" TargetMode="External"/><Relationship Id="rId4" Type="http://schemas.openxmlformats.org/officeDocument/2006/relationships/hyperlink" Target="https://monday.com/blog/teamwork/team-task-management/"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slack.com/" TargetMode="External"/><Relationship Id="rId3" Type="http://schemas.openxmlformats.org/officeDocument/2006/relationships/hyperlink" Target="https://buffer.com/" TargetMode="External"/><Relationship Id="rId7" Type="http://schemas.openxmlformats.org/officeDocument/2006/relationships/hyperlink" Target="https://asan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trello.com/" TargetMode="External"/><Relationship Id="rId5" Type="http://schemas.openxmlformats.org/officeDocument/2006/relationships/hyperlink" Target="https://appadvice.com/app/moment-cut-screen-time/771541926" TargetMode="External"/><Relationship Id="rId4" Type="http://schemas.openxmlformats.org/officeDocument/2006/relationships/hyperlink" Target="https://appdetox.github.io/" TargetMode="External"/><Relationship Id="rId9" Type="http://schemas.openxmlformats.org/officeDocument/2006/relationships/hyperlink" Target="https://evernote.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646331"/>
          </a:xfrm>
          <a:prstGeom prst="rect">
            <a:avLst/>
          </a:prstGeom>
          <a:noFill/>
        </p:spPr>
        <p:txBody>
          <a:bodyPr wrap="square">
            <a:spAutoFit/>
          </a:bodyPr>
          <a:lstStyle/>
          <a:p>
            <a:pPr marL="0" marR="0" lvl="0" indent="0" algn="ctr" rtl="0">
              <a:lnSpc>
                <a:spcPct val="100000"/>
              </a:lnSpc>
              <a:spcBef>
                <a:spcPts val="0"/>
              </a:spcBef>
              <a:spcAft>
                <a:spcPts val="0"/>
              </a:spcAft>
              <a:buClr>
                <a:srgbClr val="4D94B7"/>
              </a:buClr>
              <a:buSzPts val="3600"/>
              <a:buFont typeface="Helvetica Neue"/>
              <a:buNone/>
            </a:pPr>
            <a:r>
              <a:rPr lang="en-US" sz="3600" b="1" dirty="0">
                <a:solidFill>
                  <a:srgbClr val="4D94B7"/>
                </a:solidFill>
                <a:latin typeface="Helvetica Neue" panose="020B0604020202020204" charset="0"/>
                <a:ea typeface="Helvetica Neue"/>
                <a:cs typeface="Helvetica Neue"/>
                <a:sym typeface="Helvetica Neue"/>
              </a:rPr>
              <a:t>ICT </a:t>
            </a:r>
            <a:r>
              <a:rPr lang="hr-HR" sz="3600" b="1" dirty="0">
                <a:solidFill>
                  <a:srgbClr val="4D94B7"/>
                </a:solidFill>
                <a:latin typeface="Helvetica Neue" panose="020B0604020202020204" charset="0"/>
                <a:ea typeface="Helvetica Neue"/>
                <a:cs typeface="Helvetica Neue"/>
                <a:sym typeface="Helvetica Neue"/>
              </a:rPr>
              <a:t>alati za </a:t>
            </a:r>
            <a:r>
              <a:rPr lang="hr-HR" sz="3600" b="1" dirty="0" err="1">
                <a:solidFill>
                  <a:srgbClr val="4D94B7"/>
                </a:solidFill>
                <a:latin typeface="Helvetica Neue" panose="020B0604020202020204" charset="0"/>
                <a:ea typeface="Helvetica Neue"/>
                <a:cs typeface="Helvetica Neue"/>
                <a:sym typeface="Helvetica Neue"/>
              </a:rPr>
              <a:t>intrapoduzetništvo</a:t>
            </a:r>
            <a:endParaRPr lang="en-US" sz="3600" b="1" dirty="0">
              <a:solidFill>
                <a:srgbClr val="4D94B7"/>
              </a:solidFill>
              <a:latin typeface="Helvetica Neue" panose="020B0604020202020204" charset="0"/>
              <a:ea typeface="Helvetica Neue"/>
              <a:cs typeface="Helvetica Neue"/>
              <a:sym typeface="Helvetica Neue"/>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C829C-41D6-1410-D4AD-4579EC19C654}"/>
              </a:ext>
            </a:extLst>
          </p:cNvPr>
          <p:cNvSpPr txBox="1"/>
          <p:nvPr/>
        </p:nvSpPr>
        <p:spPr>
          <a:xfrm>
            <a:off x="2971800" y="3888000"/>
            <a:ext cx="11811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a:pPr>
            <a:r>
              <a:rPr kumimoji="0" lang="pl-PL"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Upravljanje zadacima u timskom radu</a:t>
            </a:r>
            <a:endParaRPr kumimoji="0" lang="en-US"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hr-HR"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Cjelina </a:t>
            </a: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2</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2.1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Osmišljavanje</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vlastite</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timske</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strategije</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2.2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Provedba</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vlastite</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timske</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strategije</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p:txBody>
      </p:sp>
      <p:pic>
        <p:nvPicPr>
          <p:cNvPr id="4" name="Picture 2">
            <a:extLst>
              <a:ext uri="{FF2B5EF4-FFF2-40B4-BE49-F238E27FC236}">
                <a16:creationId xmlns:a16="http://schemas.microsoft.com/office/drawing/2014/main" id="{7176FEAD-054B-74D0-2970-586F3D5F51E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1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pl-PL"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 zadacima u timskom radu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2827220"/>
            <a:ext cx="8593145" cy="5729680"/>
          </a:xfrm>
          <a:prstGeom prst="rect">
            <a:avLst/>
          </a:prstGeom>
        </p:spPr>
      </p:pic>
      <p:sp>
        <p:nvSpPr>
          <p:cNvPr id="30" name="CuadroTexto 29">
            <a:extLst>
              <a:ext uri="{FF2B5EF4-FFF2-40B4-BE49-F238E27FC236}">
                <a16:creationId xmlns:a16="http://schemas.microsoft.com/office/drawing/2014/main" id="{FF26E299-B4DD-C626-8D87-F4172B3D02C9}"/>
              </a:ext>
            </a:extLst>
          </p:cNvPr>
          <p:cNvSpPr txBox="1"/>
          <p:nvPr/>
        </p:nvSpPr>
        <p:spPr>
          <a:xfrm>
            <a:off x="1296000" y="2303999"/>
            <a:ext cx="8059144" cy="631777"/>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Osmišljavanje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8059144" cy="2246769"/>
          </a:xfrm>
          <a:prstGeom prst="rect">
            <a:avLst/>
          </a:prstGeom>
          <a:noFill/>
        </p:spPr>
        <p:txBody>
          <a:bodyPr wrap="square" rtlCol="0">
            <a:noAutofit/>
          </a:bodyPr>
          <a:lstStyle/>
          <a:p>
            <a:pPr>
              <a:lnSpc>
                <a:spcPct val="150000"/>
              </a:lnSpc>
            </a:pPr>
            <a:r>
              <a:rPr lang="hr-HR" sz="2400" dirty="0">
                <a:latin typeface="Helvetica Neue" panose="020B0604020202020204" charset="0"/>
                <a:ea typeface="Microsoft Sans Serif" panose="020B0604020202020204" pitchFamily="34" charset="0"/>
                <a:cs typeface="Microsoft Sans Serif" panose="020B0604020202020204" pitchFamily="34" charset="0"/>
              </a:rPr>
              <a:t>Uspjeh je izravna posljedica </a:t>
            </a:r>
            <a:r>
              <a:rPr lang="hr-HR" sz="2400" b="1" dirty="0">
                <a:solidFill>
                  <a:schemeClr val="accent3">
                    <a:lumMod val="50000"/>
                  </a:schemeClr>
                </a:solidFill>
                <a:latin typeface="Helvetica Neue" panose="020B0604020202020204" charset="0"/>
                <a:ea typeface="Microsoft Sans Serif" panose="020B0604020202020204" pitchFamily="34" charset="0"/>
                <a:cs typeface="Microsoft Sans Serif" panose="020B0604020202020204" pitchFamily="34" charset="0"/>
              </a:rPr>
              <a:t>odgovarajuće strategije</a:t>
            </a:r>
            <a:r>
              <a:rPr lang="hr-HR" sz="2400" dirty="0">
                <a:latin typeface="Helvetica Neue" panose="020B0604020202020204" charset="0"/>
                <a:ea typeface="Microsoft Sans Serif" panose="020B0604020202020204" pitchFamily="34" charset="0"/>
                <a:cs typeface="Microsoft Sans Serif" panose="020B0604020202020204" pitchFamily="34" charset="0"/>
              </a:rPr>
              <a:t>, stoga je važno znati kako </a:t>
            </a:r>
            <a:r>
              <a:rPr lang="hr-HR" sz="2400" b="1" i="1" dirty="0">
                <a:solidFill>
                  <a:schemeClr val="accent3">
                    <a:lumMod val="60000"/>
                    <a:lumOff val="40000"/>
                  </a:schemeClr>
                </a:solidFill>
                <a:latin typeface="Helvetica Neue" panose="020B0604020202020204" charset="0"/>
                <a:ea typeface="Microsoft Sans Serif" panose="020B0604020202020204" pitchFamily="34" charset="0"/>
                <a:cs typeface="Microsoft Sans Serif" panose="020B0604020202020204" pitchFamily="34" charset="0"/>
              </a:rPr>
              <a:t>napraviti plan</a:t>
            </a:r>
            <a:r>
              <a:rPr lang="hr-HR" sz="2400" dirty="0">
                <a:latin typeface="Helvetica Neue" panose="020B0604020202020204" charset="0"/>
                <a:ea typeface="Microsoft Sans Serif" panose="020B0604020202020204" pitchFamily="34" charset="0"/>
                <a:cs typeface="Microsoft Sans Serif" panose="020B0604020202020204" pitchFamily="34" charset="0"/>
              </a:rPr>
              <a:t>, tj. dizajnirati solidan dijagram tijeka rada za učinkovito planiranje koraka potrebnih za ostvarenje projekta.</a:t>
            </a:r>
          </a:p>
        </p:txBody>
      </p:sp>
      <p:sp>
        <p:nvSpPr>
          <p:cNvPr id="2" name="CasellaDiTesto 1"/>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a:t>
            </a:r>
          </a:p>
        </p:txBody>
      </p:sp>
    </p:spTree>
    <p:extLst>
      <p:ext uri="{BB962C8B-B14F-4D97-AF65-F5344CB8AC3E}">
        <p14:creationId xmlns:p14="http://schemas.microsoft.com/office/powerpoint/2010/main" val="148215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C62045FA-BE0C-BD68-4CAC-8800F739095E}"/>
              </a:ext>
            </a:extLst>
          </p:cNvPr>
          <p:cNvGrpSpPr/>
          <p:nvPr/>
        </p:nvGrpSpPr>
        <p:grpSpPr>
          <a:xfrm>
            <a:off x="1296000" y="2664000"/>
            <a:ext cx="15839992" cy="5904000"/>
            <a:chOff x="1296000" y="2664000"/>
            <a:chExt cx="15839992" cy="5904000"/>
          </a:xfrm>
        </p:grpSpPr>
        <p:sp>
          <p:nvSpPr>
            <p:cNvPr id="5" name="Pfeil: nach rechts 4">
              <a:extLst>
                <a:ext uri="{FF2B5EF4-FFF2-40B4-BE49-F238E27FC236}">
                  <a16:creationId xmlns:a16="http://schemas.microsoft.com/office/drawing/2014/main" id="{2776B422-375F-1D9F-EF1D-E1B4116EE331}"/>
                </a:ext>
              </a:extLst>
            </p:cNvPr>
            <p:cNvSpPr/>
            <p:nvPr/>
          </p:nvSpPr>
          <p:spPr>
            <a:xfrm>
              <a:off x="1296000" y="2664000"/>
              <a:ext cx="15839992" cy="5904000"/>
            </a:xfrm>
            <a:prstGeom prst="rightArrow">
              <a:avLst>
                <a:gd name="adj1" fmla="val 62292"/>
                <a:gd name="adj2" fmla="val 50000"/>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Freihandform: Form 5">
              <a:extLst>
                <a:ext uri="{FF2B5EF4-FFF2-40B4-BE49-F238E27FC236}">
                  <a16:creationId xmlns:a16="http://schemas.microsoft.com/office/drawing/2014/main" id="{CE522654-E2C6-9604-3C47-AE3A5A05F972}"/>
                </a:ext>
              </a:extLst>
            </p:cNvPr>
            <p:cNvSpPr/>
            <p:nvPr/>
          </p:nvSpPr>
          <p:spPr>
            <a:xfrm>
              <a:off x="1764391" y="3924000"/>
              <a:ext cx="2022269" cy="3384000"/>
            </a:xfrm>
            <a:custGeom>
              <a:avLst/>
              <a:gdLst>
                <a:gd name="connsiteX0" fmla="*/ 0 w 2022269"/>
                <a:gd name="connsiteY0" fmla="*/ 337052 h 2902406"/>
                <a:gd name="connsiteX1" fmla="*/ 337052 w 2022269"/>
                <a:gd name="connsiteY1" fmla="*/ 0 h 2902406"/>
                <a:gd name="connsiteX2" fmla="*/ 1685217 w 2022269"/>
                <a:gd name="connsiteY2" fmla="*/ 0 h 2902406"/>
                <a:gd name="connsiteX3" fmla="*/ 2022269 w 2022269"/>
                <a:gd name="connsiteY3" fmla="*/ 337052 h 2902406"/>
                <a:gd name="connsiteX4" fmla="*/ 2022269 w 2022269"/>
                <a:gd name="connsiteY4" fmla="*/ 2565354 h 2902406"/>
                <a:gd name="connsiteX5" fmla="*/ 1685217 w 2022269"/>
                <a:gd name="connsiteY5" fmla="*/ 2902406 h 2902406"/>
                <a:gd name="connsiteX6" fmla="*/ 337052 w 2022269"/>
                <a:gd name="connsiteY6" fmla="*/ 2902406 h 2902406"/>
                <a:gd name="connsiteX7" fmla="*/ 0 w 2022269"/>
                <a:gd name="connsiteY7" fmla="*/ 2565354 h 2902406"/>
                <a:gd name="connsiteX8" fmla="*/ 0 w 2022269"/>
                <a:gd name="connsiteY8" fmla="*/ 337052 h 29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02406">
                  <a:moveTo>
                    <a:pt x="0" y="337052"/>
                  </a:moveTo>
                  <a:cubicBezTo>
                    <a:pt x="0" y="150903"/>
                    <a:pt x="150903" y="0"/>
                    <a:pt x="337052" y="0"/>
                  </a:cubicBezTo>
                  <a:lnTo>
                    <a:pt x="1685217" y="0"/>
                  </a:lnTo>
                  <a:cubicBezTo>
                    <a:pt x="1871366" y="0"/>
                    <a:pt x="2022269" y="150903"/>
                    <a:pt x="2022269" y="337052"/>
                  </a:cubicBezTo>
                  <a:lnTo>
                    <a:pt x="2022269" y="2565354"/>
                  </a:lnTo>
                  <a:cubicBezTo>
                    <a:pt x="2022269" y="2751503"/>
                    <a:pt x="1871366" y="2902406"/>
                    <a:pt x="1685217" y="2902406"/>
                  </a:cubicBezTo>
                  <a:lnTo>
                    <a:pt x="337052" y="2902406"/>
                  </a:lnTo>
                  <a:cubicBezTo>
                    <a:pt x="150903" y="2902406"/>
                    <a:pt x="0" y="2751503"/>
                    <a:pt x="0" y="2565354"/>
                  </a:cubicBezTo>
                  <a:lnTo>
                    <a:pt x="0" y="337052"/>
                  </a:lnTo>
                  <a:close/>
                </a:path>
              </a:pathLst>
            </a:cu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marL="0" lvl="0" indent="0" algn="ctr" defTabSz="1066800">
                <a:lnSpc>
                  <a:spcPct val="90000"/>
                </a:lnSpc>
                <a:spcBef>
                  <a:spcPct val="0"/>
                </a:spcBef>
                <a:spcAft>
                  <a:spcPct val="35000"/>
                </a:spcAft>
                <a:buNone/>
              </a:pPr>
              <a:r>
                <a:rPr lang="en-US" sz="2400" b="1" kern="1200" dirty="0" err="1">
                  <a:ln>
                    <a:noFill/>
                  </a:ln>
                  <a:solidFill>
                    <a:schemeClr val="bg1"/>
                  </a:solidFill>
                  <a:latin typeface="Helvetica Neue" panose="020B0604020202020204" charset="0"/>
                </a:rPr>
                <a:t>Napravite</a:t>
              </a:r>
              <a:r>
                <a:rPr lang="en-US" sz="2400" b="1" kern="1200" dirty="0">
                  <a:ln>
                    <a:noFill/>
                  </a:ln>
                  <a:solidFill>
                    <a:schemeClr val="bg1"/>
                  </a:solidFill>
                  <a:latin typeface="Helvetica Neue" panose="020B0604020202020204" charset="0"/>
                </a:rPr>
                <a:t> </a:t>
              </a:r>
              <a:r>
                <a:rPr lang="en-US" sz="2400" b="1" kern="1200" dirty="0" err="1">
                  <a:ln>
                    <a:noFill/>
                  </a:ln>
                  <a:solidFill>
                    <a:schemeClr val="bg1"/>
                  </a:solidFill>
                  <a:latin typeface="Helvetica Neue" panose="020B0604020202020204" charset="0"/>
                </a:rPr>
                <a:t>popis</a:t>
              </a:r>
              <a:r>
                <a:rPr lang="en-US" sz="2400" b="1" kern="1200" dirty="0">
                  <a:ln>
                    <a:noFill/>
                  </a:ln>
                  <a:solidFill>
                    <a:schemeClr val="bg1"/>
                  </a:solidFill>
                  <a:latin typeface="Helvetica Neue" panose="020B0604020202020204" charset="0"/>
                </a:rPr>
                <a:t> </a:t>
              </a:r>
              <a:r>
                <a:rPr lang="en-US" sz="2400" b="1" kern="1200" dirty="0" err="1">
                  <a:ln>
                    <a:noFill/>
                  </a:ln>
                  <a:solidFill>
                    <a:schemeClr val="bg1"/>
                  </a:solidFill>
                  <a:latin typeface="Helvetica Neue" panose="020B0604020202020204" charset="0"/>
                </a:rPr>
                <a:t>svih</a:t>
              </a:r>
              <a:r>
                <a:rPr lang="en-US" sz="2400" b="1" kern="1200" dirty="0">
                  <a:ln>
                    <a:noFill/>
                  </a:ln>
                  <a:solidFill>
                    <a:schemeClr val="bg1"/>
                  </a:solidFill>
                  <a:latin typeface="Helvetica Neue" panose="020B0604020202020204" charset="0"/>
                </a:rPr>
                <a:t> </a:t>
              </a:r>
              <a:r>
                <a:rPr lang="en-US" sz="2400" b="1" kern="1200" dirty="0" err="1">
                  <a:ln>
                    <a:noFill/>
                  </a:ln>
                  <a:solidFill>
                    <a:schemeClr val="bg1"/>
                  </a:solidFill>
                  <a:latin typeface="Helvetica Neue" panose="020B0604020202020204" charset="0"/>
                </a:rPr>
                <a:t>zadataka</a:t>
              </a:r>
              <a:r>
                <a:rPr lang="en-US" sz="2400" b="1" kern="1200" dirty="0">
                  <a:ln>
                    <a:noFill/>
                  </a:ln>
                  <a:solidFill>
                    <a:schemeClr val="bg1"/>
                  </a:solidFill>
                  <a:latin typeface="Helvetica Neue" panose="020B0604020202020204" charset="0"/>
                </a:rPr>
                <a:t> </a:t>
              </a:r>
              <a:r>
                <a:rPr lang="en-US" sz="2400" b="1" kern="1200" dirty="0" err="1">
                  <a:ln>
                    <a:noFill/>
                  </a:ln>
                  <a:solidFill>
                    <a:schemeClr val="bg1"/>
                  </a:solidFill>
                  <a:latin typeface="Helvetica Neue" panose="020B0604020202020204" charset="0"/>
                </a:rPr>
                <a:t>koje</a:t>
              </a:r>
              <a:r>
                <a:rPr lang="en-US" sz="2400" b="1" kern="1200" dirty="0">
                  <a:ln>
                    <a:noFill/>
                  </a:ln>
                  <a:solidFill>
                    <a:schemeClr val="bg1"/>
                  </a:solidFill>
                  <a:latin typeface="Helvetica Neue" panose="020B0604020202020204" charset="0"/>
                </a:rPr>
                <a:t> </a:t>
              </a:r>
              <a:r>
                <a:rPr lang="en-US" sz="2400" b="1" kern="1200" dirty="0" err="1">
                  <a:ln>
                    <a:noFill/>
                  </a:ln>
                  <a:solidFill>
                    <a:schemeClr val="bg1"/>
                  </a:solidFill>
                  <a:latin typeface="Helvetica Neue" panose="020B0604020202020204" charset="0"/>
                </a:rPr>
                <a:t>vaš</a:t>
              </a:r>
              <a:r>
                <a:rPr lang="en-US" sz="2400" b="1" kern="1200" dirty="0">
                  <a:ln>
                    <a:noFill/>
                  </a:ln>
                  <a:solidFill>
                    <a:schemeClr val="bg1"/>
                  </a:solidFill>
                  <a:latin typeface="Helvetica Neue" panose="020B0604020202020204" charset="0"/>
                </a:rPr>
                <a:t> </a:t>
              </a:r>
              <a:r>
                <a:rPr lang="en-US" sz="2400" b="1" kern="1200" dirty="0" err="1">
                  <a:ln>
                    <a:noFill/>
                  </a:ln>
                  <a:solidFill>
                    <a:schemeClr val="bg1"/>
                  </a:solidFill>
                  <a:latin typeface="Helvetica Neue" panose="020B0604020202020204" charset="0"/>
                </a:rPr>
                <a:t>tim</a:t>
              </a:r>
              <a:r>
                <a:rPr lang="en-US" sz="2400" b="1" kern="1200" dirty="0">
                  <a:ln>
                    <a:noFill/>
                  </a:ln>
                  <a:solidFill>
                    <a:schemeClr val="bg1"/>
                  </a:solidFill>
                  <a:latin typeface="Helvetica Neue" panose="020B0604020202020204" charset="0"/>
                </a:rPr>
                <a:t> </a:t>
              </a:r>
              <a:r>
                <a:rPr lang="en-US" sz="2400" b="1" kern="1200" dirty="0" err="1">
                  <a:ln>
                    <a:noFill/>
                  </a:ln>
                  <a:solidFill>
                    <a:schemeClr val="bg1"/>
                  </a:solidFill>
                  <a:latin typeface="Helvetica Neue" panose="020B0604020202020204" charset="0"/>
                </a:rPr>
                <a:t>treba</a:t>
              </a:r>
              <a:r>
                <a:rPr lang="en-US" sz="2400" b="1" kern="1200" dirty="0">
                  <a:ln>
                    <a:noFill/>
                  </a:ln>
                  <a:solidFill>
                    <a:schemeClr val="bg1"/>
                  </a:solidFill>
                  <a:latin typeface="Helvetica Neue" panose="020B0604020202020204" charset="0"/>
                </a:rPr>
                <a:t> </a:t>
              </a:r>
              <a:r>
                <a:rPr lang="en-US" sz="2400" b="1" kern="1200" dirty="0" err="1">
                  <a:ln>
                    <a:noFill/>
                  </a:ln>
                  <a:solidFill>
                    <a:schemeClr val="bg1"/>
                  </a:solidFill>
                  <a:latin typeface="Helvetica Neue" panose="020B0604020202020204" charset="0"/>
                </a:rPr>
                <a:t>obaviti</a:t>
              </a:r>
              <a:r>
                <a:rPr lang="en-US" sz="2400" b="1" kern="1200" dirty="0">
                  <a:ln>
                    <a:noFill/>
                  </a:ln>
                  <a:solidFill>
                    <a:schemeClr val="bg1"/>
                  </a:solidFill>
                  <a:latin typeface="Helvetica Neue" panose="020B0604020202020204" charset="0"/>
                </a:rPr>
                <a:t>.</a:t>
              </a:r>
              <a:endParaRPr lang="en-US" sz="2400" kern="1200" dirty="0">
                <a:solidFill>
                  <a:schemeClr val="bg1"/>
                </a:solidFill>
                <a:latin typeface="Helvetica Neue" panose="020B0604020202020204" charset="0"/>
              </a:endParaRPr>
            </a:p>
          </p:txBody>
        </p:sp>
        <p:sp>
          <p:nvSpPr>
            <p:cNvPr id="8" name="Freihandform: Form 7">
              <a:extLst>
                <a:ext uri="{FF2B5EF4-FFF2-40B4-BE49-F238E27FC236}">
                  <a16:creationId xmlns:a16="http://schemas.microsoft.com/office/drawing/2014/main" id="{B21F2B8A-9874-D34A-A0AE-5A048D161485}"/>
                </a:ext>
              </a:extLst>
            </p:cNvPr>
            <p:cNvSpPr/>
            <p:nvPr/>
          </p:nvSpPr>
          <p:spPr>
            <a:xfrm>
              <a:off x="3901528" y="3924000"/>
              <a:ext cx="2022269"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marL="0" lvl="0" indent="0" algn="ctr" defTabSz="1066800">
                <a:lnSpc>
                  <a:spcPct val="90000"/>
                </a:lnSpc>
                <a:spcBef>
                  <a:spcPct val="0"/>
                </a:spcBef>
                <a:spcAft>
                  <a:spcPct val="35000"/>
                </a:spcAft>
                <a:buNone/>
              </a:pPr>
              <a:r>
                <a:rPr lang="en-US" sz="2400" b="1" i="0" kern="1200" dirty="0" err="1">
                  <a:ln>
                    <a:noFill/>
                  </a:ln>
                  <a:solidFill>
                    <a:schemeClr val="bg1"/>
                  </a:solidFill>
                  <a:latin typeface="Helvetica Neue" panose="020B0604020202020204" charset="0"/>
                </a:rPr>
                <a:t>Navedite</a:t>
              </a:r>
              <a:r>
                <a:rPr lang="en-US" sz="2400" b="1" i="0" kern="1200" dirty="0">
                  <a:ln>
                    <a:noFill/>
                  </a:ln>
                  <a:solidFill>
                    <a:schemeClr val="bg1"/>
                  </a:solidFill>
                  <a:latin typeface="Helvetica Neue" panose="020B0604020202020204" charset="0"/>
                </a:rPr>
                <a:t> </a:t>
              </a:r>
              <a:r>
                <a:rPr lang="en-US" sz="2400" b="1" i="0" kern="1200" dirty="0" err="1">
                  <a:ln>
                    <a:noFill/>
                  </a:ln>
                  <a:solidFill>
                    <a:schemeClr val="bg1"/>
                  </a:solidFill>
                  <a:latin typeface="Helvetica Neue" panose="020B0604020202020204" charset="0"/>
                </a:rPr>
                <a:t>rokove</a:t>
              </a:r>
              <a:r>
                <a:rPr lang="en-US" sz="2400" b="1" i="0" kern="1200" dirty="0">
                  <a:ln>
                    <a:noFill/>
                  </a:ln>
                  <a:solidFill>
                    <a:schemeClr val="bg1"/>
                  </a:solidFill>
                  <a:latin typeface="Helvetica Neue" panose="020B0604020202020204" charset="0"/>
                </a:rPr>
                <a:t> i </a:t>
              </a:r>
              <a:r>
                <a:rPr lang="en-US" sz="2400" b="1" i="0" kern="1200" dirty="0" err="1">
                  <a:ln>
                    <a:noFill/>
                  </a:ln>
                  <a:solidFill>
                    <a:schemeClr val="bg1"/>
                  </a:solidFill>
                  <a:latin typeface="Helvetica Neue" panose="020B0604020202020204" charset="0"/>
                </a:rPr>
                <a:t>vremenske</a:t>
              </a:r>
              <a:r>
                <a:rPr lang="en-US" sz="2400" b="1" i="0" kern="1200" dirty="0">
                  <a:ln>
                    <a:noFill/>
                  </a:ln>
                  <a:solidFill>
                    <a:schemeClr val="bg1"/>
                  </a:solidFill>
                  <a:latin typeface="Helvetica Neue" panose="020B0604020202020204" charset="0"/>
                </a:rPr>
                <a:t> </a:t>
              </a:r>
              <a:r>
                <a:rPr lang="en-US" sz="2400" b="1" i="0" kern="1200" dirty="0" err="1">
                  <a:ln>
                    <a:noFill/>
                  </a:ln>
                  <a:solidFill>
                    <a:schemeClr val="bg1"/>
                  </a:solidFill>
                  <a:latin typeface="Helvetica Neue" panose="020B0604020202020204" charset="0"/>
                </a:rPr>
                <a:t>okvire</a:t>
              </a:r>
              <a:r>
                <a:rPr lang="en-US" sz="2400" b="1" i="0" kern="1200" dirty="0">
                  <a:ln>
                    <a:noFill/>
                  </a:ln>
                  <a:solidFill>
                    <a:schemeClr val="bg1"/>
                  </a:solidFill>
                  <a:latin typeface="Helvetica Neue" panose="020B0604020202020204" charset="0"/>
                </a:rPr>
                <a:t> za </a:t>
              </a:r>
              <a:r>
                <a:rPr lang="en-US" sz="2400" b="1" i="0" kern="1200" dirty="0" err="1">
                  <a:ln>
                    <a:noFill/>
                  </a:ln>
                  <a:solidFill>
                    <a:schemeClr val="bg1"/>
                  </a:solidFill>
                  <a:latin typeface="Helvetica Neue" panose="020B0604020202020204" charset="0"/>
                </a:rPr>
                <a:t>svaki</a:t>
              </a:r>
              <a:r>
                <a:rPr lang="en-US" sz="2400" b="1" i="0" kern="1200" dirty="0">
                  <a:ln>
                    <a:noFill/>
                  </a:ln>
                  <a:solidFill>
                    <a:schemeClr val="bg1"/>
                  </a:solidFill>
                  <a:latin typeface="Helvetica Neue" panose="020B0604020202020204" charset="0"/>
                </a:rPr>
                <a:t> </a:t>
              </a:r>
              <a:r>
                <a:rPr lang="en-US" sz="2400" b="1" i="0" kern="1200" dirty="0" err="1">
                  <a:ln>
                    <a:noFill/>
                  </a:ln>
                  <a:solidFill>
                    <a:schemeClr val="bg1"/>
                  </a:solidFill>
                  <a:latin typeface="Helvetica Neue" panose="020B0604020202020204" charset="0"/>
                </a:rPr>
                <a:t>zadatak</a:t>
              </a:r>
              <a:r>
                <a:rPr lang="en-US" sz="2400" b="1" i="0" kern="1200" dirty="0">
                  <a:ln>
                    <a:noFill/>
                  </a:ln>
                  <a:solidFill>
                    <a:schemeClr val="bg1"/>
                  </a:solidFill>
                  <a:latin typeface="Helvetica Neue" panose="020B0604020202020204" charset="0"/>
                </a:rPr>
                <a:t>.</a:t>
              </a:r>
              <a:endParaRPr lang="en-US" sz="2400" kern="1200" dirty="0">
                <a:solidFill>
                  <a:schemeClr val="bg1"/>
                </a:solidFill>
                <a:latin typeface="Helvetica Neue" panose="020B0604020202020204" charset="0"/>
              </a:endParaRPr>
            </a:p>
          </p:txBody>
        </p:sp>
        <p:sp>
          <p:nvSpPr>
            <p:cNvPr id="9" name="Freihandform: Form 8">
              <a:extLst>
                <a:ext uri="{FF2B5EF4-FFF2-40B4-BE49-F238E27FC236}">
                  <a16:creationId xmlns:a16="http://schemas.microsoft.com/office/drawing/2014/main" id="{25BB8975-DB7C-2D90-1898-B73C03C1CEE7}"/>
                </a:ext>
              </a:extLst>
            </p:cNvPr>
            <p:cNvSpPr/>
            <p:nvPr/>
          </p:nvSpPr>
          <p:spPr>
            <a:xfrm>
              <a:off x="6116264" y="3924000"/>
              <a:ext cx="2022269"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marL="0" lvl="0" indent="0" algn="ctr" defTabSz="1066800">
                <a:lnSpc>
                  <a:spcPct val="90000"/>
                </a:lnSpc>
                <a:spcBef>
                  <a:spcPct val="0"/>
                </a:spcBef>
                <a:spcAft>
                  <a:spcPct val="35000"/>
                </a:spcAft>
                <a:buNone/>
              </a:pPr>
              <a:r>
                <a:rPr lang="en-US" sz="2400" b="1" i="0" kern="1200" dirty="0" err="1">
                  <a:ln>
                    <a:noFill/>
                  </a:ln>
                  <a:solidFill>
                    <a:schemeClr val="bg1"/>
                  </a:solidFill>
                  <a:latin typeface="Helvetica Neue" panose="020B0604020202020204" charset="0"/>
                </a:rPr>
                <a:t>Dodijelite</a:t>
              </a:r>
              <a:r>
                <a:rPr lang="en-US" sz="2400" b="1" i="0" kern="1200" dirty="0">
                  <a:ln>
                    <a:noFill/>
                  </a:ln>
                  <a:solidFill>
                    <a:schemeClr val="bg1"/>
                  </a:solidFill>
                  <a:latin typeface="Helvetica Neue" panose="020B0604020202020204" charset="0"/>
                </a:rPr>
                <a:t> </a:t>
              </a:r>
              <a:r>
                <a:rPr lang="en-US" sz="2400" b="1" i="0" kern="1200" dirty="0" err="1">
                  <a:ln>
                    <a:noFill/>
                  </a:ln>
                  <a:solidFill>
                    <a:schemeClr val="bg1"/>
                  </a:solidFill>
                  <a:latin typeface="Helvetica Neue" panose="020B0604020202020204" charset="0"/>
                </a:rPr>
                <a:t>prioritet</a:t>
              </a:r>
              <a:r>
                <a:rPr lang="en-US" sz="2400" b="1" i="0" kern="1200" dirty="0">
                  <a:ln>
                    <a:noFill/>
                  </a:ln>
                  <a:solidFill>
                    <a:schemeClr val="bg1"/>
                  </a:solidFill>
                  <a:latin typeface="Helvetica Neue" panose="020B0604020202020204" charset="0"/>
                </a:rPr>
                <a:t> </a:t>
              </a:r>
              <a:r>
                <a:rPr lang="en-US" sz="2400" b="1" i="0" kern="1200" dirty="0" err="1">
                  <a:ln>
                    <a:noFill/>
                  </a:ln>
                  <a:solidFill>
                    <a:schemeClr val="bg1"/>
                  </a:solidFill>
                  <a:latin typeface="Helvetica Neue" panose="020B0604020202020204" charset="0"/>
                </a:rPr>
                <a:t>svakom</a:t>
              </a:r>
              <a:r>
                <a:rPr lang="en-US" sz="2400" b="1" i="0" kern="1200" dirty="0">
                  <a:ln>
                    <a:noFill/>
                  </a:ln>
                  <a:solidFill>
                    <a:schemeClr val="bg1"/>
                  </a:solidFill>
                  <a:latin typeface="Helvetica Neue" panose="020B0604020202020204" charset="0"/>
                </a:rPr>
                <a:t> </a:t>
              </a:r>
              <a:r>
                <a:rPr lang="en-US" sz="2400" b="1" i="0" kern="1200" dirty="0" err="1">
                  <a:ln>
                    <a:noFill/>
                  </a:ln>
                  <a:solidFill>
                    <a:schemeClr val="bg1"/>
                  </a:solidFill>
                  <a:latin typeface="Helvetica Neue" panose="020B0604020202020204" charset="0"/>
                </a:rPr>
                <a:t>zadatku</a:t>
              </a:r>
              <a:r>
                <a:rPr lang="en-US" sz="2400" b="1" i="0" kern="1200" dirty="0">
                  <a:ln>
                    <a:noFill/>
                  </a:ln>
                  <a:solidFill>
                    <a:schemeClr val="bg1"/>
                  </a:solidFill>
                  <a:latin typeface="Helvetica Neue" panose="020B0604020202020204" charset="0"/>
                </a:rPr>
                <a:t>.</a:t>
              </a:r>
              <a:endParaRPr lang="en-US" sz="2400" kern="1200" dirty="0">
                <a:solidFill>
                  <a:schemeClr val="bg1"/>
                </a:solidFill>
                <a:latin typeface="Helvetica Neue" panose="020B0604020202020204" charset="0"/>
              </a:endParaRPr>
            </a:p>
          </p:txBody>
        </p:sp>
      </p:grpSp>
      <p:sp>
        <p:nvSpPr>
          <p:cNvPr id="7" name="CasellaDiTesto 6"/>
          <p:cNvSpPr txBox="1"/>
          <p:nvPr/>
        </p:nvSpPr>
        <p:spPr>
          <a:xfrm>
            <a:off x="1296000" y="7596000"/>
            <a:ext cx="12801000" cy="954107"/>
          </a:xfrm>
          <a:prstGeom prst="rect">
            <a:avLst/>
          </a:prstGeom>
          <a:noFill/>
        </p:spPr>
        <p:txBody>
          <a:bodyPr wrap="square" rtlCol="0">
            <a:noAutofit/>
          </a:bodyPr>
          <a:lstStyle/>
          <a:p>
            <a:r>
              <a:rPr lang="en-US" sz="2400" dirty="0" err="1">
                <a:latin typeface="Helvetica Neue" panose="020B0604020202020204" charset="0"/>
                <a:ea typeface="Microsoft Sans Serif" panose="020B0604020202020204" pitchFamily="34" charset="0"/>
                <a:cs typeface="Microsoft Sans Serif" panose="020B0604020202020204" pitchFamily="34" charset="0"/>
              </a:rPr>
              <a:t>Imajte</a:t>
            </a:r>
            <a:r>
              <a:rPr lang="en-US" sz="2400" dirty="0">
                <a:latin typeface="Helvetica Neue" panose="020B0604020202020204" charset="0"/>
                <a:ea typeface="Microsoft Sans Serif" panose="020B0604020202020204" pitchFamily="34" charset="0"/>
                <a:cs typeface="Microsoft Sans Serif" panose="020B0604020202020204" pitchFamily="34" charset="0"/>
              </a:rPr>
              <a:t> na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umu</a:t>
            </a:r>
            <a:r>
              <a:rPr lang="en-US" sz="2400" dirty="0">
                <a:latin typeface="Helvetica Neue" panose="020B0604020202020204" charset="0"/>
                <a:ea typeface="Microsoft Sans Serif" panose="020B0604020202020204" pitchFamily="34" charset="0"/>
                <a:cs typeface="Microsoft Sans Serif" panose="020B0604020202020204" pitchFamily="34" charset="0"/>
              </a:rPr>
              <a:t> da je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ovo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prijedlog</a:t>
            </a:r>
            <a:r>
              <a:rPr lang="en-US" sz="2400" dirty="0">
                <a:latin typeface="Helvetica Neue" panose="020B0604020202020204" charset="0"/>
                <a:ea typeface="Microsoft Sans Serif" panose="020B0604020202020204" pitchFamily="34" charset="0"/>
                <a:cs typeface="Microsoft Sans Serif" panose="020B0604020202020204" pitchFamily="34" charset="0"/>
              </a:rPr>
              <a:t>, pa ga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nemojte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ustručavati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izmijeniti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kako</a:t>
            </a:r>
            <a:r>
              <a:rPr lang="en-US" sz="2400" dirty="0">
                <a:latin typeface="Helvetica Neue" panose="020B0604020202020204" charset="0"/>
                <a:ea typeface="Microsoft Sans Serif" panose="020B0604020202020204" pitchFamily="34" charset="0"/>
                <a:cs typeface="Microsoft Sans Serif" panose="020B0604020202020204" pitchFamily="34" charset="0"/>
              </a:rPr>
              <a:t> bi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bolje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odgovarao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vašim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potrebama</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grpSp>
        <p:nvGrpSpPr>
          <p:cNvPr id="27" name="Gruppo 26"/>
          <p:cNvGrpSpPr/>
          <p:nvPr/>
        </p:nvGrpSpPr>
        <p:grpSpPr>
          <a:xfrm>
            <a:off x="8484903" y="3924000"/>
            <a:ext cx="2160000" cy="3384000"/>
            <a:chOff x="26714" y="1879150"/>
            <a:chExt cx="2279303" cy="3795110"/>
          </a:xfrm>
        </p:grpSpPr>
        <p:sp>
          <p:nvSpPr>
            <p:cNvPr id="36" name="Rettangolo arrotondato 35"/>
            <p:cNvSpPr/>
            <p:nvPr/>
          </p:nvSpPr>
          <p:spPr>
            <a:xfrm>
              <a:off x="26714" y="1879150"/>
              <a:ext cx="2279303" cy="3795110"/>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7" name="Rettangolo 36"/>
            <p:cNvSpPr/>
            <p:nvPr/>
          </p:nvSpPr>
          <p:spPr>
            <a:xfrm>
              <a:off x="137980" y="1990416"/>
              <a:ext cx="2056771" cy="35725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pl-PL" sz="2400" b="1" dirty="0">
                  <a:solidFill>
                    <a:schemeClr val="bg1"/>
                  </a:solidFill>
                  <a:latin typeface="Helvetica Neue" panose="020B0604020202020204" charset="0"/>
                </a:rPr>
                <a:t>Zabilježite sve druge relevantne informacije za svaki zadatak.</a:t>
              </a:r>
              <a:endParaRPr lang="en-US" sz="2400" b="1" dirty="0">
                <a:solidFill>
                  <a:schemeClr val="bg1"/>
                </a:solidFill>
                <a:latin typeface="Helvetica Neue" panose="020B0604020202020204" charset="0"/>
              </a:endParaRPr>
            </a:p>
          </p:txBody>
        </p:sp>
      </p:grpSp>
      <p:grpSp>
        <p:nvGrpSpPr>
          <p:cNvPr id="28" name="Gruppo 27"/>
          <p:cNvGrpSpPr/>
          <p:nvPr/>
        </p:nvGrpSpPr>
        <p:grpSpPr>
          <a:xfrm>
            <a:off x="10847103" y="3924000"/>
            <a:ext cx="2160000" cy="3384000"/>
            <a:chOff x="2388022" y="1923864"/>
            <a:chExt cx="2279303" cy="3750396"/>
          </a:xfrm>
        </p:grpSpPr>
        <p:sp>
          <p:nvSpPr>
            <p:cNvPr id="34" name="Rettangolo arrotondato 33"/>
            <p:cNvSpPr/>
            <p:nvPr/>
          </p:nvSpPr>
          <p:spPr>
            <a:xfrm>
              <a:off x="2388022" y="1923864"/>
              <a:ext cx="2279303" cy="3750396"/>
            </a:xfrm>
            <a:prstGeom prst="roundRect">
              <a:avLst/>
            </a:pr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5" name="Rettangolo 34"/>
            <p:cNvSpPr/>
            <p:nvPr/>
          </p:nvSpPr>
          <p:spPr>
            <a:xfrm>
              <a:off x="2499288" y="2035130"/>
              <a:ext cx="2056771" cy="3527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2400" b="1" dirty="0" err="1">
                  <a:latin typeface="Helvetica Neue" panose="020B0604020202020204" charset="0"/>
                </a:rPr>
                <a:t>Podijelite</a:t>
              </a:r>
              <a:r>
                <a:rPr lang="en-US" sz="2400" b="1" dirty="0">
                  <a:latin typeface="Helvetica Neue" panose="020B0604020202020204" charset="0"/>
                </a:rPr>
                <a:t> </a:t>
              </a:r>
              <a:r>
                <a:rPr lang="en-US" sz="2400" b="1" dirty="0" err="1">
                  <a:latin typeface="Helvetica Neue" panose="020B0604020202020204" charset="0"/>
                </a:rPr>
                <a:t>zadatke</a:t>
              </a:r>
              <a:r>
                <a:rPr lang="en-US" sz="2400" b="1" dirty="0">
                  <a:latin typeface="Helvetica Neue" panose="020B0604020202020204" charset="0"/>
                </a:rPr>
                <a:t> </a:t>
              </a:r>
              <a:r>
                <a:rPr lang="en-US" sz="2400" b="1" dirty="0" err="1">
                  <a:latin typeface="Helvetica Neue" panose="020B0604020202020204" charset="0"/>
                </a:rPr>
                <a:t>među</a:t>
              </a:r>
              <a:r>
                <a:rPr lang="en-US" sz="2400" b="1" dirty="0">
                  <a:latin typeface="Helvetica Neue" panose="020B0604020202020204" charset="0"/>
                </a:rPr>
                <a:t> </a:t>
              </a:r>
              <a:r>
                <a:rPr lang="en-US" sz="2400" b="1" dirty="0" err="1">
                  <a:latin typeface="Helvetica Neue" panose="020B0604020202020204" charset="0"/>
                </a:rPr>
                <a:t>timom</a:t>
              </a:r>
              <a:r>
                <a:rPr lang="en-US" sz="2400" b="1" dirty="0">
                  <a:latin typeface="Helvetica Neue" panose="020B0604020202020204" charset="0"/>
                </a:rPr>
                <a:t> na </a:t>
              </a:r>
              <a:r>
                <a:rPr lang="en-US" sz="2400" b="1" dirty="0" err="1">
                  <a:latin typeface="Helvetica Neue" panose="020B0604020202020204" charset="0"/>
                </a:rPr>
                <a:t>uravnotežen</a:t>
              </a:r>
              <a:r>
                <a:rPr lang="en-US" sz="2400" b="1" dirty="0">
                  <a:latin typeface="Helvetica Neue" panose="020B0604020202020204" charset="0"/>
                </a:rPr>
                <a:t> </a:t>
              </a:r>
              <a:r>
                <a:rPr lang="en-US" sz="2400" b="1" dirty="0" err="1">
                  <a:latin typeface="Helvetica Neue" panose="020B0604020202020204" charset="0"/>
                </a:rPr>
                <a:t>način</a:t>
              </a:r>
              <a:endParaRPr lang="en-US" sz="2400" b="1" dirty="0">
                <a:latin typeface="Helvetica Neue" panose="020B0604020202020204" charset="0"/>
              </a:endParaRPr>
            </a:p>
          </p:txBody>
        </p:sp>
      </p:grpSp>
      <p:grpSp>
        <p:nvGrpSpPr>
          <p:cNvPr id="31" name="Gruppo 30"/>
          <p:cNvGrpSpPr/>
          <p:nvPr/>
        </p:nvGrpSpPr>
        <p:grpSpPr>
          <a:xfrm>
            <a:off x="13209303" y="3924000"/>
            <a:ext cx="2160000" cy="3384000"/>
            <a:chOff x="4804665" y="1923864"/>
            <a:chExt cx="2279303" cy="3750396"/>
          </a:xfrm>
        </p:grpSpPr>
        <p:sp>
          <p:nvSpPr>
            <p:cNvPr id="32" name="Rettangolo arrotondato 31"/>
            <p:cNvSpPr/>
            <p:nvPr/>
          </p:nvSpPr>
          <p:spPr>
            <a:xfrm>
              <a:off x="4804665" y="1923864"/>
              <a:ext cx="2279303" cy="3750396"/>
            </a:xfrm>
            <a:prstGeom prst="roundRect">
              <a:avLst/>
            </a:pr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3" name="Rettangolo 32"/>
            <p:cNvSpPr/>
            <p:nvPr/>
          </p:nvSpPr>
          <p:spPr>
            <a:xfrm>
              <a:off x="4915931" y="2035130"/>
              <a:ext cx="2056771" cy="3527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2400" b="1" dirty="0" err="1">
                  <a:latin typeface="Helvetica Neue" panose="020B0604020202020204" charset="0"/>
                </a:rPr>
                <a:t>Pratite</a:t>
              </a:r>
              <a:r>
                <a:rPr lang="en-US" sz="2400" b="1" dirty="0">
                  <a:latin typeface="Helvetica Neue" panose="020B0604020202020204" charset="0"/>
                </a:rPr>
                <a:t> </a:t>
              </a:r>
              <a:r>
                <a:rPr lang="en-US" sz="2400" b="1" dirty="0" err="1">
                  <a:latin typeface="Helvetica Neue" panose="020B0604020202020204" charset="0"/>
                </a:rPr>
                <a:t>napredak</a:t>
              </a:r>
              <a:r>
                <a:rPr lang="en-US" sz="2400" b="1" dirty="0">
                  <a:latin typeface="Helvetica Neue" panose="020B0604020202020204" charset="0"/>
                </a:rPr>
                <a:t> </a:t>
              </a:r>
              <a:r>
                <a:rPr lang="en-US" sz="2400" b="1" dirty="0" err="1">
                  <a:latin typeface="Helvetica Neue" panose="020B0604020202020204" charset="0"/>
                </a:rPr>
                <a:t>tima</a:t>
              </a:r>
              <a:r>
                <a:rPr lang="en-US" sz="2400" b="1" dirty="0">
                  <a:latin typeface="Helvetica Neue" panose="020B0604020202020204" charset="0"/>
                </a:rPr>
                <a:t>.</a:t>
              </a:r>
              <a:endParaRPr lang="en-US" sz="2400" dirty="0">
                <a:latin typeface="Helvetica Neue" panose="020B0604020202020204" charset="0"/>
              </a:endParaRPr>
            </a:p>
          </p:txBody>
        </p:sp>
      </p:grpSp>
      <p:sp>
        <p:nvSpPr>
          <p:cNvPr id="2" name="CuadroTexto 28">
            <a:extLst>
              <a:ext uri="{FF2B5EF4-FFF2-40B4-BE49-F238E27FC236}">
                <a16:creationId xmlns:a16="http://schemas.microsoft.com/office/drawing/2014/main" id="{CB8879CF-282D-F3D0-9583-F2E5811CB5DB}"/>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pl-PL"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 zadacima u timskom radu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D247AE90-A199-0405-D91C-B624EAA9E9D3}"/>
              </a:ext>
            </a:extLst>
          </p:cNvPr>
          <p:cNvSpPr txBox="1"/>
          <p:nvPr/>
        </p:nvSpPr>
        <p:spPr>
          <a:xfrm>
            <a:off x="1296000" y="2304000"/>
            <a:ext cx="8229000" cy="55350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Osmišljavanje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a:t>
            </a:r>
          </a:p>
        </p:txBody>
      </p:sp>
    </p:spTree>
    <p:extLst>
      <p:ext uri="{BB962C8B-B14F-4D97-AF65-F5344CB8AC3E}">
        <p14:creationId xmlns:p14="http://schemas.microsoft.com/office/powerpoint/2010/main" val="335435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Osmišljavanje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3999"/>
            <a:ext cx="15526744" cy="4075781"/>
          </a:xfrm>
          <a:prstGeom prst="rect">
            <a:avLst/>
          </a:prstGeom>
          <a:noFill/>
        </p:spPr>
        <p:txBody>
          <a:bodyPr wrap="square" rtlCol="0">
            <a:noAutofit/>
          </a:bodyPr>
          <a:lstStyle/>
          <a:p>
            <a:pPr>
              <a:lnSpc>
                <a:spcPct val="150000"/>
              </a:lnSpc>
            </a:pPr>
            <a:r>
              <a:rPr lang="hr-HR" sz="2400" dirty="0">
                <a:latin typeface="Helvetica Neue" panose="020B0604020202020204" charset="0"/>
                <a:ea typeface="Microsoft Sans Serif" panose="020B0604020202020204" pitchFamily="34" charset="0"/>
                <a:cs typeface="Microsoft Sans Serif" panose="020B0604020202020204" pitchFamily="34" charset="0"/>
              </a:rPr>
              <a:t>Nakon što osmislimo vlastiti plan, vrijeme je da ga </a:t>
            </a:r>
            <a:r>
              <a:rPr lang="hr-HR" sz="2400" b="1" dirty="0">
                <a:solidFill>
                  <a:schemeClr val="accent3">
                    <a:lumMod val="50000"/>
                  </a:schemeClr>
                </a:solidFill>
                <a:latin typeface="Helvetica Neue" panose="020B0604020202020204" charset="0"/>
                <a:ea typeface="Microsoft Sans Serif" panose="020B0604020202020204" pitchFamily="34" charset="0"/>
                <a:cs typeface="Microsoft Sans Serif" panose="020B0604020202020204" pitchFamily="34" charset="0"/>
              </a:rPr>
              <a:t>provedemo</a:t>
            </a:r>
            <a:r>
              <a:rPr lang="hr-HR" sz="2400" dirty="0">
                <a:latin typeface="Helvetica Neue" panose="020B0604020202020204" charset="0"/>
                <a:ea typeface="Microsoft Sans Serif" panose="020B0604020202020204" pitchFamily="34" charset="0"/>
                <a:cs typeface="Microsoft Sans Serif" panose="020B0604020202020204" pitchFamily="34" charset="0"/>
              </a:rPr>
              <a:t>. Kao što smo vidjeli u prethodnoj jedinici, postoji nekoliko alternativa koje pružaju čista, jednostavna i učinkovita </a:t>
            </a:r>
            <a:r>
              <a:rPr lang="hr-HR" sz="2400" b="1" dirty="0">
                <a:solidFill>
                  <a:schemeClr val="accent3">
                    <a:lumMod val="50000"/>
                  </a:schemeClr>
                </a:solidFill>
                <a:latin typeface="Helvetica Neue" panose="020B0604020202020204" charset="0"/>
                <a:ea typeface="Microsoft Sans Serif" panose="020B0604020202020204" pitchFamily="34" charset="0"/>
                <a:cs typeface="Microsoft Sans Serif" panose="020B0604020202020204" pitchFamily="34" charset="0"/>
              </a:rPr>
              <a:t>rješenja</a:t>
            </a:r>
            <a:r>
              <a:rPr lang="hr-HR" sz="2400" dirty="0">
                <a:latin typeface="Helvetica Neue" panose="020B0604020202020204" charset="0"/>
                <a:ea typeface="Microsoft Sans Serif" panose="020B0604020202020204" pitchFamily="34" charset="0"/>
                <a:cs typeface="Microsoft Sans Serif" panose="020B0604020202020204" pitchFamily="34" charset="0"/>
              </a:rPr>
              <a:t> držeći napredak otvorenim i minimizirajući protok e-pošte i komunikacijske kanale. </a:t>
            </a:r>
          </a:p>
          <a:p>
            <a:pPr marL="457200" indent="-457200">
              <a:lnSpc>
                <a:spcPct val="150000"/>
              </a:lnSpc>
              <a:buFont typeface="Wingdings" panose="05000000000000000000" pitchFamily="2" charset="2"/>
              <a:buChar char="Ø"/>
            </a:pP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a:lnSpc>
                <a:spcPct val="150000"/>
              </a:lnSpc>
            </a:pPr>
            <a:r>
              <a:rPr lang="en-US" sz="2400" dirty="0" err="1">
                <a:latin typeface="Helvetica Neue" panose="020B0604020202020204" charset="0"/>
                <a:ea typeface="Microsoft Sans Serif" panose="020B0604020202020204" pitchFamily="34" charset="0"/>
                <a:cs typeface="Microsoft Sans Serif" panose="020B0604020202020204" pitchFamily="34" charset="0"/>
              </a:rPr>
              <a:t>Ovom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prilikom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besplatna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verzija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Asane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će</a:t>
            </a:r>
            <a:r>
              <a:rPr lang="en-US" sz="2400" dirty="0">
                <a:latin typeface="Helvetica Neue" panose="020B0604020202020204" charset="0"/>
                <a:ea typeface="Microsoft Sans Serif" panose="020B0604020202020204" pitchFamily="34" charset="0"/>
                <a:cs typeface="Microsoft Sans Serif" panose="020B0604020202020204" pitchFamily="34" charset="0"/>
              </a:rPr>
              <a:t> se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koristiti</a:t>
            </a:r>
            <a:r>
              <a:rPr lang="en-US" sz="2400" dirty="0">
                <a:latin typeface="Helvetica Neue" panose="020B0604020202020204" charset="0"/>
                <a:ea typeface="Microsoft Sans Serif" panose="020B0604020202020204" pitchFamily="34" charset="0"/>
                <a:cs typeface="Microsoft Sans Serif" panose="020B0604020202020204" pitchFamily="34" charset="0"/>
              </a:rPr>
              <a:t> za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ilustraciju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prethodno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spomenutog</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procesa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implementacije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Imajte</a:t>
            </a:r>
            <a:r>
              <a:rPr lang="en-US" sz="2400" dirty="0">
                <a:latin typeface="Helvetica Neue" panose="020B0604020202020204" charset="0"/>
                <a:ea typeface="Microsoft Sans Serif" panose="020B0604020202020204" pitchFamily="34" charset="0"/>
                <a:cs typeface="Microsoft Sans Serif" panose="020B0604020202020204" pitchFamily="34" charset="0"/>
              </a:rPr>
              <a:t> na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umu</a:t>
            </a:r>
            <a:r>
              <a:rPr lang="en-US" sz="2400" dirty="0">
                <a:latin typeface="Helvetica Neue" panose="020B0604020202020204" charset="0"/>
                <a:ea typeface="Microsoft Sans Serif" panose="020B0604020202020204" pitchFamily="34" charset="0"/>
                <a:cs typeface="Microsoft Sans Serif" panose="020B0604020202020204" pitchFamily="34" charset="0"/>
              </a:rPr>
              <a:t> da, u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svakom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slučaju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svi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novi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računi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imaju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besplatan</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mjesec</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Premiuma</a:t>
            </a:r>
            <a:r>
              <a:rPr lang="en-US" sz="2400" dirty="0">
                <a:latin typeface="Helvetica Neue" panose="020B0604020202020204" charset="0"/>
                <a:ea typeface="Microsoft Sans Serif" panose="020B0604020202020204" pitchFamily="34" charset="0"/>
                <a:cs typeface="Microsoft Sans Serif" panose="020B0604020202020204" pitchFamily="34" charset="0"/>
              </a:rPr>
              <a:t> (koji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dodaje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više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značajki</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pPr marL="457200" indent="-457200">
              <a:buFont typeface="Wingdings" panose="05000000000000000000" pitchFamily="2" charset="2"/>
              <a:buChar char="Ø"/>
            </a:pPr>
            <a:endParaRPr lang="en-US" sz="28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5271" y="7605225"/>
            <a:ext cx="5149622" cy="1020871"/>
          </a:xfrm>
          <a:prstGeom prst="rect">
            <a:avLst/>
          </a:prstGeom>
        </p:spPr>
      </p:pic>
      <p:sp>
        <p:nvSpPr>
          <p:cNvPr id="2" name="CuadroTexto 28">
            <a:extLst>
              <a:ext uri="{FF2B5EF4-FFF2-40B4-BE49-F238E27FC236}">
                <a16:creationId xmlns:a16="http://schemas.microsoft.com/office/drawing/2014/main" id="{505A7526-3D48-D076-B4A4-6CCE544D367B}"/>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pl-PL"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 zadacima u timskom radu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11 </a:t>
            </a:r>
          </a:p>
        </p:txBody>
      </p:sp>
    </p:spTree>
    <p:extLst>
      <p:ext uri="{BB962C8B-B14F-4D97-AF65-F5344CB8AC3E}">
        <p14:creationId xmlns:p14="http://schemas.microsoft.com/office/powerpoint/2010/main" val="42601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5222" r="4282" b="6383"/>
          <a:stretch/>
        </p:blipFill>
        <p:spPr>
          <a:xfrm>
            <a:off x="9288000" y="3240000"/>
            <a:ext cx="7776000" cy="5364000"/>
          </a:xfrm>
          <a:prstGeom prst="rect">
            <a:avLst/>
          </a:prstGeom>
        </p:spPr>
      </p:pic>
      <p:sp>
        <p:nvSpPr>
          <p:cNvPr id="7" name="CasellaDiTesto 6"/>
          <p:cNvSpPr txBox="1"/>
          <p:nvPr/>
        </p:nvSpPr>
        <p:spPr>
          <a:xfrm>
            <a:off x="1296000" y="3384000"/>
            <a:ext cx="9563864" cy="954107"/>
          </a:xfrm>
          <a:prstGeom prst="rect">
            <a:avLst/>
          </a:prstGeom>
          <a:noFill/>
        </p:spPr>
        <p:txBody>
          <a:bodyPr wrap="square" rtlCol="0">
            <a:noAutofit/>
          </a:bodyPr>
          <a:lstStyle/>
          <a:p>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Napravite</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popis</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svih</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zadataka</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koje</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vaš</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treba</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izvršiti</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11" name="CasellaDiTesto 10"/>
          <p:cNvSpPr txBox="1"/>
          <p:nvPr/>
        </p:nvSpPr>
        <p:spPr>
          <a:xfrm>
            <a:off x="1296000" y="4032000"/>
            <a:ext cx="8052075" cy="2954655"/>
          </a:xfrm>
          <a:prstGeom prst="rect">
            <a:avLst/>
          </a:prstGeom>
          <a:noFill/>
        </p:spPr>
        <p:txBody>
          <a:bodyPr wrap="square" rtlCol="0">
            <a:no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Ovo je ključni korak jer će definirati strukturu projekta. Nazivi zadataka i opseg trebaju biti što je moguće </a:t>
            </a:r>
            <a:r>
              <a:rPr lang="hr-HR" sz="2400" b="1" dirty="0">
                <a:solidFill>
                  <a:schemeClr val="accent3">
                    <a:lumMod val="50000"/>
                  </a:schemeClr>
                </a:solidFill>
                <a:latin typeface="Helvetica Neue" panose="020B0604020202020204" charset="0"/>
                <a:ea typeface="Microsoft Sans Serif" panose="020B0604020202020204" pitchFamily="34" charset="0"/>
                <a:cs typeface="Microsoft Sans Serif" panose="020B0604020202020204" pitchFamily="34" charset="0"/>
              </a:rPr>
              <a:t>konkretniji i koncizniji</a:t>
            </a:r>
            <a:r>
              <a:rPr lang="hr-HR" sz="2400" dirty="0">
                <a:latin typeface="Helvetica Neue" panose="020B0604020202020204" charset="0"/>
                <a:ea typeface="Microsoft Sans Serif" panose="020B0604020202020204" pitchFamily="34" charset="0"/>
                <a:cs typeface="Microsoft Sans Serif" panose="020B0604020202020204" pitchFamily="34" charset="0"/>
              </a:rPr>
              <a:t>. Kao što ćemo vidjeti kasnije, većina programa, poput besplatne verzije Asane, u ovom slučaju dopušta zadatke i pod-zadatke unutar njih.</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ndParaRPr>
          </a:p>
        </p:txBody>
      </p:sp>
      <p:sp>
        <p:nvSpPr>
          <p:cNvPr id="2" name="CuadroTexto 28">
            <a:extLst>
              <a:ext uri="{FF2B5EF4-FFF2-40B4-BE49-F238E27FC236}">
                <a16:creationId xmlns:a16="http://schemas.microsoft.com/office/drawing/2014/main" id="{1C9A105E-D725-46EE-3730-08385DE2116D}"/>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zadacima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timsko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rad</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55B981BC-D077-2792-960F-983B7465657A}"/>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a:t>
            </a:r>
          </a:p>
        </p:txBody>
      </p:sp>
    </p:spTree>
    <p:extLst>
      <p:ext uri="{BB962C8B-B14F-4D97-AF65-F5344CB8AC3E}">
        <p14:creationId xmlns:p14="http://schemas.microsoft.com/office/powerpoint/2010/main" val="293212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8">
            <a:extLst>
              <a:ext uri="{FF2B5EF4-FFF2-40B4-BE49-F238E27FC236}">
                <a16:creationId xmlns:a16="http://schemas.microsoft.com/office/drawing/2014/main" id="{C2B83C0D-6986-AAFF-2A6C-314C88619B01}"/>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pl-PL"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 zadacima u timskom radu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C2CDDE1A-BFE2-88E5-27F6-0F2BFBF6E2BF}"/>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pSp>
        <p:nvGrpSpPr>
          <p:cNvPr id="4" name="Gruppieren 3">
            <a:extLst>
              <a:ext uri="{FF2B5EF4-FFF2-40B4-BE49-F238E27FC236}">
                <a16:creationId xmlns:a16="http://schemas.microsoft.com/office/drawing/2014/main" id="{14DB74F9-745D-C921-5422-3D6EF0FC9123}"/>
              </a:ext>
            </a:extLst>
          </p:cNvPr>
          <p:cNvGrpSpPr/>
          <p:nvPr/>
        </p:nvGrpSpPr>
        <p:grpSpPr>
          <a:xfrm>
            <a:off x="1296000" y="2664000"/>
            <a:ext cx="15839992" cy="5904000"/>
            <a:chOff x="1296000" y="2664000"/>
            <a:chExt cx="15839992" cy="5904000"/>
          </a:xfrm>
        </p:grpSpPr>
        <p:sp>
          <p:nvSpPr>
            <p:cNvPr id="5" name="Pfeil: nach rechts 4">
              <a:extLst>
                <a:ext uri="{FF2B5EF4-FFF2-40B4-BE49-F238E27FC236}">
                  <a16:creationId xmlns:a16="http://schemas.microsoft.com/office/drawing/2014/main" id="{EA159D4E-E7F0-1B44-23D8-39DFCA700EAC}"/>
                </a:ext>
              </a:extLst>
            </p:cNvPr>
            <p:cNvSpPr/>
            <p:nvPr/>
          </p:nvSpPr>
          <p:spPr>
            <a:xfrm>
              <a:off x="1296000" y="2664000"/>
              <a:ext cx="15839992" cy="5904000"/>
            </a:xfrm>
            <a:prstGeom prst="rightArrow">
              <a:avLst>
                <a:gd name="adj1" fmla="val 62292"/>
                <a:gd name="adj2" fmla="val 50000"/>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Freihandform: Form 5">
              <a:extLst>
                <a:ext uri="{FF2B5EF4-FFF2-40B4-BE49-F238E27FC236}">
                  <a16:creationId xmlns:a16="http://schemas.microsoft.com/office/drawing/2014/main" id="{304BEE8C-AD87-652D-786A-81B92C2C2AAE}"/>
                </a:ext>
              </a:extLst>
            </p:cNvPr>
            <p:cNvSpPr/>
            <p:nvPr/>
          </p:nvSpPr>
          <p:spPr>
            <a:xfrm>
              <a:off x="1764390" y="3924000"/>
              <a:ext cx="2124000" cy="3384000"/>
            </a:xfrm>
            <a:custGeom>
              <a:avLst/>
              <a:gdLst>
                <a:gd name="connsiteX0" fmla="*/ 0 w 2022269"/>
                <a:gd name="connsiteY0" fmla="*/ 337052 h 2902406"/>
                <a:gd name="connsiteX1" fmla="*/ 337052 w 2022269"/>
                <a:gd name="connsiteY1" fmla="*/ 0 h 2902406"/>
                <a:gd name="connsiteX2" fmla="*/ 1685217 w 2022269"/>
                <a:gd name="connsiteY2" fmla="*/ 0 h 2902406"/>
                <a:gd name="connsiteX3" fmla="*/ 2022269 w 2022269"/>
                <a:gd name="connsiteY3" fmla="*/ 337052 h 2902406"/>
                <a:gd name="connsiteX4" fmla="*/ 2022269 w 2022269"/>
                <a:gd name="connsiteY4" fmla="*/ 2565354 h 2902406"/>
                <a:gd name="connsiteX5" fmla="*/ 1685217 w 2022269"/>
                <a:gd name="connsiteY5" fmla="*/ 2902406 h 2902406"/>
                <a:gd name="connsiteX6" fmla="*/ 337052 w 2022269"/>
                <a:gd name="connsiteY6" fmla="*/ 2902406 h 2902406"/>
                <a:gd name="connsiteX7" fmla="*/ 0 w 2022269"/>
                <a:gd name="connsiteY7" fmla="*/ 2565354 h 2902406"/>
                <a:gd name="connsiteX8" fmla="*/ 0 w 2022269"/>
                <a:gd name="connsiteY8" fmla="*/ 337052 h 29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02406">
                  <a:moveTo>
                    <a:pt x="0" y="337052"/>
                  </a:moveTo>
                  <a:cubicBezTo>
                    <a:pt x="0" y="150903"/>
                    <a:pt x="150903" y="0"/>
                    <a:pt x="337052" y="0"/>
                  </a:cubicBezTo>
                  <a:lnTo>
                    <a:pt x="1685217" y="0"/>
                  </a:lnTo>
                  <a:cubicBezTo>
                    <a:pt x="1871366" y="0"/>
                    <a:pt x="2022269" y="150903"/>
                    <a:pt x="2022269" y="337052"/>
                  </a:cubicBezTo>
                  <a:lnTo>
                    <a:pt x="2022269" y="2565354"/>
                  </a:lnTo>
                  <a:cubicBezTo>
                    <a:pt x="2022269" y="2751503"/>
                    <a:pt x="1871366" y="2902406"/>
                    <a:pt x="1685217" y="2902406"/>
                  </a:cubicBezTo>
                  <a:lnTo>
                    <a:pt x="337052" y="2902406"/>
                  </a:lnTo>
                  <a:cubicBezTo>
                    <a:pt x="150903" y="2902406"/>
                    <a:pt x="0" y="2751503"/>
                    <a:pt x="0" y="2565354"/>
                  </a:cubicBezTo>
                  <a:lnTo>
                    <a:pt x="0" y="337052"/>
                  </a:lnTo>
                  <a:close/>
                </a:path>
              </a:pathLst>
            </a:cu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a:r>
                <a:rPr lang="hr-HR" sz="2400" b="1" dirty="0">
                  <a:solidFill>
                    <a:schemeClr val="bg1"/>
                  </a:solidFill>
                  <a:latin typeface="Helvetica Neue" panose="020B0604020202020204" charset="0"/>
                </a:rPr>
                <a:t>Razlomite zadatke koji su složeni</a:t>
              </a:r>
              <a:endParaRPr lang="en-US" sz="2400" b="1" dirty="0">
                <a:ln>
                  <a:noFill/>
                </a:ln>
                <a:solidFill>
                  <a:schemeClr val="bg1"/>
                </a:solidFill>
                <a:latin typeface="Helvetica Neue" panose="020B0604020202020204" charset="0"/>
              </a:endParaRPr>
            </a:p>
          </p:txBody>
        </p:sp>
        <p:sp>
          <p:nvSpPr>
            <p:cNvPr id="7" name="Freihandform: Form 6">
              <a:extLst>
                <a:ext uri="{FF2B5EF4-FFF2-40B4-BE49-F238E27FC236}">
                  <a16:creationId xmlns:a16="http://schemas.microsoft.com/office/drawing/2014/main" id="{0481A898-1FD2-7D35-0113-0D576912747A}"/>
                </a:ext>
              </a:extLst>
            </p:cNvPr>
            <p:cNvSpPr/>
            <p:nvPr/>
          </p:nvSpPr>
          <p:spPr>
            <a:xfrm>
              <a:off x="4068000" y="3924000"/>
              <a:ext cx="2124000"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a:r>
                <a:rPr lang="en-US" sz="2400" b="1" i="0" dirty="0" err="1">
                  <a:ln>
                    <a:noFill/>
                  </a:ln>
                  <a:solidFill>
                    <a:schemeClr val="bg1"/>
                  </a:solidFill>
                  <a:latin typeface="Helvetica Neue" panose="020B0604020202020204" charset="0"/>
                </a:rPr>
                <a:t>Lakši</a:t>
              </a:r>
              <a:r>
                <a:rPr lang="en-US" sz="2400" b="1" i="0" dirty="0">
                  <a:ln>
                    <a:noFill/>
                  </a:ln>
                  <a:solidFill>
                    <a:schemeClr val="bg1"/>
                  </a:solidFill>
                  <a:latin typeface="Helvetica Neue" panose="020B0604020202020204" charset="0"/>
                </a:rPr>
                <a:t> </a:t>
              </a:r>
              <a:r>
                <a:rPr lang="en-US" sz="2400" b="1" i="0" dirty="0" err="1">
                  <a:ln>
                    <a:noFill/>
                  </a:ln>
                  <a:solidFill>
                    <a:schemeClr val="bg1"/>
                  </a:solidFill>
                  <a:latin typeface="Helvetica Neue" panose="020B0604020202020204" charset="0"/>
                </a:rPr>
                <a:t>zadaci</a:t>
              </a:r>
              <a:r>
                <a:rPr lang="en-US" sz="2400" b="1" i="0" dirty="0">
                  <a:ln>
                    <a:noFill/>
                  </a:ln>
                  <a:solidFill>
                    <a:schemeClr val="bg1"/>
                  </a:solidFill>
                  <a:latin typeface="Helvetica Neue" panose="020B0604020202020204" charset="0"/>
                </a:rPr>
                <a:t> </a:t>
              </a:r>
              <a:r>
                <a:rPr lang="en-US" sz="2400" b="1" i="0" dirty="0" err="1">
                  <a:ln>
                    <a:noFill/>
                  </a:ln>
                  <a:solidFill>
                    <a:schemeClr val="bg1"/>
                  </a:solidFill>
                  <a:latin typeface="Helvetica Neue" panose="020B0604020202020204" charset="0"/>
                </a:rPr>
                <a:t>slične</a:t>
              </a:r>
              <a:r>
                <a:rPr lang="en-US" sz="2400" b="1" i="0" dirty="0">
                  <a:ln>
                    <a:noFill/>
                  </a:ln>
                  <a:solidFill>
                    <a:schemeClr val="bg1"/>
                  </a:solidFill>
                  <a:latin typeface="Helvetica Neue" panose="020B0604020202020204" charset="0"/>
                </a:rPr>
                <a:t> </a:t>
              </a:r>
              <a:r>
                <a:rPr lang="en-US" sz="2400" b="1" i="0" dirty="0" err="1">
                  <a:ln>
                    <a:noFill/>
                  </a:ln>
                  <a:solidFill>
                    <a:schemeClr val="bg1"/>
                  </a:solidFill>
                  <a:latin typeface="Helvetica Neue" panose="020B0604020202020204" charset="0"/>
                </a:rPr>
                <a:t>veličine</a:t>
              </a:r>
              <a:r>
                <a:rPr lang="en-US" sz="2400" b="1" i="0" dirty="0">
                  <a:ln>
                    <a:noFill/>
                  </a:ln>
                  <a:solidFill>
                    <a:schemeClr val="bg1"/>
                  </a:solidFill>
                  <a:latin typeface="Helvetica Neue" panose="020B0604020202020204" charset="0"/>
                </a:rPr>
                <a:t> </a:t>
              </a:r>
              <a:r>
                <a:rPr lang="en-US" sz="2400" b="1" i="0" dirty="0" err="1">
                  <a:ln>
                    <a:noFill/>
                  </a:ln>
                  <a:solidFill>
                    <a:schemeClr val="bg1"/>
                  </a:solidFill>
                  <a:latin typeface="Helvetica Neue" panose="020B0604020202020204" charset="0"/>
                </a:rPr>
                <a:t>olakšavaju</a:t>
              </a:r>
              <a:r>
                <a:rPr lang="en-US" sz="2400" b="1" i="0" dirty="0">
                  <a:ln>
                    <a:noFill/>
                  </a:ln>
                  <a:solidFill>
                    <a:schemeClr val="bg1"/>
                  </a:solidFill>
                  <a:latin typeface="Helvetica Neue" panose="020B0604020202020204" charset="0"/>
                </a:rPr>
                <a:t> </a:t>
              </a:r>
              <a:r>
                <a:rPr lang="en-US" sz="2400" b="1" i="0" dirty="0" err="1">
                  <a:ln>
                    <a:noFill/>
                  </a:ln>
                  <a:solidFill>
                    <a:schemeClr val="bg1"/>
                  </a:solidFill>
                  <a:latin typeface="Helvetica Neue" panose="020B0604020202020204" charset="0"/>
                </a:rPr>
                <a:t>raspodjelu</a:t>
              </a:r>
              <a:endParaRPr lang="en-US" sz="2400" b="1" i="0" dirty="0">
                <a:ln>
                  <a:noFill/>
                </a:ln>
                <a:solidFill>
                  <a:schemeClr val="bg1"/>
                </a:solidFill>
                <a:latin typeface="Helvetica Neue" panose="020B0604020202020204" charset="0"/>
              </a:endParaRPr>
            </a:p>
          </p:txBody>
        </p:sp>
        <p:sp>
          <p:nvSpPr>
            <p:cNvPr id="8" name="Freihandform: Form 7">
              <a:extLst>
                <a:ext uri="{FF2B5EF4-FFF2-40B4-BE49-F238E27FC236}">
                  <a16:creationId xmlns:a16="http://schemas.microsoft.com/office/drawing/2014/main" id="{2D8AF03A-D873-54E2-6E00-9D223069E8DA}"/>
                </a:ext>
              </a:extLst>
            </p:cNvPr>
            <p:cNvSpPr/>
            <p:nvPr/>
          </p:nvSpPr>
          <p:spPr>
            <a:xfrm>
              <a:off x="6371610" y="3924000"/>
              <a:ext cx="2124000"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a:endParaRPr lang="en-US" sz="2400" b="1" i="0" dirty="0">
                <a:ln>
                  <a:noFill/>
                </a:ln>
                <a:solidFill>
                  <a:schemeClr val="bg1"/>
                </a:solidFill>
                <a:latin typeface="Helvetica Neue" panose="020B0604020202020204" charset="0"/>
              </a:endParaRPr>
            </a:p>
            <a:p>
              <a:pPr lvl="0" algn="ctr"/>
              <a:r>
                <a:rPr lang="en-US" sz="2400" b="1" i="0" dirty="0" err="1">
                  <a:ln>
                    <a:noFill/>
                  </a:ln>
                  <a:solidFill>
                    <a:schemeClr val="bg1"/>
                  </a:solidFill>
                  <a:latin typeface="Helvetica Neue" panose="020B0604020202020204" charset="0"/>
                </a:rPr>
                <a:t>Uravnotežena</a:t>
              </a:r>
              <a:r>
                <a:rPr lang="en-US" sz="2400" b="1" i="0" dirty="0">
                  <a:ln>
                    <a:noFill/>
                  </a:ln>
                  <a:solidFill>
                    <a:schemeClr val="bg1"/>
                  </a:solidFill>
                  <a:latin typeface="Helvetica Neue" panose="020B0604020202020204" charset="0"/>
                </a:rPr>
                <a:t> </a:t>
              </a:r>
              <a:r>
                <a:rPr lang="en-US" sz="2400" b="1" i="0" dirty="0" err="1">
                  <a:ln>
                    <a:noFill/>
                  </a:ln>
                  <a:solidFill>
                    <a:schemeClr val="bg1"/>
                  </a:solidFill>
                  <a:latin typeface="Helvetica Neue" panose="020B0604020202020204" charset="0"/>
                </a:rPr>
                <a:t>radna</a:t>
              </a:r>
              <a:r>
                <a:rPr lang="en-US" sz="2400" b="1" i="0" dirty="0">
                  <a:ln>
                    <a:noFill/>
                  </a:ln>
                  <a:solidFill>
                    <a:schemeClr val="bg1"/>
                  </a:solidFill>
                  <a:latin typeface="Helvetica Neue" panose="020B0604020202020204" charset="0"/>
                </a:rPr>
                <a:t> </a:t>
              </a:r>
              <a:r>
                <a:rPr lang="en-US" sz="2400" b="1" i="0" dirty="0" err="1">
                  <a:ln>
                    <a:noFill/>
                  </a:ln>
                  <a:solidFill>
                    <a:schemeClr val="bg1"/>
                  </a:solidFill>
                  <a:latin typeface="Helvetica Neue" panose="020B0604020202020204" charset="0"/>
                </a:rPr>
                <a:t>opterećenja</a:t>
              </a:r>
              <a:endParaRPr lang="en-US" sz="2400" b="1" i="0" dirty="0">
                <a:ln>
                  <a:noFill/>
                </a:ln>
                <a:solidFill>
                  <a:schemeClr val="bg1"/>
                </a:solidFill>
                <a:latin typeface="Helvetica Neue" panose="020B0604020202020204" charset="0"/>
              </a:endParaRPr>
            </a:p>
          </p:txBody>
        </p:sp>
      </p:grpSp>
      <p:grpSp>
        <p:nvGrpSpPr>
          <p:cNvPr id="9" name="Gruppo 26">
            <a:extLst>
              <a:ext uri="{FF2B5EF4-FFF2-40B4-BE49-F238E27FC236}">
                <a16:creationId xmlns:a16="http://schemas.microsoft.com/office/drawing/2014/main" id="{0DEC63D1-5829-B98A-48FE-56F7FB10BDE7}"/>
              </a:ext>
            </a:extLst>
          </p:cNvPr>
          <p:cNvGrpSpPr/>
          <p:nvPr/>
        </p:nvGrpSpPr>
        <p:grpSpPr>
          <a:xfrm>
            <a:off x="8784000" y="3924000"/>
            <a:ext cx="2268000" cy="3384000"/>
            <a:chOff x="26714" y="1879150"/>
            <a:chExt cx="2393267" cy="3795110"/>
          </a:xfrm>
        </p:grpSpPr>
        <p:sp>
          <p:nvSpPr>
            <p:cNvPr id="10" name="Rettangolo arrotondato 35">
              <a:extLst>
                <a:ext uri="{FF2B5EF4-FFF2-40B4-BE49-F238E27FC236}">
                  <a16:creationId xmlns:a16="http://schemas.microsoft.com/office/drawing/2014/main" id="{6CAF0277-343C-06A6-4C18-D8B1AE6498B5}"/>
                </a:ext>
              </a:extLst>
            </p:cNvPr>
            <p:cNvSpPr/>
            <p:nvPr/>
          </p:nvSpPr>
          <p:spPr>
            <a:xfrm>
              <a:off x="26714" y="1879150"/>
              <a:ext cx="2393267" cy="3795110"/>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1" name="Rettangolo 36">
              <a:extLst>
                <a:ext uri="{FF2B5EF4-FFF2-40B4-BE49-F238E27FC236}">
                  <a16:creationId xmlns:a16="http://schemas.microsoft.com/office/drawing/2014/main" id="{284E7312-7992-33F9-1AA2-C42741C4E13B}"/>
                </a:ext>
              </a:extLst>
            </p:cNvPr>
            <p:cNvSpPr/>
            <p:nvPr/>
          </p:nvSpPr>
          <p:spPr>
            <a:xfrm>
              <a:off x="137979" y="1990416"/>
              <a:ext cx="2165337" cy="35725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2400" b="1" dirty="0" err="1">
                  <a:solidFill>
                    <a:schemeClr val="bg1"/>
                  </a:solidFill>
                  <a:latin typeface="Helvetica Neue" panose="020B0604020202020204" charset="0"/>
                </a:rPr>
                <a:t>Bolja</a:t>
              </a:r>
              <a:r>
                <a:rPr lang="en-US" sz="2400" b="1" dirty="0">
                  <a:solidFill>
                    <a:schemeClr val="bg1"/>
                  </a:solidFill>
                  <a:latin typeface="Helvetica Neue" panose="020B0604020202020204" charset="0"/>
                </a:rPr>
                <a:t> </a:t>
              </a:r>
              <a:r>
                <a:rPr lang="en-US" sz="2400" b="1" dirty="0" err="1">
                  <a:solidFill>
                    <a:schemeClr val="bg1"/>
                  </a:solidFill>
                  <a:latin typeface="Helvetica Neue" panose="020B0604020202020204" charset="0"/>
                </a:rPr>
                <a:t>raspodjela</a:t>
              </a:r>
              <a:r>
                <a:rPr lang="en-US" sz="2400" b="1" dirty="0">
                  <a:solidFill>
                    <a:schemeClr val="bg1"/>
                  </a:solidFill>
                  <a:latin typeface="Helvetica Neue" panose="020B0604020202020204" charset="0"/>
                </a:rPr>
                <a:t> </a:t>
              </a:r>
              <a:r>
                <a:rPr lang="en-US" sz="2400" b="1" dirty="0" err="1">
                  <a:solidFill>
                    <a:schemeClr val="bg1"/>
                  </a:solidFill>
                  <a:latin typeface="Helvetica Neue" panose="020B0604020202020204" charset="0"/>
                </a:rPr>
                <a:t>radne</a:t>
              </a:r>
              <a:r>
                <a:rPr lang="en-US" sz="2400" b="1" dirty="0">
                  <a:solidFill>
                    <a:schemeClr val="bg1"/>
                  </a:solidFill>
                  <a:latin typeface="Helvetica Neue" panose="020B0604020202020204" charset="0"/>
                </a:rPr>
                <a:t> </a:t>
              </a:r>
              <a:r>
                <a:rPr lang="en-US" sz="2400" b="1" dirty="0" err="1">
                  <a:solidFill>
                    <a:schemeClr val="bg1"/>
                  </a:solidFill>
                  <a:latin typeface="Helvetica Neue" panose="020B0604020202020204" charset="0"/>
                </a:rPr>
                <a:t>snage</a:t>
              </a:r>
              <a:endParaRPr lang="en-US" sz="2400" b="1" dirty="0">
                <a:solidFill>
                  <a:schemeClr val="bg1"/>
                </a:solidFill>
                <a:latin typeface="Helvetica Neue" panose="020B0604020202020204" charset="0"/>
              </a:endParaRPr>
            </a:p>
          </p:txBody>
        </p:sp>
      </p:grpSp>
      <p:grpSp>
        <p:nvGrpSpPr>
          <p:cNvPr id="12" name="Gruppo 27">
            <a:extLst>
              <a:ext uri="{FF2B5EF4-FFF2-40B4-BE49-F238E27FC236}">
                <a16:creationId xmlns:a16="http://schemas.microsoft.com/office/drawing/2014/main" id="{C58654F4-E9BB-73A3-15D4-4D49B0E55941}"/>
              </a:ext>
            </a:extLst>
          </p:cNvPr>
          <p:cNvGrpSpPr/>
          <p:nvPr/>
        </p:nvGrpSpPr>
        <p:grpSpPr>
          <a:xfrm>
            <a:off x="11232000" y="3924000"/>
            <a:ext cx="2268000" cy="3384000"/>
            <a:chOff x="2388022" y="1923864"/>
            <a:chExt cx="2279303" cy="3750396"/>
          </a:xfrm>
        </p:grpSpPr>
        <p:sp>
          <p:nvSpPr>
            <p:cNvPr id="13" name="Rettangolo arrotondato 33">
              <a:extLst>
                <a:ext uri="{FF2B5EF4-FFF2-40B4-BE49-F238E27FC236}">
                  <a16:creationId xmlns:a16="http://schemas.microsoft.com/office/drawing/2014/main" id="{07107643-4510-BB47-F429-B58ACD8BA1A0}"/>
                </a:ext>
              </a:extLst>
            </p:cNvPr>
            <p:cNvSpPr/>
            <p:nvPr/>
          </p:nvSpPr>
          <p:spPr>
            <a:xfrm>
              <a:off x="2388022" y="1923864"/>
              <a:ext cx="2279303" cy="3750396"/>
            </a:xfrm>
            <a:prstGeom prst="roundRect">
              <a:avLst/>
            </a:pr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4" name="Rettangolo 34">
              <a:extLst>
                <a:ext uri="{FF2B5EF4-FFF2-40B4-BE49-F238E27FC236}">
                  <a16:creationId xmlns:a16="http://schemas.microsoft.com/office/drawing/2014/main" id="{3C64BB7D-B93A-372D-E699-F5F31B019443}"/>
                </a:ext>
              </a:extLst>
            </p:cNvPr>
            <p:cNvSpPr/>
            <p:nvPr/>
          </p:nvSpPr>
          <p:spPr>
            <a:xfrm>
              <a:off x="2499288" y="2035130"/>
              <a:ext cx="2165338" cy="3527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2400" b="1" dirty="0" err="1">
                  <a:latin typeface="Helvetica Neue" panose="020B0604020202020204" charset="0"/>
                </a:rPr>
                <a:t>Brži</a:t>
              </a:r>
              <a:r>
                <a:rPr lang="en-US" sz="2400" b="1" dirty="0">
                  <a:latin typeface="Helvetica Neue" panose="020B0604020202020204" charset="0"/>
                </a:rPr>
                <a:t> </a:t>
              </a:r>
              <a:r>
                <a:rPr lang="en-US" sz="2400" b="1" dirty="0" err="1">
                  <a:latin typeface="Helvetica Neue" panose="020B0604020202020204" charset="0"/>
                </a:rPr>
                <a:t>procesi</a:t>
              </a:r>
              <a:endParaRPr lang="en-US" sz="2400" b="1" dirty="0">
                <a:latin typeface="Helvetica Neue" panose="020B0604020202020204" charset="0"/>
              </a:endParaRPr>
            </a:p>
          </p:txBody>
        </p:sp>
      </p:grpSp>
      <p:sp>
        <p:nvSpPr>
          <p:cNvPr id="15" name="CasellaDiTesto 1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a:t>
            </a:r>
          </a:p>
        </p:txBody>
      </p:sp>
    </p:spTree>
    <p:extLst>
      <p:ext uri="{BB962C8B-B14F-4D97-AF65-F5344CB8AC3E}">
        <p14:creationId xmlns:p14="http://schemas.microsoft.com/office/powerpoint/2010/main" val="338947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2246769"/>
          </a:xfrm>
          <a:prstGeom prst="rect">
            <a:avLst/>
          </a:prstGeom>
          <a:noFill/>
        </p:spPr>
        <p:txBody>
          <a:bodyPr wrap="square" rtlCol="0">
            <a:no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Nakon što uđete u nadzornu ploču Asane, kliknite na bilo koji od simbola + s vaše lijeve strane kako biste izradili novi projekt (1) i odaberite svoj prvi korak (2). </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Stručni savjet: </a:t>
            </a:r>
            <a:r>
              <a:rPr lang="hr-HR" sz="2400" dirty="0">
                <a:latin typeface="Helvetica Neue" panose="020B0604020202020204" charset="0"/>
                <a:ea typeface="Microsoft Sans Serif" panose="020B0604020202020204" pitchFamily="34" charset="0"/>
                <a:cs typeface="Microsoft Sans Serif" panose="020B0604020202020204" pitchFamily="34" charset="0"/>
              </a:rPr>
              <a:t>da biste pristupili nekim od predložaka, kliknite na "Upotrijebi predložak" (plava raketa, 2), a zatim na "Poništi filtere" (ispod plave sofe, 3). Tada ćete moći pristupiti nekim predlošcima bez da morate početi od nule!</a:t>
            </a: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grpSp>
        <p:nvGrpSpPr>
          <p:cNvPr id="5" name="Gruppieren 4">
            <a:extLst>
              <a:ext uri="{FF2B5EF4-FFF2-40B4-BE49-F238E27FC236}">
                <a16:creationId xmlns:a16="http://schemas.microsoft.com/office/drawing/2014/main" id="{24D70F41-D0A6-09B6-ABD3-DA2B1DFF89E3}"/>
              </a:ext>
            </a:extLst>
          </p:cNvPr>
          <p:cNvGrpSpPr/>
          <p:nvPr/>
        </p:nvGrpSpPr>
        <p:grpSpPr>
          <a:xfrm>
            <a:off x="1224000" y="5760000"/>
            <a:ext cx="15854092" cy="2922102"/>
            <a:chOff x="1477223" y="5894674"/>
            <a:chExt cx="15854092" cy="2922102"/>
          </a:xfrm>
        </p:grpSpPr>
        <p:cxnSp>
          <p:nvCxnSpPr>
            <p:cNvPr id="19" name="Conector recto de flecha 12">
              <a:extLst>
                <a:ext uri="{FF2B5EF4-FFF2-40B4-BE49-F238E27FC236}">
                  <a16:creationId xmlns:a16="http://schemas.microsoft.com/office/drawing/2014/main" id="{45566FC3-E7CD-42EA-B7FF-75C7F38C03F6}"/>
                </a:ext>
              </a:extLst>
            </p:cNvPr>
            <p:cNvCxnSpPr>
              <a:cxnSpLocks/>
            </p:cNvCxnSpPr>
            <p:nvPr/>
          </p:nvCxnSpPr>
          <p:spPr>
            <a:xfrm>
              <a:off x="5520315" y="7451133"/>
              <a:ext cx="762000"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n 18">
              <a:extLst>
                <a:ext uri="{FF2B5EF4-FFF2-40B4-BE49-F238E27FC236}">
                  <a16:creationId xmlns:a16="http://schemas.microsoft.com/office/drawing/2014/main" id="{20BAA44F-EA00-46C9-947D-3AF61F6020B2}"/>
                </a:ext>
              </a:extLst>
            </p:cNvPr>
            <p:cNvPicPr>
              <a:picLocks noChangeAspect="1"/>
            </p:cNvPicPr>
            <p:nvPr/>
          </p:nvPicPr>
          <p:blipFill>
            <a:blip r:embed="rId3"/>
            <a:stretch>
              <a:fillRect/>
            </a:stretch>
          </p:blipFill>
          <p:spPr>
            <a:xfrm>
              <a:off x="1496800" y="6474977"/>
              <a:ext cx="3831889" cy="1727598"/>
            </a:xfrm>
            <a:prstGeom prst="rect">
              <a:avLst/>
            </a:prstGeom>
            <a:ln w="12700">
              <a:solidFill>
                <a:srgbClr val="AED633"/>
              </a:solidFill>
            </a:ln>
          </p:spPr>
        </p:pic>
        <p:cxnSp>
          <p:nvCxnSpPr>
            <p:cNvPr id="21" name="Conector recto de flecha 21">
              <a:extLst>
                <a:ext uri="{FF2B5EF4-FFF2-40B4-BE49-F238E27FC236}">
                  <a16:creationId xmlns:a16="http://schemas.microsoft.com/office/drawing/2014/main" id="{20844BC5-87F6-4AAC-811F-CA10D01A1803}"/>
                </a:ext>
              </a:extLst>
            </p:cNvPr>
            <p:cNvCxnSpPr>
              <a:cxnSpLocks/>
            </p:cNvCxnSpPr>
            <p:nvPr/>
          </p:nvCxnSpPr>
          <p:spPr>
            <a:xfrm>
              <a:off x="10972800" y="7355725"/>
              <a:ext cx="914400"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n 23">
              <a:extLst>
                <a:ext uri="{FF2B5EF4-FFF2-40B4-BE49-F238E27FC236}">
                  <a16:creationId xmlns:a16="http://schemas.microsoft.com/office/drawing/2014/main" id="{24B5AEDC-BC67-4568-8BCE-2AFB9BD393C5}"/>
                </a:ext>
              </a:extLst>
            </p:cNvPr>
            <p:cNvPicPr>
              <a:picLocks noChangeAspect="1"/>
            </p:cNvPicPr>
            <p:nvPr/>
          </p:nvPicPr>
          <p:blipFill>
            <a:blip r:embed="rId4"/>
            <a:stretch>
              <a:fillRect/>
            </a:stretch>
          </p:blipFill>
          <p:spPr>
            <a:xfrm>
              <a:off x="12013264" y="6120721"/>
              <a:ext cx="5318051" cy="2527173"/>
            </a:xfrm>
            <a:prstGeom prst="rect">
              <a:avLst/>
            </a:prstGeom>
            <a:ln w="12700">
              <a:solidFill>
                <a:srgbClr val="AED633"/>
              </a:solidFill>
            </a:ln>
          </p:spPr>
        </p:pic>
        <p:pic>
          <p:nvPicPr>
            <p:cNvPr id="23" name="Imagen 25">
              <a:extLst>
                <a:ext uri="{FF2B5EF4-FFF2-40B4-BE49-F238E27FC236}">
                  <a16:creationId xmlns:a16="http://schemas.microsoft.com/office/drawing/2014/main" id="{891BC637-E8D6-4A3A-926C-D9732B92897C}"/>
                </a:ext>
              </a:extLst>
            </p:cNvPr>
            <p:cNvPicPr>
              <a:picLocks noChangeAspect="1"/>
            </p:cNvPicPr>
            <p:nvPr/>
          </p:nvPicPr>
          <p:blipFill>
            <a:blip r:embed="rId5"/>
            <a:stretch>
              <a:fillRect/>
            </a:stretch>
          </p:blipFill>
          <p:spPr>
            <a:xfrm>
              <a:off x="6354357" y="5894674"/>
              <a:ext cx="4460457" cy="2922102"/>
            </a:xfrm>
            <a:prstGeom prst="rect">
              <a:avLst/>
            </a:prstGeom>
            <a:ln w="12700">
              <a:solidFill>
                <a:srgbClr val="AED633"/>
              </a:solidFill>
            </a:ln>
          </p:spPr>
        </p:pic>
        <p:sp>
          <p:nvSpPr>
            <p:cNvPr id="25" name="CuadroTexto 29">
              <a:extLst>
                <a:ext uri="{FF2B5EF4-FFF2-40B4-BE49-F238E27FC236}">
                  <a16:creationId xmlns:a16="http://schemas.microsoft.com/office/drawing/2014/main" id="{E38EBF00-B9D7-45FD-94B5-8EA799A7E741}"/>
                </a:ext>
              </a:extLst>
            </p:cNvPr>
            <p:cNvSpPr txBox="1"/>
            <p:nvPr/>
          </p:nvSpPr>
          <p:spPr>
            <a:xfrm>
              <a:off x="1477223" y="7629987"/>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sp>
          <p:nvSpPr>
            <p:cNvPr id="26" name="CuadroTexto 30">
              <a:extLst>
                <a:ext uri="{FF2B5EF4-FFF2-40B4-BE49-F238E27FC236}">
                  <a16:creationId xmlns:a16="http://schemas.microsoft.com/office/drawing/2014/main" id="{365CDA9F-1E3A-46BC-B914-7F177F053156}"/>
                </a:ext>
              </a:extLst>
            </p:cNvPr>
            <p:cNvSpPr txBox="1"/>
            <p:nvPr/>
          </p:nvSpPr>
          <p:spPr>
            <a:xfrm>
              <a:off x="8644515" y="6580221"/>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sp>
          <p:nvSpPr>
            <p:cNvPr id="27" name="CuadroTexto 31">
              <a:extLst>
                <a:ext uri="{FF2B5EF4-FFF2-40B4-BE49-F238E27FC236}">
                  <a16:creationId xmlns:a16="http://schemas.microsoft.com/office/drawing/2014/main" id="{4B250C18-E4C5-4AFD-8FB8-CA147B13A8EA}"/>
                </a:ext>
              </a:extLst>
            </p:cNvPr>
            <p:cNvSpPr txBox="1"/>
            <p:nvPr/>
          </p:nvSpPr>
          <p:spPr>
            <a:xfrm>
              <a:off x="13673715" y="7781703"/>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endParaRPr lang="en-US" sz="3200" b="1" dirty="0">
                <a:solidFill>
                  <a:srgbClr val="78B17A"/>
                </a:solidFill>
                <a:latin typeface="Helvetica Neue" panose="020B0604020202020204" charset="0"/>
              </a:endParaRPr>
            </a:p>
          </p:txBody>
        </p:sp>
      </p:grpSp>
      <p:sp>
        <p:nvSpPr>
          <p:cNvPr id="2" name="CuadroTexto 28">
            <a:extLst>
              <a:ext uri="{FF2B5EF4-FFF2-40B4-BE49-F238E27FC236}">
                <a16:creationId xmlns:a16="http://schemas.microsoft.com/office/drawing/2014/main" id="{67BEA1A9-2FDF-0EBF-695D-6860BB56C0B4}"/>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zadacima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timsko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rad</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8161C54A-278B-3471-14E6-39E955C3A031}"/>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5" name="CasellaDiTesto 1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11 </a:t>
            </a:r>
          </a:p>
        </p:txBody>
      </p:sp>
    </p:spTree>
    <p:extLst>
      <p:ext uri="{BB962C8B-B14F-4D97-AF65-F5344CB8AC3E}">
        <p14:creationId xmlns:p14="http://schemas.microsoft.com/office/powerpoint/2010/main" val="280033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1815882"/>
          </a:xfrm>
          <a:prstGeom prst="rect">
            <a:avLst/>
          </a:prstGeom>
          <a:noFill/>
        </p:spPr>
        <p:txBody>
          <a:bodyPr wrap="square" rtlCol="0">
            <a:noAutofit/>
          </a:bodyPr>
          <a:lstStyle/>
          <a:p>
            <a:pPr lvl="0"/>
            <a:r>
              <a:rPr lang="hr-HR" sz="2400" dirty="0">
                <a:latin typeface="Helvetica Neue" panose="020B0604020202020204" charset="0"/>
                <a:ea typeface="Microsoft Sans Serif" panose="020B0604020202020204" pitchFamily="34" charset="0"/>
                <a:cs typeface="Microsoft Sans Serif" panose="020B0604020202020204" pitchFamily="34" charset="0"/>
              </a:rPr>
              <a:t>U ovom slučaju koristimo prikaz temeljen na popisu (1) za distribuciju projekta. U nekim slučajevima, izgled ploče (2) ili kalendara (3) može biti vizualno bolji, posebno s vremenski osjetljivim, jednostavnijim projektima. Zatim je samo potrebno dati naziv projektu, prilagoditi njegovu ikonu i prilagoditi njegove postavke privatnosti</a:t>
            </a:r>
          </a:p>
        </p:txBody>
      </p:sp>
      <p:grpSp>
        <p:nvGrpSpPr>
          <p:cNvPr id="4" name="Gruppieren 3">
            <a:extLst>
              <a:ext uri="{FF2B5EF4-FFF2-40B4-BE49-F238E27FC236}">
                <a16:creationId xmlns:a16="http://schemas.microsoft.com/office/drawing/2014/main" id="{6FC431FF-F416-EFF4-DBBD-2AE8DA3F5220}"/>
              </a:ext>
            </a:extLst>
          </p:cNvPr>
          <p:cNvGrpSpPr/>
          <p:nvPr/>
        </p:nvGrpSpPr>
        <p:grpSpPr>
          <a:xfrm>
            <a:off x="2323953" y="4680000"/>
            <a:ext cx="14211447" cy="4106462"/>
            <a:chOff x="2323953" y="4770838"/>
            <a:chExt cx="14211447" cy="4106462"/>
          </a:xfrm>
        </p:grpSpPr>
        <p:pic>
          <p:nvPicPr>
            <p:cNvPr id="28" name="Imagen 8">
              <a:extLst>
                <a:ext uri="{FF2B5EF4-FFF2-40B4-BE49-F238E27FC236}">
                  <a16:creationId xmlns:a16="http://schemas.microsoft.com/office/drawing/2014/main" id="{37D62A8E-A36B-450A-BFA4-03A03B66F237}"/>
                </a:ext>
              </a:extLst>
            </p:cNvPr>
            <p:cNvPicPr>
              <a:picLocks noChangeAspect="1"/>
            </p:cNvPicPr>
            <p:nvPr/>
          </p:nvPicPr>
          <p:blipFill>
            <a:blip r:embed="rId2"/>
            <a:stretch>
              <a:fillRect/>
            </a:stretch>
          </p:blipFill>
          <p:spPr>
            <a:xfrm>
              <a:off x="9308675" y="4770838"/>
              <a:ext cx="7226725" cy="4106462"/>
            </a:xfrm>
            <a:prstGeom prst="rect">
              <a:avLst/>
            </a:prstGeom>
            <a:ln w="12700">
              <a:solidFill>
                <a:srgbClr val="AED633"/>
              </a:solidFill>
            </a:ln>
          </p:spPr>
        </p:pic>
        <p:pic>
          <p:nvPicPr>
            <p:cNvPr id="31" name="Imagen 3">
              <a:extLst>
                <a:ext uri="{FF2B5EF4-FFF2-40B4-BE49-F238E27FC236}">
                  <a16:creationId xmlns:a16="http://schemas.microsoft.com/office/drawing/2014/main" id="{4E8B18CA-720E-4D50-BA9B-23D1ACFDB78C}"/>
                </a:ext>
              </a:extLst>
            </p:cNvPr>
            <p:cNvPicPr>
              <a:picLocks noChangeAspect="1"/>
            </p:cNvPicPr>
            <p:nvPr/>
          </p:nvPicPr>
          <p:blipFill>
            <a:blip r:embed="rId3"/>
            <a:stretch>
              <a:fillRect/>
            </a:stretch>
          </p:blipFill>
          <p:spPr>
            <a:xfrm>
              <a:off x="2323953" y="5287446"/>
              <a:ext cx="5281870" cy="3569351"/>
            </a:xfrm>
            <a:prstGeom prst="rect">
              <a:avLst/>
            </a:prstGeom>
            <a:ln w="12700">
              <a:solidFill>
                <a:srgbClr val="AED633"/>
              </a:solidFill>
            </a:ln>
          </p:spPr>
        </p:pic>
        <p:sp>
          <p:nvSpPr>
            <p:cNvPr id="32" name="CuadroTexto 26">
              <a:extLst>
                <a:ext uri="{FF2B5EF4-FFF2-40B4-BE49-F238E27FC236}">
                  <a16:creationId xmlns:a16="http://schemas.microsoft.com/office/drawing/2014/main" id="{3E269D20-9546-478C-937A-4FA67CDF5BE5}"/>
                </a:ext>
              </a:extLst>
            </p:cNvPr>
            <p:cNvSpPr txBox="1"/>
            <p:nvPr/>
          </p:nvSpPr>
          <p:spPr>
            <a:xfrm>
              <a:off x="5498288" y="5823065"/>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sp>
          <p:nvSpPr>
            <p:cNvPr id="33" name="CuadroTexto 30">
              <a:extLst>
                <a:ext uri="{FF2B5EF4-FFF2-40B4-BE49-F238E27FC236}">
                  <a16:creationId xmlns:a16="http://schemas.microsoft.com/office/drawing/2014/main" id="{365CDA9F-1E3A-46BC-B914-7F177F053156}"/>
                </a:ext>
              </a:extLst>
            </p:cNvPr>
            <p:cNvSpPr txBox="1"/>
            <p:nvPr/>
          </p:nvSpPr>
          <p:spPr>
            <a:xfrm>
              <a:off x="5498288" y="6643864"/>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sp>
          <p:nvSpPr>
            <p:cNvPr id="34" name="CuadroTexto 31">
              <a:extLst>
                <a:ext uri="{FF2B5EF4-FFF2-40B4-BE49-F238E27FC236}">
                  <a16:creationId xmlns:a16="http://schemas.microsoft.com/office/drawing/2014/main" id="{4B250C18-E4C5-4AFD-8FB8-CA147B13A8EA}"/>
                </a:ext>
              </a:extLst>
            </p:cNvPr>
            <p:cNvSpPr txBox="1"/>
            <p:nvPr/>
          </p:nvSpPr>
          <p:spPr>
            <a:xfrm>
              <a:off x="5498288" y="807360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endParaRPr lang="en-US" sz="3200" b="1" dirty="0">
                <a:solidFill>
                  <a:srgbClr val="78B17A"/>
                </a:solidFill>
                <a:latin typeface="Helvetica Neue" panose="020B0604020202020204" charset="0"/>
              </a:endParaRPr>
            </a:p>
          </p:txBody>
        </p:sp>
        <p:cxnSp>
          <p:nvCxnSpPr>
            <p:cNvPr id="35" name="Conector recto de flecha 20">
              <a:extLst>
                <a:ext uri="{FF2B5EF4-FFF2-40B4-BE49-F238E27FC236}">
                  <a16:creationId xmlns:a16="http://schemas.microsoft.com/office/drawing/2014/main" id="{6500C763-51E7-4EFC-A523-536FA7E37AA0}"/>
                </a:ext>
              </a:extLst>
            </p:cNvPr>
            <p:cNvCxnSpPr>
              <a:cxnSpLocks/>
            </p:cNvCxnSpPr>
            <p:nvPr/>
          </p:nvCxnSpPr>
          <p:spPr>
            <a:xfrm>
              <a:off x="6565088" y="6127865"/>
              <a:ext cx="2514600"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grpSp>
      <p:sp>
        <p:nvSpPr>
          <p:cNvPr id="2" name="CuadroTexto 28">
            <a:extLst>
              <a:ext uri="{FF2B5EF4-FFF2-40B4-BE49-F238E27FC236}">
                <a16:creationId xmlns:a16="http://schemas.microsoft.com/office/drawing/2014/main" id="{777E94F7-04D2-D5D8-7449-C0937170B4F7}"/>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zadacima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timsko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rad</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ACD9B41B-7A8B-2336-6604-4F2E8753B40F}"/>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5" name="Immagine 13">
            <a:extLst>
              <a:ext uri="{FF2B5EF4-FFF2-40B4-BE49-F238E27FC236}">
                <a16:creationId xmlns:a16="http://schemas.microsoft.com/office/drawing/2014/main" id="{251F7D31-9A53-6248-A42D-F3AE563D79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13" name="CasellaDiTesto 12"/>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11 </a:t>
            </a:r>
          </a:p>
        </p:txBody>
      </p:sp>
    </p:spTree>
    <p:extLst>
      <p:ext uri="{BB962C8B-B14F-4D97-AF65-F5344CB8AC3E}">
        <p14:creationId xmlns:p14="http://schemas.microsoft.com/office/powerpoint/2010/main" val="307451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5262979"/>
          </a:xfrm>
          <a:prstGeom prst="rect">
            <a:avLst/>
          </a:prstGeom>
          <a:noFill/>
        </p:spPr>
        <p:txBody>
          <a:bodyPr wrap="square" rtlCol="0">
            <a:noAutofit/>
          </a:bodyPr>
          <a:lstStyle/>
          <a:p>
            <a:pPr lvl="0"/>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Navedite</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rokove</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i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vremenske</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okvire</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svaki</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zadatak</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kada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procjenjujete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duljinu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zadatka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imajte</a:t>
            </a:r>
            <a:r>
              <a:rPr lang="en-US" sz="2400" dirty="0">
                <a:latin typeface="Helvetica Neue" panose="020B0604020202020204" charset="0"/>
                <a:ea typeface="Microsoft Sans Serif" panose="020B0604020202020204" pitchFamily="34" charset="0"/>
                <a:cs typeface="Microsoft Sans Serif" panose="020B0604020202020204" pitchFamily="34" charset="0"/>
              </a:rPr>
              <a:t> na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umu</a:t>
            </a:r>
            <a:r>
              <a:rPr lang="en-US" sz="2400" dirty="0">
                <a:latin typeface="Helvetica Neue" panose="020B0604020202020204" charset="0"/>
                <a:ea typeface="Microsoft Sans Serif" panose="020B0604020202020204" pitchFamily="34" charset="0"/>
                <a:cs typeface="Microsoft Sans Serif" panose="020B0604020202020204" pitchFamily="34" charset="0"/>
              </a:rPr>
              <a:t> da ne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sz="2400" dirty="0">
                <a:latin typeface="Helvetica Neue" panose="020B0604020202020204" charset="0"/>
                <a:ea typeface="Microsoft Sans Serif" panose="020B0604020202020204" pitchFamily="34" charset="0"/>
                <a:cs typeface="Microsoft Sans Serif" panose="020B0604020202020204" pitchFamily="34" charset="0"/>
              </a:rPr>
              <a:t> da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zadaci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imaju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promjenjivu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duljinu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već</a:t>
            </a:r>
            <a:r>
              <a:rPr lang="en-U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različit</a:t>
            </a:r>
            <a:r>
              <a:rPr lang="hr-HR" sz="2400" dirty="0">
                <a:latin typeface="Helvetica Neue" panose="020B0604020202020204" charset="0"/>
                <a:ea typeface="Microsoft Sans Serif" panose="020B0604020202020204" pitchFamily="34" charset="0"/>
                <a:cs typeface="Microsoft Sans Serif" panose="020B0604020202020204" pitchFamily="34" charset="0"/>
              </a:rPr>
              <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radn</a:t>
            </a:r>
            <a:r>
              <a:rPr lang="hr-HR" sz="2400" dirty="0">
                <a:latin typeface="Helvetica Neue" panose="020B0604020202020204" charset="0"/>
                <a:ea typeface="Microsoft Sans Serif" panose="020B0604020202020204" pitchFamily="34" charset="0"/>
                <a:cs typeface="Microsoft Sans Serif" panose="020B0604020202020204" pitchFamily="34" charset="0"/>
              </a:rPr>
              <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tempo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ljudi</a:t>
            </a:r>
            <a:r>
              <a:rPr lang="en-US" sz="2400" dirty="0">
                <a:latin typeface="Helvetica Neue" panose="020B0604020202020204" charset="0"/>
                <a:ea typeface="Microsoft Sans Serif" panose="020B0604020202020204" pitchFamily="34" charset="0"/>
                <a:cs typeface="Microsoft Sans Serif" panose="020B0604020202020204" pitchFamily="34" charset="0"/>
              </a:rPr>
              <a:t> koji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ih</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obavljaju</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lvl="0"/>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lvl="0"/>
            <a:r>
              <a:rPr lang="en-US" sz="2400" dirty="0">
                <a:latin typeface="Helvetica Neue" panose="020B0604020202020204" charset="0"/>
                <a:ea typeface="Microsoft Sans Serif" panose="020B0604020202020204" pitchFamily="34" charset="0"/>
                <a:cs typeface="Microsoft Sans Serif" panose="020B0604020202020204" pitchFamily="34" charset="0"/>
              </a:rPr>
              <a:t>U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svakom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slučaju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hr-HR" sz="2400" dirty="0">
                <a:latin typeface="Helvetica Neue" panose="020B0604020202020204" charset="0"/>
                <a:ea typeface="Microsoft Sans Serif" panose="020B0604020202020204" pitchFamily="34" charset="0"/>
                <a:cs typeface="Microsoft Sans Serif" panose="020B0604020202020204" pitchFamily="34" charset="0"/>
              </a:rPr>
              <a:t>za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procjene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rokova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trebaju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uzeti</a:t>
            </a:r>
            <a:r>
              <a:rPr lang="en-US" sz="2400" dirty="0">
                <a:latin typeface="Helvetica Neue" panose="020B0604020202020204" charset="0"/>
                <a:ea typeface="Microsoft Sans Serif" panose="020B0604020202020204" pitchFamily="34" charset="0"/>
                <a:cs typeface="Microsoft Sans Serif" panose="020B0604020202020204" pitchFamily="34" charset="0"/>
              </a:rPr>
              <a:t> u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obzir</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dodatno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vrijeme</a:t>
            </a:r>
            <a:r>
              <a:rPr lang="en-US" sz="2400" dirty="0">
                <a:latin typeface="Helvetica Neue" panose="020B0604020202020204" charset="0"/>
                <a:ea typeface="Microsoft Sans Serif" panose="020B0604020202020204" pitchFamily="34" charset="0"/>
                <a:cs typeface="Microsoft Sans Serif" panose="020B0604020202020204" pitchFamily="34" charset="0"/>
              </a:rPr>
              <a:t> z</a:t>
            </a:r>
            <a:r>
              <a:rPr lang="hr-HR" sz="2400" dirty="0">
                <a:latin typeface="Helvetica Neue" panose="020B0604020202020204" charset="0"/>
                <a:ea typeface="Microsoft Sans Serif" panose="020B0604020202020204" pitchFamily="34" charset="0"/>
                <a:cs typeface="Microsoft Sans Serif" panose="020B0604020202020204" pitchFamily="34" charset="0"/>
              </a:rPr>
              <a:t>bog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nepredviđenih</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događaja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idealni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uvjeti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teoretski</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pPr lvl="0"/>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a:highlight>
                  <a:srgbClr val="FFFF00"/>
                </a:highlight>
                <a:latin typeface="Helvetica Neue" panose="020B0604020202020204" charset="0"/>
                <a:ea typeface="Microsoft Sans Serif" panose="020B0604020202020204" pitchFamily="34" charset="0"/>
                <a:cs typeface="Microsoft Sans Serif" panose="020B0604020202020204" pitchFamily="34" charset="0"/>
              </a:rPr>
              <a:t>		</a:t>
            </a:r>
          </a:p>
          <a:p>
            <a:pPr lvl="0"/>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Dodijelite prioritet svakom zadatku: </a:t>
            </a:r>
            <a:r>
              <a:rPr lang="hr-HR" sz="2400" dirty="0">
                <a:latin typeface="Helvetica Neue" panose="020B0604020202020204" charset="0"/>
                <a:ea typeface="Microsoft Sans Serif" panose="020B0604020202020204" pitchFamily="34" charset="0"/>
                <a:cs typeface="Microsoft Sans Serif" panose="020B0604020202020204" pitchFamily="34" charset="0"/>
              </a:rPr>
              <a:t>dodjela prioriteta trebala bi odgovoriti na pitanja kao što su:</a:t>
            </a:r>
          </a:p>
          <a:p>
            <a:pPr lvl="0"/>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pPr>
            <a:r>
              <a:rPr lang="hr-HR" sz="2400" dirty="0">
                <a:latin typeface="Helvetica Neue" panose="020B0604020202020204" charset="0"/>
                <a:ea typeface="Microsoft Sans Serif" panose="020B0604020202020204" pitchFamily="34" charset="0"/>
                <a:cs typeface="Microsoft Sans Serif" panose="020B0604020202020204" pitchFamily="34" charset="0"/>
              </a:rPr>
              <a:t>Ne bi li obavljanje ovog zadatka ugrozilo održivost projekta?</a:t>
            </a:r>
          </a:p>
          <a:p>
            <a:pPr marL="914400" lvl="1" indent="-457200">
              <a:buClr>
                <a:srgbClr val="78B17A"/>
              </a:buClr>
              <a:buFont typeface="Wingdings" panose="05000000000000000000" pitchFamily="2" charset="2"/>
              <a:buChar char="Ø"/>
            </a:pPr>
            <a:r>
              <a:rPr lang="hr-HR" sz="2400" dirty="0">
                <a:latin typeface="Helvetica Neue" panose="020B0604020202020204" charset="0"/>
                <a:ea typeface="Microsoft Sans Serif" panose="020B0604020202020204" pitchFamily="34" charset="0"/>
                <a:cs typeface="Microsoft Sans Serif" panose="020B0604020202020204" pitchFamily="34" charset="0"/>
              </a:rPr>
              <a:t>Bi li to spriječilo tim da pokrene nekoliko drugih?</a:t>
            </a:r>
          </a:p>
          <a:p>
            <a:pPr marL="914400" lvl="1" indent="-457200">
              <a:buClr>
                <a:srgbClr val="78B17A"/>
              </a:buClr>
              <a:buFont typeface="Wingdings" panose="05000000000000000000" pitchFamily="2" charset="2"/>
              <a:buChar char="Ø"/>
            </a:pPr>
            <a:r>
              <a:rPr lang="hr-HR" sz="2400" dirty="0">
                <a:latin typeface="Helvetica Neue" panose="020B0604020202020204" charset="0"/>
                <a:ea typeface="Microsoft Sans Serif" panose="020B0604020202020204" pitchFamily="34" charset="0"/>
                <a:cs typeface="Microsoft Sans Serif" panose="020B0604020202020204" pitchFamily="34" charset="0"/>
              </a:rPr>
              <a:t>Koliko je blizu krajnji rok?</a:t>
            </a:r>
          </a:p>
        </p:txBody>
      </p:sp>
      <p:sp>
        <p:nvSpPr>
          <p:cNvPr id="2" name="CuadroTexto 28">
            <a:extLst>
              <a:ext uri="{FF2B5EF4-FFF2-40B4-BE49-F238E27FC236}">
                <a16:creationId xmlns:a16="http://schemas.microsoft.com/office/drawing/2014/main" id="{D777A997-FF0F-9EDD-E252-C7935DAC3593}"/>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zadacima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timsko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rad</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24214504-863F-C12E-48BB-17C64414E685}"/>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a:t>
            </a:r>
          </a:p>
        </p:txBody>
      </p:sp>
    </p:spTree>
    <p:extLst>
      <p:ext uri="{BB962C8B-B14F-4D97-AF65-F5344CB8AC3E}">
        <p14:creationId xmlns:p14="http://schemas.microsoft.com/office/powerpoint/2010/main" val="187763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954107"/>
          </a:xfrm>
          <a:prstGeom prst="rect">
            <a:avLst/>
          </a:prstGeom>
          <a:noFill/>
        </p:spPr>
        <p:txBody>
          <a:bodyPr wrap="square" rtlCol="0">
            <a:noAutofit/>
          </a:bodyPr>
          <a:lstStyle/>
          <a:p>
            <a:pPr lvl="0"/>
            <a:r>
              <a:rPr lang="en-US" sz="2400" dirty="0">
                <a:latin typeface="Helvetica Neue" panose="020B0604020202020204" charset="0"/>
                <a:ea typeface="Microsoft Sans Serif" panose="020B0604020202020204" pitchFamily="34" charset="0"/>
                <a:cs typeface="Microsoft Sans Serif" panose="020B0604020202020204" pitchFamily="34" charset="0"/>
              </a:rPr>
              <a:t>Na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Asani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rokovi</a:t>
            </a:r>
            <a:r>
              <a:rPr lang="en-US" sz="2400" dirty="0">
                <a:latin typeface="Helvetica Neue" panose="020B0604020202020204" charset="0"/>
                <a:ea typeface="Microsoft Sans Serif" panose="020B0604020202020204" pitchFamily="34" charset="0"/>
                <a:cs typeface="Microsoft Sans Serif" panose="020B0604020202020204" pitchFamily="34" charset="0"/>
              </a:rPr>
              <a:t> se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mogu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postaviti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klikom</a:t>
            </a:r>
            <a:r>
              <a:rPr lang="en-US" sz="2400" dirty="0">
                <a:latin typeface="Helvetica Neue" panose="020B0604020202020204" charset="0"/>
                <a:ea typeface="Microsoft Sans Serif" panose="020B0604020202020204" pitchFamily="34" charset="0"/>
                <a:cs typeface="Microsoft Sans Serif" panose="020B0604020202020204" pitchFamily="34" charset="0"/>
              </a:rPr>
              <a:t> na “</a:t>
            </a:r>
            <a:r>
              <a:rPr lang="hr-HR" sz="2400" dirty="0">
                <a:latin typeface="Helvetica Neue" panose="020B0604020202020204" charset="0"/>
                <a:ea typeface="Microsoft Sans Serif" panose="020B0604020202020204" pitchFamily="34" charset="0"/>
                <a:cs typeface="Microsoft Sans Serif" panose="020B0604020202020204" pitchFamily="34" charset="0"/>
              </a:rPr>
              <a:t>Datum roka”</a:t>
            </a:r>
            <a:r>
              <a:rPr lang="en-US" sz="2400" dirty="0">
                <a:latin typeface="Helvetica Neue" panose="020B0604020202020204" charset="0"/>
                <a:ea typeface="Microsoft Sans Serif" panose="020B0604020202020204" pitchFamily="34" charset="0"/>
                <a:cs typeface="Microsoft Sans Serif" panose="020B0604020202020204" pitchFamily="34" charset="0"/>
              </a:rPr>
              <a:t> (1)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dok</a:t>
            </a:r>
            <a:r>
              <a:rPr lang="en-US" sz="2400" dirty="0">
                <a:latin typeface="Helvetica Neue" panose="020B0604020202020204" charset="0"/>
                <a:ea typeface="Microsoft Sans Serif" panose="020B0604020202020204" pitchFamily="34" charset="0"/>
                <a:cs typeface="Microsoft Sans Serif" panose="020B0604020202020204" pitchFamily="34" charset="0"/>
              </a:rPr>
              <a:t> se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prioriteti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mogu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odabrati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klikom</a:t>
            </a:r>
            <a:r>
              <a:rPr lang="en-US" sz="2400" dirty="0">
                <a:latin typeface="Helvetica Neue" panose="020B0604020202020204" charset="0"/>
                <a:ea typeface="Microsoft Sans Serif" panose="020B0604020202020204" pitchFamily="34" charset="0"/>
                <a:cs typeface="Microsoft Sans Serif" panose="020B0604020202020204" pitchFamily="34" charset="0"/>
              </a:rPr>
              <a:t> na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ioritet</a:t>
            </a:r>
            <a:r>
              <a:rPr lang="en-US" sz="2400" dirty="0">
                <a:latin typeface="Helvetica Neue" panose="020B0604020202020204" charset="0"/>
                <a:ea typeface="Microsoft Sans Serif" panose="020B0604020202020204" pitchFamily="34" charset="0"/>
                <a:cs typeface="Microsoft Sans Serif" panose="020B0604020202020204" pitchFamily="34" charset="0"/>
              </a:rPr>
              <a:t>” (2).</a:t>
            </a:r>
          </a:p>
        </p:txBody>
      </p:sp>
      <p:grpSp>
        <p:nvGrpSpPr>
          <p:cNvPr id="5" name="Gruppieren 4">
            <a:extLst>
              <a:ext uri="{FF2B5EF4-FFF2-40B4-BE49-F238E27FC236}">
                <a16:creationId xmlns:a16="http://schemas.microsoft.com/office/drawing/2014/main" id="{70A7C33E-AD60-C425-D203-53C81E310997}"/>
              </a:ext>
            </a:extLst>
          </p:cNvPr>
          <p:cNvGrpSpPr/>
          <p:nvPr/>
        </p:nvGrpSpPr>
        <p:grpSpPr>
          <a:xfrm>
            <a:off x="1296000" y="4608000"/>
            <a:ext cx="15807069" cy="3643027"/>
            <a:chOff x="1490330" y="4700873"/>
            <a:chExt cx="15807069" cy="3643027"/>
          </a:xfrm>
        </p:grpSpPr>
        <p:pic>
          <p:nvPicPr>
            <p:cNvPr id="19" name="Imagen 7">
              <a:extLst>
                <a:ext uri="{FF2B5EF4-FFF2-40B4-BE49-F238E27FC236}">
                  <a16:creationId xmlns:a16="http://schemas.microsoft.com/office/drawing/2014/main" id="{4E467AA5-16BC-46DB-ACA2-6CDA7F041819}"/>
                </a:ext>
              </a:extLst>
            </p:cNvPr>
            <p:cNvPicPr>
              <a:picLocks noChangeAspect="1"/>
            </p:cNvPicPr>
            <p:nvPr/>
          </p:nvPicPr>
          <p:blipFill>
            <a:blip r:embed="rId2"/>
            <a:stretch>
              <a:fillRect/>
            </a:stretch>
          </p:blipFill>
          <p:spPr>
            <a:xfrm>
              <a:off x="1490330" y="4700873"/>
              <a:ext cx="15807069" cy="3643027"/>
            </a:xfrm>
            <a:prstGeom prst="rect">
              <a:avLst/>
            </a:prstGeom>
            <a:ln w="12700">
              <a:solidFill>
                <a:srgbClr val="AED633"/>
              </a:solidFill>
            </a:ln>
          </p:spPr>
        </p:pic>
        <p:sp>
          <p:nvSpPr>
            <p:cNvPr id="20" name="CuadroTexto 27">
              <a:extLst>
                <a:ext uri="{FF2B5EF4-FFF2-40B4-BE49-F238E27FC236}">
                  <a16:creationId xmlns:a16="http://schemas.microsoft.com/office/drawing/2014/main" id="{9D1B2317-1D64-436B-877E-CE472DA3152A}"/>
                </a:ext>
              </a:extLst>
            </p:cNvPr>
            <p:cNvSpPr txBox="1"/>
            <p:nvPr/>
          </p:nvSpPr>
          <p:spPr>
            <a:xfrm>
              <a:off x="14325600" y="619751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sp>
          <p:nvSpPr>
            <p:cNvPr id="21" name="CuadroTexto 28">
              <a:extLst>
                <a:ext uri="{FF2B5EF4-FFF2-40B4-BE49-F238E27FC236}">
                  <a16:creationId xmlns:a16="http://schemas.microsoft.com/office/drawing/2014/main" id="{5EE1F2B4-B7CF-4B3B-82A8-097CD88DBB58}"/>
                </a:ext>
              </a:extLst>
            </p:cNvPr>
            <p:cNvSpPr txBox="1"/>
            <p:nvPr/>
          </p:nvSpPr>
          <p:spPr>
            <a:xfrm>
              <a:off x="15730870" y="619751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grpSp>
      <p:sp>
        <p:nvSpPr>
          <p:cNvPr id="2" name="CuadroTexto 28">
            <a:extLst>
              <a:ext uri="{FF2B5EF4-FFF2-40B4-BE49-F238E27FC236}">
                <a16:creationId xmlns:a16="http://schemas.microsoft.com/office/drawing/2014/main" id="{C0720763-A77F-E0D0-5EED-05D349117591}"/>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zadacima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timsko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rad</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F29D67A4-83C1-4F5A-22F0-CAB09558F083}"/>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4" name="Immagine 13">
            <a:extLst>
              <a:ext uri="{FF2B5EF4-FFF2-40B4-BE49-F238E27FC236}">
                <a16:creationId xmlns:a16="http://schemas.microsoft.com/office/drawing/2014/main" id="{53875304-7AFE-9EC5-FE0E-75D693B33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Tree>
    <p:extLst>
      <p:ext uri="{BB962C8B-B14F-4D97-AF65-F5344CB8AC3E}">
        <p14:creationId xmlns:p14="http://schemas.microsoft.com/office/powerpoint/2010/main" val="141311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Sadržaj</a:t>
            </a:r>
          </a:p>
        </p:txBody>
      </p:sp>
      <p:sp>
        <p:nvSpPr>
          <p:cNvPr id="78" name="Google Shape;78;p2"/>
          <p:cNvSpPr txBox="1"/>
          <p:nvPr/>
        </p:nvSpPr>
        <p:spPr>
          <a:xfrm>
            <a:off x="1296000" y="3383999"/>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328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Helvetica Neue"/>
                <a:ea typeface="Helvetica Neue"/>
                <a:cs typeface="Helvetica Neue"/>
                <a:sym typeface="Helvetica Neue"/>
              </a:rPr>
              <a:t>ICT </a:t>
            </a:r>
            <a:r>
              <a:rPr lang="en-US" sz="2400" b="1" i="0" u="none" strike="noStrike" cap="none" dirty="0" err="1">
                <a:solidFill>
                  <a:schemeClr val="dk1"/>
                </a:solidFill>
                <a:latin typeface="Helvetica Neue"/>
                <a:ea typeface="Helvetica Neue"/>
                <a:cs typeface="Helvetica Neue"/>
                <a:sym typeface="Helvetica Neue"/>
              </a:rPr>
              <a:t>alati</a:t>
            </a:r>
            <a:r>
              <a:rPr lang="en-US" sz="2400" b="1" i="0" u="none" strike="noStrike" cap="none" dirty="0">
                <a:solidFill>
                  <a:schemeClr val="dk1"/>
                </a:solidFill>
                <a:latin typeface="Helvetica Neue"/>
                <a:ea typeface="Helvetica Neue"/>
                <a:cs typeface="Helvetica Neue"/>
                <a:sym typeface="Helvetica Neue"/>
              </a:rPr>
              <a:t> za </a:t>
            </a:r>
            <a:r>
              <a:rPr lang="en-US" sz="2400" b="1" i="0" u="none" strike="noStrike" cap="none" dirty="0" err="1">
                <a:solidFill>
                  <a:schemeClr val="dk1"/>
                </a:solidFill>
                <a:latin typeface="Helvetica Neue"/>
                <a:ea typeface="Helvetica Neue"/>
                <a:cs typeface="Helvetica Neue"/>
                <a:sym typeface="Helvetica Neue"/>
              </a:rPr>
              <a:t>upravljanje</a:t>
            </a:r>
            <a:r>
              <a:rPr lang="en-US" sz="2400" b="1" i="0" u="none" strike="noStrike" cap="none" dirty="0">
                <a:solidFill>
                  <a:schemeClr val="dk1"/>
                </a:solidFill>
                <a:latin typeface="Helvetica Neue"/>
                <a:ea typeface="Helvetica Neue"/>
                <a:cs typeface="Helvetica Neue"/>
                <a:sym typeface="Helvetica Neue"/>
              </a:rPr>
              <a:t> </a:t>
            </a:r>
            <a:r>
              <a:rPr lang="en-US" sz="2400" b="1" i="0" u="none" strike="noStrike" cap="none" dirty="0" err="1">
                <a:solidFill>
                  <a:schemeClr val="dk1"/>
                </a:solidFill>
                <a:latin typeface="Helvetica Neue"/>
                <a:ea typeface="Helvetica Neue"/>
                <a:cs typeface="Helvetica Neue"/>
                <a:sym typeface="Helvetica Neue"/>
              </a:rPr>
              <a:t>vremenom</a:t>
            </a:r>
            <a:endParaRPr lang="en-US" sz="2400" b="1" i="0" u="none" strike="noStrike" cap="none" dirty="0">
              <a:solidFill>
                <a:schemeClr val="dk1"/>
              </a:solidFill>
              <a:latin typeface="Helvetica Neue"/>
              <a:ea typeface="Helvetica Neue"/>
              <a:cs typeface="Helvetica Neue"/>
              <a:sym typeface="Helvetica Neue"/>
            </a:endParaRPr>
          </a:p>
        </p:txBody>
      </p:sp>
      <p:sp>
        <p:nvSpPr>
          <p:cNvPr id="83" name="Google Shape;83;p2"/>
          <p:cNvSpPr txBox="1"/>
          <p:nvPr/>
        </p:nvSpPr>
        <p:spPr>
          <a:xfrm>
            <a:off x="1944000" y="5328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pl-PL" sz="2400" b="1" i="0" u="none" strike="noStrike" cap="none" dirty="0">
                <a:solidFill>
                  <a:schemeClr val="dk1"/>
                </a:solidFill>
                <a:latin typeface="Helvetica Neue"/>
                <a:ea typeface="Helvetica Neue"/>
                <a:cs typeface="Helvetica Neue"/>
                <a:sym typeface="Helvetica Neue"/>
              </a:rPr>
              <a:t>Upravljanje zadacima u timskom radu</a:t>
            </a:r>
            <a:endParaRPr lang="en-US" sz="2400" b="1" i="0" u="none" strike="noStrike" cap="none" dirty="0">
              <a:solidFill>
                <a:schemeClr val="dk1"/>
              </a:solidFill>
              <a:latin typeface="Helvetica Neue"/>
              <a:ea typeface="Helvetica Neue"/>
              <a:cs typeface="Helvetica Neue"/>
              <a:sym typeface="Helvetica Neue"/>
            </a:endParaRPr>
          </a:p>
        </p:txBody>
      </p:sp>
      <p:sp>
        <p:nvSpPr>
          <p:cNvPr id="87" name="Google Shape;87;p2"/>
          <p:cNvSpPr txBox="1"/>
          <p:nvPr/>
        </p:nvSpPr>
        <p:spPr>
          <a:xfrm>
            <a:off x="8028000" y="3383999"/>
            <a:ext cx="8640000" cy="1584000"/>
          </a:xfrm>
          <a:prstGeom prst="rect">
            <a:avLst/>
          </a:prstGeom>
          <a:noFill/>
          <a:ln>
            <a:noFill/>
          </a:ln>
        </p:spPr>
        <p:txBody>
          <a:bodyPr spcFirstLastPara="1" wrap="square" lIns="91425" tIns="0" rIns="91425" bIns="0" anchor="ctr" anchorCtr="0">
            <a:noAutofit/>
          </a:bodyPr>
          <a:lstStyle/>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1.1 </a:t>
            </a: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Koristi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nedostaci</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1.2.</a:t>
            </a: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Alati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za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upravljanje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vremenom</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88" name="Google Shape;88;p2"/>
          <p:cNvSpPr/>
          <p:nvPr/>
        </p:nvSpPr>
        <p:spPr>
          <a:xfrm>
            <a:off x="7668000" y="3384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328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2" name="Google Shape;92;p2"/>
          <p:cNvSpPr txBox="1"/>
          <p:nvPr/>
        </p:nvSpPr>
        <p:spPr>
          <a:xfrm>
            <a:off x="8028000" y="5328000"/>
            <a:ext cx="8640000" cy="1584000"/>
          </a:xfrm>
          <a:prstGeom prst="rect">
            <a:avLst/>
          </a:prstGeom>
          <a:noFill/>
          <a:ln>
            <a:noFill/>
          </a:ln>
        </p:spPr>
        <p:txBody>
          <a:bodyPr spcFirstLastPara="1" wrap="square" lIns="91425" tIns="0" rIns="91425" bIns="0" anchor="ctr" anchorCtr="0">
            <a:noAutofit/>
          </a:bodyPr>
          <a:lstStyle/>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2.1</a:t>
            </a: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Osmišljavanje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vlastite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timske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strategije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2.2</a:t>
            </a: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Provedba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vlastite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timske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strategije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5693866"/>
          </a:xfrm>
          <a:prstGeom prst="rect">
            <a:avLst/>
          </a:prstGeom>
          <a:noFill/>
        </p:spPr>
        <p:txBody>
          <a:bodyPr wrap="square" rtlCol="0">
            <a:noAutofit/>
          </a:bodyPr>
          <a:lstStyle/>
          <a:p>
            <a:pPr lvl="0"/>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Zabilježite ostale relevantne informacije za svaki zadatak: </a:t>
            </a:r>
            <a:r>
              <a:rPr lang="hr-HR" sz="2400" dirty="0">
                <a:latin typeface="Helvetica Neue" panose="020B0604020202020204" charset="0"/>
                <a:ea typeface="Microsoft Sans Serif" panose="020B0604020202020204" pitchFamily="34" charset="0"/>
                <a:cs typeface="Microsoft Sans Serif" panose="020B0604020202020204" pitchFamily="34" charset="0"/>
              </a:rPr>
              <a:t>Ne mogu se svi zadaci objasniti shematskim naslovom, zato su često potrebne informacije kao što su detaljni opisi, dodatne datoteke, ažuriranja, pa čak i pod-zadaci.</a:t>
            </a:r>
          </a:p>
          <a:p>
            <a:pPr marL="914400" lvl="1" indent="-457200">
              <a:buClr>
                <a:srgbClr val="78B17A"/>
              </a:buClr>
              <a:buFont typeface="Wingdings" panose="05000000000000000000" pitchFamily="2" charset="2"/>
              <a:buChar char="Ø"/>
            </a:pP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pPr>
            <a:r>
              <a:rPr lang="hr-HR" sz="2400" dirty="0">
                <a:latin typeface="Helvetica Neue" panose="020B0604020202020204" charset="0"/>
                <a:ea typeface="Microsoft Sans Serif" panose="020B0604020202020204" pitchFamily="34" charset="0"/>
                <a:cs typeface="Microsoft Sans Serif" panose="020B0604020202020204" pitchFamily="34" charset="0"/>
              </a:rPr>
              <a:t>Nemojte se ustručavati dodati i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zatražit</a:t>
            </a:r>
            <a:r>
              <a:rPr lang="hr-HR" sz="2400" b="1" dirty="0">
                <a:solidFill>
                  <a:schemeClr val="accent3">
                    <a:lumMod val="50000"/>
                  </a:schemeClr>
                </a:solidFill>
                <a:latin typeface="Helvetica Neue" panose="020B0604020202020204" charset="0"/>
                <a:ea typeface="Microsoft Sans Serif" panose="020B0604020202020204" pitchFamily="34" charset="0"/>
                <a:cs typeface="Microsoft Sans Serif" panose="020B0604020202020204" pitchFamily="34" charset="0"/>
              </a:rPr>
              <a:t>i</a:t>
            </a:r>
            <a:r>
              <a:rPr lang="hr-HR" sz="2400" dirty="0">
                <a:latin typeface="Helvetica Neue" panose="020B0604020202020204" charset="0"/>
                <a:ea typeface="Microsoft Sans Serif" panose="020B0604020202020204" pitchFamily="34" charset="0"/>
                <a:cs typeface="Microsoft Sans Serif" panose="020B0604020202020204" pitchFamily="34" charset="0"/>
              </a:rPr>
              <a:t> ove pojedinosti, jer štede toliko vremena u dvostrukim provjerama i pozivima za potvrdu: mnogo je brže imati samo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jedno mjesto </a:t>
            </a:r>
            <a:r>
              <a:rPr lang="hr-HR" sz="2400" dirty="0">
                <a:latin typeface="Helvetica Neue" panose="020B0604020202020204" charset="0"/>
                <a:ea typeface="Microsoft Sans Serif" panose="020B0604020202020204" pitchFamily="34" charset="0"/>
                <a:cs typeface="Microsoft Sans Serif" panose="020B0604020202020204" pitchFamily="34" charset="0"/>
              </a:rPr>
              <a:t>nego provjeravati više njih.</a:t>
            </a:r>
          </a:p>
          <a:p>
            <a:pPr marL="914400" lvl="1" indent="-457200">
              <a:buClr>
                <a:srgbClr val="78B17A"/>
              </a:buClr>
              <a:buFont typeface="Wingdings" panose="05000000000000000000" pitchFamily="2" charset="2"/>
              <a:buChar char="Ø"/>
            </a:pP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pPr>
            <a:r>
              <a:rPr lang="hr-HR" sz="2400" dirty="0">
                <a:latin typeface="Helvetica Neue" panose="020B0604020202020204" charset="0"/>
                <a:ea typeface="Microsoft Sans Serif" panose="020B0604020202020204" pitchFamily="34" charset="0"/>
                <a:cs typeface="Microsoft Sans Serif" panose="020B0604020202020204" pitchFamily="34" charset="0"/>
              </a:rPr>
              <a:t>Povrh toga, neke stranice mogu biti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nedostupne</a:t>
            </a:r>
            <a:r>
              <a:rPr lang="hr-HR" sz="2400" dirty="0">
                <a:latin typeface="Helvetica Neue" panose="020B0604020202020204" charset="0"/>
                <a:ea typeface="Microsoft Sans Serif" panose="020B0604020202020204" pitchFamily="34" charset="0"/>
                <a:cs typeface="Microsoft Sans Serif" panose="020B0604020202020204" pitchFamily="34" charset="0"/>
              </a:rPr>
              <a:t> članovima vašeg tima, što znači da im neće pomoći!</a:t>
            </a:r>
          </a:p>
          <a:p>
            <a:pPr marL="914400" lvl="1" indent="-457200">
              <a:buClr>
                <a:srgbClr val="78B17A"/>
              </a:buClr>
              <a:buFont typeface="Wingdings" panose="05000000000000000000" pitchFamily="2" charset="2"/>
              <a:buChar char="Ø"/>
            </a:pP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pPr>
            <a:r>
              <a:rPr lang="hr-HR" sz="2400" dirty="0">
                <a:latin typeface="Helvetica Neue" panose="020B0604020202020204" charset="0"/>
                <a:ea typeface="Microsoft Sans Serif" panose="020B0604020202020204" pitchFamily="34" charset="0"/>
                <a:cs typeface="Microsoft Sans Serif" panose="020B0604020202020204" pitchFamily="34" charset="0"/>
              </a:rPr>
              <a:t>Ne zaboravite da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informacije</a:t>
            </a:r>
            <a:r>
              <a:rPr lang="hr-HR" sz="2400" dirty="0">
                <a:latin typeface="Helvetica Neue" panose="020B0604020202020204" charset="0"/>
                <a:ea typeface="Microsoft Sans Serif" panose="020B0604020202020204" pitchFamily="34" charset="0"/>
                <a:cs typeface="Microsoft Sans Serif" panose="020B0604020202020204" pitchFamily="34" charset="0"/>
              </a:rPr>
              <a:t> o projektu učinite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javnima</a:t>
            </a:r>
            <a:r>
              <a:rPr lang="hr-HR" sz="2400" dirty="0">
                <a:latin typeface="Helvetica Neue" panose="020B0604020202020204" charset="0"/>
                <a:ea typeface="Microsoft Sans Serif" panose="020B0604020202020204" pitchFamily="34" charset="0"/>
                <a:cs typeface="Microsoft Sans Serif" panose="020B0604020202020204" pitchFamily="34" charset="0"/>
              </a:rPr>
              <a:t> i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centraliziranima</a:t>
            </a:r>
            <a:r>
              <a:rPr lang="hr-HR" sz="2400" dirty="0">
                <a:latin typeface="Helvetica Neue" panose="020B0604020202020204" charset="0"/>
                <a:ea typeface="Microsoft Sans Serif" panose="020B0604020202020204" pitchFamily="34" charset="0"/>
                <a:cs typeface="Microsoft Sans Serif" panose="020B0604020202020204" pitchFamily="34" charset="0"/>
              </a:rPr>
              <a:t>!</a:t>
            </a:r>
          </a:p>
          <a:p>
            <a:pPr marL="914400" lvl="1" indent="-457200">
              <a:buClr>
                <a:srgbClr val="78B17A"/>
              </a:buClr>
              <a:buFont typeface="Wingdings" panose="05000000000000000000" pitchFamily="2" charset="2"/>
              <a:buChar char="Ø"/>
            </a:pP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lvl="0"/>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60C51FA1-4845-2C79-43AB-1CEFC5E74053}"/>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zadacima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timsko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rad</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4DFE5CBB-A8A1-AD8E-3B57-A2E67B2C8751}"/>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a:t>
            </a:r>
          </a:p>
        </p:txBody>
      </p:sp>
    </p:spTree>
    <p:extLst>
      <p:ext uri="{BB962C8B-B14F-4D97-AF65-F5344CB8AC3E}">
        <p14:creationId xmlns:p14="http://schemas.microsoft.com/office/powerpoint/2010/main" val="420502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9087784" cy="2246769"/>
          </a:xfrm>
          <a:prstGeom prst="rect">
            <a:avLst/>
          </a:prstGeom>
          <a:noFill/>
        </p:spPr>
        <p:txBody>
          <a:bodyPr wrap="square" rtlCol="0">
            <a:noAutofit/>
          </a:bodyPr>
          <a:lstStyle/>
          <a:p>
            <a:pPr lvl="0"/>
            <a:r>
              <a:rPr lang="hr-HR" sz="2400" dirty="0">
                <a:latin typeface="Helvetica Neue" panose="020B0604020202020204" charset="0"/>
                <a:ea typeface="Microsoft Sans Serif" panose="020B0604020202020204" pitchFamily="34" charset="0"/>
                <a:cs typeface="Microsoft Sans Serif" panose="020B0604020202020204" pitchFamily="34" charset="0"/>
              </a:rPr>
              <a:t>Za dodavanje pojedinosti zadatka na Asanu, samo kliknite na "Detalji" (1) odmah ispod strelice, lijevo od polja "Primatelj". Zatim, tu su gumbi za prilaganje datoteka (2), dodavanje pod-zadataka (3), dijeljenje zadataka (4), uključujući opis (5) i objavljivanje komentara/ažuriranja (6)</a:t>
            </a:r>
          </a:p>
        </p:txBody>
      </p:sp>
      <p:grpSp>
        <p:nvGrpSpPr>
          <p:cNvPr id="6" name="Gruppieren 5">
            <a:extLst>
              <a:ext uri="{FF2B5EF4-FFF2-40B4-BE49-F238E27FC236}">
                <a16:creationId xmlns:a16="http://schemas.microsoft.com/office/drawing/2014/main" id="{44CD4853-963F-70B3-E2BA-57D37919E66C}"/>
              </a:ext>
            </a:extLst>
          </p:cNvPr>
          <p:cNvGrpSpPr/>
          <p:nvPr/>
        </p:nvGrpSpPr>
        <p:grpSpPr>
          <a:xfrm>
            <a:off x="1188000" y="5990828"/>
            <a:ext cx="8831035" cy="2698271"/>
            <a:chOff x="1219200" y="5990828"/>
            <a:chExt cx="8831035" cy="2698271"/>
          </a:xfrm>
        </p:grpSpPr>
        <p:pic>
          <p:nvPicPr>
            <p:cNvPr id="19" name="Imagen 3">
              <a:extLst>
                <a:ext uri="{FF2B5EF4-FFF2-40B4-BE49-F238E27FC236}">
                  <a16:creationId xmlns:a16="http://schemas.microsoft.com/office/drawing/2014/main" id="{CCCFDA21-04DC-4249-B95F-0B00660CC074}"/>
                </a:ext>
              </a:extLst>
            </p:cNvPr>
            <p:cNvPicPr>
              <a:picLocks noChangeAspect="1"/>
            </p:cNvPicPr>
            <p:nvPr/>
          </p:nvPicPr>
          <p:blipFill>
            <a:blip r:embed="rId2"/>
            <a:stretch>
              <a:fillRect/>
            </a:stretch>
          </p:blipFill>
          <p:spPr>
            <a:xfrm>
              <a:off x="1219200" y="5990828"/>
              <a:ext cx="8831035" cy="2698271"/>
            </a:xfrm>
            <a:prstGeom prst="rect">
              <a:avLst/>
            </a:prstGeom>
            <a:ln w="12700">
              <a:solidFill>
                <a:srgbClr val="AED633"/>
              </a:solidFill>
            </a:ln>
          </p:spPr>
        </p:pic>
        <p:sp>
          <p:nvSpPr>
            <p:cNvPr id="20" name="CuadroTexto 9">
              <a:extLst>
                <a:ext uri="{FF2B5EF4-FFF2-40B4-BE49-F238E27FC236}">
                  <a16:creationId xmlns:a16="http://schemas.microsoft.com/office/drawing/2014/main" id="{5F793927-8B34-46C6-864A-C813757F42DA}"/>
                </a:ext>
              </a:extLst>
            </p:cNvPr>
            <p:cNvSpPr txBox="1"/>
            <p:nvPr/>
          </p:nvSpPr>
          <p:spPr>
            <a:xfrm>
              <a:off x="9432558" y="7396438"/>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grpSp>
      <p:cxnSp>
        <p:nvCxnSpPr>
          <p:cNvPr id="22" name="Conector recto de flecha 12">
            <a:extLst>
              <a:ext uri="{FF2B5EF4-FFF2-40B4-BE49-F238E27FC236}">
                <a16:creationId xmlns:a16="http://schemas.microsoft.com/office/drawing/2014/main" id="{C45C9418-F4C8-46C6-B9AA-F18DF540773E}"/>
              </a:ext>
            </a:extLst>
          </p:cNvPr>
          <p:cNvCxnSpPr>
            <a:cxnSpLocks/>
          </p:cNvCxnSpPr>
          <p:nvPr/>
        </p:nvCxnSpPr>
        <p:spPr>
          <a:xfrm>
            <a:off x="10116000" y="7272000"/>
            <a:ext cx="761779"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8BA20D29-96D5-46F4-C5CC-0F82C7C92F89}"/>
              </a:ext>
            </a:extLst>
          </p:cNvPr>
          <p:cNvGrpSpPr/>
          <p:nvPr/>
        </p:nvGrpSpPr>
        <p:grpSpPr>
          <a:xfrm>
            <a:off x="10836000" y="2736000"/>
            <a:ext cx="6357466" cy="5954710"/>
            <a:chOff x="10967125" y="2857500"/>
            <a:chExt cx="6357466" cy="5954710"/>
          </a:xfrm>
        </p:grpSpPr>
        <p:pic>
          <p:nvPicPr>
            <p:cNvPr id="21" name="Imagen 5">
              <a:extLst>
                <a:ext uri="{FF2B5EF4-FFF2-40B4-BE49-F238E27FC236}">
                  <a16:creationId xmlns:a16="http://schemas.microsoft.com/office/drawing/2014/main" id="{B471A639-344D-4E99-8253-6C2311724526}"/>
                </a:ext>
              </a:extLst>
            </p:cNvPr>
            <p:cNvPicPr>
              <a:picLocks noChangeAspect="1"/>
            </p:cNvPicPr>
            <p:nvPr/>
          </p:nvPicPr>
          <p:blipFill>
            <a:blip r:embed="rId3"/>
            <a:stretch>
              <a:fillRect/>
            </a:stretch>
          </p:blipFill>
          <p:spPr>
            <a:xfrm>
              <a:off x="10967125" y="2857500"/>
              <a:ext cx="6357466" cy="5884414"/>
            </a:xfrm>
            <a:prstGeom prst="rect">
              <a:avLst/>
            </a:prstGeom>
            <a:ln w="12700">
              <a:solidFill>
                <a:srgbClr val="AED633"/>
              </a:solidFill>
            </a:ln>
          </p:spPr>
        </p:pic>
        <p:sp>
          <p:nvSpPr>
            <p:cNvPr id="23" name="CuadroTexto 18">
              <a:extLst>
                <a:ext uri="{FF2B5EF4-FFF2-40B4-BE49-F238E27FC236}">
                  <a16:creationId xmlns:a16="http://schemas.microsoft.com/office/drawing/2014/main" id="{E606E2EE-6E3C-435C-AA5E-EA35C908D80B}"/>
                </a:ext>
              </a:extLst>
            </p:cNvPr>
            <p:cNvSpPr txBox="1"/>
            <p:nvPr/>
          </p:nvSpPr>
          <p:spPr>
            <a:xfrm>
              <a:off x="15563317" y="3190347"/>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sp>
          <p:nvSpPr>
            <p:cNvPr id="24" name="CuadroTexto 19">
              <a:extLst>
                <a:ext uri="{FF2B5EF4-FFF2-40B4-BE49-F238E27FC236}">
                  <a16:creationId xmlns:a16="http://schemas.microsoft.com/office/drawing/2014/main" id="{057BC6FD-1A1D-416C-8D0E-C1553363EBD1}"/>
                </a:ext>
              </a:extLst>
            </p:cNvPr>
            <p:cNvSpPr txBox="1"/>
            <p:nvPr/>
          </p:nvSpPr>
          <p:spPr>
            <a:xfrm>
              <a:off x="15865309" y="3190347"/>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endParaRPr lang="en-US" sz="3200" b="1" dirty="0">
                <a:solidFill>
                  <a:srgbClr val="78B17A"/>
                </a:solidFill>
                <a:latin typeface="Helvetica Neue" panose="020B0604020202020204" charset="0"/>
              </a:endParaRPr>
            </a:p>
          </p:txBody>
        </p:sp>
        <p:sp>
          <p:nvSpPr>
            <p:cNvPr id="25" name="CuadroTexto 20">
              <a:extLst>
                <a:ext uri="{FF2B5EF4-FFF2-40B4-BE49-F238E27FC236}">
                  <a16:creationId xmlns:a16="http://schemas.microsoft.com/office/drawing/2014/main" id="{BFCC29AF-1936-4ECD-AC87-4014C47A27ED}"/>
                </a:ext>
              </a:extLst>
            </p:cNvPr>
            <p:cNvSpPr txBox="1"/>
            <p:nvPr/>
          </p:nvSpPr>
          <p:spPr>
            <a:xfrm>
              <a:off x="16202594" y="3190348"/>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4</a:t>
              </a:r>
              <a:endParaRPr lang="en-US" sz="3200" b="1" dirty="0">
                <a:solidFill>
                  <a:srgbClr val="78B17A"/>
                </a:solidFill>
                <a:latin typeface="Helvetica Neue" panose="020B0604020202020204" charset="0"/>
              </a:endParaRPr>
            </a:p>
          </p:txBody>
        </p:sp>
        <p:sp>
          <p:nvSpPr>
            <p:cNvPr id="26" name="CuadroTexto 23">
              <a:extLst>
                <a:ext uri="{FF2B5EF4-FFF2-40B4-BE49-F238E27FC236}">
                  <a16:creationId xmlns:a16="http://schemas.microsoft.com/office/drawing/2014/main" id="{7E7E8084-1CD9-4019-8E67-FA886EEF5686}"/>
                </a:ext>
              </a:extLst>
            </p:cNvPr>
            <p:cNvSpPr txBox="1"/>
            <p:nvPr/>
          </p:nvSpPr>
          <p:spPr>
            <a:xfrm>
              <a:off x="12192000" y="659130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p>
          </p:txBody>
        </p:sp>
        <p:sp>
          <p:nvSpPr>
            <p:cNvPr id="27" name="CuadroTexto 24">
              <a:extLst>
                <a:ext uri="{FF2B5EF4-FFF2-40B4-BE49-F238E27FC236}">
                  <a16:creationId xmlns:a16="http://schemas.microsoft.com/office/drawing/2014/main" id="{FBFE2D01-AD93-4E8E-9F86-5AD83EB1D0A7}"/>
                </a:ext>
              </a:extLst>
            </p:cNvPr>
            <p:cNvSpPr txBox="1"/>
            <p:nvPr/>
          </p:nvSpPr>
          <p:spPr>
            <a:xfrm>
              <a:off x="13485576" y="8104324"/>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6</a:t>
              </a:r>
              <a:endParaRPr lang="en-US" sz="3200" b="1" dirty="0">
                <a:solidFill>
                  <a:srgbClr val="78B17A"/>
                </a:solidFill>
                <a:latin typeface="Helvetica Neue" panose="020B0604020202020204" charset="0"/>
              </a:endParaRPr>
            </a:p>
          </p:txBody>
        </p:sp>
        <p:sp>
          <p:nvSpPr>
            <p:cNvPr id="28" name="CuadroTexto 25">
              <a:extLst>
                <a:ext uri="{FF2B5EF4-FFF2-40B4-BE49-F238E27FC236}">
                  <a16:creationId xmlns:a16="http://schemas.microsoft.com/office/drawing/2014/main" id="{5986B794-05A7-4F87-A367-18BD74C2F9E2}"/>
                </a:ext>
              </a:extLst>
            </p:cNvPr>
            <p:cNvSpPr txBox="1"/>
            <p:nvPr/>
          </p:nvSpPr>
          <p:spPr>
            <a:xfrm>
              <a:off x="13106400" y="590550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5</a:t>
              </a:r>
              <a:endParaRPr lang="en-US" sz="3200" b="1" dirty="0">
                <a:solidFill>
                  <a:srgbClr val="78B17A"/>
                </a:solidFill>
                <a:latin typeface="Helvetica Neue" panose="020B0604020202020204" charset="0"/>
              </a:endParaRPr>
            </a:p>
          </p:txBody>
        </p:sp>
      </p:grpSp>
      <p:sp>
        <p:nvSpPr>
          <p:cNvPr id="2" name="CuadroTexto 28">
            <a:extLst>
              <a:ext uri="{FF2B5EF4-FFF2-40B4-BE49-F238E27FC236}">
                <a16:creationId xmlns:a16="http://schemas.microsoft.com/office/drawing/2014/main" id="{B8A146C5-7EBC-B688-361B-22B70BB320EE}"/>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zadacima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timsko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rad</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D7B9B2D2-6A8D-71EE-12EF-55F01CE42A95}"/>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4" name="Immagine 13">
            <a:extLst>
              <a:ext uri="{FF2B5EF4-FFF2-40B4-BE49-F238E27FC236}">
                <a16:creationId xmlns:a16="http://schemas.microsoft.com/office/drawing/2014/main" id="{4A3B9571-1A27-0E9D-FE96-4602C9DCF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18" name="CasellaDiTesto 1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11 </a:t>
            </a:r>
          </a:p>
        </p:txBody>
      </p:sp>
    </p:spTree>
    <p:extLst>
      <p:ext uri="{BB962C8B-B14F-4D97-AF65-F5344CB8AC3E}">
        <p14:creationId xmlns:p14="http://schemas.microsoft.com/office/powerpoint/2010/main" val="231840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4401205"/>
          </a:xfrm>
          <a:prstGeom prst="rect">
            <a:avLst/>
          </a:prstGeom>
          <a:noFill/>
        </p:spPr>
        <p:txBody>
          <a:bodyPr wrap="square" rtlCol="0">
            <a:noAutofit/>
          </a:bodyPr>
          <a:lstStyle/>
          <a:p>
            <a:pPr lvl="0"/>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Pravedno raspodijelite zadatke među timom</a:t>
            </a:r>
          </a:p>
          <a:p>
            <a:pPr lvl="0"/>
            <a:r>
              <a:rPr lang="hr-HR" sz="2400" dirty="0">
                <a:latin typeface="Helvetica Neue" panose="020B0604020202020204" charset="0"/>
                <a:ea typeface="Microsoft Sans Serif" panose="020B0604020202020204" pitchFamily="34" charset="0"/>
                <a:cs typeface="Microsoft Sans Serif" panose="020B0604020202020204" pitchFamily="34" charset="0"/>
              </a:rPr>
              <a:t>Svaka osoba ima drugačiji niz kvaliteta. Zato je poznavanje vaših timskih vještina ključno za uspješno procjenu vaših resursa za timski rad. Prilikom raspodjele zadataka uzmite u obzir te čimbenike jednako kao i samu duljinu/složenost zadatka, stoga se nemojte uzrujavati ako članovi tima završe s različitim količinama zadataka u bilo kojem trenutku, poanta je u ravnoteži radnog opterećenja!</a:t>
            </a:r>
          </a:p>
          <a:p>
            <a:pPr lvl="0"/>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0"/>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Pratite napredak tima.</a:t>
            </a:r>
          </a:p>
          <a:p>
            <a:pPr lvl="0"/>
            <a:r>
              <a:rPr lang="hr-HR" sz="2400" dirty="0">
                <a:latin typeface="Helvetica Neue" panose="020B0604020202020204" charset="0"/>
                <a:ea typeface="Microsoft Sans Serif" panose="020B0604020202020204" pitchFamily="34" charset="0"/>
                <a:cs typeface="Microsoft Sans Serif" panose="020B0604020202020204" pitchFamily="34" charset="0"/>
              </a:rPr>
              <a:t>Kako projekt napreduje, praćenje njegovog razvoja može se pokazati od velikog značenja. To će članovima tima dati do znanja gdje se zapravo nalaze u svakom trenutku. Postoji ogromna razlika između mapiranja svih zadataka i ove "karte" koja prikazuje vašu poziciju uživo!</a:t>
            </a:r>
          </a:p>
        </p:txBody>
      </p:sp>
      <p:sp>
        <p:nvSpPr>
          <p:cNvPr id="2" name="CuadroTexto 28">
            <a:extLst>
              <a:ext uri="{FF2B5EF4-FFF2-40B4-BE49-F238E27FC236}">
                <a16:creationId xmlns:a16="http://schemas.microsoft.com/office/drawing/2014/main" id="{13007149-331C-2A04-774C-8CEA85FDC478}"/>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zadacima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timsko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rad</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BF8EE4E6-57F5-06B9-4630-403B6887B3D0}"/>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a:t>
            </a:r>
          </a:p>
        </p:txBody>
      </p:sp>
    </p:spTree>
    <p:extLst>
      <p:ext uri="{BB962C8B-B14F-4D97-AF65-F5344CB8AC3E}">
        <p14:creationId xmlns:p14="http://schemas.microsoft.com/office/powerpoint/2010/main" val="244489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5849344" cy="5262979"/>
          </a:xfrm>
          <a:prstGeom prst="rect">
            <a:avLst/>
          </a:prstGeom>
          <a:noFill/>
        </p:spPr>
        <p:txBody>
          <a:bodyPr wrap="square" rtlCol="0">
            <a:noAutofit/>
          </a:bodyPr>
          <a:lstStyle/>
          <a:p>
            <a:pPr lvl="0"/>
            <a:r>
              <a:rPr lang="hr-HR" sz="2400" dirty="0">
                <a:latin typeface="Helvetica Neue" panose="020B0604020202020204" charset="0"/>
                <a:ea typeface="Microsoft Sans Serif" panose="020B0604020202020204" pitchFamily="34" charset="0"/>
                <a:cs typeface="Microsoft Sans Serif" panose="020B0604020202020204" pitchFamily="34" charset="0"/>
              </a:rPr>
              <a:t>Napredak se lako može pratiti unutar Asane označavanjem zadataka (1) i pod-zadataka (dostupno klikom na detalje, odmah pored pojedinosti o primatelju, 2).</a:t>
            </a:r>
          </a:p>
          <a:p>
            <a:pPr lvl="0"/>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lvl="0"/>
            <a:r>
              <a:rPr lang="hr-HR" sz="2400" dirty="0">
                <a:latin typeface="Helvetica Neue" panose="020B0604020202020204" charset="0"/>
                <a:ea typeface="Microsoft Sans Serif" panose="020B0604020202020204" pitchFamily="34" charset="0"/>
                <a:cs typeface="Microsoft Sans Serif" panose="020B0604020202020204" pitchFamily="34" charset="0"/>
              </a:rPr>
              <a:t>Što se tiče radnog opterećenja članova tima, prelaskom miša iznad pojedinosti o pojedincu (3) prikazat će se izbornik koji prikazuje pojedinosti te osobe, s opcijom za prikaz njegovih/njezinih zadataka (4) na vizualnoj kalendarskoj ploči.</a:t>
            </a:r>
          </a:p>
        </p:txBody>
      </p:sp>
      <p:grpSp>
        <p:nvGrpSpPr>
          <p:cNvPr id="5" name="Gruppieren 4">
            <a:extLst>
              <a:ext uri="{FF2B5EF4-FFF2-40B4-BE49-F238E27FC236}">
                <a16:creationId xmlns:a16="http://schemas.microsoft.com/office/drawing/2014/main" id="{0CE73CF1-CEA8-8DEF-A90A-2F0530CF3690}"/>
              </a:ext>
            </a:extLst>
          </p:cNvPr>
          <p:cNvGrpSpPr/>
          <p:nvPr/>
        </p:nvGrpSpPr>
        <p:grpSpPr>
          <a:xfrm>
            <a:off x="7632000" y="3168000"/>
            <a:ext cx="9325037" cy="5554178"/>
            <a:chOff x="8048563" y="3162300"/>
            <a:chExt cx="9325037" cy="5554178"/>
          </a:xfrm>
        </p:grpSpPr>
        <p:pic>
          <p:nvPicPr>
            <p:cNvPr id="31" name="Imagen 8">
              <a:extLst>
                <a:ext uri="{FF2B5EF4-FFF2-40B4-BE49-F238E27FC236}">
                  <a16:creationId xmlns:a16="http://schemas.microsoft.com/office/drawing/2014/main" id="{14AADA32-DB8D-4191-BAEF-41F688844F83}"/>
                </a:ext>
              </a:extLst>
            </p:cNvPr>
            <p:cNvPicPr>
              <a:picLocks noChangeAspect="1"/>
            </p:cNvPicPr>
            <p:nvPr/>
          </p:nvPicPr>
          <p:blipFill>
            <a:blip r:embed="rId2"/>
            <a:stretch>
              <a:fillRect/>
            </a:stretch>
          </p:blipFill>
          <p:spPr>
            <a:xfrm>
              <a:off x="8048563" y="3162300"/>
              <a:ext cx="9325037" cy="5431067"/>
            </a:xfrm>
            <a:prstGeom prst="rect">
              <a:avLst/>
            </a:prstGeom>
            <a:ln w="12700">
              <a:solidFill>
                <a:srgbClr val="AED633"/>
              </a:solidFill>
            </a:ln>
          </p:spPr>
        </p:pic>
        <p:sp>
          <p:nvSpPr>
            <p:cNvPr id="32" name="CuadroTexto 9">
              <a:extLst>
                <a:ext uri="{FF2B5EF4-FFF2-40B4-BE49-F238E27FC236}">
                  <a16:creationId xmlns:a16="http://schemas.microsoft.com/office/drawing/2014/main" id="{5F793927-8B34-46C6-864A-C813757F42DA}"/>
                </a:ext>
              </a:extLst>
            </p:cNvPr>
            <p:cNvSpPr txBox="1"/>
            <p:nvPr/>
          </p:nvSpPr>
          <p:spPr>
            <a:xfrm>
              <a:off x="8616952" y="617464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sp>
          <p:nvSpPr>
            <p:cNvPr id="33" name="CuadroTexto 18">
              <a:extLst>
                <a:ext uri="{FF2B5EF4-FFF2-40B4-BE49-F238E27FC236}">
                  <a16:creationId xmlns:a16="http://schemas.microsoft.com/office/drawing/2014/main" id="{E606E2EE-6E3C-435C-AA5E-EA35C908D80B}"/>
                </a:ext>
              </a:extLst>
            </p:cNvPr>
            <p:cNvSpPr txBox="1"/>
            <p:nvPr/>
          </p:nvSpPr>
          <p:spPr>
            <a:xfrm>
              <a:off x="12393322" y="6136539"/>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sp>
          <p:nvSpPr>
            <p:cNvPr id="34" name="CuadroTexto 19">
              <a:extLst>
                <a:ext uri="{FF2B5EF4-FFF2-40B4-BE49-F238E27FC236}">
                  <a16:creationId xmlns:a16="http://schemas.microsoft.com/office/drawing/2014/main" id="{057BC6FD-1A1D-416C-8D0E-C1553363EBD1}"/>
                </a:ext>
              </a:extLst>
            </p:cNvPr>
            <p:cNvSpPr txBox="1"/>
            <p:nvPr/>
          </p:nvSpPr>
          <p:spPr>
            <a:xfrm>
              <a:off x="13252598" y="6174639"/>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endParaRPr lang="en-US" sz="3200" b="1" dirty="0">
                <a:solidFill>
                  <a:srgbClr val="78B17A"/>
                </a:solidFill>
                <a:latin typeface="Helvetica Neue" panose="020B0604020202020204" charset="0"/>
              </a:endParaRPr>
            </a:p>
          </p:txBody>
        </p:sp>
        <p:sp>
          <p:nvSpPr>
            <p:cNvPr id="35" name="CuadroTexto 20">
              <a:extLst>
                <a:ext uri="{FF2B5EF4-FFF2-40B4-BE49-F238E27FC236}">
                  <a16:creationId xmlns:a16="http://schemas.microsoft.com/office/drawing/2014/main" id="{BFCC29AF-1936-4ECD-AC87-4014C47A27ED}"/>
                </a:ext>
              </a:extLst>
            </p:cNvPr>
            <p:cNvSpPr txBox="1"/>
            <p:nvPr/>
          </p:nvSpPr>
          <p:spPr>
            <a:xfrm>
              <a:off x="16426962" y="8008592"/>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4</a:t>
              </a:r>
              <a:endParaRPr lang="en-US" sz="3200" b="1" dirty="0">
                <a:solidFill>
                  <a:srgbClr val="78B17A"/>
                </a:solidFill>
                <a:latin typeface="Helvetica Neue" panose="020B0604020202020204" charset="0"/>
              </a:endParaRPr>
            </a:p>
          </p:txBody>
        </p:sp>
      </p:grpSp>
      <p:sp>
        <p:nvSpPr>
          <p:cNvPr id="2" name="CuadroTexto 28">
            <a:extLst>
              <a:ext uri="{FF2B5EF4-FFF2-40B4-BE49-F238E27FC236}">
                <a16:creationId xmlns:a16="http://schemas.microsoft.com/office/drawing/2014/main" id="{C2D15BB0-5E87-987C-3CCD-70D9ADE6DC23}"/>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zadacima</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timsko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rad</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4CB5D1DE-446E-0BB2-8361-3F2C8609757F}"/>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Provedba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vlastite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timske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strategije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4" name="Immagine 13">
            <a:extLst>
              <a:ext uri="{FF2B5EF4-FFF2-40B4-BE49-F238E27FC236}">
                <a16:creationId xmlns:a16="http://schemas.microsoft.com/office/drawing/2014/main" id="{EB270E9B-848F-493B-0209-22CF26989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12" name="CasellaDiTesto 11"/>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11 </a:t>
            </a:r>
          </a:p>
        </p:txBody>
      </p:sp>
    </p:spTree>
    <p:extLst>
      <p:ext uri="{BB962C8B-B14F-4D97-AF65-F5344CB8AC3E}">
        <p14:creationId xmlns:p14="http://schemas.microsoft.com/office/powerpoint/2010/main" val="3414834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Testirajte svoje znanje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Molim Vas, odgovorite na sljedeća pitanja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20"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24000" indent="-32400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1</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Imaju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li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organizacijske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vještine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izričito</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primarnu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ulogu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u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kulturi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poduzeća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Uglavnom</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da</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ali</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za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unutarnje</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poduzetnike</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Uglavnom</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ne</a:t>
            </a:r>
          </a:p>
          <a:p>
            <a:pPr marL="342900" indent="-342900">
              <a:buBlip>
                <a:blip r:embed="rId2"/>
              </a:buBlip>
              <a:defRPr/>
            </a:pP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40">
            <a:extLst>
              <a:ext uri="{FF2B5EF4-FFF2-40B4-BE49-F238E27FC236}">
                <a16:creationId xmlns:a16="http://schemas.microsoft.com/office/drawing/2014/main" id="{96FF19B5-E3C2-1C2F-CDC6-12F41206DA81}"/>
              </a:ext>
            </a:extLst>
          </p:cNvPr>
          <p:cNvSpPr/>
          <p:nvPr/>
        </p:nvSpPr>
        <p:spPr>
          <a:xfrm>
            <a:off x="1295999" y="6012000"/>
            <a:ext cx="7740000" cy="2448000"/>
          </a:xfrm>
          <a:prstGeom prst="snip2DiagRect">
            <a:avLst/>
          </a:prstGeom>
          <a:ln w="28575">
            <a:solidFill>
              <a:srgbClr val="4D94B7"/>
            </a:solidFill>
          </a:ln>
        </p:spPr>
        <p:txBody>
          <a:bodyPr wrap="square" tIns="0" bIns="0">
            <a:noAutofit/>
          </a:bodyPr>
          <a:lstStyle/>
          <a:p>
            <a:pPr marL="323850" indent="-32385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Je li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zamjeranje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vašim</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suigračima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pravi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završni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korak</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u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izradi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plana?</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23850" indent="-323850">
              <a:defRPr/>
            </a:pP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zapravo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moj</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izbor</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ali</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u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određenim</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prilikama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nikad</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to ne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bih</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učinio</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21">
            <a:extLst>
              <a:ext uri="{FF2B5EF4-FFF2-40B4-BE49-F238E27FC236}">
                <a16:creationId xmlns:a16="http://schemas.microsoft.com/office/drawing/2014/main" id="{DC66892E-CF8E-E875-4F89-2A6EA685FC3A}"/>
              </a:ext>
            </a:extLst>
          </p:cNvPr>
          <p:cNvSpPr/>
          <p:nvPr/>
        </p:nvSpPr>
        <p:spPr>
          <a:xfrm>
            <a:off x="9395999" y="3996000"/>
            <a:ext cx="7740000" cy="2448000"/>
          </a:xfrm>
          <a:prstGeom prst="snip2DiagRect">
            <a:avLst/>
          </a:prstGeom>
          <a:ln w="28575">
            <a:solidFill>
              <a:srgbClr val="4D94B7"/>
            </a:solidFill>
          </a:ln>
        </p:spPr>
        <p:txBody>
          <a:bodyPr wrap="square" tIns="0" bIns="0">
            <a:noAutofit/>
          </a:bodyPr>
          <a:lstStyle/>
          <a:p>
            <a:pPr marL="323850" indent="-32385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Je li Trello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aplikacija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za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upravljanje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korištenjem</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zaslona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23850" indent="-323850">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Ne</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ali</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na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planu</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koji se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plaća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8" name="Rectángulo 40">
            <a:extLst>
              <a:ext uri="{FF2B5EF4-FFF2-40B4-BE49-F238E27FC236}">
                <a16:creationId xmlns:a16="http://schemas.microsoft.com/office/drawing/2014/main" id="{96FF19B5-E3C2-1C2F-CDC6-12F41206DA81}"/>
              </a:ext>
            </a:extLst>
          </p:cNvPr>
          <p:cNvSpPr/>
          <p:nvPr/>
        </p:nvSpPr>
        <p:spPr>
          <a:xfrm>
            <a:off x="9395999" y="6624000"/>
            <a:ext cx="7740000" cy="2448000"/>
          </a:xfrm>
          <a:prstGeom prst="snip2DiagRect">
            <a:avLst/>
          </a:prstGeom>
          <a:ln w="28575">
            <a:solidFill>
              <a:srgbClr val="4D94B7"/>
            </a:solidFill>
          </a:ln>
        </p:spPr>
        <p:txBody>
          <a:bodyPr wrap="square" tIns="0" bIns="0">
            <a:noAutofit/>
          </a:bodyPr>
          <a:lstStyle/>
          <a:p>
            <a:pPr marL="323850" indent="-32385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Trebaju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li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svi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suigrači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imati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isti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broj</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zadataka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23850" indent="-323850">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naravno</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sve</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dok</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imaju</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slično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opterećenje</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voditelj</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je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izuzet</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1" name="Rectángulo 21">
            <a:extLst>
              <a:ext uri="{FF2B5EF4-FFF2-40B4-BE49-F238E27FC236}">
                <a16:creationId xmlns:a16="http://schemas.microsoft.com/office/drawing/2014/main" id="{DC66892E-CF8E-E875-4F89-2A6EA685FC3A}"/>
              </a:ext>
            </a:extLst>
          </p:cNvPr>
          <p:cNvSpPr/>
          <p:nvPr/>
        </p:nvSpPr>
        <p:spPr>
          <a:xfrm>
            <a:off x="9395999" y="1368000"/>
            <a:ext cx="7740000" cy="2448000"/>
          </a:xfrm>
          <a:prstGeom prst="snip2DiagRect">
            <a:avLst/>
          </a:prstGeom>
          <a:ln w="28575">
            <a:solidFill>
              <a:srgbClr val="4D94B7"/>
            </a:solidFill>
          </a:ln>
        </p:spPr>
        <p:txBody>
          <a:bodyPr wrap="square" tIns="0" bIns="0">
            <a:noAutofit/>
          </a:bodyPr>
          <a:lstStyle/>
          <a:p>
            <a:pPr marL="323850" indent="-32385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Trebaju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li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informacije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o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projektu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prema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zadanim</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postavkama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biti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javne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23850" indent="-323850">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pokriveno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je GDPR-om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suigrača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jer</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bi to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pomoglo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napredovanju</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voditelj</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projekta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ne mora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znati</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51095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Testirajte svoje znanje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Rješenja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20"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24000" indent="-32400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1</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Imaju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li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organizacijske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vještine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izričito</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primarnu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ulogu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u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kulturi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poduzeća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Uglavnom</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da</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ali</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za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unutarnje</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poduzetnike</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Uglavnom</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ne</a:t>
            </a:r>
          </a:p>
          <a:p>
            <a:pPr marL="342900" indent="-342900">
              <a:buBlip>
                <a:blip r:embed="rId2"/>
              </a:buBlip>
              <a:defRPr/>
            </a:pP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40">
            <a:extLst>
              <a:ext uri="{FF2B5EF4-FFF2-40B4-BE49-F238E27FC236}">
                <a16:creationId xmlns:a16="http://schemas.microsoft.com/office/drawing/2014/main" id="{96FF19B5-E3C2-1C2F-CDC6-12F41206DA81}"/>
              </a:ext>
            </a:extLst>
          </p:cNvPr>
          <p:cNvSpPr/>
          <p:nvPr/>
        </p:nvSpPr>
        <p:spPr>
          <a:xfrm>
            <a:off x="1295999" y="6012000"/>
            <a:ext cx="7740000" cy="2448000"/>
          </a:xfrm>
          <a:prstGeom prst="snip2DiagRect">
            <a:avLst/>
          </a:prstGeom>
          <a:ln w="28575">
            <a:solidFill>
              <a:srgbClr val="4D94B7"/>
            </a:solidFill>
          </a:ln>
        </p:spPr>
        <p:txBody>
          <a:bodyPr wrap="square" tIns="0" bIns="0">
            <a:noAutofit/>
          </a:bodyPr>
          <a:lstStyle/>
          <a:p>
            <a:pPr marL="323850" indent="-32385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Je li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zamjeranje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vašim</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suigračima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pravi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završni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korak</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u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izradi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plana?</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23850" indent="-323850">
              <a:defRPr/>
            </a:pP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zapravo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moj</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izbor</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ali</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u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određenim</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prilikama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nikad</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to ne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bih</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učinio</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21">
            <a:extLst>
              <a:ext uri="{FF2B5EF4-FFF2-40B4-BE49-F238E27FC236}">
                <a16:creationId xmlns:a16="http://schemas.microsoft.com/office/drawing/2014/main" id="{DC66892E-CF8E-E875-4F89-2A6EA685FC3A}"/>
              </a:ext>
            </a:extLst>
          </p:cNvPr>
          <p:cNvSpPr/>
          <p:nvPr/>
        </p:nvSpPr>
        <p:spPr>
          <a:xfrm>
            <a:off x="9395999" y="3996000"/>
            <a:ext cx="7740000" cy="2448000"/>
          </a:xfrm>
          <a:prstGeom prst="snip2DiagRect">
            <a:avLst/>
          </a:prstGeom>
          <a:ln w="28575">
            <a:solidFill>
              <a:srgbClr val="4D94B7"/>
            </a:solidFill>
          </a:ln>
        </p:spPr>
        <p:txBody>
          <a:bodyPr wrap="square" tIns="0" bIns="0">
            <a:noAutofit/>
          </a:bodyPr>
          <a:lstStyle/>
          <a:p>
            <a:pPr marL="323850" indent="-32385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Je li Trello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aplikacija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za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upravljanje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korištenjem</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zaslona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23850" indent="-323850">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a:t>
            </a: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Ne</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ali</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na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planu</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koji se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plaća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8" name="Rectángulo 40">
            <a:extLst>
              <a:ext uri="{FF2B5EF4-FFF2-40B4-BE49-F238E27FC236}">
                <a16:creationId xmlns:a16="http://schemas.microsoft.com/office/drawing/2014/main" id="{96FF19B5-E3C2-1C2F-CDC6-12F41206DA81}"/>
              </a:ext>
            </a:extLst>
          </p:cNvPr>
          <p:cNvSpPr/>
          <p:nvPr/>
        </p:nvSpPr>
        <p:spPr>
          <a:xfrm>
            <a:off x="9395999" y="6624000"/>
            <a:ext cx="7740000" cy="2448000"/>
          </a:xfrm>
          <a:prstGeom prst="snip2DiagRect">
            <a:avLst/>
          </a:prstGeom>
          <a:ln w="28575">
            <a:solidFill>
              <a:srgbClr val="4D94B7"/>
            </a:solidFill>
          </a:ln>
        </p:spPr>
        <p:txBody>
          <a:bodyPr wrap="square" tIns="0" bIns="0">
            <a:noAutofit/>
          </a:bodyPr>
          <a:lstStyle/>
          <a:p>
            <a:pPr marL="323850" indent="-32385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Trebaju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li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svi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suigrači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imati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isti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broj</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zadataka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23850" indent="-323850">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naravno</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sve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dok</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imaju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slično</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opterećenje</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voditelj</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je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izuzet</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1" name="Rectángulo 21">
            <a:extLst>
              <a:ext uri="{FF2B5EF4-FFF2-40B4-BE49-F238E27FC236}">
                <a16:creationId xmlns:a16="http://schemas.microsoft.com/office/drawing/2014/main" id="{DC66892E-CF8E-E875-4F89-2A6EA685FC3A}"/>
              </a:ext>
            </a:extLst>
          </p:cNvPr>
          <p:cNvSpPr/>
          <p:nvPr/>
        </p:nvSpPr>
        <p:spPr>
          <a:xfrm>
            <a:off x="9395999" y="1368000"/>
            <a:ext cx="7740000" cy="2448000"/>
          </a:xfrm>
          <a:prstGeom prst="snip2DiagRect">
            <a:avLst/>
          </a:prstGeom>
          <a:ln w="28575">
            <a:solidFill>
              <a:srgbClr val="4D94B7"/>
            </a:solidFill>
          </a:ln>
        </p:spPr>
        <p:txBody>
          <a:bodyPr wrap="square" tIns="0" bIns="0">
            <a:noAutofit/>
          </a:bodyPr>
          <a:lstStyle/>
          <a:p>
            <a:pPr marL="323850" indent="-323850">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Trebaju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li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informacije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o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projektu</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prema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zadanim</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postavkama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biti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javne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23850" indent="-323850">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pokriveno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je GDPR-om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suigrača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Da,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jer</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bi to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pomoglo</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napredovanju</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voditelj</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projekta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ne mora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znati</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86424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8;p12">
            <a:extLst>
              <a:ext uri="{FF2B5EF4-FFF2-40B4-BE49-F238E27FC236}">
                <a16:creationId xmlns:a16="http://schemas.microsoft.com/office/drawing/2014/main" id="{8A090116-359E-50D8-52F4-4D292EA8F6B8}"/>
              </a:ext>
            </a:extLst>
          </p:cNvPr>
          <p:cNvSpPr txBox="1"/>
          <p:nvPr/>
        </p:nvSpPr>
        <p:spPr>
          <a:xfrm>
            <a:off x="1296000" y="1548000"/>
            <a:ext cx="38944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panose="020B0604020202020204" charset="0"/>
                <a:ea typeface="Helvetica Neue"/>
                <a:cs typeface="Helvetica Neue"/>
                <a:sym typeface="Helvetica Neue"/>
              </a:rPr>
              <a:t>Sažetak</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569;p12">
            <a:extLst>
              <a:ext uri="{FF2B5EF4-FFF2-40B4-BE49-F238E27FC236}">
                <a16:creationId xmlns:a16="http://schemas.microsoft.com/office/drawing/2014/main" id="{6B57A621-1184-0D00-0197-2658344D7E84}"/>
              </a:ext>
            </a:extLst>
          </p:cNvPr>
          <p:cNvSpPr txBox="1"/>
          <p:nvPr/>
        </p:nvSpPr>
        <p:spPr>
          <a:xfrm>
            <a:off x="1296000" y="2304000"/>
            <a:ext cx="7032600" cy="5231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hr-HR" sz="2800" b="1" i="0" u="none" strike="noStrike" cap="none" dirty="0">
                <a:solidFill>
                  <a:srgbClr val="AED633"/>
                </a:solidFill>
                <a:latin typeface="Helvetica Neue" panose="020B0604020202020204" charset="0"/>
                <a:ea typeface="Helvetica Neue"/>
                <a:cs typeface="Helvetica Neue"/>
                <a:sym typeface="Helvetica Neue"/>
              </a:rPr>
              <a:t>Dobro napravljeno</a:t>
            </a:r>
            <a:r>
              <a:rPr lang="en-US" sz="2800" b="1" i="0" u="none" strike="noStrike" cap="none" dirty="0">
                <a:solidFill>
                  <a:srgbClr val="AED633"/>
                </a:solidFill>
                <a:latin typeface="Helvetica Neue" panose="020B0604020202020204" charset="0"/>
                <a:ea typeface="Helvetica Neue"/>
                <a:cs typeface="Helvetica Neue"/>
                <a:sym typeface="Helvetica Neue"/>
              </a:rPr>
              <a:t>! </a:t>
            </a:r>
            <a:r>
              <a:rPr lang="hr-HR" sz="2800" b="1" i="0" u="none" strike="noStrike" cap="none" dirty="0">
                <a:solidFill>
                  <a:srgbClr val="AED633"/>
                </a:solidFill>
                <a:latin typeface="Helvetica Neue" panose="020B0604020202020204" charset="0"/>
                <a:ea typeface="Helvetica Neue"/>
                <a:cs typeface="Helvetica Neue"/>
                <a:sym typeface="Helvetica Neue"/>
              </a:rPr>
              <a:t>Sad znate više o:</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4" name="Google Shape;570;p12">
            <a:extLst>
              <a:ext uri="{FF2B5EF4-FFF2-40B4-BE49-F238E27FC236}">
                <a16:creationId xmlns:a16="http://schemas.microsoft.com/office/drawing/2014/main" id="{4AC2F6FC-5BDC-AEB1-5A1E-763051CB9FC6}"/>
              </a:ext>
            </a:extLst>
          </p:cNvPr>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 name="Google Shape;98;p4">
            <a:extLst>
              <a:ext uri="{FF2B5EF4-FFF2-40B4-BE49-F238E27FC236}">
                <a16:creationId xmlns:a16="http://schemas.microsoft.com/office/drawing/2014/main" id="{BD51E3B4-E635-ED14-1315-DAF4620A1458}"/>
              </a:ext>
            </a:extLst>
          </p:cNvPr>
          <p:cNvSpPr txBox="1"/>
          <p:nvPr/>
        </p:nvSpPr>
        <p:spPr>
          <a:xfrm>
            <a:off x="1296000" y="3384000"/>
            <a:ext cx="9576000" cy="1954341"/>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4"/>
              </a:buBlip>
            </a:pPr>
            <a:r>
              <a:rPr lang="hr-HR" sz="2400" dirty="0">
                <a:latin typeface="Helvetica Neue" panose="020B0604020202020204" charset="0"/>
                <a:ea typeface="Microsoft Sans Serif" panose="020B0604020202020204" pitchFamily="34" charset="0"/>
                <a:cs typeface="Microsoft Sans Serif" panose="020B0604020202020204" pitchFamily="34" charset="0"/>
              </a:rPr>
              <a:t>Organizaciji i kako bolje iskoristiti svoje vrijeme</a:t>
            </a:r>
          </a:p>
          <a:p>
            <a:pPr marL="628650" indent="-628650">
              <a:spcAft>
                <a:spcPts val="1000"/>
              </a:spcAft>
              <a:buClr>
                <a:srgbClr val="000000"/>
              </a:buClr>
              <a:buSzPct val="100000"/>
              <a:buBlip>
                <a:blip r:embed="rId4"/>
              </a:buBlip>
            </a:pPr>
            <a:r>
              <a:rPr lang="hr-HR" sz="2400" dirty="0">
                <a:latin typeface="Helvetica Neue" panose="020B0604020202020204" charset="0"/>
                <a:ea typeface="Microsoft Sans Serif" panose="020B0604020202020204" pitchFamily="34" charset="0"/>
                <a:cs typeface="Microsoft Sans Serif" panose="020B0604020202020204" pitchFamily="34" charset="0"/>
              </a:rPr>
              <a:t>Uključivanju svog tima i kako da cjelina bude više od zbroja njezinih dijelova</a:t>
            </a:r>
          </a:p>
          <a:p>
            <a:pPr marL="628650" indent="-628650">
              <a:spcAft>
                <a:spcPts val="1000"/>
              </a:spcAft>
              <a:buClr>
                <a:srgbClr val="000000"/>
              </a:buClr>
              <a:buSzPct val="100000"/>
              <a:buBlip>
                <a:blip r:embed="rId4"/>
              </a:buBlip>
            </a:pPr>
            <a:r>
              <a:rPr lang="hr-HR" sz="2400" dirty="0">
                <a:latin typeface="Helvetica Neue" panose="020B0604020202020204" charset="0"/>
                <a:ea typeface="Microsoft Sans Serif" panose="020B0604020202020204" pitchFamily="34" charset="0"/>
                <a:cs typeface="Microsoft Sans Serif" panose="020B0604020202020204" pitchFamily="34" charset="0"/>
              </a:rPr>
              <a:t>Planiranju i učinkovitom upravljanje vremenom</a:t>
            </a:r>
          </a:p>
        </p:txBody>
      </p:sp>
    </p:spTree>
    <p:extLst>
      <p:ext uri="{BB962C8B-B14F-4D97-AF65-F5344CB8AC3E}">
        <p14:creationId xmlns:p14="http://schemas.microsoft.com/office/powerpoint/2010/main" val="145192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hr-HR" sz="4800" b="1" i="0" u="none" strike="noStrike" kern="1200" cap="none" spc="0" normalizeH="0" baseline="0" dirty="0">
                <a:ln>
                  <a:noFill/>
                </a:ln>
                <a:solidFill>
                  <a:srgbClr val="4D94B7"/>
                </a:solidFill>
                <a:effectLst/>
                <a:uLnTx/>
                <a:uFillTx/>
                <a:latin typeface="Helvetica Neue" panose="020B0604020202020204" charset="0"/>
                <a:ea typeface="Helvetica Neue"/>
                <a:cs typeface="Helvetica Neue"/>
                <a:sym typeface="Helvetica Neue"/>
              </a:rPr>
              <a:t>Bibliografija</a:t>
            </a:r>
            <a:r>
              <a:rPr kumimoji="0" lang="en-US" sz="4800" b="1" i="0" u="none" strike="noStrike" kern="1200" cap="none" spc="0" normalizeH="0" baseline="0" dirty="0">
                <a:ln>
                  <a:noFill/>
                </a:ln>
                <a:solidFill>
                  <a:srgbClr val="4D94B7"/>
                </a:solidFill>
                <a:effectLst/>
                <a:uLnTx/>
                <a:uFillTx/>
                <a:latin typeface="Helvetica Neue" panose="020B0604020202020204" charset="0"/>
                <a:ea typeface="Helvetica Neue"/>
                <a:cs typeface="Helvetica Neue"/>
                <a:sym typeface="Helvetica Neue"/>
              </a:rPr>
              <a:t> (1)</a:t>
            </a:r>
            <a:endParaRPr kumimoji="0" lang="en-US" sz="1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732000" cy="4154943"/>
          </a:xfrm>
          <a:prstGeom prst="rect">
            <a:avLst/>
          </a:prstGeom>
          <a:noFill/>
          <a:ln>
            <a:noFill/>
          </a:ln>
        </p:spPr>
        <p:txBody>
          <a:bodyPr spcFirstLastPara="1" wrap="square" lIns="91425" tIns="45700" rIns="91425" bIns="45700" anchor="t" anchorCtr="0">
            <a:spAutoFit/>
          </a:bodyPr>
          <a:lstStyle/>
          <a:p>
            <a:pPr marL="534988" lvl="0" indent="-534988">
              <a:spcAft>
                <a:spcPts val="2400"/>
              </a:spcAft>
              <a:buClr>
                <a:srgbClr val="4D94B7"/>
              </a:buClr>
              <a:buSzPct val="105000"/>
              <a:buFont typeface="+mj-lt"/>
              <a:buAutoNum type="arabicParenBoth"/>
              <a:defRPr/>
            </a:pPr>
            <a:r>
              <a:rPr lang="en-US" sz="2400" dirty="0">
                <a:solidFill>
                  <a:srgbClr val="000000"/>
                </a:solidFill>
                <a:latin typeface="Helvetica Neue" panose="020B0604020202020204" charset="0"/>
                <a:ea typeface="Helvetica Neue"/>
                <a:cs typeface="Helvetica Neue"/>
                <a:sym typeface="Helvetica Neue"/>
                <a:hlinkClick r:id="rId3"/>
              </a:rPr>
              <a:t>https://www.mindtools.com/arb6j5a/what-is-time-management</a:t>
            </a:r>
            <a:endPar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hlinkClick r:id="rId4"/>
            </a:endParaRPr>
          </a:p>
          <a:p>
            <a:pPr marL="534988" lvl="0" indent="-534988">
              <a:spcAft>
                <a:spcPts val="2400"/>
              </a:spcAft>
              <a:buClr>
                <a:srgbClr val="4D94B7"/>
              </a:buClr>
              <a:buSzPct val="105000"/>
              <a:buFont typeface="+mj-lt"/>
              <a:buAutoNum type="arabicParenBoth"/>
              <a:defRPr/>
            </a:pPr>
            <a:r>
              <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hlinkClick r:id="rId4"/>
              </a:rPr>
              <a:t>https://monday.com/blog/teamwork/team-task-management/</a:t>
            </a:r>
            <a:endPar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534988" marR="0" lvl="0" indent="-534988" algn="l" defTabSz="914400" rtl="0" eaLnBrk="1" fontAlgn="auto" latinLnBrk="0" hangingPunct="1">
              <a:lnSpc>
                <a:spcPct val="100000"/>
              </a:lnSpc>
              <a:spcBef>
                <a:spcPts val="0"/>
              </a:spcBef>
              <a:spcAft>
                <a:spcPts val="2400"/>
              </a:spcAft>
              <a:buClr>
                <a:srgbClr val="4D94B7"/>
              </a:buClr>
              <a:buSzPct val="105000"/>
              <a:buFont typeface="+mj-lt"/>
              <a:buAutoNum type="arabicParenBoth"/>
              <a:tabLst/>
              <a:defRPr/>
            </a:pPr>
            <a:r>
              <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hlinkClick r:id="rId5"/>
              </a:rPr>
              <a:t>https://www.myindielifeblog.net/blog/buffer-free-plan</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a:defRPr/>
            </a:pPr>
            <a:r>
              <a:rPr lang="en-US" sz="2400" dirty="0">
                <a:solidFill>
                  <a:srgbClr val="000000"/>
                </a:solidFill>
                <a:latin typeface="Helvetica Neue" panose="020B0604020202020204" charset="0"/>
                <a:ea typeface="Helvetica Neue"/>
                <a:cs typeface="Helvetica Neue"/>
                <a:sym typeface="Helvetica Neue"/>
                <a:hlinkClick r:id="rId6"/>
              </a:rPr>
              <a:t>https://clockify.me/</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a:defRPr/>
            </a:pPr>
            <a:r>
              <a:rPr lang="en-US" sz="2400" dirty="0">
                <a:solidFill>
                  <a:srgbClr val="000000"/>
                </a:solidFill>
                <a:latin typeface="Helvetica Neue" panose="020B0604020202020204" charset="0"/>
                <a:ea typeface="Helvetica Neue"/>
                <a:cs typeface="Helvetica Neue"/>
                <a:sym typeface="Helvetica Neue"/>
                <a:hlinkClick r:id="rId7"/>
              </a:rPr>
              <a:t>https://www.rescuetime.com/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a:defRPr/>
            </a:pPr>
            <a:r>
              <a:rPr lang="en-US" sz="2400" dirty="0">
                <a:solidFill>
                  <a:srgbClr val="000000"/>
                </a:solidFill>
                <a:latin typeface="Helvetica Neue" panose="020B0604020202020204" charset="0"/>
                <a:ea typeface="Helvetica Neue"/>
                <a:cs typeface="Helvetica Neue"/>
                <a:sym typeface="Helvetica Neue"/>
                <a:hlinkClick r:id="rId8"/>
              </a:rPr>
              <a:t>https://www.hootsuite.com/</a:t>
            </a:r>
            <a:endParaRPr lang="en-US" sz="2400"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hr-HR" sz="4800" b="1" i="0" u="none" strike="noStrike" kern="1200" cap="none" spc="0" normalizeH="0" baseline="0" dirty="0">
                <a:ln>
                  <a:noFill/>
                </a:ln>
                <a:solidFill>
                  <a:srgbClr val="4D94B7"/>
                </a:solidFill>
                <a:effectLst/>
                <a:uLnTx/>
                <a:uFillTx/>
                <a:latin typeface="Helvetica Neue" panose="020B0604020202020204" charset="0"/>
                <a:ea typeface="Helvetica Neue"/>
                <a:cs typeface="Helvetica Neue"/>
                <a:sym typeface="Helvetica Neue"/>
              </a:rPr>
              <a:t>Bibliografija</a:t>
            </a:r>
            <a:r>
              <a:rPr kumimoji="0" lang="en-US" sz="4800" b="1" i="0" u="none" strike="noStrike" kern="1200" cap="none" spc="0" normalizeH="0" baseline="0" dirty="0">
                <a:ln>
                  <a:noFill/>
                </a:ln>
                <a:solidFill>
                  <a:srgbClr val="4D94B7"/>
                </a:solidFill>
                <a:effectLst/>
                <a:uLnTx/>
                <a:uFillTx/>
                <a:latin typeface="Helvetica Neue" panose="020B0604020202020204" charset="0"/>
                <a:ea typeface="Helvetica Neue"/>
                <a:cs typeface="Helvetica Neue"/>
                <a:sym typeface="Helvetica Neue"/>
              </a:rPr>
              <a:t> (2)</a:t>
            </a:r>
            <a:endParaRPr kumimoji="0" lang="en-US" sz="1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732000" cy="5509160"/>
          </a:xfrm>
          <a:prstGeom prst="rect">
            <a:avLst/>
          </a:prstGeom>
          <a:noFill/>
          <a:ln>
            <a:noFill/>
          </a:ln>
        </p:spPr>
        <p:txBody>
          <a:bodyPr spcFirstLastPara="1" wrap="square" lIns="91425" tIns="45700" rIns="91425" bIns="45700" anchor="t" anchorCtr="0">
            <a:spAutoFit/>
          </a:bodyPr>
          <a:lstStyle/>
          <a:p>
            <a:pPr marL="534988" lvl="0" indent="-534988">
              <a:spcAft>
                <a:spcPts val="2400"/>
              </a:spcAft>
              <a:buClr>
                <a:srgbClr val="4D94B7"/>
              </a:buClr>
              <a:buSzPct val="105000"/>
              <a:buFont typeface="Wingdings" panose="05000000000000000000" pitchFamily="2" charset="2"/>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3"/>
              </a:rPr>
              <a:t>https://buffer.com/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4"/>
              </a:rPr>
              <a:t>https://appdetox.github.io/</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5"/>
              </a:rPr>
              <a:t>https://appadvice.com/app/moment-cut-screen-time/771541926</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6"/>
              </a:rPr>
              <a:t>https://trello.com/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7"/>
              </a:rPr>
              <a:t>https://asana.com/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8"/>
              </a:rPr>
              <a:t>https://slack.com/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9"/>
              </a:rPr>
              <a:t>https://evernote.com/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endPar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568320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72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Hvala</a:t>
            </a:r>
            <a:r>
              <a:rPr lang="en-US" sz="72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endParaRPr kumimoji="0" lang="en-US" sz="72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461665"/>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8">
            <a:extLst>
              <a:ext uri="{FF2B5EF4-FFF2-40B4-BE49-F238E27FC236}">
                <a16:creationId xmlns:a16="http://schemas.microsoft.com/office/drawing/2014/main" id="{DE6C6FEE-7DA4-3FD9-F20A-1B6A73EEB54C}"/>
              </a:ext>
            </a:extLst>
          </p:cNvPr>
          <p:cNvSpPr txBox="1"/>
          <p:nvPr/>
        </p:nvSpPr>
        <p:spPr>
          <a:xfrm>
            <a:off x="1296000" y="1548000"/>
            <a:ext cx="3361031" cy="830997"/>
          </a:xfrm>
          <a:prstGeom prst="rect">
            <a:avLst/>
          </a:prstGeom>
          <a:noFill/>
        </p:spPr>
        <p:txBody>
          <a:bodyPr wrap="square" rtlCol="0">
            <a:no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Ciljevi</a:t>
            </a:r>
            <a:endParaRPr lang="en-US" sz="4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3" name="Picture 2">
            <a:extLst>
              <a:ext uri="{FF2B5EF4-FFF2-40B4-BE49-F238E27FC236}">
                <a16:creationId xmlns:a16="http://schemas.microsoft.com/office/drawing/2014/main" id="{A9D7696C-3D77-C2EB-37AC-2029FB66C0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98;p4">
            <a:extLst>
              <a:ext uri="{FF2B5EF4-FFF2-40B4-BE49-F238E27FC236}">
                <a16:creationId xmlns:a16="http://schemas.microsoft.com/office/drawing/2014/main" id="{D50FA255-B629-8835-3736-B2ED9F110D24}"/>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indent="-542925">
              <a:spcAft>
                <a:spcPts val="1800"/>
              </a:spcAft>
              <a:buSzPct val="100000"/>
              <a:buBlip>
                <a:blip r:embed="rId4"/>
              </a:buBlip>
            </a:pPr>
            <a:r>
              <a:rPr lang="en-US" sz="2400" dirty="0" err="1">
                <a:latin typeface="Helvetica Neue" panose="020B0604020202020204" charset="0"/>
                <a:ea typeface="Microsoft Sans Serif" panose="020B0604020202020204" pitchFamily="34" charset="0"/>
                <a:cs typeface="Microsoft Sans Serif" panose="020B0604020202020204" pitchFamily="34" charset="0"/>
              </a:rPr>
              <a:t>Bolje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iskoristiti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svoje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vrijeme</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542925" indent="-542925">
              <a:spcAft>
                <a:spcPts val="1800"/>
              </a:spcAft>
              <a:buSzPct val="100000"/>
              <a:buBlip>
                <a:blip r:embed="rId4"/>
              </a:buBlip>
            </a:pPr>
            <a:r>
              <a:rPr lang="en-US" sz="2400" dirty="0" err="1">
                <a:latin typeface="Helvetica Neue" panose="020B0604020202020204" charset="0"/>
                <a:ea typeface="Microsoft Sans Serif" panose="020B0604020202020204" pitchFamily="34" charset="0"/>
                <a:cs typeface="Microsoft Sans Serif" panose="020B0604020202020204" pitchFamily="34" charset="0"/>
              </a:rPr>
              <a:t>Bolje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upravljati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timskim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radom</a:t>
            </a:r>
            <a:r>
              <a:rPr lang="en-U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raspodjelom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zadataka</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542925" indent="-542925">
              <a:spcAft>
                <a:spcPts val="1800"/>
              </a:spcAft>
              <a:buSzPct val="100000"/>
              <a:buBlip>
                <a:blip r:embed="rId4"/>
              </a:buBlip>
            </a:pPr>
            <a:r>
              <a:rPr lang="en-US" sz="2400" dirty="0" err="1">
                <a:latin typeface="Helvetica Neue" panose="020B0604020202020204" charset="0"/>
                <a:ea typeface="Microsoft Sans Serif" panose="020B0604020202020204" pitchFamily="34" charset="0"/>
                <a:cs typeface="Microsoft Sans Serif" panose="020B0604020202020204" pitchFamily="34" charset="0"/>
              </a:rPr>
              <a:t>Koristiti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alate koji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će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vam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pomoći</a:t>
            </a:r>
            <a:r>
              <a:rPr lang="en-US" sz="2400" dirty="0">
                <a:latin typeface="Helvetica Neue" panose="020B0604020202020204" charset="0"/>
                <a:ea typeface="Microsoft Sans Serif" panose="020B0604020202020204" pitchFamily="34" charset="0"/>
                <a:cs typeface="Microsoft Sans Serif" panose="020B0604020202020204" pitchFamily="34" charset="0"/>
              </a:rPr>
              <a:t> u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procesu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upravljanja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zadacima</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Google Shape;104;p4">
            <a:extLst>
              <a:ext uri="{FF2B5EF4-FFF2-40B4-BE49-F238E27FC236}">
                <a16:creationId xmlns:a16="http://schemas.microsoft.com/office/drawing/2014/main" id="{8152112F-31E9-58F5-E586-C4E882DFF493}"/>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pl-PL" sz="2400" b="1" i="0" u="none" strike="noStrike" cap="none" dirty="0">
                <a:solidFill>
                  <a:srgbClr val="AED633"/>
                </a:solidFill>
                <a:latin typeface="Helvetica Neue"/>
                <a:ea typeface="Helvetica Neue"/>
                <a:cs typeface="Helvetica Neue"/>
                <a:sym typeface="Helvetica Neue"/>
              </a:rPr>
              <a:t>Na kraju ovog modula moći ćete:</a:t>
            </a:r>
            <a:r>
              <a:rPr lang="en-US" sz="2400" b="1" i="0" u="none" strike="noStrike" cap="none" dirty="0">
                <a:solidFill>
                  <a:srgbClr val="AED633"/>
                </a:solidFill>
                <a:latin typeface="Helvetica Neue"/>
                <a:ea typeface="Helvetica Neue"/>
                <a:cs typeface="Helvetica Neue"/>
                <a:sym typeface="Helvetica Neue"/>
              </a:rPr>
              <a:t>:</a:t>
            </a:r>
            <a:endParaRPr lang="en-US"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677400" cy="830997"/>
          </a:xfrm>
          <a:prstGeom prst="rect">
            <a:avLst/>
          </a:prstGeom>
          <a:noFill/>
        </p:spPr>
        <p:txBody>
          <a:bodyPr wrap="square">
            <a:noAutofit/>
          </a:bodyPr>
          <a:lstStyle/>
          <a:p>
            <a:pPr marL="0" marR="0" lvl="0" indent="0" algn="ctr"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ICT </a:t>
            </a:r>
            <a:r>
              <a:rPr lang="hr-HR"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alati za upravljanje vremenom</a:t>
            </a:r>
            <a:endPar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Cjelina</a:t>
            </a: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1</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1.1 </a:t>
            </a:r>
            <a:r>
              <a:rPr lang="hr-HR" sz="2800" b="1" i="0" u="none" strike="noStrike" cap="none" dirty="0">
                <a:solidFill>
                  <a:srgbClr val="AED633"/>
                </a:solidFill>
                <a:latin typeface="Helvetica Neue" panose="020B0604020202020204" charset="0"/>
                <a:ea typeface="Helvetica Neue"/>
                <a:cs typeface="Helvetica Neue"/>
                <a:sym typeface="Helvetica Neue"/>
              </a:rPr>
              <a:t>Prednosti i nedostaci</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1.2 </a:t>
            </a:r>
            <a:r>
              <a:rPr lang="hr-HR" sz="2800" b="1" i="0" u="none" strike="noStrike" cap="none" dirty="0">
                <a:solidFill>
                  <a:srgbClr val="AED633"/>
                </a:solidFill>
                <a:latin typeface="Helvetica Neue" panose="020B0604020202020204" charset="0"/>
                <a:ea typeface="Helvetica Neue"/>
                <a:cs typeface="Helvetica Neue"/>
                <a:sym typeface="Helvetica Neue"/>
              </a:rPr>
              <a:t>Alati za upravljanje vremenom</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pic>
        <p:nvPicPr>
          <p:cNvPr id="4" name="Picture 2">
            <a:extLst>
              <a:ext uri="{FF2B5EF4-FFF2-40B4-BE49-F238E27FC236}">
                <a16:creationId xmlns:a16="http://schemas.microsoft.com/office/drawing/2014/main" id="{1DDA5D8B-7C4B-3062-C606-D9AF6F26342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96800" y="5073471"/>
            <a:ext cx="3907362" cy="390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1958028"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ICT </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alati za upravljanje vremenom</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4057782"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Koristi i nedostaci</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840000" cy="3970318"/>
          </a:xfrm>
          <a:prstGeom prst="rect">
            <a:avLst/>
          </a:prstGeom>
          <a:noFill/>
        </p:spPr>
        <p:txBody>
          <a:bodyPr wrap="square" rtlCol="0">
            <a:noAutofit/>
          </a:bodyPr>
          <a:lstStyle/>
          <a:p>
            <a:pPr>
              <a:lnSpc>
                <a:spcPct val="150000"/>
              </a:lnSpc>
            </a:pPr>
            <a:r>
              <a:rPr lang="hr-HR" sz="2400" dirty="0">
                <a:latin typeface="Helvetica Neue" panose="020B0604020202020204" charset="0"/>
                <a:ea typeface="Microsoft Sans Serif" panose="020B0604020202020204" pitchFamily="34" charset="0"/>
                <a:cs typeface="Microsoft Sans Serif" panose="020B0604020202020204" pitchFamily="34" charset="0"/>
              </a:rPr>
              <a:t>U današnje vrijeme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vrijeme</a:t>
            </a:r>
            <a:r>
              <a:rPr lang="hr-HR" sz="2400" dirty="0">
                <a:latin typeface="Helvetica Neue" panose="020B0604020202020204" charset="0"/>
                <a:ea typeface="Microsoft Sans Serif" panose="020B0604020202020204" pitchFamily="34" charset="0"/>
                <a:cs typeface="Microsoft Sans Serif" panose="020B0604020202020204" pitchFamily="34" charset="0"/>
              </a:rPr>
              <a:t> je postalo izuzetno važno. Zapravo, posjedovanje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vještina upravljanja vremenom </a:t>
            </a:r>
            <a:r>
              <a:rPr lang="hr-HR" sz="2400" dirty="0">
                <a:latin typeface="Helvetica Neue" panose="020B0604020202020204" charset="0"/>
                <a:ea typeface="Microsoft Sans Serif" panose="020B0604020202020204" pitchFamily="34" charset="0"/>
                <a:cs typeface="Microsoft Sans Serif" panose="020B0604020202020204" pitchFamily="34" charset="0"/>
              </a:rPr>
              <a:t>i dobro poznavanje samoga sebe omogućuju bolju stopu dovršetaka zadataka što ostavlja vrijeme za upuštanje u osobne ili </a:t>
            </a:r>
            <a:r>
              <a:rPr lang="hr-HR" sz="2400" b="1" dirty="0" err="1">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intrapoduzetničke</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 projekte</a:t>
            </a:r>
            <a:r>
              <a:rPr lang="hr-HR" sz="2400" dirty="0">
                <a:latin typeface="Helvetica Neue" panose="020B0604020202020204" charset="0"/>
                <a:ea typeface="Microsoft Sans Serif" panose="020B0604020202020204" pitchFamily="34" charset="0"/>
                <a:cs typeface="Microsoft Sans Serif" panose="020B0604020202020204" pitchFamily="34" charset="0"/>
              </a:rPr>
              <a:t>. Zato se, više nego ikad, važnost organiziranosti ne smije podcijeniti.</a:t>
            </a:r>
          </a:p>
          <a:p>
            <a:pPr>
              <a:lnSpc>
                <a:spcPct val="150000"/>
              </a:lnSpc>
            </a:pP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a:lnSpc>
                <a:spcPct val="150000"/>
              </a:lnSpc>
            </a:pPr>
            <a:r>
              <a:rPr lang="en-US" sz="2400" dirty="0">
                <a:latin typeface="Helvetica Neue" panose="020B0604020202020204" charset="0"/>
                <a:ea typeface="Microsoft Sans Serif" panose="020B0604020202020204" pitchFamily="34" charset="0"/>
                <a:cs typeface="Microsoft Sans Serif" panose="020B0604020202020204" pitchFamily="34" charset="0"/>
              </a:rPr>
              <a:t>To se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sukobljava</a:t>
            </a:r>
            <a:r>
              <a:rPr lang="en-US" sz="2400" dirty="0">
                <a:latin typeface="Helvetica Neue" panose="020B0604020202020204" charset="0"/>
                <a:ea typeface="Microsoft Sans Serif" panose="020B0604020202020204" pitchFamily="34" charset="0"/>
                <a:cs typeface="Microsoft Sans Serif" panose="020B0604020202020204" pitchFamily="34" charset="0"/>
              </a:rPr>
              <a:t> 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ulogom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koju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upravljanje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vremenom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ima</a:t>
            </a:r>
            <a:r>
              <a:rPr lang="en-US" sz="2400" dirty="0">
                <a:latin typeface="Helvetica Neue" panose="020B0604020202020204" charset="0"/>
                <a:ea typeface="Microsoft Sans Serif" panose="020B0604020202020204" pitchFamily="34" charset="0"/>
                <a:cs typeface="Microsoft Sans Serif" panose="020B0604020202020204" pitchFamily="34" charset="0"/>
              </a:rPr>
              <a:t> u </a:t>
            </a:r>
            <a:r>
              <a:rPr lang="en-US"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kultur</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i nekih</a:t>
            </a:r>
            <a:r>
              <a:rPr lang="en-US"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poduzeća</a:t>
            </a:r>
            <a:r>
              <a:rPr lang="en-US"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koja</a:t>
            </a:r>
            <a:r>
              <a:rPr lang="en-US" sz="2400" dirty="0">
                <a:latin typeface="Helvetica Neue" panose="020B0604020202020204" charset="0"/>
                <a:ea typeface="Microsoft Sans Serif" panose="020B0604020202020204" pitchFamily="34" charset="0"/>
                <a:cs typeface="Microsoft Sans Serif" panose="020B0604020202020204" pitchFamily="34" charset="0"/>
              </a:rPr>
              <a:t> ga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tretiraju</a:t>
            </a:r>
            <a:r>
              <a:rPr lang="en-US" sz="2400" dirty="0">
                <a:latin typeface="Helvetica Neue" panose="020B0604020202020204" charset="0"/>
                <a:ea typeface="Microsoft Sans Serif" panose="020B0604020202020204" pitchFamily="34" charset="0"/>
                <a:cs typeface="Microsoft Sans Serif" panose="020B0604020202020204" pitchFamily="34" charset="0"/>
              </a:rPr>
              <a:t> ga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kao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sporednu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vještinu</a:t>
            </a:r>
            <a:r>
              <a:rPr lang="en-US" sz="2400" dirty="0">
                <a:latin typeface="Helvetica Neue" panose="020B0604020202020204" charset="0"/>
                <a:ea typeface="Microsoft Sans Serif" panose="020B0604020202020204" pitchFamily="34" charset="0"/>
                <a:cs typeface="Microsoft Sans Serif" panose="020B0604020202020204" pitchFamily="34" charset="0"/>
              </a:rPr>
              <a:t>, a ne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temeljnu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Nije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iznenađujuće</a:t>
            </a:r>
            <a:r>
              <a:rPr lang="en-US" sz="2400" dirty="0">
                <a:latin typeface="Helvetica Neue" panose="020B0604020202020204" charset="0"/>
                <a:ea typeface="Microsoft Sans Serif" panose="020B0604020202020204" pitchFamily="34" charset="0"/>
                <a:cs typeface="Microsoft Sans Serif" panose="020B0604020202020204" pitchFamily="34" charset="0"/>
              </a:rPr>
              <a:t> da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ovo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važnost</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ovog</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pitanja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eksponencijalno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raste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kada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su</a:t>
            </a:r>
            <a:r>
              <a:rPr lang="en-US" sz="2400" dirty="0">
                <a:latin typeface="Helvetica Neue" panose="020B0604020202020204" charset="0"/>
                <a:ea typeface="Microsoft Sans Serif" panose="020B0604020202020204" pitchFamily="34" charset="0"/>
                <a:cs typeface="Microsoft Sans Serif" panose="020B0604020202020204" pitchFamily="34" charset="0"/>
              </a:rPr>
              <a:t> u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pitanju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projekti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unutar</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poduzeća</a:t>
            </a:r>
            <a:r>
              <a:rPr lang="en-US" sz="2400" dirty="0">
                <a:latin typeface="Helvetica Neue" panose="020B0604020202020204" charset="0"/>
                <a:ea typeface="Microsoft Sans Serif" panose="020B0604020202020204" pitchFamily="34" charset="0"/>
                <a:cs typeface="Microsoft Sans Serif" panose="020B0604020202020204" pitchFamily="34" charset="0"/>
              </a:rPr>
              <a:t>, koji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zbog</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svoje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uobičajene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prirode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često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usko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povezani</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a:lnSpc>
                <a:spcPct val="150000"/>
              </a:lnSpc>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1</a:t>
            </a:r>
          </a:p>
        </p:txBody>
      </p:sp>
    </p:spTree>
    <p:extLst>
      <p:ext uri="{BB962C8B-B14F-4D97-AF65-F5344CB8AC3E}">
        <p14:creationId xmlns:p14="http://schemas.microsoft.com/office/powerpoint/2010/main" val="25262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64090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Alati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vremenom</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840000" cy="4493538"/>
          </a:xfrm>
          <a:prstGeom prst="rect">
            <a:avLst/>
          </a:prstGeom>
          <a:noFill/>
        </p:spPr>
        <p:txBody>
          <a:bodyPr wrap="square" rtlCol="0">
            <a:no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Kako biste nam pomogli s našim prvim koracima u svijetu upravljanja vremenom ili zapravo podigli naše organizacijske vještine na višu razinu, ovdje je izbor alata (s besplatnim i plaćenim planovima): </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Ø"/>
            </a:pPr>
            <a:r>
              <a:rPr lang="sv-SE"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Praćenje vremena: </a:t>
            </a:r>
            <a:r>
              <a:rPr lang="sv-SE" sz="2400" dirty="0">
                <a:latin typeface="Helvetica Neue" panose="020B0604020202020204" charset="0"/>
                <a:ea typeface="Microsoft Sans Serif" panose="020B0604020202020204" pitchFamily="34" charset="0"/>
                <a:cs typeface="Microsoft Sans Serif" panose="020B0604020202020204" pitchFamily="34" charset="0"/>
              </a:rPr>
              <a:t>imati potpunu kontrolu nad svojim vremenom ključ je za bolji rad i život izvan posla</a:t>
            </a:r>
            <a:r>
              <a:rPr lang="sv-SE"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endPar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Ø"/>
            </a:pP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1127125" lvl="2"/>
            <a:r>
              <a:rPr lang="en-US" sz="2400" dirty="0">
                <a:latin typeface="Helvetica Neue" panose="020B0604020202020204" charset="0"/>
                <a:ea typeface="Microsoft Sans Serif" panose="020B0604020202020204" pitchFamily="34" charset="0"/>
                <a:cs typeface="Microsoft Sans Serif" panose="020B0604020202020204" pitchFamily="34" charset="0"/>
              </a:rPr>
              <a:t>                           je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besplatna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aplikacija</a:t>
            </a:r>
            <a:r>
              <a:rPr lang="en-US" sz="2400" dirty="0">
                <a:latin typeface="Helvetica Neue" panose="020B0604020202020204" charset="0"/>
                <a:ea typeface="Microsoft Sans Serif" panose="020B0604020202020204" pitchFamily="34" charset="0"/>
                <a:cs typeface="Microsoft Sans Serif" panose="020B0604020202020204" pitchFamily="34" charset="0"/>
              </a:rPr>
              <a:t> za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praćenje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vremena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koja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korisnicima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bilo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pojedincima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ili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timovima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daje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niz</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alata</a:t>
            </a:r>
            <a:r>
              <a:rPr lang="en-US" sz="2400" dirty="0">
                <a:latin typeface="Helvetica Neue" panose="020B0604020202020204" charset="0"/>
                <a:ea typeface="Microsoft Sans Serif" panose="020B0604020202020204" pitchFamily="34" charset="0"/>
                <a:cs typeface="Microsoft Sans Serif" panose="020B0604020202020204" pitchFamily="34" charset="0"/>
              </a:rPr>
              <a:t> za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praćenje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vremena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provedenog</a:t>
            </a:r>
            <a:r>
              <a:rPr lang="en-US" sz="2400" dirty="0">
                <a:latin typeface="Helvetica Neue" panose="020B0604020202020204" charset="0"/>
                <a:ea typeface="Microsoft Sans Serif" panose="020B0604020202020204" pitchFamily="34" charset="0"/>
                <a:cs typeface="Microsoft Sans Serif" panose="020B0604020202020204" pitchFamily="34" charset="0"/>
              </a:rPr>
              <a:t> na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zadatku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ili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naplativog</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vremena</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marL="1127125" lvl="2"/>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marL="1127125" lvl="2"/>
            <a:r>
              <a:rPr lang="hr-HR" sz="2400" dirty="0">
                <a:latin typeface="Helvetica Neue" panose="020B0604020202020204" charset="0"/>
                <a:ea typeface="Microsoft Sans Serif" panose="020B0604020202020204" pitchFamily="34" charset="0"/>
                <a:cs typeface="Microsoft Sans Serif" panose="020B0604020202020204" pitchFamily="34" charset="0"/>
              </a:rPr>
              <a:t>Na puno iscrpniji način</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može</a:t>
            </a:r>
            <a:r>
              <a:rPr lang="en-US" sz="2400" dirty="0">
                <a:latin typeface="Helvetica Neue" panose="020B0604020202020204" charset="0"/>
                <a:ea typeface="Microsoft Sans Serif" panose="020B0604020202020204" pitchFamily="34" charset="0"/>
                <a:cs typeface="Microsoft Sans Serif" panose="020B0604020202020204" pitchFamily="34" charset="0"/>
              </a:rPr>
              <a:t> se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pohvaliti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hr-HR" sz="2400" dirty="0">
                <a:latin typeface="Helvetica Neue" panose="020B0604020202020204" charset="0"/>
                <a:ea typeface="Microsoft Sans Serif" panose="020B0604020202020204" pitchFamily="34" charset="0"/>
                <a:cs typeface="Microsoft Sans Serif" panose="020B0604020202020204" pitchFamily="34" charset="0"/>
              </a:rPr>
              <a:t>velikim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brojem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alata</a:t>
            </a:r>
            <a:r>
              <a:rPr lang="en-US" sz="2400" dirty="0">
                <a:latin typeface="Helvetica Neue" panose="020B0604020202020204" charset="0"/>
                <a:ea typeface="Microsoft Sans Serif" panose="020B0604020202020204" pitchFamily="34" charset="0"/>
                <a:cs typeface="Microsoft Sans Serif" panose="020B0604020202020204" pitchFamily="34" charset="0"/>
              </a:rPr>
              <a:t> za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praćenje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vremena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kao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što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vođenje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zadataka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fokusne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sesije</a:t>
            </a:r>
            <a:r>
              <a:rPr lang="en-U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zbirka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izvješća</a:t>
            </a:r>
            <a:r>
              <a:rPr lang="en-US" sz="2400" dirty="0">
                <a:latin typeface="Helvetica Neue" panose="020B0604020202020204" charset="0"/>
                <a:ea typeface="Microsoft Sans Serif" panose="020B0604020202020204" pitchFamily="34" charset="0"/>
                <a:cs typeface="Microsoft Sans Serif" panose="020B0604020202020204" pitchFamily="34" charset="0"/>
              </a:rPr>
              <a:t>, 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ciljem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pružanja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dubinske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analize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raspodjele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vremena</a:t>
            </a:r>
            <a:r>
              <a:rPr lang="en-US" sz="2400" dirty="0">
                <a:latin typeface="Helvetica Neue" panose="020B0604020202020204" charset="0"/>
                <a:ea typeface="Microsoft Sans Serif" panose="020B0604020202020204" pitchFamily="34" charset="0"/>
                <a:cs typeface="Microsoft Sans Serif" panose="020B0604020202020204" pitchFamily="34" charset="0"/>
              </a:rPr>
              <a:t> k</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orisnika</a:t>
            </a:r>
            <a:r>
              <a:rPr lang="hr-HR" sz="2400" dirty="0">
                <a:latin typeface="Helvetica Neue" panose="020B0604020202020204" charset="0"/>
                <a:ea typeface="Microsoft Sans Serif" panose="020B0604020202020204" pitchFamily="34" charset="0"/>
                <a:cs typeface="Microsoft Sans Serif" panose="020B0604020202020204" pitchFamily="34" charset="0"/>
              </a:rPr>
              <a:t>.</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4000" y="5076000"/>
            <a:ext cx="2254149" cy="554145"/>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654" y="6210300"/>
            <a:ext cx="3028720" cy="620340"/>
          </a:xfrm>
          <a:prstGeom prst="rect">
            <a:avLst/>
          </a:prstGeom>
        </p:spPr>
      </p:pic>
      <p:sp>
        <p:nvSpPr>
          <p:cNvPr id="2" name="CuadroTexto 28">
            <a:extLst>
              <a:ext uri="{FF2B5EF4-FFF2-40B4-BE49-F238E27FC236}">
                <a16:creationId xmlns:a16="http://schemas.microsoft.com/office/drawing/2014/main" id="{E79698DB-BE4A-E619-2363-740DC651C82F}"/>
              </a:ext>
            </a:extLst>
          </p:cNvPr>
          <p:cNvSpPr txBox="1"/>
          <p:nvPr/>
        </p:nvSpPr>
        <p:spPr>
          <a:xfrm>
            <a:off x="1296000" y="1548000"/>
            <a:ext cx="11958028"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ICT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alati</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vremenom</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4, 5</a:t>
            </a:r>
          </a:p>
        </p:txBody>
      </p:sp>
    </p:spTree>
    <p:extLst>
      <p:ext uri="{BB962C8B-B14F-4D97-AF65-F5344CB8AC3E}">
        <p14:creationId xmlns:p14="http://schemas.microsoft.com/office/powerpoint/2010/main" val="102224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4832092"/>
          </a:xfrm>
          <a:prstGeom prst="rect">
            <a:avLst/>
          </a:prstGeom>
          <a:noFill/>
        </p:spPr>
        <p:txBody>
          <a:bodyPr wrap="square" rtlCol="0">
            <a:noAutofit/>
          </a:bodyPr>
          <a:lstStyle/>
          <a:p>
            <a:pPr marL="457200" indent="-457200">
              <a:buFont typeface="Wingdings" panose="05000000000000000000" pitchFamily="2" charset="2"/>
              <a:buChar char="Ø"/>
            </a:pPr>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Marketing na društvenim medijima: </a:t>
            </a:r>
            <a:r>
              <a:rPr lang="hr-HR" sz="2400" dirty="0">
                <a:latin typeface="Helvetica Neue" panose="020B0604020202020204" charset="0"/>
                <a:ea typeface="Microsoft Sans Serif" panose="020B0604020202020204" pitchFamily="34" charset="0"/>
                <a:cs typeface="Microsoft Sans Serif" panose="020B0604020202020204" pitchFamily="34" charset="0"/>
              </a:rPr>
              <a:t>Raspored objava ključan je za svaku strategiju upravljanja društvenim medijima. Nažalost, ne možemo 24/7 paziti na zaslon čekajući pravi trenutak da napravimo neku objavu ili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infografiku</a:t>
            </a:r>
            <a:r>
              <a:rPr lang="hr-HR" sz="2400" dirty="0">
                <a:latin typeface="Helvetica Neue" panose="020B0604020202020204" charset="0"/>
                <a:ea typeface="Microsoft Sans Serif" panose="020B0604020202020204" pitchFamily="34" charset="0"/>
                <a:cs typeface="Microsoft Sans Serif" panose="020B0604020202020204" pitchFamily="34" charset="0"/>
              </a:rPr>
              <a:t>.</a:t>
            </a:r>
          </a:p>
          <a:p>
            <a:pPr marL="457200" indent="-457200">
              <a:buFont typeface="Wingdings" panose="05000000000000000000" pitchFamily="2" charset="2"/>
              <a:buChar char="Ø"/>
            </a:pP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lvl="2"/>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 na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primjer</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podržava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do 20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platformi</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društvenih</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medija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uključujući</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Twitter, Facebook, Instagram, TikTok, LinkedIn i YouTube.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Njegov</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besplatni</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plan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omogućuje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upravljanje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hr-HR" altLang="es-ES" sz="2400" dirty="0">
                <a:latin typeface="Helvetica Neue" panose="020B0604020202020204" charset="0"/>
                <a:ea typeface="Microsoft Sans Serif" panose="020B0604020202020204" pitchFamily="34" charset="0"/>
                <a:cs typeface="Microsoft Sans Serif" panose="020B0604020202020204" pitchFamily="34" charset="0"/>
              </a:rPr>
              <a:t>s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2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računa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zakazivanje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do 5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objava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Dodatno</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podržava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automatizaciju</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objavljivanja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što</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znači</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da se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određena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ažuriranja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bloga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weba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mogu</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objavljivati</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automatski</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2">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uključuje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slične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značajke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s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još</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boljim</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mogućnostima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automatizacije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besplatnim</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planom</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koji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omogućuje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upravljanje</a:t>
            </a:r>
            <a:r>
              <a:rPr lang="hr-HR" altLang="es-ES" sz="2400" dirty="0">
                <a:latin typeface="Helvetica Neue" panose="020B0604020202020204" charset="0"/>
                <a:ea typeface="Microsoft Sans Serif" panose="020B0604020202020204" pitchFamily="34" charset="0"/>
                <a:cs typeface="Microsoft Sans Serif" panose="020B0604020202020204" pitchFamily="34" charset="0"/>
              </a:rPr>
              <a:t> s</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3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društvena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računa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zakazivanje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do 10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objava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6319018"/>
            <a:ext cx="2093922" cy="1177831"/>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000" y="4215808"/>
            <a:ext cx="2999330" cy="1687123"/>
          </a:xfrm>
          <a:prstGeom prst="rect">
            <a:avLst/>
          </a:prstGeom>
        </p:spPr>
      </p:pic>
      <p:sp>
        <p:nvSpPr>
          <p:cNvPr id="2" name="CuadroTexto 28">
            <a:extLst>
              <a:ext uri="{FF2B5EF4-FFF2-40B4-BE49-F238E27FC236}">
                <a16:creationId xmlns:a16="http://schemas.microsoft.com/office/drawing/2014/main" id="{AB49F16F-9F96-D982-AD25-6B5DC342F2B0}"/>
              </a:ext>
            </a:extLst>
          </p:cNvPr>
          <p:cNvSpPr txBox="1"/>
          <p:nvPr/>
        </p:nvSpPr>
        <p:spPr>
          <a:xfrm>
            <a:off x="1296000" y="1548000"/>
            <a:ext cx="11958028"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ICT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alati</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vremenom</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FE36DCEE-A7BD-A82E-3FCA-724F42D812EF}"/>
              </a:ext>
            </a:extLst>
          </p:cNvPr>
          <p:cNvSpPr txBox="1"/>
          <p:nvPr/>
        </p:nvSpPr>
        <p:spPr>
          <a:xfrm>
            <a:off x="1296000" y="2304000"/>
            <a:ext cx="64090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Alati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vremenom</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6, 7</a:t>
            </a:r>
          </a:p>
        </p:txBody>
      </p:sp>
    </p:spTree>
    <p:extLst>
      <p:ext uri="{BB962C8B-B14F-4D97-AF65-F5344CB8AC3E}">
        <p14:creationId xmlns:p14="http://schemas.microsoft.com/office/powerpoint/2010/main" val="386383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3999"/>
            <a:ext cx="15526744" cy="4180633"/>
          </a:xfrm>
          <a:prstGeom prst="rect">
            <a:avLst/>
          </a:prstGeom>
          <a:noFill/>
        </p:spPr>
        <p:txBody>
          <a:bodyPr wrap="square" rtlCol="0">
            <a:noAutofit/>
          </a:bodyPr>
          <a:lstStyle/>
          <a:p>
            <a:pPr marL="457200" indent="-457200">
              <a:buFont typeface="Wingdings" panose="05000000000000000000" pitchFamily="2" charset="2"/>
              <a:buChar char="Ø"/>
            </a:pP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Korištenje</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zaslona</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Kako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bismo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poboljšali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upravljanje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hr-HR" sz="2400" dirty="0">
                <a:latin typeface="Helvetica Neue" panose="020B0604020202020204" charset="0"/>
                <a:ea typeface="Microsoft Sans Serif" panose="020B0604020202020204" pitchFamily="34" charset="0"/>
                <a:cs typeface="Microsoft Sans Serif" panose="020B0604020202020204" pitchFamily="34" charset="0"/>
              </a:rPr>
              <a:t>svojim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vremenom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provjera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vremena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ispred</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ekrana</a:t>
            </a:r>
            <a:r>
              <a:rPr lang="en-US" sz="2400" dirty="0">
                <a:latin typeface="Helvetica Neue" panose="020B0604020202020204" charset="0"/>
                <a:ea typeface="Microsoft Sans Serif" panose="020B0604020202020204" pitchFamily="34" charset="0"/>
                <a:cs typeface="Microsoft Sans Serif" panose="020B0604020202020204" pitchFamily="34" charset="0"/>
              </a:rPr>
              <a:t> je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ključna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tako</a:t>
            </a:r>
            <a:r>
              <a:rPr lang="en-US" sz="2400" dirty="0">
                <a:latin typeface="Helvetica Neue" panose="020B0604020202020204" charset="0"/>
                <a:ea typeface="Microsoft Sans Serif" panose="020B0604020202020204" pitchFamily="34" charset="0"/>
                <a:cs typeface="Microsoft Sans Serif" panose="020B0604020202020204" pitchFamily="34" charset="0"/>
              </a:rPr>
              <a:t> da se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naši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napori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mogu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optimizirati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izbjegavajući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umor</a:t>
            </a: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Ø"/>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Ø"/>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4"/>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AppDetox</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omogućuje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korisnicima</a:t>
            </a:r>
            <a:r>
              <a:rPr lang="en-US" sz="2400" dirty="0">
                <a:latin typeface="Helvetica Neue" panose="020B0604020202020204" charset="0"/>
                <a:ea typeface="Microsoft Sans Serif" panose="020B0604020202020204" pitchFamily="34" charset="0"/>
                <a:cs typeface="Microsoft Sans Serif" panose="020B0604020202020204" pitchFamily="34" charset="0"/>
              </a:rPr>
              <a:t> da prate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svoje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vrijeme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ispred</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ekrana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stvarajući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prilagođena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pravila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blokiranja</a:t>
            </a:r>
            <a:r>
              <a:rPr lang="en-U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popise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blokiranih</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aplikacija</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lvl="4"/>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lvl="4"/>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4"/>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Moment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uvodi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pravila</a:t>
            </a:r>
            <a:r>
              <a:rPr lang="en-US" sz="2400" dirty="0">
                <a:latin typeface="Helvetica Neue" panose="020B0604020202020204" charset="0"/>
                <a:ea typeface="Microsoft Sans Serif" panose="020B0604020202020204" pitchFamily="34" charset="0"/>
                <a:cs typeface="Microsoft Sans Serif" panose="020B0604020202020204" pitchFamily="34" charset="0"/>
              </a:rPr>
              <a:t> za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više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uređaja</a:t>
            </a:r>
            <a:r>
              <a:rPr lang="en-U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proširenja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preglednika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hr-HR" sz="2400" dirty="0">
                <a:latin typeface="Helvetica Neue" panose="020B0604020202020204" charset="0"/>
                <a:ea typeface="Microsoft Sans Serif" panose="020B0604020202020204" pitchFamily="34" charset="0"/>
                <a:cs typeface="Microsoft Sans Serif" panose="020B0604020202020204" pitchFamily="34" charset="0"/>
              </a:rPr>
              <a:t>ali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samo</a:t>
            </a:r>
            <a:r>
              <a:rPr lang="en-US" sz="2400" dirty="0">
                <a:latin typeface="Helvetica Neue" panose="020B0604020202020204" charset="0"/>
                <a:ea typeface="Microsoft Sans Serif" panose="020B0604020202020204" pitchFamily="34" charset="0"/>
                <a:cs typeface="Microsoft Sans Serif" panose="020B0604020202020204" pitchFamily="34" charset="0"/>
              </a:rPr>
              <a:t> 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plaćenim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planovima</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000" y="4464000"/>
            <a:ext cx="1336633" cy="1336633"/>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000" y="6228000"/>
            <a:ext cx="1336633" cy="1336633"/>
          </a:xfrm>
          <a:prstGeom prst="rect">
            <a:avLst/>
          </a:prstGeom>
        </p:spPr>
      </p:pic>
      <p:sp>
        <p:nvSpPr>
          <p:cNvPr id="2" name="CuadroTexto 28">
            <a:extLst>
              <a:ext uri="{FF2B5EF4-FFF2-40B4-BE49-F238E27FC236}">
                <a16:creationId xmlns:a16="http://schemas.microsoft.com/office/drawing/2014/main" id="{DD0660EC-D547-6B69-66F8-B1EC4F642BDE}"/>
              </a:ext>
            </a:extLst>
          </p:cNvPr>
          <p:cNvSpPr txBox="1"/>
          <p:nvPr/>
        </p:nvSpPr>
        <p:spPr>
          <a:xfrm>
            <a:off x="1296000" y="1548000"/>
            <a:ext cx="11958028"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ICT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alati</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vremenom</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6268F302-9204-5E30-0D07-A12A978B7D8B}"/>
              </a:ext>
            </a:extLst>
          </p:cNvPr>
          <p:cNvSpPr txBox="1"/>
          <p:nvPr/>
        </p:nvSpPr>
        <p:spPr>
          <a:xfrm>
            <a:off x="1296000" y="2304000"/>
            <a:ext cx="64090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Alati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vremenom</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8, 9</a:t>
            </a:r>
          </a:p>
        </p:txBody>
      </p:sp>
    </p:spTree>
    <p:extLst>
      <p:ext uri="{BB962C8B-B14F-4D97-AF65-F5344CB8AC3E}">
        <p14:creationId xmlns:p14="http://schemas.microsoft.com/office/powerpoint/2010/main" val="111904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619500"/>
            <a:ext cx="15840000" cy="3970318"/>
          </a:xfrm>
          <a:prstGeom prst="rect">
            <a:avLst/>
          </a:prstGeom>
          <a:noFill/>
        </p:spPr>
        <p:txBody>
          <a:bodyPr wrap="square" rtlCol="0">
            <a:noAutofit/>
          </a:bodyPr>
          <a:lstStyle/>
          <a:p>
            <a:pPr marL="457200" indent="-457200">
              <a:buFont typeface="Wingdings" panose="05000000000000000000" pitchFamily="2" charset="2"/>
              <a:buChar char="Ø"/>
            </a:pPr>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 projektima i organizacija: </a:t>
            </a:r>
            <a:r>
              <a:rPr lang="hr-HR" sz="2400" dirty="0">
                <a:latin typeface="Helvetica Neue" panose="020B0604020202020204" charset="0"/>
                <a:ea typeface="Microsoft Sans Serif" panose="020B0604020202020204" pitchFamily="34" charset="0"/>
                <a:cs typeface="Microsoft Sans Serif" panose="020B0604020202020204" pitchFamily="34" charset="0"/>
              </a:rPr>
              <a:t>Kao što ćemo vidjeti u sljedećoj cjelini, ove aplikacije omogućuju korisnicima upravljanje mnogim parametrima, kao što su popis zadataka, rokovi, razvrstavanje, dijeljenje i učitavanje privitaka datoteka, postajući svojevrsno "organizacijsko središte". Većina njih omogućuje dijeljenje sadržaja s drugim korisnicima.</a:t>
            </a:r>
          </a:p>
          <a:p>
            <a:pPr marL="457200" indent="-457200">
              <a:buFont typeface="Wingdings" panose="05000000000000000000" pitchFamily="2" charset="2"/>
              <a:buChar char="Ø"/>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2"/>
            <a:r>
              <a:rPr lang="hr-HR" sz="2400" dirty="0">
                <a:latin typeface="Helvetica Neue" panose="020B0604020202020204" charset="0"/>
                <a:ea typeface="Microsoft Sans Serif" panose="020B0604020202020204" pitchFamily="34" charset="0"/>
                <a:cs typeface="Microsoft Sans Serif" panose="020B0604020202020204" pitchFamily="34" charset="0"/>
              </a:rPr>
              <a:t>Dobri primjeri su </a:t>
            </a:r>
            <a:r>
              <a:rPr lang="en-US" sz="2400" dirty="0">
                <a:latin typeface="Helvetica Neue" panose="020B0604020202020204" charset="0"/>
                <a:ea typeface="Microsoft Sans Serif" panose="020B0604020202020204" pitchFamily="34" charset="0"/>
                <a:cs typeface="Microsoft Sans Serif" panose="020B0604020202020204" pitchFamily="34" charset="0"/>
              </a:rPr>
              <a:t>                  ,                     ,                     </a:t>
            </a:r>
            <a:r>
              <a:rPr lang="hr-HR" sz="2400" dirty="0">
                <a:latin typeface="Helvetica Neue" panose="020B0604020202020204" charset="0"/>
                <a:ea typeface="Microsoft Sans Serif" panose="020B0604020202020204" pitchFamily="34" charset="0"/>
                <a:cs typeface="Microsoft Sans Serif" panose="020B0604020202020204" pitchFamily="34" charset="0"/>
              </a:rPr>
              <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Iako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svaki</a:t>
            </a:r>
            <a:r>
              <a:rPr lang="en-US" sz="2400" dirty="0">
                <a:latin typeface="Helvetica Neue" panose="020B0604020202020204" charset="0"/>
                <a:ea typeface="Microsoft Sans Serif" panose="020B0604020202020204" pitchFamily="34" charset="0"/>
                <a:cs typeface="Microsoft Sans Serif" panose="020B0604020202020204" pitchFamily="34" charset="0"/>
              </a:rPr>
              <a:t> od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njih</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uključuje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niz</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očekivanih</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temeljnih</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značajki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poput</a:t>
            </a:r>
            <a:r>
              <a:rPr lang="en-US" sz="2400" dirty="0">
                <a:latin typeface="Helvetica Neue" panose="020B0604020202020204" charset="0"/>
                <a:ea typeface="Microsoft Sans Serif" panose="020B0604020202020204" pitchFamily="34" charset="0"/>
                <a:cs typeface="Microsoft Sans Serif" panose="020B0604020202020204" pitchFamily="34" charset="0"/>
              </a:rPr>
              <a:t> gore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spomenutih</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oni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još</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uvijek</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imaju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vlastite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trikove</a:t>
            </a:r>
            <a:r>
              <a:rPr lang="en-US" sz="2400" dirty="0">
                <a:latin typeface="Helvetica Neue" panose="020B0604020202020204" charset="0"/>
                <a:ea typeface="Microsoft Sans Serif" panose="020B0604020202020204" pitchFamily="34" charset="0"/>
                <a:cs typeface="Microsoft Sans Serif" panose="020B0604020202020204" pitchFamily="34" charset="0"/>
              </a:rPr>
              <a:t> koji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će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vam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pomoći</a:t>
            </a:r>
            <a:r>
              <a:rPr lang="en-US" sz="2400" dirty="0">
                <a:latin typeface="Helvetica Neue" panose="020B0604020202020204" charset="0"/>
                <a:ea typeface="Microsoft Sans Serif" panose="020B0604020202020204" pitchFamily="34" charset="0"/>
                <a:cs typeface="Microsoft Sans Serif" panose="020B0604020202020204" pitchFamily="34" charset="0"/>
              </a:rPr>
              <a:t> da </a:t>
            </a:r>
            <a:r>
              <a:rPr lang="hr-HR" sz="2400" dirty="0">
                <a:latin typeface="Helvetica Neue" panose="020B0604020202020204" charset="0"/>
                <a:ea typeface="Microsoft Sans Serif" panose="020B0604020202020204" pitchFamily="34" charset="0"/>
                <a:cs typeface="Microsoft Sans Serif" panose="020B0604020202020204" pitchFamily="34" charset="0"/>
              </a:rPr>
              <a:t>povećate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produktivnost</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0265" y="5381757"/>
            <a:ext cx="1943100" cy="596809"/>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004" y="5480111"/>
            <a:ext cx="1568546" cy="400102"/>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591" y="5512102"/>
            <a:ext cx="1695509" cy="336121"/>
          </a:xfrm>
          <a:prstGeom prst="rect">
            <a:avLst/>
          </a:prstGeom>
        </p:spPr>
      </p:pic>
      <p:pic>
        <p:nvPicPr>
          <p:cNvPr id="16" name="Immagin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3396" y="5512102"/>
            <a:ext cx="1371600" cy="392192"/>
          </a:xfrm>
          <a:prstGeom prst="rect">
            <a:avLst/>
          </a:prstGeom>
        </p:spPr>
      </p:pic>
      <p:sp>
        <p:nvSpPr>
          <p:cNvPr id="2" name="CuadroTexto 28">
            <a:extLst>
              <a:ext uri="{FF2B5EF4-FFF2-40B4-BE49-F238E27FC236}">
                <a16:creationId xmlns:a16="http://schemas.microsoft.com/office/drawing/2014/main" id="{110E242B-4157-3E1B-DD12-8478250529B5}"/>
              </a:ext>
            </a:extLst>
          </p:cNvPr>
          <p:cNvSpPr txBox="1"/>
          <p:nvPr/>
        </p:nvSpPr>
        <p:spPr>
          <a:xfrm>
            <a:off x="1296000" y="1548000"/>
            <a:ext cx="11958028"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ICT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alati</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vremenom</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4F085E45-DA04-B7C4-796C-6F791DC6D253}"/>
              </a:ext>
            </a:extLst>
          </p:cNvPr>
          <p:cNvSpPr txBox="1"/>
          <p:nvPr/>
        </p:nvSpPr>
        <p:spPr>
          <a:xfrm>
            <a:off x="1296000" y="2304000"/>
            <a:ext cx="64090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Alati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upravljanje</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vremenom</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9" name="CasellaDiTesto 8"/>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10, 11, 12, 13</a:t>
            </a:r>
          </a:p>
        </p:txBody>
      </p:sp>
    </p:spTree>
    <p:extLst>
      <p:ext uri="{BB962C8B-B14F-4D97-AF65-F5344CB8AC3E}">
        <p14:creationId xmlns:p14="http://schemas.microsoft.com/office/powerpoint/2010/main" val="360365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2263</Words>
  <Application>Microsoft Office PowerPoint</Application>
  <PresentationFormat>Benutzerdefiniert</PresentationFormat>
  <Paragraphs>251</Paragraphs>
  <Slides>29</Slides>
  <Notes>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29</vt:i4>
      </vt:variant>
    </vt:vector>
  </HeadingPairs>
  <TitlesOfParts>
    <vt:vector size="36"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121</cp:revision>
  <dcterms:created xsi:type="dcterms:W3CDTF">2022-01-27T16:04:38Z</dcterms:created>
  <dcterms:modified xsi:type="dcterms:W3CDTF">2024-02-05T00:03:48Z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