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25"/>
  </p:notesMasterIdLst>
  <p:handoutMasterIdLst>
    <p:handoutMasterId r:id="rId26"/>
  </p:handoutMasterIdLst>
  <p:sldIdLst>
    <p:sldId id="277" r:id="rId3"/>
    <p:sldId id="257" r:id="rId4"/>
    <p:sldId id="269" r:id="rId5"/>
    <p:sldId id="292" r:id="rId6"/>
    <p:sldId id="275" r:id="rId7"/>
    <p:sldId id="265" r:id="rId8"/>
    <p:sldId id="278" r:id="rId9"/>
    <p:sldId id="266" r:id="rId10"/>
    <p:sldId id="293" r:id="rId11"/>
    <p:sldId id="283" r:id="rId12"/>
    <p:sldId id="284" r:id="rId13"/>
    <p:sldId id="285" r:id="rId14"/>
    <p:sldId id="286" r:id="rId15"/>
    <p:sldId id="288" r:id="rId16"/>
    <p:sldId id="294" r:id="rId17"/>
    <p:sldId id="289" r:id="rId18"/>
    <p:sldId id="290" r:id="rId19"/>
    <p:sldId id="271" r:id="rId20"/>
    <p:sldId id="297" r:id="rId21"/>
    <p:sldId id="270" r:id="rId22"/>
    <p:sldId id="296" r:id="rId23"/>
    <p:sldId id="287" r:id="rId2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EFF7D6"/>
    <a:srgbClr val="DFEFAD"/>
    <a:srgbClr val="CDE583"/>
    <a:srgbClr val="DBEAF1"/>
    <a:srgbClr val="B8D4E2"/>
    <a:srgbClr val="94BFD4"/>
    <a:srgbClr val="71A9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887" autoAdjust="0"/>
  </p:normalViewPr>
  <p:slideViewPr>
    <p:cSldViewPr>
      <p:cViewPr varScale="1">
        <p:scale>
          <a:sx n="45" d="100"/>
          <a:sy n="45" d="100"/>
        </p:scale>
        <p:origin x="604" y="5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6E472645-BC71-459D-997A-F9341A994092}">
      <dgm:prSet phldrT="[Texto]" custT="1"/>
      <dgm:spPr>
        <a:solidFill>
          <a:srgbClr val="78B17A"/>
        </a:solidFill>
      </dgm:spPr>
      <dgm:t>
        <a:bodyPr/>
        <a:lstStyle/>
        <a:p>
          <a:pPr>
            <a:lnSpc>
              <a:spcPct val="90000"/>
            </a:lnSpc>
            <a:spcAft>
              <a:spcPct val="35000"/>
            </a:spcAft>
            <a:buNone/>
          </a:pPr>
          <a:endParaRPr lang="en-US" sz="2400" noProof="0" dirty="0">
            <a:latin typeface="Helvetica Neue" panose="020B0604020202020204" charset="0"/>
          </a:endParaRPr>
        </a:p>
      </dgm:t>
    </dgm:pt>
    <dgm:pt modelId="{8B3494A0-180A-4E66-AC87-ACB2D99E9530}" type="parTrans" cxnId="{2DE5CA04-3A6D-46E6-929D-B81F670AB78D}">
      <dgm:prSet/>
      <dgm:spPr/>
      <dgm:t>
        <a:bodyPr/>
        <a:lstStyle/>
        <a:p>
          <a:endParaRPr lang="es-ES" sz="2400">
            <a:latin typeface="Helvetica Neue" panose="020B0604020202020204" charset="0"/>
          </a:endParaRPr>
        </a:p>
      </dgm:t>
    </dgm:pt>
    <dgm:pt modelId="{85EBC4C5-54D9-46DB-9811-089B9FB6D791}" type="sibTrans" cxnId="{2DE5CA04-3A6D-46E6-929D-B81F670AB78D}">
      <dgm:prSet/>
      <dgm:spPr/>
      <dgm:t>
        <a:bodyPr/>
        <a:lstStyle/>
        <a:p>
          <a:endParaRPr lang="es-ES" sz="2400">
            <a:latin typeface="Helvetica Neue" panose="020B0604020202020204" charset="0"/>
          </a:endParaRPr>
        </a:p>
      </dgm:t>
    </dgm:pt>
    <dgm:pt modelId="{211DF803-F6C0-4377-9EA1-730918AEE4FB}">
      <dgm:prSet phldrT="[Texto]" custT="1"/>
      <dgm:spPr>
        <a:solidFill>
          <a:srgbClr val="AED633"/>
        </a:solidFill>
      </dgm:spPr>
      <dgm:t>
        <a:bodyPr/>
        <a:lstStyle/>
        <a:p>
          <a:pPr>
            <a:lnSpc>
              <a:spcPct val="90000"/>
            </a:lnSpc>
            <a:spcAft>
              <a:spcPct val="35000"/>
            </a:spcAft>
            <a:buNone/>
          </a:pPr>
          <a:endParaRPr lang="en-US" sz="2400" noProof="0" dirty="0">
            <a:latin typeface="Helvetica Neue" panose="020B0604020202020204" charset="0"/>
          </a:endParaRPr>
        </a:p>
      </dgm:t>
    </dgm:pt>
    <dgm:pt modelId="{D355C6D1-BE47-439F-9A2D-CF582FB387AF}" type="parTrans" cxnId="{E3B0BBAE-E7B0-4033-907F-3EEA707FD686}">
      <dgm:prSet/>
      <dgm:spPr/>
      <dgm:t>
        <a:bodyPr/>
        <a:lstStyle/>
        <a:p>
          <a:endParaRPr lang="es-ES" sz="2400">
            <a:latin typeface="Helvetica Neue" panose="020B0604020202020204" charset="0"/>
          </a:endParaRPr>
        </a:p>
      </dgm:t>
    </dgm:pt>
    <dgm:pt modelId="{54E221B3-524C-40BB-99C5-D9AB6462D8E2}" type="sibTrans" cxnId="{E3B0BBAE-E7B0-4033-907F-3EEA707FD686}">
      <dgm:prSet/>
      <dgm:spPr/>
      <dgm:t>
        <a:bodyPr/>
        <a:lstStyle/>
        <a:p>
          <a:endParaRPr lang="es-ES" sz="2400">
            <a:latin typeface="Helvetica Neue" panose="020B0604020202020204" charset="0"/>
          </a:endParaRPr>
        </a:p>
      </dgm:t>
    </dgm:pt>
    <dgm:pt modelId="{20C221DD-9EC7-4CF5-B639-DFBA047E5F58}">
      <dgm:prSet custT="1"/>
      <dgm:spPr/>
      <dgm:t>
        <a:bodyPr/>
        <a:lstStyle/>
        <a:p>
          <a:pPr>
            <a:lnSpc>
              <a:spcPct val="100000"/>
            </a:lnSpc>
            <a:spcAft>
              <a:spcPts val="600"/>
            </a:spcAft>
            <a:buFont typeface="Wingdings" panose="05000000000000000000" pitchFamily="2" charset="2"/>
            <a:buChar char="§"/>
          </a:pPr>
          <a:r>
            <a:rPr lang="hr-HR" sz="2400" noProof="0" dirty="0" err="1">
              <a:latin typeface="Helvetica Neue" panose="020B0604020202020204" charset="0"/>
            </a:rPr>
            <a:t>Proaktivnost</a:t>
          </a:r>
          <a:endParaRPr lang="en-US" sz="2400" noProof="0" dirty="0">
            <a:latin typeface="Helvetica Neue" panose="020B0604020202020204" charset="0"/>
          </a:endParaRPr>
        </a:p>
      </dgm:t>
    </dgm:pt>
    <dgm:pt modelId="{91F0605A-9A67-49B8-9FF5-EDD2EE812834}" type="parTrans" cxnId="{CCB95D42-A893-4ECA-BA8C-2A2BD48A2594}">
      <dgm:prSet/>
      <dgm:spPr/>
      <dgm:t>
        <a:bodyPr/>
        <a:lstStyle/>
        <a:p>
          <a:endParaRPr lang="it-IT" sz="2400">
            <a:latin typeface="Helvetica Neue" panose="020B0604020202020204" charset="0"/>
          </a:endParaRPr>
        </a:p>
      </dgm:t>
    </dgm:pt>
    <dgm:pt modelId="{D7B1C5AA-CCDA-453B-AEC1-2FEA2A5158AE}" type="sibTrans" cxnId="{CCB95D42-A893-4ECA-BA8C-2A2BD48A2594}">
      <dgm:prSet/>
      <dgm:spPr/>
      <dgm:t>
        <a:bodyPr/>
        <a:lstStyle/>
        <a:p>
          <a:endParaRPr lang="it-IT" sz="2400">
            <a:latin typeface="Helvetica Neue" panose="020B0604020202020204" charset="0"/>
          </a:endParaRPr>
        </a:p>
      </dgm:t>
    </dgm:pt>
    <dgm:pt modelId="{BDFD3E53-E209-4ADA-B747-39B5713450FE}">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Vještine opažanja</a:t>
          </a:r>
          <a:endParaRPr lang="en-US" sz="2400" noProof="0" dirty="0">
            <a:latin typeface="Helvetica Neue" panose="020B0604020202020204" charset="0"/>
          </a:endParaRPr>
        </a:p>
      </dgm:t>
    </dgm:pt>
    <dgm:pt modelId="{3D4A58E1-AFCA-464E-8836-BEAE2A2B6F92}" type="parTrans" cxnId="{A4C8C37B-C96B-48C5-B03D-19E0F8875C7A}">
      <dgm:prSet/>
      <dgm:spPr/>
      <dgm:t>
        <a:bodyPr/>
        <a:lstStyle/>
        <a:p>
          <a:endParaRPr lang="it-IT" sz="2400">
            <a:latin typeface="Helvetica Neue" panose="020B0604020202020204" charset="0"/>
          </a:endParaRPr>
        </a:p>
      </dgm:t>
    </dgm:pt>
    <dgm:pt modelId="{5ABE2E9E-39AC-4D87-9634-7A887F2F2BF3}" type="sibTrans" cxnId="{A4C8C37B-C96B-48C5-B03D-19E0F8875C7A}">
      <dgm:prSet/>
      <dgm:spPr/>
      <dgm:t>
        <a:bodyPr/>
        <a:lstStyle/>
        <a:p>
          <a:endParaRPr lang="it-IT" sz="2400">
            <a:latin typeface="Helvetica Neue" panose="020B0604020202020204" charset="0"/>
          </a:endParaRPr>
        </a:p>
      </dgm:t>
    </dgm:pt>
    <dgm:pt modelId="{FC1D5F1C-04D3-465D-8F35-E7F643C6E1B3}">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Tolerancija neizvjesnosti</a:t>
          </a:r>
          <a:endParaRPr lang="en-US" sz="2400" noProof="0" dirty="0">
            <a:latin typeface="Helvetica Neue" panose="020B0604020202020204" charset="0"/>
          </a:endParaRPr>
        </a:p>
      </dgm:t>
    </dgm:pt>
    <dgm:pt modelId="{BA9ACDE9-B007-47CC-81AB-DDF252DBE5EB}" type="parTrans" cxnId="{515A3563-946C-408F-999A-1AED3100FF13}">
      <dgm:prSet/>
      <dgm:spPr/>
      <dgm:t>
        <a:bodyPr/>
        <a:lstStyle/>
        <a:p>
          <a:endParaRPr lang="it-IT" sz="2400">
            <a:latin typeface="Helvetica Neue" panose="020B0604020202020204" charset="0"/>
          </a:endParaRPr>
        </a:p>
      </dgm:t>
    </dgm:pt>
    <dgm:pt modelId="{4A3A1305-67E5-454C-9239-472D7063D693}" type="sibTrans" cxnId="{515A3563-946C-408F-999A-1AED3100FF13}">
      <dgm:prSet/>
      <dgm:spPr/>
      <dgm:t>
        <a:bodyPr/>
        <a:lstStyle/>
        <a:p>
          <a:endParaRPr lang="it-IT" sz="2400">
            <a:latin typeface="Helvetica Neue" panose="020B0604020202020204" charset="0"/>
          </a:endParaRPr>
        </a:p>
      </dgm:t>
    </dgm:pt>
    <dgm:pt modelId="{EBBF8135-2304-4061-A5FB-DC48DFFEF059}">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Komunikacija</a:t>
          </a:r>
          <a:endParaRPr lang="en-US" sz="2400" noProof="0" dirty="0">
            <a:latin typeface="Helvetica Neue" panose="020B0604020202020204" charset="0"/>
          </a:endParaRPr>
        </a:p>
      </dgm:t>
    </dgm:pt>
    <dgm:pt modelId="{9A130F88-42E4-4AB8-8004-A0226F9438D3}" type="parTrans" cxnId="{68FA8F9F-4DB1-4B48-BCCB-51988CED4F8C}">
      <dgm:prSet/>
      <dgm:spPr/>
      <dgm:t>
        <a:bodyPr/>
        <a:lstStyle/>
        <a:p>
          <a:endParaRPr lang="it-IT" sz="2400">
            <a:latin typeface="Helvetica Neue" panose="020B0604020202020204" charset="0"/>
          </a:endParaRPr>
        </a:p>
      </dgm:t>
    </dgm:pt>
    <dgm:pt modelId="{6F9FC247-3C5A-4A9B-A5FE-58621383AB89}" type="sibTrans" cxnId="{68FA8F9F-4DB1-4B48-BCCB-51988CED4F8C}">
      <dgm:prSet/>
      <dgm:spPr/>
      <dgm:t>
        <a:bodyPr/>
        <a:lstStyle/>
        <a:p>
          <a:endParaRPr lang="it-IT" sz="2400">
            <a:latin typeface="Helvetica Neue" panose="020B0604020202020204" charset="0"/>
          </a:endParaRPr>
        </a:p>
      </dgm:t>
    </dgm:pt>
    <dgm:pt modelId="{40A24A45-2C24-4A3D-A120-08F8F59095C4}">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Otpornost</a:t>
          </a:r>
          <a:endParaRPr lang="en-US" sz="2400" noProof="0" dirty="0">
            <a:latin typeface="Helvetica Neue" panose="020B0604020202020204" charset="0"/>
          </a:endParaRPr>
        </a:p>
      </dgm:t>
    </dgm:pt>
    <dgm:pt modelId="{51BA25B0-B22C-4BC0-81C8-B7221C1056B2}" type="parTrans" cxnId="{F73EA8C5-FED1-428B-9059-80CA2C898890}">
      <dgm:prSet/>
      <dgm:spPr/>
      <dgm:t>
        <a:bodyPr/>
        <a:lstStyle/>
        <a:p>
          <a:endParaRPr lang="it-IT" sz="2400">
            <a:latin typeface="Helvetica Neue" panose="020B0604020202020204" charset="0"/>
          </a:endParaRPr>
        </a:p>
      </dgm:t>
    </dgm:pt>
    <dgm:pt modelId="{63B0CB1D-2DCE-4A06-B882-3262AAD544CA}" type="sibTrans" cxnId="{F73EA8C5-FED1-428B-9059-80CA2C898890}">
      <dgm:prSet/>
      <dgm:spPr/>
      <dgm:t>
        <a:bodyPr/>
        <a:lstStyle/>
        <a:p>
          <a:endParaRPr lang="it-IT" sz="2400">
            <a:latin typeface="Helvetica Neue" panose="020B0604020202020204" charset="0"/>
          </a:endParaRPr>
        </a:p>
      </dgm:t>
    </dgm:pt>
    <dgm:pt modelId="{71B87EA0-B9C9-453C-AF8E-D9636D82EB4C}">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Kreativnost i znatiželja</a:t>
          </a:r>
          <a:endParaRPr lang="en-US" sz="2400" noProof="0" dirty="0">
            <a:latin typeface="Helvetica Neue" panose="020B0604020202020204" charset="0"/>
          </a:endParaRPr>
        </a:p>
      </dgm:t>
    </dgm:pt>
    <dgm:pt modelId="{C8510F7F-F1ED-4652-AB5A-55F1AD83EBFC}" type="parTrans" cxnId="{E1017294-787E-4832-AB8B-6E67B54E56AC}">
      <dgm:prSet/>
      <dgm:spPr/>
      <dgm:t>
        <a:bodyPr/>
        <a:lstStyle/>
        <a:p>
          <a:endParaRPr lang="it-IT" sz="2400">
            <a:latin typeface="Helvetica Neue" panose="020B0604020202020204" charset="0"/>
          </a:endParaRPr>
        </a:p>
      </dgm:t>
    </dgm:pt>
    <dgm:pt modelId="{09957248-B0EA-4E1A-B18B-1920D3F3D850}" type="sibTrans" cxnId="{E1017294-787E-4832-AB8B-6E67B54E56AC}">
      <dgm:prSet/>
      <dgm:spPr/>
      <dgm:t>
        <a:bodyPr/>
        <a:lstStyle/>
        <a:p>
          <a:endParaRPr lang="it-IT" sz="2400">
            <a:latin typeface="Helvetica Neue" panose="020B0604020202020204" charset="0"/>
          </a:endParaRPr>
        </a:p>
      </dgm:t>
    </dgm:pt>
    <dgm:pt modelId="{72B4CD2A-3272-42D6-B68B-5056688BFEB5}">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Eksperimentiranje</a:t>
          </a:r>
          <a:endParaRPr lang="en-US" sz="2400" noProof="0" dirty="0">
            <a:latin typeface="Helvetica Neue" panose="020B0604020202020204" charset="0"/>
          </a:endParaRPr>
        </a:p>
      </dgm:t>
    </dgm:pt>
    <dgm:pt modelId="{1E3FAA4E-8C39-4072-8BB7-E57FAAFDA297}" type="parTrans" cxnId="{4C633354-C8F2-440F-B85D-9868B14BBDD0}">
      <dgm:prSet/>
      <dgm:spPr/>
      <dgm:t>
        <a:bodyPr/>
        <a:lstStyle/>
        <a:p>
          <a:endParaRPr lang="de-DE" sz="2400">
            <a:latin typeface="Helvetica Neue" panose="020B0604020202020204" charset="0"/>
          </a:endParaRPr>
        </a:p>
      </dgm:t>
    </dgm:pt>
    <dgm:pt modelId="{F31F1A8F-4CF5-4B1B-99F5-67F14CE5E48E}" type="sibTrans" cxnId="{4C633354-C8F2-440F-B85D-9868B14BBDD0}">
      <dgm:prSet/>
      <dgm:spPr/>
      <dgm:t>
        <a:bodyPr/>
        <a:lstStyle/>
        <a:p>
          <a:endParaRPr lang="de-DE" sz="2400">
            <a:latin typeface="Helvetica Neue" panose="020B0604020202020204" charset="0"/>
          </a:endParaRPr>
        </a:p>
      </dgm:t>
    </dgm:pt>
    <dgm:pt modelId="{D925EA14-CB4D-4F02-866C-1542CA202D16}">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Prihvaćanje neuspjeha</a:t>
          </a:r>
          <a:endParaRPr lang="en-US" sz="2400" noProof="0" dirty="0">
            <a:latin typeface="Helvetica Neue" panose="020B0604020202020204" charset="0"/>
          </a:endParaRPr>
        </a:p>
      </dgm:t>
    </dgm:pt>
    <dgm:pt modelId="{C1EE3C71-3E94-4737-BDD5-A14F424BB31D}" type="parTrans" cxnId="{74CB5684-549F-474E-AA01-E84EBE4E7D6D}">
      <dgm:prSet/>
      <dgm:spPr/>
      <dgm:t>
        <a:bodyPr/>
        <a:lstStyle/>
        <a:p>
          <a:endParaRPr lang="de-DE" sz="2400">
            <a:latin typeface="Helvetica Neue" panose="020B0604020202020204" charset="0"/>
          </a:endParaRPr>
        </a:p>
      </dgm:t>
    </dgm:pt>
    <dgm:pt modelId="{E7222DA5-75FE-49CF-948E-880B85D93C24}" type="sibTrans" cxnId="{74CB5684-549F-474E-AA01-E84EBE4E7D6D}">
      <dgm:prSet/>
      <dgm:spPr/>
      <dgm:t>
        <a:bodyPr/>
        <a:lstStyle/>
        <a:p>
          <a:endParaRPr lang="de-DE" sz="2400">
            <a:latin typeface="Helvetica Neue" panose="020B0604020202020204" charset="0"/>
          </a:endParaRPr>
        </a:p>
      </dgm:t>
    </dgm:pt>
    <dgm:pt modelId="{632D51C2-20BC-4610-9556-EC3F085DCCFD}">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Sklonost riziku</a:t>
          </a:r>
          <a:endParaRPr lang="en-US" sz="2400" noProof="0" dirty="0">
            <a:latin typeface="Helvetica Neue" panose="020B0604020202020204" charset="0"/>
          </a:endParaRPr>
        </a:p>
      </dgm:t>
    </dgm:pt>
    <dgm:pt modelId="{071554CE-F53E-48DC-9996-5778AB61CBDF}" type="parTrans" cxnId="{00ED701D-8F44-4196-BB92-8F022983A28F}">
      <dgm:prSet/>
      <dgm:spPr/>
      <dgm:t>
        <a:bodyPr/>
        <a:lstStyle/>
        <a:p>
          <a:endParaRPr lang="de-DE"/>
        </a:p>
      </dgm:t>
    </dgm:pt>
    <dgm:pt modelId="{26C41CAE-56EE-4089-A899-E5FF270DF55F}" type="sibTrans" cxnId="{00ED701D-8F44-4196-BB92-8F022983A28F}">
      <dgm:prSet/>
      <dgm:spPr/>
      <dgm:t>
        <a:bodyPr/>
        <a:lstStyle/>
        <a:p>
          <a:endParaRPr lang="de-DE"/>
        </a:p>
      </dgm:t>
    </dgm:pt>
    <dgm:pt modelId="{FAB18C5E-A93D-4235-BF81-0A98304B3F8D}">
      <dgm:prSet custT="1"/>
      <dgm:spPr/>
      <dgm:t>
        <a:bodyPr/>
        <a:lstStyle/>
        <a:p>
          <a:pPr>
            <a:lnSpc>
              <a:spcPct val="100000"/>
            </a:lnSpc>
            <a:spcAft>
              <a:spcPts val="600"/>
            </a:spcAft>
            <a:buFont typeface="Wingdings" panose="05000000000000000000" pitchFamily="2" charset="2"/>
            <a:buChar char="§"/>
          </a:pPr>
          <a:r>
            <a:rPr lang="hr-HR" sz="2400" noProof="0" dirty="0">
              <a:latin typeface="Helvetica Neue" panose="020B0604020202020204" charset="0"/>
            </a:rPr>
            <a:t>Suradnja</a:t>
          </a:r>
          <a:endParaRPr lang="en-US" sz="2400" noProof="0" dirty="0">
            <a:latin typeface="Helvetica Neue" panose="020B0604020202020204" charset="0"/>
          </a:endParaRPr>
        </a:p>
      </dgm:t>
    </dgm:pt>
    <dgm:pt modelId="{962B3786-DBF0-4F94-8519-6854CCE4DA57}" type="parTrans" cxnId="{47574EB4-3AD3-4861-9B46-1FD60E7697FA}">
      <dgm:prSet/>
      <dgm:spPr/>
      <dgm:t>
        <a:bodyPr/>
        <a:lstStyle/>
        <a:p>
          <a:endParaRPr lang="de-DE"/>
        </a:p>
      </dgm:t>
    </dgm:pt>
    <dgm:pt modelId="{0E6D2662-F73F-4655-885C-BC2D5363B42B}" type="sibTrans" cxnId="{47574EB4-3AD3-4861-9B46-1FD60E7697FA}">
      <dgm:prSet/>
      <dgm:spPr/>
      <dgm:t>
        <a:bodyPr/>
        <a:lstStyle/>
        <a:p>
          <a:endParaRPr lang="de-DE"/>
        </a:p>
      </dgm:t>
    </dgm:pt>
    <dgm:pt modelId="{D7B340CB-CD18-49D7-8F19-C70010EA7293}" type="pres">
      <dgm:prSet presAssocID="{28BA5EB9-E6D7-4A34-BBC2-D613F00391CA}" presName="Name0" presStyleCnt="0">
        <dgm:presLayoutVars>
          <dgm:dir/>
          <dgm:resizeHandles val="exact"/>
        </dgm:presLayoutVars>
      </dgm:prSet>
      <dgm:spPr/>
    </dgm:pt>
    <dgm:pt modelId="{20B1CF38-A52D-40CC-A2A7-450B517CFFAB}" type="pres">
      <dgm:prSet presAssocID="{6E472645-BC71-459D-997A-F9341A994092}" presName="node" presStyleLbl="node1" presStyleIdx="0" presStyleCnt="2">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1" presStyleCnt="2">
        <dgm:presLayoutVars>
          <dgm:bulletEnabled val="1"/>
        </dgm:presLayoutVars>
      </dgm:prSet>
      <dgm:spPr/>
    </dgm:pt>
  </dgm:ptLst>
  <dgm:cxnLst>
    <dgm:cxn modelId="{45E64001-F7FB-4F8D-A589-0FDCD559B43D}" type="presOf" srcId="{BDFD3E53-E209-4ADA-B747-39B5713450FE}" destId="{20B1CF38-A52D-40CC-A2A7-450B517CFFAB}" srcOrd="0" destOrd="3" presId="urn:microsoft.com/office/officeart/2005/8/layout/hList6"/>
    <dgm:cxn modelId="{2DE5CA04-3A6D-46E6-929D-B81F670AB78D}" srcId="{28BA5EB9-E6D7-4A34-BBC2-D613F00391CA}" destId="{6E472645-BC71-459D-997A-F9341A994092}" srcOrd="0" destOrd="0" parTransId="{8B3494A0-180A-4E66-AC87-ACB2D99E9530}" sibTransId="{85EBC4C5-54D9-46DB-9811-089B9FB6D791}"/>
    <dgm:cxn modelId="{71CD8C1B-CAEE-4A36-AB80-61119E496E8D}" type="presOf" srcId="{D925EA14-CB4D-4F02-866C-1542CA202D16}" destId="{E352A7A4-F4D1-4FE5-9A5F-9CFF17B53C6B}" srcOrd="0" destOrd="2" presId="urn:microsoft.com/office/officeart/2005/8/layout/hList6"/>
    <dgm:cxn modelId="{00ED701D-8F44-4196-BB92-8F022983A28F}" srcId="{6E472645-BC71-459D-997A-F9341A994092}" destId="{632D51C2-20BC-4610-9556-EC3F085DCCFD}" srcOrd="4" destOrd="0" parTransId="{071554CE-F53E-48DC-9996-5778AB61CBDF}" sibTransId="{26C41CAE-56EE-4089-A899-E5FF270DF55F}"/>
    <dgm:cxn modelId="{E20FBC5D-DF64-4E30-80EB-74452607006F}" type="presOf" srcId="{40A24A45-2C24-4A3D-A120-08F8F59095C4}" destId="{E352A7A4-F4D1-4FE5-9A5F-9CFF17B53C6B}" srcOrd="0" destOrd="5" presId="urn:microsoft.com/office/officeart/2005/8/layout/hList6"/>
    <dgm:cxn modelId="{3A0D0441-A310-4C1F-8CBB-CC29109F735A}" type="presOf" srcId="{28BA5EB9-E6D7-4A34-BBC2-D613F00391CA}" destId="{D7B340CB-CD18-49D7-8F19-C70010EA7293}" srcOrd="0" destOrd="0" presId="urn:microsoft.com/office/officeart/2005/8/layout/hList6"/>
    <dgm:cxn modelId="{CCB95D42-A893-4ECA-BA8C-2A2BD48A2594}" srcId="{6E472645-BC71-459D-997A-F9341A994092}" destId="{20C221DD-9EC7-4CF5-B639-DFBA047E5F58}" srcOrd="1" destOrd="0" parTransId="{91F0605A-9A67-49B8-9FF5-EDD2EE812834}" sibTransId="{D7B1C5AA-CCDA-453B-AEC1-2FEA2A5158AE}"/>
    <dgm:cxn modelId="{515A3563-946C-408F-999A-1AED3100FF13}" srcId="{6E472645-BC71-459D-997A-F9341A994092}" destId="{FC1D5F1C-04D3-465D-8F35-E7F643C6E1B3}" srcOrd="3" destOrd="0" parTransId="{BA9ACDE9-B007-47CC-81AB-DDF252DBE5EB}" sibTransId="{4A3A1305-67E5-454C-9239-472D7063D693}"/>
    <dgm:cxn modelId="{8C1F7E49-3D75-42C4-AE0D-F51405F9C0C7}" type="presOf" srcId="{72B4CD2A-3272-42D6-B68B-5056688BFEB5}" destId="{E352A7A4-F4D1-4FE5-9A5F-9CFF17B53C6B}" srcOrd="0" destOrd="1" presId="urn:microsoft.com/office/officeart/2005/8/layout/hList6"/>
    <dgm:cxn modelId="{7B082E71-09CF-496F-9BD9-749379EC91F4}" type="presOf" srcId="{20C221DD-9EC7-4CF5-B639-DFBA047E5F58}" destId="{20B1CF38-A52D-40CC-A2A7-450B517CFFAB}" srcOrd="0" destOrd="2" presId="urn:microsoft.com/office/officeart/2005/8/layout/hList6"/>
    <dgm:cxn modelId="{4C633354-C8F2-440F-B85D-9868B14BBDD0}" srcId="{211DF803-F6C0-4377-9EA1-730918AEE4FB}" destId="{72B4CD2A-3272-42D6-B68B-5056688BFEB5}" srcOrd="0" destOrd="0" parTransId="{1E3FAA4E-8C39-4072-8BB7-E57FAAFDA297}" sibTransId="{F31F1A8F-4CF5-4B1B-99F5-67F14CE5E48E}"/>
    <dgm:cxn modelId="{46677458-505A-4090-AE4A-5BF3C6EE7C99}" type="presOf" srcId="{6E472645-BC71-459D-997A-F9341A994092}" destId="{20B1CF38-A52D-40CC-A2A7-450B517CFFAB}" srcOrd="0" destOrd="0" presId="urn:microsoft.com/office/officeart/2005/8/layout/hList6"/>
    <dgm:cxn modelId="{A4C8C37B-C96B-48C5-B03D-19E0F8875C7A}" srcId="{6E472645-BC71-459D-997A-F9341A994092}" destId="{BDFD3E53-E209-4ADA-B747-39B5713450FE}" srcOrd="2" destOrd="0" parTransId="{3D4A58E1-AFCA-464E-8836-BEAE2A2B6F92}" sibTransId="{5ABE2E9E-39AC-4D87-9634-7A887F2F2BF3}"/>
    <dgm:cxn modelId="{74CB5684-549F-474E-AA01-E84EBE4E7D6D}" srcId="{211DF803-F6C0-4377-9EA1-730918AEE4FB}" destId="{D925EA14-CB4D-4F02-866C-1542CA202D16}" srcOrd="1" destOrd="0" parTransId="{C1EE3C71-3E94-4737-BDD5-A14F424BB31D}" sibTransId="{E7222DA5-75FE-49CF-948E-880B85D93C24}"/>
    <dgm:cxn modelId="{7A34DB92-9618-4A1B-B8B7-8FBCF49A16F0}" type="presOf" srcId="{211DF803-F6C0-4377-9EA1-730918AEE4FB}" destId="{E352A7A4-F4D1-4FE5-9A5F-9CFF17B53C6B}" srcOrd="0" destOrd="0" presId="urn:microsoft.com/office/officeart/2005/8/layout/hList6"/>
    <dgm:cxn modelId="{E1017294-787E-4832-AB8B-6E67B54E56AC}" srcId="{6E472645-BC71-459D-997A-F9341A994092}" destId="{71B87EA0-B9C9-453C-AF8E-D9636D82EB4C}" srcOrd="0" destOrd="0" parTransId="{C8510F7F-F1ED-4652-AB5A-55F1AD83EBFC}" sibTransId="{09957248-B0EA-4E1A-B18B-1920D3F3D850}"/>
    <dgm:cxn modelId="{32AD519C-E273-415A-A7E9-ED7D0AD089A7}" type="presOf" srcId="{632D51C2-20BC-4610-9556-EC3F085DCCFD}" destId="{20B1CF38-A52D-40CC-A2A7-450B517CFFAB}" srcOrd="0" destOrd="5" presId="urn:microsoft.com/office/officeart/2005/8/layout/hList6"/>
    <dgm:cxn modelId="{68FA8F9F-4DB1-4B48-BCCB-51988CED4F8C}" srcId="{211DF803-F6C0-4377-9EA1-730918AEE4FB}" destId="{EBBF8135-2304-4061-A5FB-DC48DFFEF059}" srcOrd="2" destOrd="0" parTransId="{9A130F88-42E4-4AB8-8004-A0226F9438D3}" sibTransId="{6F9FC247-3C5A-4A9B-A5FE-58621383AB89}"/>
    <dgm:cxn modelId="{E3B0BBAE-E7B0-4033-907F-3EEA707FD686}" srcId="{28BA5EB9-E6D7-4A34-BBC2-D613F00391CA}" destId="{211DF803-F6C0-4377-9EA1-730918AEE4FB}" srcOrd="1" destOrd="0" parTransId="{D355C6D1-BE47-439F-9A2D-CF582FB387AF}" sibTransId="{54E221B3-524C-40BB-99C5-D9AB6462D8E2}"/>
    <dgm:cxn modelId="{47574EB4-3AD3-4861-9B46-1FD60E7697FA}" srcId="{211DF803-F6C0-4377-9EA1-730918AEE4FB}" destId="{FAB18C5E-A93D-4235-BF81-0A98304B3F8D}" srcOrd="3" destOrd="0" parTransId="{962B3786-DBF0-4F94-8519-6854CCE4DA57}" sibTransId="{0E6D2662-F73F-4655-885C-BC2D5363B42B}"/>
    <dgm:cxn modelId="{F73EA8C5-FED1-428B-9059-80CA2C898890}" srcId="{211DF803-F6C0-4377-9EA1-730918AEE4FB}" destId="{40A24A45-2C24-4A3D-A120-08F8F59095C4}" srcOrd="4" destOrd="0" parTransId="{51BA25B0-B22C-4BC0-81C8-B7221C1056B2}" sibTransId="{63B0CB1D-2DCE-4A06-B882-3262AAD544CA}"/>
    <dgm:cxn modelId="{7C667EE6-CE25-4C45-8FA6-4430C1C75B15}" type="presOf" srcId="{FAB18C5E-A93D-4235-BF81-0A98304B3F8D}" destId="{E352A7A4-F4D1-4FE5-9A5F-9CFF17B53C6B}" srcOrd="0" destOrd="4" presId="urn:microsoft.com/office/officeart/2005/8/layout/hList6"/>
    <dgm:cxn modelId="{4EAA62E7-356F-4008-8A7A-42A6FF1E1C1F}" type="presOf" srcId="{EBBF8135-2304-4061-A5FB-DC48DFFEF059}" destId="{E352A7A4-F4D1-4FE5-9A5F-9CFF17B53C6B}" srcOrd="0" destOrd="3" presId="urn:microsoft.com/office/officeart/2005/8/layout/hList6"/>
    <dgm:cxn modelId="{0883A2E7-9492-40D1-AF49-9C6D98326110}" type="presOf" srcId="{71B87EA0-B9C9-453C-AF8E-D9636D82EB4C}" destId="{20B1CF38-A52D-40CC-A2A7-450B517CFFAB}" srcOrd="0" destOrd="1" presId="urn:microsoft.com/office/officeart/2005/8/layout/hList6"/>
    <dgm:cxn modelId="{13A580FD-1C92-4BE4-9E32-82C87A1200ED}" type="presOf" srcId="{FC1D5F1C-04D3-465D-8F35-E7F643C6E1B3}" destId="{20B1CF38-A52D-40CC-A2A7-450B517CFFAB}" srcOrd="0" destOrd="4" presId="urn:microsoft.com/office/officeart/2005/8/layout/hList6"/>
    <dgm:cxn modelId="{D24C8FED-B188-4406-A483-A0BDDB70E6BC}" type="presParOf" srcId="{D7B340CB-CD18-49D7-8F19-C70010EA7293}" destId="{20B1CF38-A52D-40CC-A2A7-450B517CFFAB}" srcOrd="0" destOrd="0" presId="urn:microsoft.com/office/officeart/2005/8/layout/hList6"/>
    <dgm:cxn modelId="{761B9349-9600-4177-93A1-DD25A1C4084B}" type="presParOf" srcId="{D7B340CB-CD18-49D7-8F19-C70010EA7293}" destId="{38C9ABBA-655D-436D-AB73-1DCDC8063F2B}" srcOrd="1" destOrd="0" presId="urn:microsoft.com/office/officeart/2005/8/layout/hList6"/>
    <dgm:cxn modelId="{85EF8390-C798-46F1-90C3-E02BD43BE660}" type="presParOf" srcId="{D7B340CB-CD18-49D7-8F19-C70010EA7293}" destId="{E352A7A4-F4D1-4FE5-9A5F-9CFF17B53C6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hr-HR" sz="2400" noProof="0" dirty="0" err="1">
              <a:solidFill>
                <a:schemeClr val="tx1"/>
              </a:solidFill>
              <a:latin typeface="Helvetica Neue" panose="020B0604020202020204" charset="0"/>
            </a:rPr>
            <a:t>Intrapoduzetnička</a:t>
          </a:r>
          <a:r>
            <a:rPr lang="hr-HR" sz="2400" noProof="0" dirty="0">
              <a:solidFill>
                <a:schemeClr val="tx1"/>
              </a:solidFill>
              <a:latin typeface="Helvetica Neue" panose="020B0604020202020204" charset="0"/>
            </a:rPr>
            <a:t> kultura</a:t>
          </a:r>
          <a:endParaRPr lang="en-US" sz="2400" noProof="0" dirty="0">
            <a:solidFill>
              <a:schemeClr val="tx1"/>
            </a:solidFill>
            <a:latin typeface="Helvetica Neue" panose="020B0604020202020204" charset="0"/>
          </a:endParaRPr>
        </a:p>
      </dgm:t>
    </dgm:pt>
    <dgm:pt modelId="{B2325200-452E-49C4-88A4-B3D8F4EC2E9A}" type="parTrans" cxnId="{61A0B3C2-C531-4130-9674-CC19656DE778}">
      <dgm:prSet/>
      <dgm:spPr/>
      <dgm:t>
        <a:bodyPr/>
        <a:lstStyle/>
        <a:p>
          <a:endParaRPr lang="es-ES">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s-ES">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a:lstStyle/>
        <a:p>
          <a:r>
            <a:rPr lang="hr-HR" sz="2200" noProof="0" dirty="0">
              <a:solidFill>
                <a:schemeClr val="tx1"/>
              </a:solidFill>
            </a:rPr>
            <a:t>Predložite, probajte i eksperimentirajte</a:t>
          </a:r>
          <a:endParaRPr lang="en-US" sz="2200" noProof="0" dirty="0">
            <a:solidFill>
              <a:schemeClr val="tx1"/>
            </a:solidFill>
            <a:latin typeface="Helvetica Neue" panose="020B0604020202020204" charset="0"/>
          </a:endParaRPr>
        </a:p>
      </dgm:t>
    </dgm:pt>
    <dgm:pt modelId="{D8ACE33D-5D95-46F0-9734-7BD663BDF410}" type="parTrans" cxnId="{CBFC6E0B-85E0-43F1-8907-8A25C1F2A0F9}">
      <dgm:prSet/>
      <dgm:spPr/>
      <dgm:t>
        <a:bodyPr/>
        <a:lstStyle/>
        <a:p>
          <a:endParaRPr lang="es-ES">
            <a:latin typeface="Helvetica Neue" panose="020B0604020202020204" charset="0"/>
          </a:endParaRPr>
        </a:p>
      </dgm:t>
    </dgm:pt>
    <dgm:pt modelId="{3EF1239E-0AC8-4AE3-8C04-F116EEAF38E7}" type="sibTrans" cxnId="{CBFC6E0B-85E0-43F1-8907-8A25C1F2A0F9}">
      <dgm:prSet/>
      <dgm:spPr/>
      <dgm:t>
        <a:bodyPr/>
        <a:lstStyle/>
        <a:p>
          <a:endParaRPr lang="es-ES">
            <a:latin typeface="Helvetica Neue" panose="020B0604020202020204" charset="0"/>
          </a:endParaRPr>
        </a:p>
      </dgm:t>
    </dgm:pt>
    <dgm:pt modelId="{A738D4DE-1C78-46C7-9B61-4A193B12821C}">
      <dgm:prSet phldrT="[Texto]" custT="1"/>
      <dgm:spPr>
        <a:solidFill>
          <a:srgbClr val="AED633">
            <a:alpha val="50000"/>
          </a:srgbClr>
        </a:solidFill>
      </dgm:spPr>
      <dgm:t>
        <a:bodyPr/>
        <a:lstStyle/>
        <a:p>
          <a:r>
            <a:rPr lang="hr-HR" sz="2200" noProof="0">
              <a:solidFill>
                <a:schemeClr val="tx1"/>
              </a:solidFill>
            </a:rPr>
            <a:t>Preuzmite odgovornost i vlasništvo</a:t>
          </a:r>
          <a:endParaRPr lang="en-US" sz="2200" noProof="0" dirty="0">
            <a:solidFill>
              <a:schemeClr val="tx1"/>
            </a:solidFill>
            <a:latin typeface="Helvetica Neue" panose="020B0604020202020204" charset="0"/>
          </a:endParaRPr>
        </a:p>
      </dgm:t>
    </dgm:pt>
    <dgm:pt modelId="{6ED15BE4-072D-4223-A140-5406CB9B27DC}" type="parTrans" cxnId="{C77C9470-BCC7-4997-A468-E41C2488AB3B}">
      <dgm:prSet/>
      <dgm:spPr/>
      <dgm:t>
        <a:bodyPr/>
        <a:lstStyle/>
        <a:p>
          <a:endParaRPr lang="es-ES">
            <a:latin typeface="Helvetica Neue" panose="020B0604020202020204" charset="0"/>
          </a:endParaRPr>
        </a:p>
      </dgm:t>
    </dgm:pt>
    <dgm:pt modelId="{FBC31210-B136-48D5-924F-2B31E3BE2E94}" type="sibTrans" cxnId="{C77C9470-BCC7-4997-A468-E41C2488AB3B}">
      <dgm:prSet/>
      <dgm:spPr/>
      <dgm:t>
        <a:bodyPr/>
        <a:lstStyle/>
        <a:p>
          <a:endParaRPr lang="es-ES">
            <a:latin typeface="Helvetica Neue" panose="020B0604020202020204" charset="0"/>
          </a:endParaRPr>
        </a:p>
      </dgm:t>
    </dgm:pt>
    <dgm:pt modelId="{511CB459-83A9-455E-A3BC-F64E1298C8FB}">
      <dgm:prSet phldrT="[Texto]" custT="1"/>
      <dgm:spPr>
        <a:solidFill>
          <a:srgbClr val="AED633">
            <a:alpha val="50000"/>
          </a:srgbClr>
        </a:solidFill>
      </dgm:spPr>
      <dgm:t>
        <a:bodyPr/>
        <a:lstStyle/>
        <a:p>
          <a:r>
            <a:rPr lang="hr-HR" sz="2200" dirty="0"/>
            <a:t>Stvarajte i razvijajte</a:t>
          </a:r>
          <a:endParaRPr lang="en-US" sz="2200" noProof="0" dirty="0">
            <a:solidFill>
              <a:schemeClr val="tx1"/>
            </a:solidFill>
            <a:latin typeface="Helvetica Neue" panose="020B0604020202020204" charset="0"/>
          </a:endParaRPr>
        </a:p>
      </dgm:t>
    </dgm:pt>
    <dgm:pt modelId="{C35AA375-3BE9-485B-9D76-D66DB06073B0}" type="parTrans" cxnId="{981EB5CD-522F-4ADB-9711-F7907E26EA75}">
      <dgm:prSet/>
      <dgm:spPr/>
      <dgm:t>
        <a:bodyPr/>
        <a:lstStyle/>
        <a:p>
          <a:endParaRPr lang="es-ES">
            <a:latin typeface="Helvetica Neue" panose="020B0604020202020204" charset="0"/>
          </a:endParaRPr>
        </a:p>
      </dgm:t>
    </dgm:pt>
    <dgm:pt modelId="{0AF6A8B0-5ED4-49F8-9C57-C57296C3920F}" type="sibTrans" cxnId="{981EB5CD-522F-4ADB-9711-F7907E26EA75}">
      <dgm:prSet/>
      <dgm:spPr/>
      <dgm:t>
        <a:bodyPr/>
        <a:lstStyle/>
        <a:p>
          <a:endParaRPr lang="es-ES">
            <a:latin typeface="Helvetica Neue" panose="020B0604020202020204" charset="0"/>
          </a:endParaRPr>
        </a:p>
      </dgm:t>
    </dgm:pt>
    <dgm:pt modelId="{86B68EA8-898B-45E3-85DD-5E6EB10CAD90}">
      <dgm:prSet phldrT="[Texto]" custT="1"/>
      <dgm:spPr>
        <a:solidFill>
          <a:srgbClr val="AED633">
            <a:alpha val="50000"/>
          </a:srgbClr>
        </a:solidFill>
      </dgm:spPr>
      <dgm:t>
        <a:bodyPr/>
        <a:lstStyle/>
        <a:p>
          <a:r>
            <a:rPr lang="hr-HR" sz="2200" noProof="0" dirty="0">
              <a:solidFill>
                <a:schemeClr val="tx1"/>
              </a:solidFill>
            </a:rPr>
            <a:t>Razvijte viziju, ciljeve i akcijske planove</a:t>
          </a:r>
          <a:endParaRPr lang="en-US" sz="2200" noProof="0" dirty="0">
            <a:solidFill>
              <a:schemeClr val="tx1"/>
            </a:solidFill>
            <a:latin typeface="Helvetica Neue" panose="020B0604020202020204" charset="0"/>
          </a:endParaRPr>
        </a:p>
      </dgm:t>
    </dgm:pt>
    <dgm:pt modelId="{4CB7B6F6-A4DA-4B76-BF96-65BE628F9C2E}" type="parTrans" cxnId="{708DB326-A72F-41B2-B0D7-5445B05F6D18}">
      <dgm:prSet/>
      <dgm:spPr/>
      <dgm:t>
        <a:bodyPr/>
        <a:lstStyle/>
        <a:p>
          <a:endParaRPr lang="es-ES">
            <a:latin typeface="Helvetica Neue" panose="020B0604020202020204" charset="0"/>
          </a:endParaRPr>
        </a:p>
      </dgm:t>
    </dgm:pt>
    <dgm:pt modelId="{D97EC8C8-5D5F-49D3-8E50-0276C47AED66}" type="sibTrans" cxnId="{708DB326-A72F-41B2-B0D7-5445B05F6D18}">
      <dgm:prSet/>
      <dgm:spPr/>
      <dgm:t>
        <a:bodyPr/>
        <a:lstStyle/>
        <a:p>
          <a:endParaRPr lang="es-ES">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s-ES"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s-ES">
            <a:latin typeface="Helvetica Neue" panose="020B0604020202020204" charset="0"/>
          </a:endParaRPr>
        </a:p>
      </dgm:t>
    </dgm:pt>
    <dgm:pt modelId="{53EBF6A0-D642-4685-8C78-59A23F05EFFD}" type="sibTrans" cxnId="{08288246-BB4B-4360-BB8B-A2CDA272A754}">
      <dgm:prSet/>
      <dgm:spPr/>
      <dgm:t>
        <a:bodyPr/>
        <a:lstStyle/>
        <a:p>
          <a:endParaRPr lang="es-ES">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52794" custScaleY="133211"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52794"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52794"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52794" custScaleY="133211"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DAF9BE36-F17A-413C-A122-FDDF0C0D4672}"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C77C9470-BCC7-4997-A468-E41C2488AB3B}" srcId="{BA8CA715-4374-4416-B16C-BC310217D77D}" destId="{A738D4DE-1C78-46C7-9B61-4A193B12821C}" srcOrd="1" destOrd="0" parTransId="{6ED15BE4-072D-4223-A140-5406CB9B27DC}" sibTransId="{FBC31210-B136-48D5-924F-2B31E3BE2E94}"/>
    <dgm:cxn modelId="{EB6A2351-7B00-4CE3-94D9-15AD06C12ED1}" type="presOf" srcId="{4D082404-6B75-4683-AC10-1634C6BC1BE4}" destId="{D916B596-D3B9-4939-A7A6-9C6DAF677282}" srcOrd="0" destOrd="0" presId="urn:microsoft.com/office/officeart/2005/8/layout/radial3"/>
    <dgm:cxn modelId="{F6EE1575-EB65-48B9-9A4A-3B5650A5DBC0}" type="presOf" srcId="{7F99D9A7-8431-47F8-B1C1-FE7662AB714B}" destId="{B2C9171F-A1CE-4C1A-8FA3-D4C931D7434F}" srcOrd="0" destOrd="0" presId="urn:microsoft.com/office/officeart/2005/8/layout/radial3"/>
    <dgm:cxn modelId="{F26C6990-0946-414F-A3EC-F63B8AD750CA}" type="presOf" srcId="{A738D4DE-1C78-46C7-9B61-4A193B12821C}" destId="{FAE3807B-A0F6-4D8E-A436-3B9865E0F959}"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868351CE-2839-42BC-8E52-706E4E47ABA5}" type="presOf" srcId="{86B68EA8-898B-45E3-85DD-5E6EB10CAD90}" destId="{EA02541F-25B6-497E-98D6-C9A0FB64C7A3}" srcOrd="0" destOrd="0" presId="urn:microsoft.com/office/officeart/2005/8/layout/radial3"/>
    <dgm:cxn modelId="{43ED1DEE-804B-453D-B875-644F26433E4C}" type="presOf" srcId="{511CB459-83A9-455E-A3BC-F64E1298C8FB}" destId="{DCDD689B-E51E-4562-AA5E-DA47FBA7C498}" srcOrd="0" destOrd="0" presId="urn:microsoft.com/office/officeart/2005/8/layout/radial3"/>
    <dgm:cxn modelId="{E5BD9741-8DEC-4946-838B-D4502720D5A3}" type="presParOf" srcId="{B2C9171F-A1CE-4C1A-8FA3-D4C931D7434F}" destId="{A442D66E-7309-4EFB-8C43-747A1CCBBAC6}" srcOrd="0" destOrd="0" presId="urn:microsoft.com/office/officeart/2005/8/layout/radial3"/>
    <dgm:cxn modelId="{B3DACADE-1E63-4DF5-8AAF-7571F8BCC5A5}" type="presParOf" srcId="{A442D66E-7309-4EFB-8C43-747A1CCBBAC6}" destId="{878A8DC8-4B49-4BB3-870F-F0C7CFE1F3D8}" srcOrd="0" destOrd="0" presId="urn:microsoft.com/office/officeart/2005/8/layout/radial3"/>
    <dgm:cxn modelId="{8AD0B947-8AB2-44E4-B008-EAF610E62781}" type="presParOf" srcId="{A442D66E-7309-4EFB-8C43-747A1CCBBAC6}" destId="{D916B596-D3B9-4939-A7A6-9C6DAF677282}" srcOrd="1" destOrd="0" presId="urn:microsoft.com/office/officeart/2005/8/layout/radial3"/>
    <dgm:cxn modelId="{F6854CAF-3238-43EB-BB46-A1DDE37B1D60}" type="presParOf" srcId="{A442D66E-7309-4EFB-8C43-747A1CCBBAC6}" destId="{FAE3807B-A0F6-4D8E-A436-3B9865E0F959}" srcOrd="2" destOrd="0" presId="urn:microsoft.com/office/officeart/2005/8/layout/radial3"/>
    <dgm:cxn modelId="{F6751517-3E50-420B-B24A-D974B672A79F}" type="presParOf" srcId="{A442D66E-7309-4EFB-8C43-747A1CCBBAC6}" destId="{DCDD689B-E51E-4562-AA5E-DA47FBA7C498}" srcOrd="3" destOrd="0" presId="urn:microsoft.com/office/officeart/2005/8/layout/radial3"/>
    <dgm:cxn modelId="{7BAF26F2-37EB-49B7-9D78-3D76A23D9405}"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CF38-A52D-40CC-A2A7-450B517CFFAB}">
      <dsp:nvSpPr>
        <dsp:cNvPr id="0" name=""/>
        <dsp:cNvSpPr/>
      </dsp:nvSpPr>
      <dsp:spPr>
        <a:xfrm rot="16200000">
          <a:off x="-295623" y="300164"/>
          <a:ext cx="4968000" cy="4367671"/>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Kreativnost i znatiželja</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err="1">
              <a:latin typeface="Helvetica Neue" panose="020B0604020202020204" charset="0"/>
            </a:rPr>
            <a:t>Proaktivnost</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Vještine opažanja</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Tolerancija neizvjesnosti</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Sklonost riziku</a:t>
          </a:r>
          <a:endParaRPr lang="en-US" sz="2400" kern="1200" noProof="0" dirty="0">
            <a:latin typeface="Helvetica Neue" panose="020B0604020202020204" charset="0"/>
          </a:endParaRPr>
        </a:p>
      </dsp:txBody>
      <dsp:txXfrm rot="5400000">
        <a:off x="4542" y="993599"/>
        <a:ext cx="4367671" cy="2980800"/>
      </dsp:txXfrm>
    </dsp:sp>
    <dsp:sp modelId="{E352A7A4-F4D1-4FE5-9A5F-9CFF17B53C6B}">
      <dsp:nvSpPr>
        <dsp:cNvPr id="0" name=""/>
        <dsp:cNvSpPr/>
      </dsp:nvSpPr>
      <dsp:spPr>
        <a:xfrm rot="16200000">
          <a:off x="4399623" y="300164"/>
          <a:ext cx="4968000" cy="4367671"/>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Eksperimentiranje</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Prihvaćanje neuspjeha</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Komunikacija</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Suradnja</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hr-HR" sz="2400" kern="1200" noProof="0" dirty="0">
              <a:latin typeface="Helvetica Neue" panose="020B0604020202020204" charset="0"/>
            </a:rPr>
            <a:t>Otpornost</a:t>
          </a:r>
          <a:endParaRPr lang="en-US" sz="2400" kern="1200" noProof="0" dirty="0">
            <a:latin typeface="Helvetica Neue" panose="020B0604020202020204" charset="0"/>
          </a:endParaRPr>
        </a:p>
      </dsp:txBody>
      <dsp:txXfrm rot="5400000">
        <a:off x="4699788" y="993599"/>
        <a:ext cx="4367671" cy="298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1242542" y="858560"/>
          <a:ext cx="3994914" cy="3889762"/>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hr-HR" sz="2400" kern="1200" noProof="0" dirty="0" err="1">
              <a:solidFill>
                <a:schemeClr val="tx1"/>
              </a:solidFill>
              <a:latin typeface="Helvetica Neue" panose="020B0604020202020204" charset="0"/>
            </a:rPr>
            <a:t>Intrapoduzetnička</a:t>
          </a:r>
          <a:r>
            <a:rPr lang="hr-HR" sz="2400" kern="1200" noProof="0" dirty="0">
              <a:solidFill>
                <a:schemeClr val="tx1"/>
              </a:solidFill>
              <a:latin typeface="Helvetica Neue" panose="020B0604020202020204" charset="0"/>
            </a:rPr>
            <a:t> kultura</a:t>
          </a:r>
          <a:endParaRPr lang="en-US" sz="2400" kern="1200" noProof="0" dirty="0">
            <a:solidFill>
              <a:schemeClr val="tx1"/>
            </a:solidFill>
            <a:latin typeface="Helvetica Neue" panose="020B0604020202020204" charset="0"/>
          </a:endParaRPr>
        </a:p>
      </dsp:txBody>
      <dsp:txXfrm>
        <a:off x="1827584" y="1428202"/>
        <a:ext cx="2824830" cy="2750478"/>
      </dsp:txXfrm>
    </dsp:sp>
    <dsp:sp modelId="{D916B596-D3B9-4939-A7A6-9C6DAF677282}">
      <dsp:nvSpPr>
        <dsp:cNvPr id="0" name=""/>
        <dsp:cNvSpPr/>
      </dsp:nvSpPr>
      <dsp:spPr>
        <a:xfrm>
          <a:off x="3755556" y="13412"/>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r-HR" sz="2200" kern="1200" noProof="0" dirty="0">
              <a:solidFill>
                <a:schemeClr val="tx1"/>
              </a:solidFill>
            </a:rPr>
            <a:t>Predložite, probajte i eksperimentirajte</a:t>
          </a:r>
          <a:endParaRPr lang="en-US" sz="2200" kern="1200" noProof="0" dirty="0">
            <a:solidFill>
              <a:schemeClr val="tx1"/>
            </a:solidFill>
            <a:latin typeface="Helvetica Neue" panose="020B0604020202020204" charset="0"/>
          </a:endParaRPr>
        </a:p>
      </dsp:txBody>
      <dsp:txXfrm>
        <a:off x="4103513" y="316773"/>
        <a:ext cx="1680085" cy="1464754"/>
      </dsp:txXfrm>
    </dsp:sp>
    <dsp:sp modelId="{FAE3807B-A0F6-4D8E-A436-3B9865E0F959}">
      <dsp:nvSpPr>
        <dsp:cNvPr id="0" name=""/>
        <dsp:cNvSpPr/>
      </dsp:nvSpPr>
      <dsp:spPr>
        <a:xfrm>
          <a:off x="3930946" y="3414747"/>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r-HR" sz="2200" kern="1200" noProof="0">
              <a:solidFill>
                <a:schemeClr val="tx1"/>
              </a:solidFill>
            </a:rPr>
            <a:t>Preuzmite odgovornost i vlasništvo</a:t>
          </a:r>
          <a:endParaRPr lang="en-US" sz="2200" kern="1200" noProof="0" dirty="0">
            <a:solidFill>
              <a:schemeClr val="tx1"/>
            </a:solidFill>
            <a:latin typeface="Helvetica Neue" panose="020B0604020202020204" charset="0"/>
          </a:endParaRPr>
        </a:p>
      </dsp:txBody>
      <dsp:txXfrm>
        <a:off x="4278903" y="3718108"/>
        <a:ext cx="1680085" cy="1464754"/>
      </dsp:txXfrm>
    </dsp:sp>
    <dsp:sp modelId="{DCDD689B-E51E-4562-AA5E-DA47FBA7C498}">
      <dsp:nvSpPr>
        <dsp:cNvPr id="0" name=""/>
        <dsp:cNvSpPr/>
      </dsp:nvSpPr>
      <dsp:spPr>
        <a:xfrm>
          <a:off x="213034" y="3418310"/>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r-HR" sz="2200" kern="1200" dirty="0"/>
            <a:t>Stvarajte i razvijajte</a:t>
          </a:r>
          <a:endParaRPr lang="en-US" sz="2200" kern="1200" noProof="0" dirty="0">
            <a:solidFill>
              <a:schemeClr val="tx1"/>
            </a:solidFill>
            <a:latin typeface="Helvetica Neue" panose="020B0604020202020204" charset="0"/>
          </a:endParaRPr>
        </a:p>
      </dsp:txBody>
      <dsp:txXfrm>
        <a:off x="560991" y="3721671"/>
        <a:ext cx="1680085" cy="1464754"/>
      </dsp:txXfrm>
    </dsp:sp>
    <dsp:sp modelId="{EA02541F-25B6-497E-98D6-C9A0FB64C7A3}">
      <dsp:nvSpPr>
        <dsp:cNvPr id="0" name=""/>
        <dsp:cNvSpPr/>
      </dsp:nvSpPr>
      <dsp:spPr>
        <a:xfrm>
          <a:off x="223198" y="47043"/>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r-HR" sz="2200" kern="1200" noProof="0" dirty="0">
              <a:solidFill>
                <a:schemeClr val="tx1"/>
              </a:solidFill>
            </a:rPr>
            <a:t>Razvijte viziju, ciljeve i akcijske planove</a:t>
          </a:r>
          <a:endParaRPr lang="en-US" sz="2200" kern="1200" noProof="0" dirty="0">
            <a:solidFill>
              <a:schemeClr val="tx1"/>
            </a:solidFill>
            <a:latin typeface="Helvetica Neue" panose="020B0604020202020204" charset="0"/>
          </a:endParaRPr>
        </a:p>
      </dsp:txBody>
      <dsp:txXfrm>
        <a:off x="571155" y="350404"/>
        <a:ext cx="1680085" cy="14647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02/02/2024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02/02/2024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31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20</a:t>
            </a:fld>
            <a:endParaRPr lang="es-ES"/>
          </a:p>
        </p:txBody>
      </p:sp>
    </p:spTree>
    <p:extLst>
      <p:ext uri="{BB962C8B-B14F-4D97-AF65-F5344CB8AC3E}">
        <p14:creationId xmlns:p14="http://schemas.microsoft.com/office/powerpoint/2010/main" val="8086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algn="r">
              <a:buSzPts val="1400"/>
            </a:pPr>
            <a:fld id="{00000000-1234-1234-1234-123412341234}" type="slidenum">
              <a:rPr lang="es-ES"/>
              <a:pPr algn="r">
                <a:buSzPts val="1400"/>
              </a:pPr>
              <a:t>21</a:t>
            </a:fld>
            <a:endParaRPr dirty="0"/>
          </a:p>
        </p:txBody>
      </p:sp>
    </p:spTree>
    <p:extLst>
      <p:ext uri="{BB962C8B-B14F-4D97-AF65-F5344CB8AC3E}">
        <p14:creationId xmlns:p14="http://schemas.microsoft.com/office/powerpoint/2010/main" val="804444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38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7BBF96EC-159B-5A70-5A41-87756BF635D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B92E41A4-6E1C-B06C-EF75-2E78B7EEAB2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E73B395C-7749-D277-BA37-3E170F849F6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40965590-59EE-1523-C9BC-2807A38AE5A0}"/>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89AC0034-C570-323E-27C1-A8B98234EF7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519E528A-DDBB-3CB8-222B-FE8A172BF5F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lmhurst.edu/blog/what-is-intrapreneurship/#:~:text=Intrapreneurship%20is%20simply%20entrepreneurship%20in,facilitators%20and%20barriers%20to%20intrapreneurship" TargetMode="External"/><Relationship Id="rId7" Type="http://schemas.openxmlformats.org/officeDocument/2006/relationships/hyperlink" Target="https://www.researchgate.net/publication/265659626_The_Four_Models_of_Corporate_Entrepreneurshi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peoplematters.in/article/entrepreneurship-start-ups/how-to-create-an-intrapreneurial-culture-19155" TargetMode="External"/><Relationship Id="rId5" Type="http://schemas.openxmlformats.org/officeDocument/2006/relationships/hyperlink" Target="https://integrative-innovation.net/?p=1698" TargetMode="External"/><Relationship Id="rId4" Type="http://schemas.openxmlformats.org/officeDocument/2006/relationships/hyperlink" Target="https://link.springer.com/chapter/10.1007/978-3-030-53914-6_1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754326"/>
          </a:xfrm>
          <a:prstGeom prst="rect">
            <a:avLst/>
          </a:prstGeom>
          <a:noFill/>
        </p:spPr>
        <p:txBody>
          <a:bodyPr wrap="square">
            <a:spAutoFit/>
          </a:bodyPr>
          <a:lstStyle/>
          <a:p>
            <a:pPr marL="0" marR="0" lvl="0" indent="0" algn="ctr" rtl="0">
              <a:lnSpc>
                <a:spcPct val="100000"/>
              </a:lnSpc>
              <a:spcBef>
                <a:spcPts val="0"/>
              </a:spcBef>
              <a:spcAft>
                <a:spcPts val="0"/>
              </a:spcAft>
              <a:buClr>
                <a:srgbClr val="4D94B7"/>
              </a:buClr>
              <a:buSzPts val="3600"/>
              <a:buFont typeface="Helvetica Neue"/>
              <a:buNone/>
            </a:pPr>
            <a:r>
              <a:rPr lang="hr-HR" sz="3600" b="1" dirty="0">
                <a:solidFill>
                  <a:srgbClr val="4D94B7"/>
                </a:solidFill>
                <a:latin typeface="Helvetica Neue" panose="020B0604020202020204" charset="0"/>
                <a:ea typeface="Helvetica Neue"/>
                <a:cs typeface="Helvetica Neue"/>
                <a:sym typeface="Helvetica Neue"/>
              </a:rPr>
              <a:t>Digitalno </a:t>
            </a:r>
            <a:r>
              <a:rPr lang="hr-HR" sz="3600" b="1" dirty="0" err="1">
                <a:solidFill>
                  <a:srgbClr val="4D94B7"/>
                </a:solidFill>
                <a:latin typeface="Helvetica Neue" panose="020B0604020202020204" charset="0"/>
                <a:ea typeface="Helvetica Neue"/>
                <a:cs typeface="Helvetica Neue"/>
                <a:sym typeface="Helvetica Neue"/>
              </a:rPr>
              <a:t>intrapoduzetništvo</a:t>
            </a:r>
            <a:r>
              <a:rPr lang="en-US" sz="3600" b="1" dirty="0">
                <a:solidFill>
                  <a:srgbClr val="4D94B7"/>
                </a:solidFill>
                <a:latin typeface="Helvetica Neue" panose="020B0604020202020204" charset="0"/>
                <a:ea typeface="Helvetica Neue"/>
                <a:cs typeface="Helvetica Neue"/>
                <a:sym typeface="Helvetica Neue"/>
              </a:rPr>
              <a:t>:</a:t>
            </a:r>
            <a:br>
              <a:rPr lang="en-US" sz="3600" b="1" dirty="0">
                <a:solidFill>
                  <a:srgbClr val="4D94B7"/>
                </a:solidFill>
                <a:latin typeface="Helvetica Neue" panose="020B0604020202020204" charset="0"/>
                <a:ea typeface="Helvetica Neue"/>
                <a:cs typeface="Helvetica Neue"/>
                <a:sym typeface="Helvetica Neue"/>
              </a:rPr>
            </a:br>
            <a:r>
              <a:rPr lang="hr-HR" sz="3600" b="1" dirty="0">
                <a:solidFill>
                  <a:srgbClr val="4D94B7"/>
                </a:solidFill>
                <a:latin typeface="Helvetica Neue" panose="020B0604020202020204" charset="0"/>
                <a:ea typeface="Helvetica Neue"/>
                <a:cs typeface="Helvetica Neue"/>
                <a:sym typeface="Helvetica Neue"/>
              </a:rPr>
              <a:t>Izgledi i izazovi</a:t>
            </a:r>
            <a:endParaRPr lang="en-US" sz="3600" b="1"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4D94B7"/>
              </a:buClr>
              <a:buSzPts val="3600"/>
              <a:buFont typeface="Helvetica Neue"/>
              <a:buNone/>
            </a:pPr>
            <a:endParaRPr lang="en-US" sz="36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948000" cy="1569660"/>
          </a:xfrm>
          <a:prstGeom prst="rect">
            <a:avLst/>
          </a:prstGeom>
          <a:noFill/>
        </p:spPr>
        <p:txBody>
          <a:bodyPr wrap="square" rtlCol="0">
            <a:spAutoFit/>
          </a:bodyPr>
          <a:lstStyle/>
          <a:p>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Kako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pružiti</a:t>
            </a:r>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podršku</a:t>
            </a:r>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digitalnom</a:t>
            </a:r>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intrapoduzetništvu</a:t>
            </a:r>
            <a:endPar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a:p>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Kako otkriti </a:t>
            </a:r>
            <a:r>
              <a:rPr lang="hr-HR"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intrapoduzetnika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830997"/>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Prvi korak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je pronaći </a:t>
            </a:r>
            <a:r>
              <a:rPr lang="hr-HR" sz="2400" b="1" dirty="0" err="1">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intrapoduzetnike</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 unutar poduzeća </a:t>
            </a:r>
            <a:r>
              <a:rPr lang="hr-HR" sz="2400" dirty="0">
                <a:latin typeface="Helvetica Neue" panose="020B0604020202020204" charset="0"/>
                <a:ea typeface="Microsoft Sans Serif" panose="020B0604020202020204" pitchFamily="34" charset="0"/>
                <a:cs typeface="Microsoft Sans Serif" panose="020B0604020202020204" pitchFamily="34" charset="0"/>
              </a:rPr>
              <a:t>i podržati ih te im dati prostor potreban za rast, razvoj svojih potencijala i uvođenje inovacija u tvrtku.</a:t>
            </a:r>
          </a:p>
        </p:txBody>
      </p:sp>
      <p:sp>
        <p:nvSpPr>
          <p:cNvPr id="10" name="CasellaDiTesto 9"/>
          <p:cNvSpPr txBox="1"/>
          <p:nvPr/>
        </p:nvSpPr>
        <p:spPr>
          <a:xfrm>
            <a:off x="1296000" y="4464000"/>
            <a:ext cx="11514430" cy="2769989"/>
          </a:xfrm>
          <a:prstGeom prst="rect">
            <a:avLst/>
          </a:prstGeom>
          <a:noFill/>
        </p:spPr>
        <p:txBody>
          <a:bodyPr wrap="square" rtlCol="0">
            <a:spAutoFit/>
          </a:bodyPr>
          <a:lstStyle/>
          <a:p>
            <a:pPr>
              <a:spcAft>
                <a:spcPts val="1200"/>
              </a:spcAft>
            </a:pPr>
            <a:r>
              <a:rPr lang="hr-HR" sz="2400" dirty="0">
                <a:latin typeface="Helvetica Neue" panose="020B0604020202020204" charset="0"/>
                <a:ea typeface="Microsoft Sans Serif" panose="020B0604020202020204" pitchFamily="34" charset="0"/>
                <a:cs typeface="Microsoft Sans Serif" panose="020B0604020202020204" pitchFamily="34" charset="0"/>
              </a:rPr>
              <a:t>Da biste ih identificirali, prvo možete potražiti zaposlenike s osobinama kao što su</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spcAft>
                <a:spcPts val="600"/>
              </a:spcAft>
              <a:buClr>
                <a:srgbClr val="AED633"/>
              </a:buClr>
              <a:buFont typeface="Wingdings" panose="05000000000000000000" pitchFamily="2" charset="2"/>
              <a:buChar char="Ø"/>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Predanost </a:t>
            </a:r>
            <a:r>
              <a:rPr lang="hr-HR" sz="2400" dirty="0">
                <a:latin typeface="Helvetica Neue" panose="020B0604020202020204" charset="0"/>
                <a:ea typeface="Microsoft Sans Serif" panose="020B0604020202020204" pitchFamily="34" charset="0"/>
                <a:cs typeface="Microsoft Sans Serif" panose="020B0604020202020204" pitchFamily="34" charset="0"/>
              </a:rPr>
              <a:t>poslu i poduzeću</a:t>
            </a:r>
          </a:p>
          <a:p>
            <a:pPr marL="914400" lvl="1" indent="-457200">
              <a:spcAft>
                <a:spcPts val="600"/>
              </a:spcAft>
              <a:buClr>
                <a:srgbClr val="AED633"/>
              </a:buClr>
              <a:buFont typeface="Wingdings" panose="05000000000000000000" pitchFamily="2" charset="2"/>
              <a:buChar char="Ø"/>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Prilagodljivost</a:t>
            </a:r>
          </a:p>
          <a:p>
            <a:pPr marL="914400" lvl="1" indent="-457200">
              <a:spcAft>
                <a:spcPts val="600"/>
              </a:spcAft>
              <a:buClr>
                <a:srgbClr val="AED633"/>
              </a:buClr>
              <a:buFont typeface="Wingdings" panose="05000000000000000000" pitchFamily="2" charset="2"/>
              <a:buChar char="Ø"/>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Unutarnja motivacija </a:t>
            </a:r>
            <a:r>
              <a:rPr lang="hr-HR" sz="2400" dirty="0">
                <a:latin typeface="Helvetica Neue" panose="020B0604020202020204" charset="0"/>
                <a:ea typeface="Microsoft Sans Serif" panose="020B0604020202020204" pitchFamily="34" charset="0"/>
                <a:cs typeface="Microsoft Sans Serif" panose="020B0604020202020204" pitchFamily="34" charset="0"/>
              </a:rPr>
              <a:t>(koju ne pokreće profit)</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spcAft>
                <a:spcPts val="600"/>
              </a:spcAft>
              <a:buClr>
                <a:srgbClr val="AED633"/>
              </a:buClr>
              <a:buFont typeface="Wingdings" panose="05000000000000000000" pitchFamily="2" charset="2"/>
              <a:buChar char="Ø"/>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Povjerenje</a:t>
            </a:r>
          </a:p>
          <a:p>
            <a:pPr marL="914400" lvl="1" indent="-457200">
              <a:spcAft>
                <a:spcPts val="600"/>
              </a:spcAft>
              <a:buClr>
                <a:srgbClr val="AED633"/>
              </a:buClr>
              <a:buFont typeface="Wingdings" panose="05000000000000000000" pitchFamily="2" charset="2"/>
              <a:buChar char="Ø"/>
            </a:pPr>
            <a:r>
              <a:rPr lang="hr-HR"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Proaktivnost</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17938" t="9292" r="-62" b="2239"/>
          <a:stretch/>
        </p:blipFill>
        <p:spPr>
          <a:xfrm>
            <a:off x="12656857" y="4375647"/>
            <a:ext cx="4108287" cy="4381325"/>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a:t>
            </a:r>
          </a:p>
        </p:txBody>
      </p:sp>
    </p:spTree>
    <p:extLst>
      <p:ext uri="{BB962C8B-B14F-4D97-AF65-F5344CB8AC3E}">
        <p14:creationId xmlns:p14="http://schemas.microsoft.com/office/powerpoint/2010/main" val="35653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hr-HR"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Intrapoduzetnička</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kultura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5" name="Freccia a destra 34"/>
          <p:cNvSpPr/>
          <p:nvPr/>
        </p:nvSpPr>
        <p:spPr>
          <a:xfrm>
            <a:off x="1296000" y="3384000"/>
            <a:ext cx="15912000" cy="5436000"/>
          </a:xfrm>
          <a:prstGeom prst="rightArrow">
            <a:avLst>
              <a:gd name="adj1" fmla="val 73363"/>
              <a:gd name="adj2" fmla="val 53027"/>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40" name="Rettangolo arrotondato 39"/>
          <p:cNvSpPr/>
          <p:nvPr/>
        </p:nvSpPr>
        <p:spPr>
          <a:xfrm>
            <a:off x="1764000" y="4500000"/>
            <a:ext cx="6122696" cy="3310123"/>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41" name="Rettangolo 40"/>
          <p:cNvSpPr/>
          <p:nvPr/>
        </p:nvSpPr>
        <p:spPr>
          <a:xfrm>
            <a:off x="1944000" y="4644000"/>
            <a:ext cx="5764597" cy="298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a:latin typeface="Helvetica Neue" panose="020B0604020202020204" charset="0"/>
              </a:rPr>
              <a:t>Intrap</a:t>
            </a:r>
            <a:r>
              <a:rPr lang="hr-HR" sz="2400" kern="1200" dirty="0" err="1">
                <a:latin typeface="Helvetica Neue" panose="020B0604020202020204" charset="0"/>
              </a:rPr>
              <a:t>oduzetnik</a:t>
            </a:r>
            <a:r>
              <a:rPr lang="en-US" sz="2400" kern="1200" dirty="0">
                <a:latin typeface="Helvetica Neue" panose="020B0604020202020204" charset="0"/>
              </a:rPr>
              <a:t> je </a:t>
            </a:r>
            <a:r>
              <a:rPr lang="en-US" sz="2400" kern="1200" dirty="0" err="1">
                <a:latin typeface="Helvetica Neue" panose="020B0604020202020204" charset="0"/>
              </a:rPr>
              <a:t>kreativna</a:t>
            </a:r>
            <a:r>
              <a:rPr lang="en-US" sz="2400" kern="1200" dirty="0">
                <a:latin typeface="Helvetica Neue" panose="020B0604020202020204" charset="0"/>
              </a:rPr>
              <a:t> </a:t>
            </a:r>
            <a:r>
              <a:rPr lang="en-US" sz="2400" kern="1200" dirty="0" err="1">
                <a:latin typeface="Helvetica Neue" panose="020B0604020202020204" charset="0"/>
              </a:rPr>
              <a:t>osoba</a:t>
            </a:r>
            <a:r>
              <a:rPr lang="en-US" sz="2400" kern="1200" dirty="0">
                <a:latin typeface="Helvetica Neue" panose="020B0604020202020204" charset="0"/>
              </a:rPr>
              <a:t> </a:t>
            </a:r>
            <a:r>
              <a:rPr lang="en-US" sz="2400" kern="1200" dirty="0" err="1">
                <a:latin typeface="Helvetica Neue" panose="020B0604020202020204" charset="0"/>
              </a:rPr>
              <a:t>koja</a:t>
            </a:r>
            <a:r>
              <a:rPr lang="en-US" sz="2400" kern="1200" dirty="0">
                <a:latin typeface="Helvetica Neue" panose="020B0604020202020204" charset="0"/>
              </a:rPr>
              <a:t> </a:t>
            </a:r>
            <a:r>
              <a:rPr lang="en-US" sz="2400" kern="1200" dirty="0" err="1">
                <a:latin typeface="Helvetica Neue" panose="020B0604020202020204" charset="0"/>
              </a:rPr>
              <a:t>predlaže</a:t>
            </a:r>
            <a:r>
              <a:rPr lang="en-US" sz="2400" kern="1200" dirty="0">
                <a:latin typeface="Helvetica Neue" panose="020B0604020202020204" charset="0"/>
              </a:rPr>
              <a:t> i </a:t>
            </a:r>
            <a:r>
              <a:rPr lang="en-US" sz="2400" kern="1200" dirty="0" err="1">
                <a:latin typeface="Helvetica Neue" panose="020B0604020202020204" charset="0"/>
              </a:rPr>
              <a:t>razvija</a:t>
            </a:r>
            <a:r>
              <a:rPr lang="en-US" sz="2400" kern="1200" dirty="0">
                <a:latin typeface="Helvetica Neue" panose="020B0604020202020204" charset="0"/>
              </a:rPr>
              <a:t> </a:t>
            </a:r>
            <a:r>
              <a:rPr lang="en-US" sz="2400" kern="1200" dirty="0" err="1">
                <a:latin typeface="Helvetica Neue" panose="020B0604020202020204" charset="0"/>
              </a:rPr>
              <a:t>inovativne</a:t>
            </a:r>
            <a:r>
              <a:rPr lang="en-US" sz="2400" kern="1200" dirty="0">
                <a:latin typeface="Helvetica Neue" panose="020B0604020202020204" charset="0"/>
              </a:rPr>
              <a:t> i </a:t>
            </a:r>
            <a:r>
              <a:rPr lang="en-US" sz="2400" kern="1200" dirty="0" err="1">
                <a:latin typeface="Helvetica Neue" panose="020B0604020202020204" charset="0"/>
              </a:rPr>
              <a:t>profitabilne</a:t>
            </a:r>
            <a:r>
              <a:rPr lang="en-US" sz="2400" kern="1200" dirty="0">
                <a:latin typeface="Helvetica Neue" panose="020B0604020202020204" charset="0"/>
              </a:rPr>
              <a:t> </a:t>
            </a:r>
            <a:r>
              <a:rPr lang="en-US" sz="2400" kern="1200" dirty="0" err="1">
                <a:latin typeface="Helvetica Neue" panose="020B0604020202020204" charset="0"/>
              </a:rPr>
              <a:t>ideje</a:t>
            </a:r>
            <a:r>
              <a:rPr lang="en-US" sz="2400" kern="1200" dirty="0">
                <a:latin typeface="Helvetica Neue" panose="020B0604020202020204" charset="0"/>
              </a:rPr>
              <a:t> </a:t>
            </a:r>
            <a:r>
              <a:rPr lang="en-US" sz="2400" kern="1200" dirty="0" err="1">
                <a:latin typeface="Helvetica Neue" panose="020B0604020202020204" charset="0"/>
              </a:rPr>
              <a:t>unutar</a:t>
            </a:r>
            <a:r>
              <a:rPr lang="en-US" sz="2400" kern="1200" dirty="0">
                <a:latin typeface="Helvetica Neue" panose="020B0604020202020204" charset="0"/>
              </a:rPr>
              <a:t> </a:t>
            </a:r>
            <a:r>
              <a:rPr lang="en-US" sz="2400" kern="1200" dirty="0" err="1">
                <a:latin typeface="Helvetica Neue" panose="020B0604020202020204" charset="0"/>
              </a:rPr>
              <a:t>poduzeća</a:t>
            </a:r>
            <a:r>
              <a:rPr lang="en-US" sz="2400" kern="1200" dirty="0">
                <a:latin typeface="Helvetica Neue" panose="020B0604020202020204" charset="0"/>
              </a:rPr>
              <a:t>. </a:t>
            </a:r>
            <a:r>
              <a:rPr lang="en-US" sz="2400" kern="1200" dirty="0" err="1">
                <a:latin typeface="Helvetica Neue" panose="020B0604020202020204" charset="0"/>
              </a:rPr>
              <a:t>Međutim</a:t>
            </a:r>
            <a:r>
              <a:rPr lang="en-US" sz="2400" kern="1200" dirty="0">
                <a:latin typeface="Helvetica Neue" panose="020B0604020202020204" charset="0"/>
              </a:rPr>
              <a:t>, put do </a:t>
            </a:r>
            <a:r>
              <a:rPr lang="en-US" sz="2400" kern="1200" dirty="0" err="1">
                <a:latin typeface="Helvetica Neue" panose="020B0604020202020204" charset="0"/>
              </a:rPr>
              <a:t>uspjeha</a:t>
            </a:r>
            <a:r>
              <a:rPr lang="en-US" sz="2400" kern="1200" dirty="0">
                <a:latin typeface="Helvetica Neue" panose="020B0604020202020204" charset="0"/>
              </a:rPr>
              <a:t> </a:t>
            </a:r>
            <a:r>
              <a:rPr lang="en-US" sz="2400" kern="1200" dirty="0" err="1">
                <a:latin typeface="Helvetica Neue" panose="020B0604020202020204" charset="0"/>
              </a:rPr>
              <a:t>nije</a:t>
            </a:r>
            <a:r>
              <a:rPr lang="en-US" sz="2400" kern="1200" dirty="0">
                <a:latin typeface="Helvetica Neue" panose="020B0604020202020204" charset="0"/>
              </a:rPr>
              <a:t> </a:t>
            </a:r>
            <a:r>
              <a:rPr lang="en-US" sz="2400" kern="1200" dirty="0" err="1">
                <a:latin typeface="Helvetica Neue" panose="020B0604020202020204" charset="0"/>
              </a:rPr>
              <a:t>uvijek</a:t>
            </a:r>
            <a:r>
              <a:rPr lang="en-US" sz="2400" kern="1200" dirty="0">
                <a:latin typeface="Helvetica Neue" panose="020B0604020202020204" charset="0"/>
              </a:rPr>
              <a:t> </a:t>
            </a:r>
            <a:r>
              <a:rPr lang="hr-HR" sz="2400" kern="1200" dirty="0">
                <a:latin typeface="Helvetica Neue" panose="020B0604020202020204" charset="0"/>
              </a:rPr>
              <a:t>ravan</a:t>
            </a:r>
            <a:r>
              <a:rPr lang="en-US" sz="2400" kern="1200" dirty="0">
                <a:latin typeface="Helvetica Neue" panose="020B0604020202020204" charset="0"/>
              </a:rPr>
              <a:t> i </a:t>
            </a:r>
            <a:r>
              <a:rPr lang="en-US" sz="2400" kern="1200" dirty="0" err="1">
                <a:latin typeface="Helvetica Neue" panose="020B0604020202020204" charset="0"/>
              </a:rPr>
              <a:t>intrapoduzetnik</a:t>
            </a:r>
            <a:r>
              <a:rPr lang="en-US" sz="2400" kern="1200" dirty="0">
                <a:latin typeface="Helvetica Neue" panose="020B0604020202020204" charset="0"/>
              </a:rPr>
              <a:t> je </a:t>
            </a:r>
            <a:r>
              <a:rPr lang="en-US" sz="2400" kern="1200" dirty="0" err="1">
                <a:latin typeface="Helvetica Neue" panose="020B0604020202020204" charset="0"/>
              </a:rPr>
              <a:t>spreman</a:t>
            </a:r>
            <a:r>
              <a:rPr lang="en-US" sz="2400" kern="1200" dirty="0">
                <a:latin typeface="Helvetica Neue" panose="020B0604020202020204" charset="0"/>
              </a:rPr>
              <a:t> </a:t>
            </a:r>
            <a:r>
              <a:rPr lang="en-US" sz="2400" kern="1200" dirty="0" err="1">
                <a:latin typeface="Helvetica Neue" panose="020B0604020202020204" charset="0"/>
              </a:rPr>
              <a:t>riskirati</a:t>
            </a:r>
            <a:r>
              <a:rPr lang="en-US" sz="2400" kern="1200" dirty="0">
                <a:latin typeface="Helvetica Neue" panose="020B0604020202020204" charset="0"/>
              </a:rPr>
              <a:t> </a:t>
            </a:r>
            <a:r>
              <a:rPr lang="en-US" sz="2400" kern="1200" dirty="0" err="1">
                <a:latin typeface="Helvetica Neue" panose="020B0604020202020204" charset="0"/>
              </a:rPr>
              <a:t>neuspjeh</a:t>
            </a:r>
            <a:r>
              <a:rPr lang="en-US" sz="2400" kern="1200" dirty="0">
                <a:latin typeface="Helvetica Neue" panose="020B0604020202020204" charset="0"/>
              </a:rPr>
              <a:t> i ne </a:t>
            </a:r>
            <a:r>
              <a:rPr lang="en-US" sz="2400" kern="1200" dirty="0" err="1">
                <a:latin typeface="Helvetica Neue" panose="020B0604020202020204" charset="0"/>
              </a:rPr>
              <a:t>boji</a:t>
            </a:r>
            <a:r>
              <a:rPr lang="en-US" sz="2400" kern="1200" dirty="0">
                <a:latin typeface="Helvetica Neue" panose="020B0604020202020204" charset="0"/>
              </a:rPr>
              <a:t> se </a:t>
            </a:r>
            <a:r>
              <a:rPr lang="en-US" sz="2400" kern="1200" dirty="0" err="1">
                <a:latin typeface="Helvetica Neue" panose="020B0604020202020204" charset="0"/>
              </a:rPr>
              <a:t>pogriješiti</a:t>
            </a:r>
            <a:r>
              <a:rPr lang="en-US" sz="2400" kern="1200" dirty="0">
                <a:latin typeface="Helvetica Neue" panose="020B0604020202020204" charset="0"/>
              </a:rPr>
              <a:t>.</a:t>
            </a:r>
          </a:p>
        </p:txBody>
      </p:sp>
      <p:sp>
        <p:nvSpPr>
          <p:cNvPr id="38" name="Rettangolo arrotondato 37"/>
          <p:cNvSpPr/>
          <p:nvPr/>
        </p:nvSpPr>
        <p:spPr>
          <a:xfrm>
            <a:off x="8496000" y="4500000"/>
            <a:ext cx="6385230" cy="3293331"/>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Rettangolo 38"/>
          <p:cNvSpPr/>
          <p:nvPr/>
        </p:nvSpPr>
        <p:spPr>
          <a:xfrm>
            <a:off x="8712000" y="4644000"/>
            <a:ext cx="6011776" cy="297179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kern="1200" dirty="0">
                <a:latin typeface="Helvetica Neue" panose="020B0604020202020204" charset="0"/>
              </a:rPr>
              <a:t>Poduzeće</a:t>
            </a:r>
            <a:r>
              <a:rPr lang="en-US" sz="2400" kern="1200" dirty="0">
                <a:latin typeface="Helvetica Neue" panose="020B0604020202020204" charset="0"/>
              </a:rPr>
              <a:t> </a:t>
            </a:r>
            <a:r>
              <a:rPr lang="en-US" sz="2400" kern="1200" dirty="0" err="1">
                <a:latin typeface="Helvetica Neue" panose="020B0604020202020204" charset="0"/>
              </a:rPr>
              <a:t>stoga</a:t>
            </a:r>
            <a:r>
              <a:rPr lang="en-US" sz="2400" kern="1200" dirty="0">
                <a:latin typeface="Helvetica Neue" panose="020B0604020202020204" charset="0"/>
              </a:rPr>
              <a:t> mora </a:t>
            </a:r>
            <a:r>
              <a:rPr lang="en-US" sz="2400" kern="1200" dirty="0" err="1">
                <a:latin typeface="Helvetica Neue" panose="020B0604020202020204" charset="0"/>
              </a:rPr>
              <a:t>izgraditi</a:t>
            </a:r>
            <a:r>
              <a:rPr lang="en-US" sz="2400" kern="1200" dirty="0">
                <a:latin typeface="Helvetica Neue" panose="020B0604020202020204" charset="0"/>
              </a:rPr>
              <a:t> </a:t>
            </a:r>
            <a:r>
              <a:rPr lang="en-US" sz="2400" kern="1200" dirty="0" err="1">
                <a:latin typeface="Helvetica Neue" panose="020B0604020202020204" charset="0"/>
              </a:rPr>
              <a:t>kulturu</a:t>
            </a:r>
            <a:r>
              <a:rPr lang="en-US" sz="2400" kern="1200" dirty="0">
                <a:latin typeface="Helvetica Neue" panose="020B0604020202020204" charset="0"/>
              </a:rPr>
              <a:t> </a:t>
            </a:r>
            <a:r>
              <a:rPr lang="en-US" sz="2400" kern="1200" dirty="0" err="1">
                <a:latin typeface="Helvetica Neue" panose="020B0604020202020204" charset="0"/>
              </a:rPr>
              <a:t>koja</a:t>
            </a:r>
            <a:r>
              <a:rPr lang="en-US" sz="2400" kern="1200" dirty="0">
                <a:latin typeface="Helvetica Neue" panose="020B0604020202020204" charset="0"/>
              </a:rPr>
              <a:t> </a:t>
            </a:r>
            <a:r>
              <a:rPr lang="en-US" sz="2400" kern="1200" dirty="0" err="1">
                <a:latin typeface="Helvetica Neue" panose="020B0604020202020204" charset="0"/>
              </a:rPr>
              <a:t>potiče</a:t>
            </a:r>
            <a:r>
              <a:rPr lang="en-US" sz="2400" kern="1200" dirty="0">
                <a:latin typeface="Helvetica Neue" panose="020B0604020202020204" charset="0"/>
              </a:rPr>
              <a:t> </a:t>
            </a:r>
            <a:r>
              <a:rPr lang="en-US" sz="2400" kern="1200" dirty="0" err="1">
                <a:latin typeface="Helvetica Neue" panose="020B0604020202020204" charset="0"/>
              </a:rPr>
              <a:t>kreativnost</a:t>
            </a:r>
            <a:r>
              <a:rPr lang="en-US" sz="2400" kern="1200" dirty="0">
                <a:latin typeface="Helvetica Neue" panose="020B0604020202020204" charset="0"/>
              </a:rPr>
              <a:t> i </a:t>
            </a:r>
            <a:r>
              <a:rPr lang="en-US" sz="2400" kern="1200" dirty="0" err="1">
                <a:latin typeface="Helvetica Neue" panose="020B0604020202020204" charset="0"/>
              </a:rPr>
              <a:t>predlaganje</a:t>
            </a:r>
            <a:r>
              <a:rPr lang="en-US" sz="2400" kern="1200" dirty="0">
                <a:latin typeface="Helvetica Neue" panose="020B0604020202020204" charset="0"/>
              </a:rPr>
              <a:t> </a:t>
            </a:r>
            <a:r>
              <a:rPr lang="en-US" sz="2400" kern="1200" dirty="0" err="1">
                <a:latin typeface="Helvetica Neue" panose="020B0604020202020204" charset="0"/>
              </a:rPr>
              <a:t>ideja</a:t>
            </a:r>
            <a:r>
              <a:rPr lang="en-US" sz="2400" kern="1200" dirty="0">
                <a:latin typeface="Helvetica Neue" panose="020B0604020202020204" charset="0"/>
              </a:rPr>
              <a:t>. </a:t>
            </a:r>
            <a:r>
              <a:rPr lang="en-US" sz="2400" kern="1200" dirty="0" err="1">
                <a:latin typeface="Helvetica Neue" panose="020B0604020202020204" charset="0"/>
              </a:rPr>
              <a:t>Osim</a:t>
            </a:r>
            <a:r>
              <a:rPr lang="en-US" sz="2400" kern="1200" dirty="0">
                <a:latin typeface="Helvetica Neue" panose="020B0604020202020204" charset="0"/>
              </a:rPr>
              <a:t> toga, </a:t>
            </a:r>
            <a:r>
              <a:rPr lang="en-US" sz="2400" kern="1200" dirty="0" err="1">
                <a:latin typeface="Helvetica Neue" panose="020B0604020202020204" charset="0"/>
              </a:rPr>
              <a:t>kako</a:t>
            </a:r>
            <a:r>
              <a:rPr lang="en-US" sz="2400" kern="1200" dirty="0">
                <a:latin typeface="Helvetica Neue" panose="020B0604020202020204" charset="0"/>
              </a:rPr>
              <a:t> bi se </a:t>
            </a:r>
            <a:r>
              <a:rPr lang="en-US" sz="2400" kern="1200" dirty="0" err="1">
                <a:latin typeface="Helvetica Neue" panose="020B0604020202020204" charset="0"/>
              </a:rPr>
              <a:t>podržali</a:t>
            </a:r>
            <a:r>
              <a:rPr lang="en-US" sz="2400" kern="1200" dirty="0">
                <a:latin typeface="Helvetica Neue" panose="020B0604020202020204" charset="0"/>
              </a:rPr>
              <a:t> </a:t>
            </a:r>
            <a:r>
              <a:rPr lang="en-US" sz="2400" kern="1200" dirty="0" err="1">
                <a:latin typeface="Helvetica Neue" panose="020B0604020202020204" charset="0"/>
              </a:rPr>
              <a:t>intrapoduzetnici</a:t>
            </a:r>
            <a:r>
              <a:rPr lang="en-US" sz="2400" kern="1200" dirty="0">
                <a:latin typeface="Helvetica Neue" panose="020B0604020202020204" charset="0"/>
              </a:rPr>
              <a:t> u </a:t>
            </a:r>
            <a:r>
              <a:rPr lang="en-US" sz="2400" kern="1200" dirty="0" err="1">
                <a:latin typeface="Helvetica Neue" panose="020B0604020202020204" charset="0"/>
              </a:rPr>
              <a:t>poduzeću</a:t>
            </a:r>
            <a:r>
              <a:rPr lang="en-US" sz="2400" kern="1200" dirty="0">
                <a:latin typeface="Helvetica Neue" panose="020B0604020202020204" charset="0"/>
              </a:rPr>
              <a:t>, </a:t>
            </a:r>
            <a:r>
              <a:rPr lang="en-US" sz="2400" kern="1200" dirty="0" err="1">
                <a:latin typeface="Helvetica Neue" panose="020B0604020202020204" charset="0"/>
              </a:rPr>
              <a:t>korporativna</a:t>
            </a:r>
            <a:r>
              <a:rPr lang="en-US" sz="2400" kern="1200" dirty="0">
                <a:latin typeface="Helvetica Neue" panose="020B0604020202020204" charset="0"/>
              </a:rPr>
              <a:t> </a:t>
            </a:r>
            <a:r>
              <a:rPr lang="en-US" sz="2400" kern="1200" dirty="0" err="1">
                <a:latin typeface="Helvetica Neue" panose="020B0604020202020204" charset="0"/>
              </a:rPr>
              <a:t>kultura</a:t>
            </a:r>
            <a:r>
              <a:rPr lang="en-US" sz="2400" kern="1200" dirty="0">
                <a:latin typeface="Helvetica Neue" panose="020B0604020202020204" charset="0"/>
              </a:rPr>
              <a:t> </a:t>
            </a:r>
            <a:r>
              <a:rPr lang="en-US" sz="2400" kern="1200" dirty="0" err="1">
                <a:latin typeface="Helvetica Neue" panose="020B0604020202020204" charset="0"/>
              </a:rPr>
              <a:t>treba</a:t>
            </a:r>
            <a:r>
              <a:rPr lang="en-US" sz="2400" kern="1200" dirty="0">
                <a:latin typeface="Helvetica Neue" panose="020B0604020202020204" charset="0"/>
              </a:rPr>
              <a:t> </a:t>
            </a:r>
            <a:r>
              <a:rPr lang="en-US" sz="2400" kern="1200" dirty="0" err="1">
                <a:latin typeface="Helvetica Neue" panose="020B0604020202020204" charset="0"/>
              </a:rPr>
              <a:t>biti</a:t>
            </a:r>
            <a:r>
              <a:rPr lang="en-US" sz="2400" kern="1200" dirty="0">
                <a:latin typeface="Helvetica Neue" panose="020B0604020202020204" charset="0"/>
              </a:rPr>
              <a:t> </a:t>
            </a:r>
            <a:r>
              <a:rPr lang="en-US" sz="2400" kern="1200" dirty="0" err="1">
                <a:latin typeface="Helvetica Neue" panose="020B0604020202020204" charset="0"/>
              </a:rPr>
              <a:t>izrazito</a:t>
            </a:r>
            <a:r>
              <a:rPr lang="en-US" sz="2400" kern="1200" dirty="0">
                <a:latin typeface="Helvetica Neue" panose="020B0604020202020204" charset="0"/>
              </a:rPr>
              <a:t> </a:t>
            </a:r>
            <a:r>
              <a:rPr lang="en-US" sz="2400" kern="1200" dirty="0" err="1">
                <a:latin typeface="Helvetica Neue" panose="020B0604020202020204" charset="0"/>
              </a:rPr>
              <a:t>tolerantna</a:t>
            </a:r>
            <a:r>
              <a:rPr lang="en-US" sz="2400" kern="1200" dirty="0">
                <a:latin typeface="Helvetica Neue" panose="020B0604020202020204" charset="0"/>
              </a:rPr>
              <a:t> </a:t>
            </a:r>
            <a:r>
              <a:rPr lang="en-US" sz="2400" kern="1200" dirty="0" err="1">
                <a:latin typeface="Helvetica Neue" panose="020B0604020202020204" charset="0"/>
              </a:rPr>
              <a:t>prema</a:t>
            </a:r>
            <a:r>
              <a:rPr lang="en-US" sz="2400" kern="1200" dirty="0">
                <a:latin typeface="Helvetica Neue" panose="020B0604020202020204" charset="0"/>
              </a:rPr>
              <a:t> </a:t>
            </a:r>
            <a:r>
              <a:rPr lang="en-US" sz="2400" kern="1200" dirty="0" err="1">
                <a:latin typeface="Helvetica Neue" panose="020B0604020202020204" charset="0"/>
              </a:rPr>
              <a:t>pogreškama</a:t>
            </a:r>
            <a:r>
              <a:rPr lang="en-US" sz="2400" kern="1200" dirty="0">
                <a:latin typeface="Helvetica Neue" panose="020B0604020202020204" charset="0"/>
              </a:rPr>
              <a:t>, </a:t>
            </a:r>
            <a:r>
              <a:rPr lang="en-US" sz="2400" kern="1200" dirty="0" err="1">
                <a:latin typeface="Helvetica Neue" panose="020B0604020202020204" charset="0"/>
              </a:rPr>
              <a:t>koje</a:t>
            </a:r>
            <a:r>
              <a:rPr lang="en-US" sz="2400" kern="1200" dirty="0">
                <a:latin typeface="Helvetica Neue" panose="020B0604020202020204" charset="0"/>
              </a:rPr>
              <a:t> se </a:t>
            </a:r>
            <a:r>
              <a:rPr lang="en-US" sz="2400" kern="1200" dirty="0" err="1">
                <a:latin typeface="Helvetica Neue" panose="020B0604020202020204" charset="0"/>
              </a:rPr>
              <a:t>smatraju</a:t>
            </a:r>
            <a:r>
              <a:rPr lang="en-US" sz="2400" kern="1200" dirty="0">
                <a:latin typeface="Helvetica Neue" panose="020B0604020202020204" charset="0"/>
              </a:rPr>
              <a:t> </a:t>
            </a:r>
            <a:r>
              <a:rPr lang="en-US" sz="2400" kern="1200" dirty="0" err="1">
                <a:latin typeface="Helvetica Neue" panose="020B0604020202020204" charset="0"/>
              </a:rPr>
              <a:t>bitnim</a:t>
            </a:r>
            <a:r>
              <a:rPr lang="en-US" sz="2400" kern="1200" dirty="0">
                <a:latin typeface="Helvetica Neue" panose="020B0604020202020204" charset="0"/>
              </a:rPr>
              <a:t> </a:t>
            </a:r>
            <a:r>
              <a:rPr lang="en-US" sz="2400" kern="1200" dirty="0" err="1">
                <a:latin typeface="Helvetica Neue" panose="020B0604020202020204" charset="0"/>
              </a:rPr>
              <a:t>koracima</a:t>
            </a:r>
            <a:r>
              <a:rPr lang="en-US" sz="2400" kern="1200" dirty="0">
                <a:latin typeface="Helvetica Neue" panose="020B0604020202020204" charset="0"/>
              </a:rPr>
              <a:t> </a:t>
            </a:r>
            <a:r>
              <a:rPr lang="en-US" sz="2400" kern="1200" dirty="0" err="1">
                <a:latin typeface="Helvetica Neue" panose="020B0604020202020204" charset="0"/>
              </a:rPr>
              <a:t>prema</a:t>
            </a:r>
            <a:r>
              <a:rPr lang="en-US" sz="2400" kern="1200" dirty="0">
                <a:latin typeface="Helvetica Neue" panose="020B0604020202020204" charset="0"/>
              </a:rPr>
              <a:t> </a:t>
            </a:r>
            <a:r>
              <a:rPr lang="en-US" sz="2400" kern="1200" dirty="0" err="1">
                <a:latin typeface="Helvetica Neue" panose="020B0604020202020204" charset="0"/>
              </a:rPr>
              <a:t>ostvarenju</a:t>
            </a:r>
            <a:r>
              <a:rPr lang="en-US" sz="2400" kern="1200" dirty="0">
                <a:latin typeface="Helvetica Neue" panose="020B0604020202020204" charset="0"/>
              </a:rPr>
              <a:t> </a:t>
            </a:r>
            <a:r>
              <a:rPr lang="en-US" sz="2400" kern="1200" dirty="0" err="1">
                <a:latin typeface="Helvetica Neue" panose="020B0604020202020204" charset="0"/>
              </a:rPr>
              <a:t>inovativne</a:t>
            </a:r>
            <a:r>
              <a:rPr lang="en-US" sz="2400" kern="1200" dirty="0">
                <a:latin typeface="Helvetica Neue" panose="020B0604020202020204" charset="0"/>
              </a:rPr>
              <a:t> </a:t>
            </a:r>
            <a:r>
              <a:rPr lang="en-US" sz="2400" kern="1200" dirty="0" err="1">
                <a:latin typeface="Helvetica Neue" panose="020B0604020202020204" charset="0"/>
              </a:rPr>
              <a:t>ideje</a:t>
            </a:r>
            <a:r>
              <a:rPr lang="en-US" sz="2400" kern="1200" dirty="0">
                <a:latin typeface="Helvetica Neue" panose="020B0604020202020204" charset="0"/>
              </a:rPr>
              <a:t>.</a:t>
            </a:r>
          </a:p>
        </p:txBody>
      </p:sp>
      <p:sp>
        <p:nvSpPr>
          <p:cNvPr id="2" name="CuadroTexto 28">
            <a:extLst>
              <a:ext uri="{FF2B5EF4-FFF2-40B4-BE49-F238E27FC236}">
                <a16:creationId xmlns:a16="http://schemas.microsoft.com/office/drawing/2014/main" id="{4ADD5AD9-6992-AF12-1EFD-4919D3724213}"/>
              </a:ext>
            </a:extLst>
          </p:cNvPr>
          <p:cNvSpPr txBox="1"/>
          <p:nvPr/>
        </p:nvSpPr>
        <p:spPr>
          <a:xfrm>
            <a:off x="1296000" y="1548000"/>
            <a:ext cx="15984000" cy="828000"/>
          </a:xfrm>
          <a:prstGeom prst="rect">
            <a:avLst/>
          </a:prstGeom>
          <a:noFill/>
        </p:spPr>
        <p:txBody>
          <a:bodyPr wrap="square" rtlCol="0">
            <a:spAutoFit/>
          </a:bodyPr>
          <a:lstStyle/>
          <a:p>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kumimoji="0" lang="hr-HR" sz="4800" b="1" i="0" u="none" strike="noStrike" kern="0" cap="none"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Kako pružiti podršku digitalnom </a:t>
            </a:r>
            <a:r>
              <a:rPr kumimoji="0" lang="hr-HR" sz="4800" b="1" i="0" u="none" strike="noStrike" kern="0" cap="none"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intrapoduzetništvu</a:t>
            </a:r>
            <a:endParaRPr kumimoji="0" lang="en-US" sz="4800" b="1" i="0" u="none" strike="noStrike" kern="0" cap="none"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9" name="CasellaDiTesto 8"/>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a:t>
            </a:r>
          </a:p>
        </p:txBody>
      </p:sp>
    </p:spTree>
    <p:extLst>
      <p:ext uri="{BB962C8B-B14F-4D97-AF65-F5344CB8AC3E}">
        <p14:creationId xmlns:p14="http://schemas.microsoft.com/office/powerpoint/2010/main" val="325429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3913920456"/>
              </p:ext>
            </p:extLst>
          </p:nvPr>
        </p:nvGraphicFramePr>
        <p:xfrm>
          <a:off x="1296000" y="3384000"/>
          <a:ext cx="6480000" cy="560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7668000" y="3384000"/>
            <a:ext cx="9705866" cy="5216813"/>
          </a:xfrm>
          <a:prstGeom prst="rect">
            <a:avLst/>
          </a:prstGeom>
          <a:noFill/>
        </p:spPr>
        <p:txBody>
          <a:bodyPr wrap="square" rtlCol="0">
            <a:spAutoFit/>
          </a:bodyPr>
          <a:lstStyle/>
          <a:p>
            <a:pPr marL="514350" indent="-514350">
              <a:spcAft>
                <a:spcPts val="600"/>
              </a:spcAft>
              <a:buClr>
                <a:srgbClr val="AED633"/>
              </a:buClr>
              <a:buFont typeface="+mj-lt"/>
              <a:buAutoNum type="arabicParenR"/>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Identificirajte </a:t>
            </a:r>
            <a:r>
              <a:rPr lang="hr-HR"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intrapoduzetnika</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u poduzeću</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dirty="0">
                <a:latin typeface="Helvetica Neue" panose="020B0604020202020204" charset="0"/>
                <a:ea typeface="Microsoft Sans Serif" panose="020B0604020202020204" pitchFamily="34" charset="0"/>
                <a:cs typeface="Microsoft Sans Serif" panose="020B0604020202020204" pitchFamily="34" charset="0"/>
              </a:rPr>
              <a:t>Uspostavite </a:t>
            </a:r>
            <a:r>
              <a:rPr lang="hr-HR"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meritokraciju</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Osnažite zaposlenike</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hr-HR" sz="2400" dirty="0">
                <a:latin typeface="Helvetica Neue" panose="020B0604020202020204" charset="0"/>
                <a:ea typeface="Microsoft Sans Serif" panose="020B0604020202020204" pitchFamily="34" charset="0"/>
                <a:cs typeface="Microsoft Sans Serif" panose="020B0604020202020204" pitchFamily="34" charset="0"/>
              </a:rPr>
              <a:t>donošenjem odluka i neovisnošću)</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dirty="0">
                <a:latin typeface="Helvetica Neue" panose="020B0604020202020204" charset="0"/>
                <a:ea typeface="Microsoft Sans Serif" panose="020B0604020202020204" pitchFamily="34" charset="0"/>
                <a:cs typeface="Microsoft Sans Serif" panose="020B0604020202020204" pitchFamily="34" charset="0"/>
              </a:rPr>
              <a:t>Povećajte razinu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ri</a:t>
            </a:r>
            <a:r>
              <a:rPr lang="hr-HR"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zika</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dirty="0">
                <a:latin typeface="Helvetica Neue" panose="020B0604020202020204" charset="0"/>
                <a:ea typeface="Microsoft Sans Serif" panose="020B0604020202020204" pitchFamily="34" charset="0"/>
                <a:cs typeface="Microsoft Sans Serif" panose="020B0604020202020204" pitchFamily="34" charset="0"/>
              </a:rPr>
              <a:t>Budite transparentni i dozvolite pojedincima </a:t>
            </a: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pristup </a:t>
            </a:r>
            <a:r>
              <a:rPr lang="hr-HR"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infprmaciji</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Dajte vremena i prostora</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hr-HR" sz="2400" dirty="0">
                <a:latin typeface="Helvetica Neue" panose="020B0604020202020204" charset="0"/>
                <a:ea typeface="Microsoft Sans Serif" panose="020B0604020202020204" pitchFamily="34" charset="0"/>
                <a:cs typeface="Microsoft Sans Serif" panose="020B0604020202020204" pitchFamily="34" charset="0"/>
              </a:rPr>
              <a:t>za razmišljanje izvan okvira i stvaranje ideja i rješenja</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pPr marL="514350" indent="-514350">
              <a:spcAft>
                <a:spcPts val="600"/>
              </a:spcAft>
              <a:buClr>
                <a:srgbClr val="AED633"/>
              </a:buClr>
              <a:buFont typeface="+mj-lt"/>
              <a:buAutoNum type="arabicParenR"/>
            </a:pPr>
            <a:r>
              <a:rPr lang="hr-HR" sz="2400" dirty="0">
                <a:latin typeface="Helvetica Neue" panose="020B0604020202020204" charset="0"/>
                <a:ea typeface="Microsoft Sans Serif" panose="020B0604020202020204" pitchFamily="34" charset="0"/>
                <a:cs typeface="Microsoft Sans Serif" panose="020B0604020202020204" pitchFamily="34" charset="0"/>
              </a:rPr>
              <a:t>Naučite zaposlenike da budu oni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koji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rješavaju</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probleme</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dirty="0">
                <a:latin typeface="Helvetica Neue" panose="020B0604020202020204" charset="0"/>
                <a:ea typeface="Microsoft Sans Serif" panose="020B0604020202020204" pitchFamily="34" charset="0"/>
                <a:cs typeface="Microsoft Sans Serif" panose="020B0604020202020204" pitchFamily="34" charset="0"/>
              </a:rPr>
              <a:t>Prepoznajte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intrapoduzetnički</a:t>
            </a:r>
            <a:r>
              <a:rPr lang="hr-HR" sz="2400" dirty="0">
                <a:latin typeface="Helvetica Neue" panose="020B0604020202020204" charset="0"/>
                <a:ea typeface="Microsoft Sans Serif" panose="020B0604020202020204" pitchFamily="34" charset="0"/>
                <a:cs typeface="Microsoft Sans Serif" panose="020B0604020202020204" pitchFamily="34" charset="0"/>
              </a:rPr>
              <a:t> uspjeh i </a:t>
            </a: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nagradite </a:t>
            </a:r>
            <a:r>
              <a:rPr lang="hr-HR"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intrapoduzetnike</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dirty="0">
                <a:latin typeface="Helvetica Neue" panose="020B0604020202020204" charset="0"/>
                <a:ea typeface="Microsoft Sans Serif" panose="020B0604020202020204" pitchFamily="34" charset="0"/>
                <a:cs typeface="Microsoft Sans Serif" panose="020B0604020202020204" pitchFamily="34" charset="0"/>
              </a:rPr>
              <a:t>Promovirajte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suradnju</a:t>
            </a:r>
            <a:r>
              <a:rPr lang="en-US"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zdravu konkurenciju</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hr-HR" sz="2400" dirty="0">
                <a:latin typeface="Helvetica Neue" panose="020B0604020202020204" charset="0"/>
                <a:ea typeface="Microsoft Sans Serif" panose="020B0604020202020204" pitchFamily="34" charset="0"/>
                <a:cs typeface="Microsoft Sans Serif" panose="020B0604020202020204" pitchFamily="34" charset="0"/>
              </a:rPr>
              <a:t>Osigurajte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res</a:t>
            </a:r>
            <a:r>
              <a:rPr lang="hr-HR"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urse</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BDBFD38F-A1F6-0A1F-77BE-9CD3B3FBEF9C}"/>
              </a:ext>
            </a:extLst>
          </p:cNvPr>
          <p:cNvSpPr txBox="1"/>
          <p:nvPr/>
        </p:nvSpPr>
        <p:spPr>
          <a:xfrm>
            <a:off x="1296000" y="1548000"/>
            <a:ext cx="16056000" cy="648000"/>
          </a:xfrm>
          <a:prstGeom prst="rect">
            <a:avLst/>
          </a:prstGeom>
          <a:noFill/>
        </p:spPr>
        <p:txBody>
          <a:bodyPr wrap="square" rtlCol="0">
            <a:spAutoFit/>
          </a:bodyPr>
          <a:lstStyle/>
          <a:p>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kumimoji="0" lang="hr-HR" sz="4800" b="1" i="0" u="none" strike="noStrike" kern="0" cap="none" normalizeH="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Kako pružiti podršku digitalnom </a:t>
            </a:r>
            <a:r>
              <a:rPr kumimoji="0" lang="hr-HR" sz="4800" b="1" i="0" u="none" strike="noStrike" kern="0" cap="none" normalizeH="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intrapoduzetništvu</a:t>
            </a:r>
            <a:endParaRPr kumimoji="0" lang="en-US" sz="4800" b="1" i="0" u="none" strike="noStrike" kern="0" cap="none" normalizeH="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53BBDBEA-7E91-F86F-8143-F6BCE71A0CDD}"/>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a:t>
            </a:r>
            <a:r>
              <a:rPr lang="hr-HR"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Intrapoduzetnička</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kultura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7">
            <a:extLst>
              <a:ext uri="{FF2B5EF4-FFF2-40B4-BE49-F238E27FC236}">
                <a16:creationId xmlns:a16="http://schemas.microsoft.com/office/drawing/2014/main" id="{16624851-249F-17D1-DC2E-A7FA22BD0AC4}"/>
              </a:ext>
            </a:extLst>
          </p:cNvPr>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4</a:t>
            </a:r>
          </a:p>
        </p:txBody>
      </p:sp>
    </p:spTree>
    <p:extLst>
      <p:ext uri="{BB962C8B-B14F-4D97-AF65-F5344CB8AC3E}">
        <p14:creationId xmlns:p14="http://schemas.microsoft.com/office/powerpoint/2010/main" val="390976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057436"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Praktične aktivnosti</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3" name="Gruppieren 2">
            <a:extLst>
              <a:ext uri="{FF2B5EF4-FFF2-40B4-BE49-F238E27FC236}">
                <a16:creationId xmlns:a16="http://schemas.microsoft.com/office/drawing/2014/main" id="{171D1818-A026-3DAD-6DC1-4A159835F9A9}"/>
              </a:ext>
            </a:extLst>
          </p:cNvPr>
          <p:cNvGrpSpPr/>
          <p:nvPr/>
        </p:nvGrpSpPr>
        <p:grpSpPr>
          <a:xfrm>
            <a:off x="1296000" y="3384000"/>
            <a:ext cx="15840000" cy="5668001"/>
            <a:chOff x="1365301" y="3225463"/>
            <a:chExt cx="15722992" cy="5668001"/>
          </a:xfrm>
        </p:grpSpPr>
        <p:sp>
          <p:nvSpPr>
            <p:cNvPr id="4" name="Freihandform: Form 3">
              <a:extLst>
                <a:ext uri="{FF2B5EF4-FFF2-40B4-BE49-F238E27FC236}">
                  <a16:creationId xmlns:a16="http://schemas.microsoft.com/office/drawing/2014/main" id="{B9FE67B6-F1FC-64DB-C372-D5D8B84F7140}"/>
                </a:ext>
              </a:extLst>
            </p:cNvPr>
            <p:cNvSpPr/>
            <p:nvPr/>
          </p:nvSpPr>
          <p:spPr>
            <a:xfrm rot="21600000">
              <a:off x="1365301"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D94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hr-HR" sz="2200" b="1" kern="1200" dirty="0">
                  <a:solidFill>
                    <a:schemeClr val="bg1"/>
                  </a:solidFill>
                  <a:latin typeface="Helvetica Neue" panose="020B0604020202020204" charset="0"/>
                </a:rPr>
                <a:t>Objasnite</a:t>
              </a:r>
              <a:r>
                <a:rPr lang="hr-HR" sz="2200" kern="1200" dirty="0">
                  <a:solidFill>
                    <a:schemeClr val="bg1"/>
                  </a:solidFill>
                  <a:latin typeface="Helvetica Neue" panose="020B0604020202020204" charset="0"/>
                </a:rPr>
                <a:t> zaposlenicima </a:t>
              </a:r>
              <a:r>
                <a:rPr lang="hr-HR" sz="2200" b="1" kern="1200" dirty="0">
                  <a:solidFill>
                    <a:schemeClr val="bg1"/>
                  </a:solidFill>
                  <a:latin typeface="Helvetica Neue" panose="020B0604020202020204" charset="0"/>
                </a:rPr>
                <a:t>izazove</a:t>
              </a:r>
              <a:r>
                <a:rPr lang="hr-HR" sz="2200" kern="1200" dirty="0">
                  <a:solidFill>
                    <a:schemeClr val="bg1"/>
                  </a:solidFill>
                  <a:latin typeface="Helvetica Neue" panose="020B0604020202020204" charset="0"/>
                </a:rPr>
                <a:t> koje ima poduzeće i pozovite ih na aktivno pronalaženje rješenja</a:t>
              </a:r>
            </a:p>
            <a:p>
              <a:pPr marL="342900" lvl="0" indent="-342900" algn="l" defTabSz="1111250">
                <a:lnSpc>
                  <a:spcPct val="90000"/>
                </a:lnSpc>
                <a:spcBef>
                  <a:spcPct val="0"/>
                </a:spcBef>
                <a:spcAft>
                  <a:spcPct val="35000"/>
                </a:spcAft>
                <a:buFont typeface="Wingdings" panose="05000000000000000000" pitchFamily="2" charset="2"/>
                <a:buChar char="§"/>
              </a:pPr>
              <a:r>
                <a:rPr lang="hr-HR" sz="2200" b="1" kern="1200" dirty="0">
                  <a:latin typeface="Helvetica Neue" panose="020B0604020202020204" charset="0"/>
                </a:rPr>
                <a:t>Nagradite </a:t>
              </a:r>
              <a:r>
                <a:rPr lang="hr-HR" sz="2200" kern="1200" dirty="0">
                  <a:latin typeface="Helvetica Neue" panose="020B0604020202020204" charset="0"/>
                </a:rPr>
                <a:t>i inovatore i njihove menadžere </a:t>
              </a:r>
              <a:endParaRPr lang="hr-HR" sz="2200" b="1" kern="1200" dirty="0">
                <a:latin typeface="Helvetica Neue" panose="020B0604020202020204" charset="0"/>
              </a:endParaRPr>
            </a:p>
            <a:p>
              <a:pPr marL="342900" lvl="0" indent="-342900" algn="l" defTabSz="1111250">
                <a:lnSpc>
                  <a:spcPct val="90000"/>
                </a:lnSpc>
                <a:spcBef>
                  <a:spcPct val="0"/>
                </a:spcBef>
                <a:spcAft>
                  <a:spcPct val="35000"/>
                </a:spcAft>
                <a:buFont typeface="Wingdings" panose="05000000000000000000" pitchFamily="2" charset="2"/>
                <a:buChar char="§"/>
              </a:pPr>
              <a:r>
                <a:rPr lang="hr-HR" sz="2200" kern="1200" dirty="0">
                  <a:latin typeface="Helvetica Neue" panose="020B0604020202020204" charset="0"/>
                </a:rPr>
                <a:t>Osigurajte </a:t>
              </a:r>
              <a:r>
                <a:rPr lang="hr-HR" sz="2200" b="1" kern="1200" dirty="0">
                  <a:latin typeface="Helvetica Neue" panose="020B0604020202020204" charset="0"/>
                </a:rPr>
                <a:t>obuku </a:t>
              </a:r>
              <a:r>
                <a:rPr lang="hr-HR" sz="2200" kern="1200" dirty="0">
                  <a:latin typeface="Helvetica Neue" panose="020B0604020202020204" charset="0"/>
                </a:rPr>
                <a:t>o </a:t>
              </a:r>
              <a:r>
                <a:rPr lang="hr-HR" sz="2200" kern="1200" dirty="0" err="1">
                  <a:latin typeface="Helvetica Neue" panose="020B0604020202020204" charset="0"/>
                </a:rPr>
                <a:t>intrapoduzetničkom</a:t>
              </a:r>
              <a:r>
                <a:rPr lang="hr-HR" sz="2200" kern="1200" dirty="0">
                  <a:latin typeface="Helvetica Neue" panose="020B0604020202020204" charset="0"/>
                </a:rPr>
                <a:t> </a:t>
              </a:r>
              <a:r>
                <a:rPr lang="hr-HR" sz="2200" kern="1200" dirty="0" err="1">
                  <a:latin typeface="Helvetica Neue" panose="020B0604020202020204" charset="0"/>
                </a:rPr>
                <a:t>sustavukoja</a:t>
              </a:r>
              <a:r>
                <a:rPr lang="hr-HR" sz="2200" kern="1200" dirty="0">
                  <a:latin typeface="Helvetica Neue" panose="020B0604020202020204" charset="0"/>
                </a:rPr>
                <a:t> će osnažiti </a:t>
              </a:r>
              <a:r>
                <a:rPr lang="hr-HR" sz="2200" kern="1200" dirty="0" err="1">
                  <a:latin typeface="Helvetica Neue" panose="020B0604020202020204" charset="0"/>
                </a:rPr>
                <a:t>intrapoduzetnike</a:t>
              </a:r>
              <a:r>
                <a:rPr lang="hr-HR" sz="2200" kern="1200" dirty="0">
                  <a:latin typeface="Helvetica Neue" panose="020B0604020202020204" charset="0"/>
                </a:rPr>
                <a:t> te naučiti menadžere kako ih podržati</a:t>
              </a:r>
            </a:p>
            <a:p>
              <a:pPr marL="285750" lvl="1" indent="-285750" algn="l" defTabSz="1600200">
                <a:lnSpc>
                  <a:spcPct val="90000"/>
                </a:lnSpc>
                <a:spcBef>
                  <a:spcPct val="0"/>
                </a:spcBef>
                <a:spcAft>
                  <a:spcPct val="15000"/>
                </a:spcAft>
                <a:buFontTx/>
                <a:buNone/>
              </a:pPr>
              <a:endParaRPr lang="en-US" sz="2200" kern="1200" dirty="0">
                <a:latin typeface="Helvetica Neue" panose="020B0604020202020204" charset="0"/>
              </a:endParaRPr>
            </a:p>
          </p:txBody>
        </p:sp>
        <p:sp>
          <p:nvSpPr>
            <p:cNvPr id="5" name="Freihandform: Form 4">
              <a:extLst>
                <a:ext uri="{FF2B5EF4-FFF2-40B4-BE49-F238E27FC236}">
                  <a16:creationId xmlns:a16="http://schemas.microsoft.com/office/drawing/2014/main" id="{6549EE64-F341-A3A5-46F3-F4D36D813E20}"/>
                </a:ext>
              </a:extLst>
            </p:cNvPr>
            <p:cNvSpPr/>
            <p:nvPr/>
          </p:nvSpPr>
          <p:spPr>
            <a:xfrm rot="21600000">
              <a:off x="6761884"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8B17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ctr"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hr-HR" sz="2200" kern="1200" dirty="0">
                  <a:latin typeface="Helvetica Neue" panose="020B0604020202020204" charset="0"/>
                </a:rPr>
                <a:t>Organizirajte </a:t>
              </a:r>
              <a:r>
                <a:rPr lang="hr-HR" sz="2200" b="1" kern="1200" dirty="0">
                  <a:latin typeface="Helvetica Neue" panose="020B0604020202020204" charset="0"/>
                </a:rPr>
                <a:t>izlaganje</a:t>
              </a:r>
              <a:r>
                <a:rPr lang="hr-HR" sz="2200" kern="1200" dirty="0">
                  <a:latin typeface="Helvetica Neue" panose="020B0604020202020204" charset="0"/>
                </a:rPr>
                <a:t> ideja svojih zaposlenika kako bi </a:t>
              </a:r>
              <a:r>
                <a:rPr lang="hr-HR" sz="2200" b="1" kern="1200" dirty="0">
                  <a:latin typeface="Helvetica Neue" panose="020B0604020202020204" charset="0"/>
                </a:rPr>
                <a:t>inspirirali</a:t>
              </a:r>
              <a:r>
                <a:rPr lang="hr-HR" sz="2200" kern="1200" dirty="0">
                  <a:latin typeface="Helvetica Neue" panose="020B0604020202020204" charset="0"/>
                </a:rPr>
                <a:t> ostale i olakšali stvaranje </a:t>
              </a:r>
              <a:r>
                <a:rPr lang="hr-HR" sz="2200" b="1" kern="1200" dirty="0" err="1">
                  <a:latin typeface="Helvetica Neue" panose="020B0604020202020204" charset="0"/>
                </a:rPr>
                <a:t>intrapoduzetničkog</a:t>
              </a:r>
              <a:r>
                <a:rPr lang="hr-HR" sz="2200" b="1" kern="1200" dirty="0">
                  <a:latin typeface="Helvetica Neue" panose="020B0604020202020204" charset="0"/>
                </a:rPr>
                <a:t> tima</a:t>
              </a:r>
            </a:p>
            <a:p>
              <a:pPr marL="342900" lvl="0" indent="-342900" algn="l" defTabSz="1111250">
                <a:lnSpc>
                  <a:spcPct val="90000"/>
                </a:lnSpc>
                <a:spcBef>
                  <a:spcPct val="0"/>
                </a:spcBef>
                <a:spcAft>
                  <a:spcPct val="35000"/>
                </a:spcAft>
                <a:buFont typeface="Wingdings" panose="05000000000000000000" pitchFamily="2" charset="2"/>
                <a:buChar char="§"/>
              </a:pPr>
              <a:r>
                <a:rPr lang="hr-HR" sz="2200" kern="1200" dirty="0">
                  <a:latin typeface="Helvetica Neue" panose="020B0604020202020204" charset="0"/>
                </a:rPr>
                <a:t>Organizirajte </a:t>
              </a:r>
              <a:r>
                <a:rPr lang="hr-HR" sz="2200" b="1" kern="1200" dirty="0">
                  <a:latin typeface="Helvetica Neue" panose="020B0604020202020204" charset="0"/>
                </a:rPr>
                <a:t>radionice</a:t>
              </a:r>
              <a:r>
                <a:rPr lang="hr-HR" sz="2200" kern="1200" dirty="0">
                  <a:latin typeface="Helvetica Neue" panose="020B0604020202020204" charset="0"/>
                </a:rPr>
                <a:t> o razvijanju ideja, timskom radu i </a:t>
              </a:r>
              <a:r>
                <a:rPr lang="hr-HR" sz="2200" kern="1200" dirty="0" err="1">
                  <a:latin typeface="Helvetica Neue" panose="020B0604020202020204" charset="0"/>
                </a:rPr>
                <a:t>intrapoduzetničkom</a:t>
              </a:r>
              <a:r>
                <a:rPr lang="hr-HR" sz="2200" kern="1200" dirty="0">
                  <a:latin typeface="Helvetica Neue" panose="020B0604020202020204" charset="0"/>
                </a:rPr>
                <a:t> načinu razmišljanja i vještinama</a:t>
              </a:r>
            </a:p>
            <a:p>
              <a:pPr marL="342900" lvl="0" indent="-342900" algn="l" defTabSz="1111250">
                <a:lnSpc>
                  <a:spcPct val="90000"/>
                </a:lnSpc>
                <a:spcBef>
                  <a:spcPct val="0"/>
                </a:spcBef>
                <a:spcAft>
                  <a:spcPct val="35000"/>
                </a:spcAft>
                <a:buFont typeface="Wingdings" panose="05000000000000000000" pitchFamily="2" charset="2"/>
                <a:buChar char="§"/>
              </a:pPr>
              <a:r>
                <a:rPr lang="hr-HR" sz="2200" kern="1200" dirty="0">
                  <a:latin typeface="Helvetica Neue" panose="020B0604020202020204" charset="0"/>
                </a:rPr>
                <a:t>Kreirajte </a:t>
              </a:r>
              <a:r>
                <a:rPr lang="hr-HR" sz="2200" b="1" kern="1200" dirty="0">
                  <a:latin typeface="Helvetica Neue" panose="020B0604020202020204" charset="0"/>
                </a:rPr>
                <a:t>namjenska sredstva </a:t>
              </a:r>
              <a:r>
                <a:rPr lang="hr-HR" sz="2200" kern="1200" dirty="0">
                  <a:latin typeface="Helvetica Neue" panose="020B0604020202020204" charset="0"/>
                </a:rPr>
                <a:t>za financiranje projekata koje su inicirali vaši zaposlenici</a:t>
              </a:r>
            </a:p>
          </p:txBody>
        </p:sp>
        <p:sp>
          <p:nvSpPr>
            <p:cNvPr id="6" name="Freihandform: Form 5">
              <a:extLst>
                <a:ext uri="{FF2B5EF4-FFF2-40B4-BE49-F238E27FC236}">
                  <a16:creationId xmlns:a16="http://schemas.microsoft.com/office/drawing/2014/main" id="{A705A0AF-2DFF-447A-64A4-BC5D6DCF2371}"/>
                </a:ext>
              </a:extLst>
            </p:cNvPr>
            <p:cNvSpPr/>
            <p:nvPr/>
          </p:nvSpPr>
          <p:spPr>
            <a:xfrm rot="21600000">
              <a:off x="12068215"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AED6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en-US" sz="2200" b="1" kern="1200" dirty="0" err="1">
                  <a:latin typeface="Helvetica Neue" panose="020B0604020202020204" charset="0"/>
                </a:rPr>
                <a:t>Nagradite</a:t>
              </a:r>
              <a:r>
                <a:rPr lang="en-US" sz="2200" b="1" kern="1200" dirty="0">
                  <a:latin typeface="Helvetica Neue" panose="020B0604020202020204" charset="0"/>
                </a:rPr>
                <a:t> one koji </a:t>
              </a:r>
              <a:r>
                <a:rPr lang="en-US" sz="2200" b="1" kern="1200" dirty="0" err="1">
                  <a:latin typeface="Helvetica Neue" panose="020B0604020202020204" charset="0"/>
                </a:rPr>
                <a:t>preuzimaju</a:t>
              </a:r>
              <a:r>
                <a:rPr lang="en-US" sz="2200" b="1" kern="1200" dirty="0">
                  <a:latin typeface="Helvetica Neue" panose="020B0604020202020204" charset="0"/>
                </a:rPr>
                <a:t> </a:t>
              </a:r>
              <a:r>
                <a:rPr lang="en-US" sz="2200" b="1" kern="1200" dirty="0" err="1">
                  <a:latin typeface="Helvetica Neue" panose="020B0604020202020204" charset="0"/>
                </a:rPr>
                <a:t>odgovornost</a:t>
              </a:r>
              <a:r>
                <a:rPr lang="en-US" sz="2200" b="1" kern="1200" dirty="0">
                  <a:latin typeface="Helvetica Neue" panose="020B0604020202020204" charset="0"/>
                </a:rPr>
                <a:t> za </a:t>
              </a:r>
              <a:r>
                <a:rPr lang="en-US" sz="2200" b="1" kern="1200" dirty="0" err="1">
                  <a:latin typeface="Helvetica Neue" panose="020B0604020202020204" charset="0"/>
                </a:rPr>
                <a:t>svoje</a:t>
              </a:r>
              <a:r>
                <a:rPr lang="en-US" sz="2200" b="1" kern="1200" dirty="0">
                  <a:latin typeface="Helvetica Neue" panose="020B0604020202020204" charset="0"/>
                </a:rPr>
                <a:t> </a:t>
              </a:r>
              <a:r>
                <a:rPr lang="en-US" sz="2200" b="1" kern="1200" dirty="0" err="1">
                  <a:latin typeface="Helvetica Neue" panose="020B0604020202020204" charset="0"/>
                </a:rPr>
                <a:t>pogreške</a:t>
              </a:r>
              <a:r>
                <a:rPr lang="en-US" sz="2200" b="1" kern="1200" dirty="0">
                  <a:latin typeface="Helvetica Neue" panose="020B0604020202020204" charset="0"/>
                </a:rPr>
                <a:t>, </a:t>
              </a:r>
              <a:r>
                <a:rPr lang="en-US" sz="2200" b="1" kern="1200" dirty="0" err="1">
                  <a:latin typeface="Helvetica Neue" panose="020B0604020202020204" charset="0"/>
                </a:rPr>
                <a:t>prilagođavaju</a:t>
              </a:r>
              <a:r>
                <a:rPr lang="en-US" sz="2200" b="1" kern="1200" dirty="0">
                  <a:latin typeface="Helvetica Neue" panose="020B0604020202020204" charset="0"/>
                </a:rPr>
                <a:t> se i </a:t>
              </a:r>
              <a:r>
                <a:rPr lang="en-US" sz="2200" b="1" kern="1200" dirty="0" err="1">
                  <a:latin typeface="Helvetica Neue" panose="020B0604020202020204" charset="0"/>
                </a:rPr>
                <a:t>pronalaze</a:t>
              </a:r>
              <a:r>
                <a:rPr lang="en-US" sz="2200" b="1" kern="1200" dirty="0">
                  <a:latin typeface="Helvetica Neue" panose="020B0604020202020204" charset="0"/>
                </a:rPr>
                <a:t> </a:t>
              </a:r>
              <a:r>
                <a:rPr lang="en-US" sz="2200" b="1" kern="1200" dirty="0" err="1">
                  <a:latin typeface="Helvetica Neue" panose="020B0604020202020204" charset="0"/>
                </a:rPr>
                <a:t>rješenje</a:t>
              </a:r>
              <a:endParaRPr lang="hr-HR" sz="2200" b="1" kern="1200" dirty="0">
                <a:latin typeface="Helvetica Neue" panose="020B0604020202020204" charset="0"/>
              </a:endParaRPr>
            </a:p>
            <a:p>
              <a:pPr marL="342900" lvl="0" indent="-342900" algn="l" defTabSz="1111250">
                <a:lnSpc>
                  <a:spcPct val="90000"/>
                </a:lnSpc>
                <a:spcBef>
                  <a:spcPct val="0"/>
                </a:spcBef>
                <a:spcAft>
                  <a:spcPct val="35000"/>
                </a:spcAft>
                <a:buFont typeface="Wingdings" panose="05000000000000000000" pitchFamily="2" charset="2"/>
                <a:buChar char="§"/>
              </a:pPr>
              <a:r>
                <a:rPr lang="hr-HR" sz="2200" b="1" kern="1200" dirty="0">
                  <a:latin typeface="Helvetica Neue" panose="020B0604020202020204" charset="0"/>
                </a:rPr>
                <a:t>Unaprijedite </a:t>
              </a:r>
              <a:r>
                <a:rPr lang="hr-HR" sz="2200" kern="1200" dirty="0">
                  <a:latin typeface="Helvetica Neue" panose="020B0604020202020204" charset="0"/>
                </a:rPr>
                <a:t>čak i male ideje (počevši od malih proračuna) i pozovite svoje zaposlenike da učine isto</a:t>
              </a:r>
            </a:p>
            <a:p>
              <a:pPr marL="342900" lvl="0" indent="-342900" algn="l" defTabSz="1111250">
                <a:lnSpc>
                  <a:spcPct val="90000"/>
                </a:lnSpc>
                <a:spcBef>
                  <a:spcPct val="0"/>
                </a:spcBef>
                <a:spcAft>
                  <a:spcPct val="35000"/>
                </a:spcAft>
                <a:buFont typeface="Wingdings" panose="05000000000000000000" pitchFamily="2" charset="2"/>
                <a:buChar char="§"/>
              </a:pPr>
              <a:r>
                <a:rPr lang="en-US" sz="2200" kern="1200" dirty="0" err="1">
                  <a:latin typeface="Helvetica Neue" panose="020B0604020202020204" charset="0"/>
                </a:rPr>
                <a:t>Uključite</a:t>
              </a:r>
              <a:r>
                <a:rPr lang="en-US" sz="2200" kern="1200" dirty="0">
                  <a:latin typeface="Helvetica Neue" panose="020B0604020202020204" charset="0"/>
                </a:rPr>
                <a:t> </a:t>
              </a:r>
              <a:r>
                <a:rPr lang="en-US" sz="2200" kern="1200" dirty="0" err="1">
                  <a:latin typeface="Helvetica Neue" panose="020B0604020202020204" charset="0"/>
                </a:rPr>
                <a:t>zaposlenike</a:t>
              </a:r>
              <a:r>
                <a:rPr lang="en-US" sz="2200" kern="1200" dirty="0">
                  <a:latin typeface="Helvetica Neue" panose="020B0604020202020204" charset="0"/>
                </a:rPr>
                <a:t> </a:t>
              </a:r>
              <a:r>
                <a:rPr lang="en-US" sz="2200" kern="1200" dirty="0" err="1">
                  <a:latin typeface="Helvetica Neue" panose="020B0604020202020204" charset="0"/>
                </a:rPr>
                <a:t>stalnim</a:t>
              </a:r>
              <a:r>
                <a:rPr lang="en-US" sz="2200" kern="1200" dirty="0">
                  <a:latin typeface="Helvetica Neue" panose="020B0604020202020204" charset="0"/>
                </a:rPr>
                <a:t> </a:t>
              </a:r>
              <a:r>
                <a:rPr lang="hr-HR" sz="2200" kern="1200" dirty="0">
                  <a:latin typeface="Helvetica Neue" panose="020B0604020202020204" charset="0"/>
                </a:rPr>
                <a:t>izlaganjem</a:t>
              </a:r>
              <a:r>
                <a:rPr lang="en-US" sz="2200" kern="1200" dirty="0">
                  <a:latin typeface="Helvetica Neue" panose="020B0604020202020204" charset="0"/>
                </a:rPr>
                <a:t> </a:t>
              </a:r>
              <a:r>
                <a:rPr lang="en-US" sz="2200" kern="1200" dirty="0" err="1">
                  <a:latin typeface="Helvetica Neue" panose="020B0604020202020204" charset="0"/>
                </a:rPr>
                <a:t>svojih</a:t>
              </a:r>
              <a:r>
                <a:rPr lang="en-US" sz="2200" kern="1200" dirty="0">
                  <a:latin typeface="Helvetica Neue" panose="020B0604020202020204" charset="0"/>
                </a:rPr>
                <a:t> </a:t>
              </a:r>
              <a:r>
                <a:rPr lang="hr-HR" sz="2200" kern="1200" dirty="0">
                  <a:latin typeface="Helvetica Neue" panose="020B0604020202020204" charset="0"/>
                </a:rPr>
                <a:t>očekivanja za poduzeće</a:t>
              </a:r>
              <a:endParaRPr lang="en-US" sz="2200" kern="1200" dirty="0">
                <a:latin typeface="Helvetica Neue" panose="020B0604020202020204" charset="0"/>
              </a:endParaRPr>
            </a:p>
          </p:txBody>
        </p:sp>
      </p:grpSp>
      <p:sp>
        <p:nvSpPr>
          <p:cNvPr id="2" name="CuadroTexto 28">
            <a:extLst>
              <a:ext uri="{FF2B5EF4-FFF2-40B4-BE49-F238E27FC236}">
                <a16:creationId xmlns:a16="http://schemas.microsoft.com/office/drawing/2014/main" id="{D71E2B17-9E9C-509B-C3F2-D2CA25BA1F60}"/>
              </a:ext>
            </a:extLst>
          </p:cNvPr>
          <p:cNvSpPr txBox="1"/>
          <p:nvPr/>
        </p:nvSpPr>
        <p:spPr>
          <a:xfrm>
            <a:off x="1296000" y="1548000"/>
            <a:ext cx="15948000" cy="830997"/>
          </a:xfrm>
          <a:prstGeom prst="rect">
            <a:avLst/>
          </a:prstGeom>
          <a:noFill/>
        </p:spPr>
        <p:txBody>
          <a:bodyPr wrap="square" rtlCol="0">
            <a:spAutoFit/>
          </a:bodyPr>
          <a:lstStyle/>
          <a:p>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kumimoji="0" lang="hr-HR" sz="4800" b="1" i="0" u="none" strike="noStrike" kern="0" cap="none" normalizeH="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Kako pružiti podršku digitalnom </a:t>
            </a:r>
            <a:r>
              <a:rPr kumimoji="0" lang="hr-HR" sz="4800" b="1" i="0" u="none" strike="noStrike" kern="0" cap="none" normalizeH="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intrapoduzetništvu</a:t>
            </a:r>
            <a:endParaRPr kumimoji="0" lang="en-US" sz="4800" b="1" i="0" u="none" strike="noStrike" kern="0" cap="none" normalizeH="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4</a:t>
            </a:r>
          </a:p>
        </p:txBody>
      </p:sp>
    </p:spTree>
    <p:extLst>
      <p:ext uri="{BB962C8B-B14F-4D97-AF65-F5344CB8AC3E}">
        <p14:creationId xmlns:p14="http://schemas.microsoft.com/office/powerpoint/2010/main" val="346395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4815" t="8519" r="5555" b="7777"/>
          <a:stretch/>
        </p:blipFill>
        <p:spPr>
          <a:xfrm>
            <a:off x="12344400" y="4864216"/>
            <a:ext cx="4297196" cy="4013084"/>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277200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2.4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Sponzori</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098684"/>
            <a:ext cx="15496461" cy="1569660"/>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Menadžeri se drugačije ponašaju kad se suoče s potencijalno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intrapoduzetnim</a:t>
            </a:r>
            <a:r>
              <a:rPr lang="hr-HR" sz="2400" dirty="0">
                <a:latin typeface="Helvetica Neue" panose="020B0604020202020204" charset="0"/>
                <a:ea typeface="Microsoft Sans Serif" panose="020B0604020202020204" pitchFamily="34" charset="0"/>
                <a:cs typeface="Microsoft Sans Serif" panose="020B0604020202020204" pitchFamily="34" charset="0"/>
              </a:rPr>
              <a:t> zaposlenicima: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mogu im zapriječiti put ili ih podržati. </a:t>
            </a:r>
            <a:r>
              <a:rPr lang="hr-HR" sz="2400" dirty="0">
                <a:latin typeface="Helvetica Neue" panose="020B0604020202020204" charset="0"/>
                <a:ea typeface="Microsoft Sans Serif" panose="020B0604020202020204" pitchFamily="34" charset="0"/>
                <a:cs typeface="Microsoft Sans Serif" panose="020B0604020202020204" pitchFamily="34" charset="0"/>
              </a:rPr>
              <a:t>Menadžeri koji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vode</a:t>
            </a:r>
            <a:r>
              <a:rPr lang="hr-HR" sz="2400" dirty="0">
                <a:latin typeface="Helvetica Neue" panose="020B0604020202020204" charset="0"/>
                <a:ea typeface="Microsoft Sans Serif" panose="020B0604020202020204" pitchFamily="34" charset="0"/>
                <a:cs typeface="Microsoft Sans Serif" panose="020B0604020202020204" pitchFamily="34" charset="0"/>
              </a:rPr>
              <a:t> i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podržavaju</a:t>
            </a:r>
            <a:r>
              <a:rPr lang="hr-HR" sz="2400" dirty="0">
                <a:latin typeface="Helvetica Neue" panose="020B0604020202020204" charset="0"/>
                <a:ea typeface="Microsoft Sans Serif" panose="020B0604020202020204" pitchFamily="34" charset="0"/>
                <a:cs typeface="Microsoft Sans Serif" panose="020B0604020202020204" pitchFamily="34" charset="0"/>
              </a:rPr>
              <a:t> svoje zaposlenike u stvaranju i realizaciji ideje nazivaju se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sponzorima</a:t>
            </a:r>
            <a:r>
              <a:rPr lang="hr-HR" sz="2400" dirty="0">
                <a:latin typeface="Helvetica Neue" panose="020B0604020202020204" charset="0"/>
                <a:ea typeface="Microsoft Sans Serif" panose="020B0604020202020204" pitchFamily="34" charset="0"/>
                <a:cs typeface="Microsoft Sans Serif" panose="020B0604020202020204" pitchFamily="34" charset="0"/>
              </a:rPr>
              <a:t>. Sponzori su barem jednako važni kao i vrsta korporativne kulture za promicanje digitalnog unutarnjeg poduzetništva u vašoj tvrtki.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10" name="CasellaDiTesto 9"/>
          <p:cNvSpPr txBox="1"/>
          <p:nvPr/>
        </p:nvSpPr>
        <p:spPr>
          <a:xfrm>
            <a:off x="1296000" y="5148000"/>
            <a:ext cx="11225086" cy="2308324"/>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S praktičnog gledišta, sponzori pomažu svojim zaposlenicima kako usmjeravajući ih tijekom realizacije ideje tako i z</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agovaranjem, pohvalama i aktivnim traženjem resursa </a:t>
            </a:r>
            <a:r>
              <a:rPr lang="hr-HR" sz="2400" dirty="0">
                <a:latin typeface="Helvetica Neue" panose="020B0604020202020204" charset="0"/>
                <a:ea typeface="Microsoft Sans Serif" panose="020B0604020202020204" pitchFamily="34" charset="0"/>
                <a:cs typeface="Microsoft Sans Serif" panose="020B0604020202020204" pitchFamily="34" charset="0"/>
              </a:rPr>
              <a:t>kojima bi njihovi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intrapoduzetnici</a:t>
            </a:r>
            <a:r>
              <a:rPr lang="hr-HR" sz="2400" dirty="0">
                <a:latin typeface="Helvetica Neue" panose="020B0604020202020204" charset="0"/>
                <a:ea typeface="Microsoft Sans Serif" panose="020B0604020202020204" pitchFamily="34" charset="0"/>
                <a:cs typeface="Microsoft Sans Serif" panose="020B0604020202020204" pitchFamily="34" charset="0"/>
              </a:rPr>
              <a:t> mogli pristupiti. </a:t>
            </a:r>
          </a:p>
          <a:p>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a:latin typeface="Helvetica Neue" panose="020B0604020202020204" charset="0"/>
                <a:ea typeface="Microsoft Sans Serif" panose="020B0604020202020204" pitchFamily="34" charset="0"/>
                <a:cs typeface="Microsoft Sans Serif" panose="020B0604020202020204" pitchFamily="34" charset="0"/>
              </a:rPr>
              <a:t>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promicanje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sponzorstva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poduzeće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može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organizirati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obuku</a:t>
            </a:r>
            <a:r>
              <a:rPr lang="en-US" sz="2400" dirty="0">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menadžere</a:t>
            </a:r>
            <a:r>
              <a:rPr lang="en-US" sz="2400" dirty="0">
                <a:latin typeface="Helvetica Neue" panose="020B0604020202020204" charset="0"/>
                <a:ea typeface="Microsoft Sans Serif" panose="020B0604020202020204" pitchFamily="34" charset="0"/>
                <a:cs typeface="Microsoft Sans Serif" panose="020B0604020202020204" pitchFamily="34" charset="0"/>
              </a:rPr>
              <a:t> o tome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kako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biti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učinkovit</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sponzor</a:t>
            </a:r>
            <a:r>
              <a:rPr lang="hr-HR" sz="2400" dirty="0">
                <a:latin typeface="Helvetica Neue" panose="020B0604020202020204" charset="0"/>
                <a:ea typeface="Microsoft Sans Serif" panose="020B0604020202020204" pitchFamily="34" charset="0"/>
                <a:cs typeface="Microsoft Sans Serif" panose="020B0604020202020204" pitchFamily="34" charset="0"/>
              </a:rPr>
              <a:t> te ih</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izričito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ovlastiti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da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djeluju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kao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mentori</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 name="CuadroTexto 28">
            <a:extLst>
              <a:ext uri="{FF2B5EF4-FFF2-40B4-BE49-F238E27FC236}">
                <a16:creationId xmlns:a16="http://schemas.microsoft.com/office/drawing/2014/main" id="{2BA99060-62AA-95F9-D4CB-553949F9297F}"/>
              </a:ext>
            </a:extLst>
          </p:cNvPr>
          <p:cNvSpPr txBox="1"/>
          <p:nvPr/>
        </p:nvSpPr>
        <p:spPr>
          <a:xfrm>
            <a:off x="1296000" y="1548000"/>
            <a:ext cx="15840000" cy="830997"/>
          </a:xfrm>
          <a:prstGeom prst="rect">
            <a:avLst/>
          </a:prstGeom>
          <a:noFill/>
        </p:spPr>
        <p:txBody>
          <a:bodyPr wrap="square" rtlCol="0">
            <a:spAutoFit/>
          </a:bodyPr>
          <a:lstStyle/>
          <a:p>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Kako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pružiti</a:t>
            </a:r>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podršku</a:t>
            </a:r>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digitalnom</a:t>
            </a:r>
            <a:r>
              <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kern="0"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intrapoduzetništvu</a:t>
            </a:r>
            <a:endParaRPr lang="en-US" sz="48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a:t>
            </a:r>
          </a:p>
        </p:txBody>
      </p:sp>
    </p:spTree>
    <p:extLst>
      <p:ext uri="{BB962C8B-B14F-4D97-AF65-F5344CB8AC3E}">
        <p14:creationId xmlns:p14="http://schemas.microsoft.com/office/powerpoint/2010/main" val="316236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it-IT" sz="48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Preporuke</a:t>
            </a:r>
            <a:r>
              <a:rPr kumimoji="0" lang="it-IT"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i </a:t>
            </a:r>
            <a:r>
              <a:rPr kumimoji="0" lang="it-IT" sz="48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savjeti</a:t>
            </a:r>
            <a:r>
              <a:rPr kumimoji="0" lang="it-IT"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a:t>
            </a:r>
            <a:r>
              <a:rPr kumimoji="0" lang="it-IT" sz="48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Što</a:t>
            </a:r>
            <a:r>
              <a:rPr kumimoji="0" lang="hr-HR"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a:t>
            </a:r>
            <a:r>
              <a:rPr kumimoji="0" lang="it-IT"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se </a:t>
            </a:r>
            <a:r>
              <a:rPr kumimoji="0" lang="it-IT" sz="48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smije</a:t>
            </a:r>
            <a:r>
              <a:rPr kumimoji="0" lang="it-IT"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a </a:t>
            </a:r>
            <a:r>
              <a:rPr kumimoji="0" lang="it-IT" sz="48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što</a:t>
            </a:r>
            <a:r>
              <a:rPr kumimoji="0" lang="it-IT"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ne</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hr-HR"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Cjelina</a:t>
            </a: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 3</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3.1 </a:t>
            </a:r>
            <a:r>
              <a:rPr kumimoji="0" lang="hr-HR"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Općeniti savjeti</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3.2 </a:t>
            </a:r>
            <a:r>
              <a:rPr kumimoji="0" lang="hr-HR"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Što se smije, a što ne smije</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28530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Preporuke</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i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savjeti</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endPar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a:p>
            <a:pPr marL="622300" indent="-622300"/>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se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smije</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ne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Općeniti savjeti</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CasellaDiTesto 10"/>
          <p:cNvSpPr txBox="1"/>
          <p:nvPr/>
        </p:nvSpPr>
        <p:spPr>
          <a:xfrm>
            <a:off x="1296000" y="3924000"/>
            <a:ext cx="15500004" cy="1200329"/>
          </a:xfrm>
          <a:prstGeom prst="rect">
            <a:avLst/>
          </a:prstGeom>
          <a:noFill/>
        </p:spPr>
        <p:txBody>
          <a:bodyPr wrap="square" rtlCol="0">
            <a:spAutoFit/>
          </a:bodyPr>
          <a:lstStyle/>
          <a:p>
            <a:pPr marL="457200" indent="-457200">
              <a:spcAft>
                <a:spcPts val="1200"/>
              </a:spcAft>
              <a:buClr>
                <a:srgbClr val="78B17A"/>
              </a:buClr>
              <a:buFont typeface="Wingdings" panose="05000000000000000000" pitchFamily="2" charset="2"/>
              <a:buChar char="Ø"/>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Proučavajte svoje poduzeće</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hr-HR" sz="2400" dirty="0">
                <a:latin typeface="Helvetica Neue" panose="020B0604020202020204" charset="0"/>
                <a:ea typeface="Microsoft Sans Serif" panose="020B0604020202020204" pitchFamily="34" charset="0"/>
                <a:cs typeface="Microsoft Sans Serif" panose="020B0604020202020204" pitchFamily="34" charset="0"/>
              </a:rPr>
              <a:t>proučite snage i slabosti, izazove s kojima se susreće te njegove korporativne vrijednosti. Ove vas informacije mogu nadahnuti i voditi u provedbi projekata na koherentan način.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296000" y="5256000"/>
            <a:ext cx="9461182" cy="2985433"/>
          </a:xfrm>
          <a:prstGeom prst="rect">
            <a:avLst/>
          </a:prstGeom>
          <a:noFill/>
        </p:spPr>
        <p:txBody>
          <a:bodyPr wrap="square" rtlCol="0">
            <a:spAutoFit/>
          </a:bodyPr>
          <a:lstStyle/>
          <a:p>
            <a:pPr marL="457200" lvl="0" indent="-457200">
              <a:spcAft>
                <a:spcPts val="1200"/>
              </a:spcAft>
              <a:buClr>
                <a:srgbClr val="78B17A"/>
              </a:buClr>
              <a:buFont typeface="Wingdings" panose="05000000000000000000" pitchFamily="2" charset="2"/>
              <a:buChar char="Ø"/>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Postanite stručnjak</a:t>
            </a:r>
            <a:b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b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Budite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stručnjak</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proizvode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usluge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svo</a:t>
            </a:r>
            <a:r>
              <a:rPr lang="hr-HR"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ga poduzeća</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način</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na koji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funkcionira</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i </a:t>
            </a:r>
            <a:r>
              <a:rPr lang="hr-HR"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te njegovu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dinamiku</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a:t>
            </a:r>
            <a:endParaRPr lang="hr-HR"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endParaRPr>
          </a:p>
          <a:p>
            <a:pPr marL="457200" lvl="0" indent="-457200">
              <a:spcAft>
                <a:spcPts val="1200"/>
              </a:spcAft>
              <a:buClr>
                <a:srgbClr val="78B17A"/>
              </a:buClr>
              <a:buFont typeface="Wingdings" panose="05000000000000000000" pitchFamily="2" charset="2"/>
              <a:buChar char="Ø"/>
            </a:pPr>
            <a:endPar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endParaRPr>
          </a:p>
          <a:p>
            <a:pPr marL="457200" lvl="0" indent="-457200">
              <a:spcAft>
                <a:spcPts val="1200"/>
              </a:spcAft>
              <a:buClr>
                <a:srgbClr val="78B17A"/>
              </a:buClr>
              <a:buFont typeface="Wingdings" panose="05000000000000000000" pitchFamily="2" charset="2"/>
              <a:buChar char="Ø"/>
            </a:pPr>
            <a:r>
              <a:rPr lang="hr-H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Budite lider</a:t>
            </a:r>
            <a:b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b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Podijelite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svoje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znanje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vještine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za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dobrobit</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a:t>
            </a:r>
            <a:r>
              <a:rPr lang="hr-HR"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poduzeća</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budite</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aktivni</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u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rješavanju</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problema</a:t>
            </a:r>
            <a: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a:t>
            </a:r>
            <a:endParaRPr lang="en-US" sz="2400" dirty="0">
              <a:latin typeface="Helvetica Neue" panose="020B0604020202020204" charset="0"/>
            </a:endParaRPr>
          </a:p>
        </p:txBody>
      </p:sp>
      <p:pic>
        <p:nvPicPr>
          <p:cNvPr id="20" name="Immagine 19"/>
          <p:cNvPicPr>
            <a:picLocks noChangeAspect="1"/>
          </p:cNvPicPr>
          <p:nvPr/>
        </p:nvPicPr>
        <p:blipFill rotWithShape="1">
          <a:blip r:embed="rId2" cstate="print">
            <a:extLst>
              <a:ext uri="{28A0092B-C50C-407E-A947-70E740481C1C}">
                <a14:useLocalDpi xmlns:a14="http://schemas.microsoft.com/office/drawing/2010/main" val="0"/>
              </a:ext>
            </a:extLst>
          </a:blip>
          <a:srcRect t="6244" b="6226"/>
          <a:stretch/>
        </p:blipFill>
        <p:spPr>
          <a:xfrm>
            <a:off x="11468090" y="5490195"/>
            <a:ext cx="5116792" cy="3199107"/>
          </a:xfrm>
          <a:prstGeom prst="rect">
            <a:avLst/>
          </a:prstGeom>
        </p:spPr>
      </p:pic>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4</a:t>
            </a:r>
          </a:p>
        </p:txBody>
      </p:sp>
    </p:spTree>
    <p:extLst>
      <p:ext uri="{BB962C8B-B14F-4D97-AF65-F5344CB8AC3E}">
        <p14:creationId xmlns:p14="http://schemas.microsoft.com/office/powerpoint/2010/main" val="24353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Što raditi, a što ne</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aphicFrame>
        <p:nvGraphicFramePr>
          <p:cNvPr id="19" name="Tabella 18"/>
          <p:cNvGraphicFramePr>
            <a:graphicFrameLocks noGrp="1"/>
          </p:cNvGraphicFramePr>
          <p:nvPr>
            <p:extLst>
              <p:ext uri="{D42A27DB-BD31-4B8C-83A1-F6EECF244321}">
                <p14:modId xmlns:p14="http://schemas.microsoft.com/office/powerpoint/2010/main" val="3119672487"/>
              </p:ext>
            </p:extLst>
          </p:nvPr>
        </p:nvGraphicFramePr>
        <p:xfrm>
          <a:off x="1837691" y="4275836"/>
          <a:ext cx="14436000" cy="4366497"/>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20000"/>
                    </a:ext>
                  </a:extLst>
                </a:gridCol>
                <a:gridCol w="7236000">
                  <a:extLst>
                    <a:ext uri="{9D8B030D-6E8A-4147-A177-3AD203B41FA5}">
                      <a16:colId xmlns:a16="http://schemas.microsoft.com/office/drawing/2014/main" val="20001"/>
                    </a:ext>
                  </a:extLst>
                </a:gridCol>
              </a:tblGrid>
              <a:tr h="764031">
                <a:tc>
                  <a:txBody>
                    <a:bodyPr/>
                    <a:lstStyle/>
                    <a:p>
                      <a:pPr algn="ctr"/>
                      <a:r>
                        <a:rPr lang="hr-HR" sz="3200" noProof="0" dirty="0">
                          <a:latin typeface="Helvetica Neue" panose="020B0604020202020204" charset="0"/>
                          <a:ea typeface="Microsoft Sans Serif" panose="020B0604020202020204" pitchFamily="34" charset="0"/>
                          <a:cs typeface="Microsoft Sans Serif" panose="020B0604020202020204" pitchFamily="34" charset="0"/>
                        </a:rPr>
                        <a:t>RADITI</a:t>
                      </a: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a:t>
                      </a:r>
                    </a:p>
                  </a:txBody>
                  <a:tcPr>
                    <a:solidFill>
                      <a:srgbClr val="5CC90B"/>
                    </a:solidFill>
                  </a:tcPr>
                </a:tc>
                <a:tc>
                  <a:txBody>
                    <a:bodyPr/>
                    <a:lstStyle/>
                    <a:p>
                      <a:pPr algn="ctr"/>
                      <a:r>
                        <a:rPr lang="hr-HR" sz="3200" noProof="0" dirty="0">
                          <a:latin typeface="Helvetica Neue" panose="020B0604020202020204" charset="0"/>
                          <a:ea typeface="Microsoft Sans Serif" panose="020B0604020202020204" pitchFamily="34" charset="0"/>
                          <a:cs typeface="Microsoft Sans Serif" panose="020B0604020202020204" pitchFamily="34" charset="0"/>
                        </a:rPr>
                        <a:t>NE RADITI</a:t>
                      </a: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a:t>
                      </a: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Uskladiti se s ciljevima tvrtke</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Potražiti savjet</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Pripremiti dobre prezentacije svojih ideja</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Aktivno promatrati</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Donositi odluke</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Usredotočiti se na rješavanje problema</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Suprotstaviti se pravilima</a:t>
                      </a:r>
                    </a:p>
                  </a:txBody>
                  <a:tcPr>
                    <a:solidFill>
                      <a:srgbClr val="C6EEA9"/>
                    </a:solidFill>
                  </a:tcPr>
                </a:tc>
                <a:tc>
                  <a:txBody>
                    <a:bodyPr/>
                    <a:lstStyle/>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hr-HR" sz="2400" noProof="0" dirty="0">
                          <a:latin typeface="Helvetica Neue" panose="020B0604020202020204" charset="0"/>
                          <a:ea typeface="Microsoft Sans Serif" panose="020B0604020202020204" pitchFamily="34" charset="0"/>
                          <a:cs typeface="Microsoft Sans Serif" panose="020B0604020202020204" pitchFamily="34" charset="0"/>
                        </a:rPr>
                        <a:t>Bojati se neuspjeha</a:t>
                      </a:r>
                      <a:endParaRPr lang="en-US" sz="2400" b="1"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hr-HR" sz="2400" noProof="0" dirty="0">
                          <a:latin typeface="Helvetica Neue" panose="020B0604020202020204" charset="0"/>
                          <a:ea typeface="Microsoft Sans Serif" panose="020B0604020202020204" pitchFamily="34" charset="0"/>
                          <a:cs typeface="Microsoft Sans Serif" panose="020B0604020202020204" pitchFamily="34" charset="0"/>
                        </a:rPr>
                        <a:t>Očekivati da znate sve odgovore</a:t>
                      </a:r>
                      <a:endParaRPr lang="en-US" sz="2400" b="1" noProof="0" dirty="0">
                        <a:solidFill>
                          <a:srgbClr val="B05894"/>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Opustiti se</a:t>
                      </a:r>
                      <a:endParaRPr lang="en-U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   </a:t>
                      </a:r>
                      <a:r>
                        <a:rPr lang="hr-HR"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Bojati se rizika</a:t>
                      </a:r>
                      <a:endParaRPr lang="en-US" sz="2400" b="0" baseline="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hr-HR" sz="2400" noProof="0" dirty="0">
                          <a:latin typeface="Helvetica Neue" panose="020B0604020202020204" charset="0"/>
                          <a:ea typeface="Microsoft Sans Serif" panose="020B0604020202020204" pitchFamily="34" charset="0"/>
                          <a:cs typeface="Microsoft Sans Serif" panose="020B0604020202020204" pitchFamily="34" charset="0"/>
                        </a:rPr>
                        <a:t>Biti nestrpljiv</a:t>
                      </a:r>
                      <a:endParaRPr lang="en-US" sz="2400" noProof="0" dirty="0">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hr-HR" sz="2400" noProof="0" dirty="0">
                          <a:latin typeface="Helvetica Neue" panose="020B0604020202020204" charset="0"/>
                          <a:ea typeface="Microsoft Sans Serif" panose="020B0604020202020204" pitchFamily="34" charset="0"/>
                          <a:cs typeface="Microsoft Sans Serif" panose="020B0604020202020204" pitchFamily="34" charset="0"/>
                        </a:rPr>
                        <a:t>Igrati na sigurno</a:t>
                      </a:r>
                      <a:endParaRPr lang="en-US" sz="2400" noProof="0" dirty="0">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hr-HR" sz="2400" noProof="0" dirty="0">
                          <a:latin typeface="Helvetica Neue" panose="020B0604020202020204" charset="0"/>
                          <a:ea typeface="Microsoft Sans Serif" panose="020B0604020202020204" pitchFamily="34" charset="0"/>
                          <a:cs typeface="Microsoft Sans Serif" panose="020B0604020202020204" pitchFamily="34" charset="0"/>
                        </a:rPr>
                        <a:t>Omalovažavati svoj rad, ideje i postignuća</a:t>
                      </a:r>
                      <a:endParaRPr lang="en-US" sz="2400" noProof="0" dirty="0">
                        <a:latin typeface="Helvetica Neue" panose="020B060402020202020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20" name="Immagin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273" y="3907168"/>
            <a:ext cx="1468155" cy="1371077"/>
          </a:xfrm>
          <a:prstGeom prst="rect">
            <a:avLst/>
          </a:prstGeom>
        </p:spPr>
      </p:pic>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6000" y="3848100"/>
            <a:ext cx="1468800" cy="1411095"/>
          </a:xfrm>
          <a:prstGeom prst="rect">
            <a:avLst/>
          </a:prstGeom>
        </p:spPr>
      </p:pic>
      <p:sp>
        <p:nvSpPr>
          <p:cNvPr id="2" name="CuadroTexto 28">
            <a:extLst>
              <a:ext uri="{FF2B5EF4-FFF2-40B4-BE49-F238E27FC236}">
                <a16:creationId xmlns:a16="http://schemas.microsoft.com/office/drawing/2014/main" id="{EC7C8D09-EA4F-4D77-9D57-47C88857579E}"/>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Preporuke</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i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savjeti</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endPar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a:p>
            <a:pPr marL="622300" indent="-622300"/>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se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smije</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ne</a:t>
            </a:r>
          </a:p>
        </p:txBody>
      </p:sp>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 4</a:t>
            </a:r>
          </a:p>
        </p:txBody>
      </p:sp>
    </p:spTree>
    <p:extLst>
      <p:ext uri="{BB962C8B-B14F-4D97-AF65-F5344CB8AC3E}">
        <p14:creationId xmlns:p14="http://schemas.microsoft.com/office/powerpoint/2010/main" val="309380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sp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Testirajte svoje znanje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sp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Molim Vas, odgovorite na sljedeća pitanja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AutoNum type="arabicPeriod"/>
              <a:defRPr/>
            </a:pP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Digitalna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transformacija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je:</a:t>
            </a:r>
            <a:endParaRPr lang="hr-HR"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AutoNum type="arabicPeriod"/>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Implementacija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digitalnih</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tehnologija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p>
          <a:p>
            <a:pPr marL="811213"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Novi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pristup</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poslovanju</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Oboje</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727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Koje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od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navedenoga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nije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karakteristika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intrapoduzetnika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Proaktivnost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Prihvaćanje</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pravila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Otpornost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Sponzor je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Financijer</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projekta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Menadžer</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koji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podržava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Vaše</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ideje</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Suradnik</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koji se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pridružio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Vašem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intrapoduzetničkom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timu</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Što</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uspješni</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intrapoduzetnik</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ne bi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trebao</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raditi</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Tražiti</a:t>
            </a: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savjet</a:t>
            </a:r>
            <a:endParaRPr lang="it-IT"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Osporavati</a:t>
            </a: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pravila</a:t>
            </a:r>
            <a:endParaRPr lang="it-IT"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Igrati</a:t>
            </a: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 na </a:t>
            </a: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sigurno</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215000"/>
            <a:ext cx="7740000" cy="2601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Što nije karakteristika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Intrapoduzetničk</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kultur</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Obuk</a:t>
            </a:r>
            <a:r>
              <a:rPr lang="hr-HR" altLang="es-ES" sz="2200" dirty="0">
                <a:latin typeface="Helvetica Neue" panose="020B0604020202020204" charset="0"/>
                <a:ea typeface="Microsoft Sans Serif" panose="020B0604020202020204" pitchFamily="34" charset="0"/>
                <a:cs typeface="Microsoft Sans Serif" panose="020B0604020202020204" pitchFamily="34" charset="0"/>
              </a:rPr>
              <a:t>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koja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čini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zaposlenike</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intrapoduzetnicima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Toleranci</a:t>
            </a:r>
            <a:r>
              <a:rPr lang="hr-HR" altLang="es-ES" sz="2200" dirty="0">
                <a:latin typeface="Helvetica Neue" panose="020B0604020202020204" charset="0"/>
                <a:ea typeface="Microsoft Sans Serif" panose="020B0604020202020204" pitchFamily="34" charset="0"/>
                <a:cs typeface="Microsoft Sans Serif" panose="020B0604020202020204" pitchFamily="34" charset="0"/>
              </a:rPr>
              <a:t>ja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grešaka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nastalih</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zbog</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kreativnoti</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Visok</a:t>
            </a:r>
            <a:r>
              <a:rPr lang="hr-HR" altLang="es-ES" sz="2200" dirty="0">
                <a:latin typeface="Helvetica Neue" panose="020B0604020202020204" charset="0"/>
                <a:ea typeface="Microsoft Sans Serif" panose="020B0604020202020204" pitchFamily="34" charset="0"/>
                <a:cs typeface="Microsoft Sans Serif" panose="020B0604020202020204" pitchFamily="34" charset="0"/>
              </a:rPr>
              <a:t>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razin</a:t>
            </a:r>
            <a:r>
              <a:rPr lang="hr-HR" altLang="es-ES" sz="2200" dirty="0">
                <a:latin typeface="Helvetica Neue" panose="020B0604020202020204" charset="0"/>
                <a:ea typeface="Microsoft Sans Serif" panose="020B0604020202020204" pitchFamily="34" charset="0"/>
                <a:cs typeface="Microsoft Sans Serif" panose="020B0604020202020204" pitchFamily="34" charset="0"/>
              </a:rPr>
              <a:t>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sklonosti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riziku</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zaposlenika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2471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sp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Testirajte svoje znanje</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sp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Rješenja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AutoNum type="arabicPeriod"/>
              <a:defRPr/>
            </a:pP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Digitalna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transformacija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je:</a:t>
            </a:r>
            <a:endParaRPr lang="hr-HR"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AutoNum type="arabicPeriod"/>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Implementacija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digitalnih</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tehnologija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p>
          <a:p>
            <a:pPr marL="811213" indent="-342900">
              <a:buBlip>
                <a:blip r:embed="rId2"/>
              </a:buBlip>
              <a:defRPr/>
            </a:pP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Novi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pristup</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poslovanju</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Oboje</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727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Koje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od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navedenoga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nije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karakteristika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intrapoduzetnika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endParaRPr lang="hr-HR"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a:defRPr/>
            </a:pP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Proaktivnost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Prihvaćanje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pravila</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8112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Otpornost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Sponzor je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Financijer</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projekta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Menadžer</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koji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podržava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Vaše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ideje</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Suradnik</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koji se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pridružio</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Vašem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intrapoduzetničkom</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timu</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Što</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uspješni</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intrapoduzetnik</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ne bi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trebao</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raditi</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Tražiti</a:t>
            </a: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savjet</a:t>
            </a:r>
            <a:endParaRPr lang="it-IT"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Osporavati</a:t>
            </a: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pravila</a:t>
            </a:r>
            <a:endParaRPr lang="it-IT"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it-IT" altLang="es-ES" sz="2200" b="1" dirty="0" err="1">
                <a:latin typeface="Helvetica Neue" panose="020B0604020202020204" charset="0"/>
                <a:ea typeface="Microsoft Sans Serif" panose="020B0604020202020204" pitchFamily="34" charset="0"/>
                <a:cs typeface="Microsoft Sans Serif" panose="020B0604020202020204" pitchFamily="34" charset="0"/>
              </a:rPr>
              <a:t>Igrati</a:t>
            </a:r>
            <a:r>
              <a:rPr lang="it-IT" altLang="es-ES" sz="2200" b="1" dirty="0">
                <a:latin typeface="Helvetica Neue" panose="020B0604020202020204" charset="0"/>
                <a:ea typeface="Microsoft Sans Serif" panose="020B0604020202020204" pitchFamily="34" charset="0"/>
                <a:cs typeface="Microsoft Sans Serif" panose="020B0604020202020204" pitchFamily="34" charset="0"/>
              </a:rPr>
              <a:t> na </a:t>
            </a:r>
            <a:r>
              <a:rPr lang="it-IT" altLang="es-ES" sz="2200" b="1" dirty="0" err="1">
                <a:latin typeface="Helvetica Neue" panose="020B0604020202020204" charset="0"/>
                <a:ea typeface="Microsoft Sans Serif" panose="020B0604020202020204" pitchFamily="34" charset="0"/>
                <a:cs typeface="Microsoft Sans Serif" panose="020B0604020202020204" pitchFamily="34" charset="0"/>
              </a:rPr>
              <a:t>sigurno</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215000"/>
            <a:ext cx="7740000" cy="2601000"/>
          </a:xfrm>
          <a:prstGeom prst="snip2DiagRect">
            <a:avLst/>
          </a:prstGeom>
          <a:ln w="28575">
            <a:solidFill>
              <a:srgbClr val="4D94B7"/>
            </a:solidFill>
          </a:ln>
        </p:spPr>
        <p:txBody>
          <a:bodyPr wrap="square">
            <a:noAutofit/>
          </a:bodyPr>
          <a:lstStyle/>
          <a:p>
            <a:pPr marL="365125" indent="-365125">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 </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Što nije karakteristika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Intrapoduzetničk</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kultur</a:t>
            </a:r>
            <a:r>
              <a:rPr lang="hr-HR" altLang="es-ES" sz="2400" b="1" dirty="0">
                <a:latin typeface="Helvetica Neue" panose="020B0604020202020204" charset="0"/>
                <a:ea typeface="Microsoft Sans Serif" panose="020B0604020202020204" pitchFamily="34" charset="0"/>
                <a:cs typeface="Microsoft Sans Serif" panose="020B0604020202020204" pitchFamily="34" charset="0"/>
              </a:rPr>
              <a:t>e</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Obuk</a:t>
            </a:r>
            <a:r>
              <a:rPr lang="hr-HR" altLang="es-ES" sz="2200" b="1" dirty="0">
                <a:latin typeface="Helvetica Neue" panose="020B0604020202020204" charset="0"/>
                <a:ea typeface="Microsoft Sans Serif" panose="020B0604020202020204" pitchFamily="34" charset="0"/>
                <a:cs typeface="Microsoft Sans Serif" panose="020B0604020202020204" pitchFamily="34" charset="0"/>
              </a:rPr>
              <a:t>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koja</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čini</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zaposlenike</a:t>
            </a:r>
            <a:r>
              <a:rPr lang="en-US" altLang="es-ES" sz="2200" b="1"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b="1" dirty="0" err="1">
                <a:latin typeface="Helvetica Neue" panose="020B0604020202020204" charset="0"/>
                <a:ea typeface="Microsoft Sans Serif" panose="020B0604020202020204" pitchFamily="34" charset="0"/>
                <a:cs typeface="Microsoft Sans Serif" panose="020B0604020202020204" pitchFamily="34" charset="0"/>
              </a:rPr>
              <a:t>intrapoduzetnicima</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Toleranci</a:t>
            </a:r>
            <a:r>
              <a:rPr lang="hr-HR" altLang="es-ES" sz="2200" dirty="0" err="1">
                <a:latin typeface="Helvetica Neue" panose="020B0604020202020204" charset="0"/>
                <a:ea typeface="Microsoft Sans Serif" panose="020B0604020202020204" pitchFamily="34" charset="0"/>
                <a:cs typeface="Microsoft Sans Serif" panose="020B0604020202020204" pitchFamily="34" charset="0"/>
              </a:rPr>
              <a:t>ija</a:t>
            </a:r>
            <a:r>
              <a:rPr lang="hr-HR"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grešaka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nastalih</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zbog</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kreativnoti</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a:p>
            <a:pPr marL="620713" indent="-342900">
              <a:buBlip>
                <a:blip r:embed="rId2"/>
              </a:buBlip>
              <a:defRPr/>
            </a:pP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Viso</a:t>
            </a:r>
            <a:r>
              <a:rPr lang="hr-HR" altLang="es-ES" sz="2200" dirty="0">
                <a:latin typeface="Helvetica Neue" panose="020B0604020202020204" charset="0"/>
                <a:ea typeface="Microsoft Sans Serif" panose="020B0604020202020204" pitchFamily="34" charset="0"/>
                <a:cs typeface="Microsoft Sans Serif" panose="020B0604020202020204" pitchFamily="34" charset="0"/>
              </a:rPr>
              <a:t>ka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razin</a:t>
            </a:r>
            <a:r>
              <a:rPr lang="hr-HR" altLang="es-ES" sz="2200" dirty="0">
                <a:latin typeface="Helvetica Neue" panose="020B0604020202020204" charset="0"/>
                <a:ea typeface="Microsoft Sans Serif" panose="020B0604020202020204" pitchFamily="34" charset="0"/>
                <a:cs typeface="Microsoft Sans Serif" panose="020B0604020202020204" pitchFamily="34" charset="0"/>
              </a:rPr>
              <a:t>a</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sklonosti</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riziku</a:t>
            </a:r>
            <a:r>
              <a:rPr lang="en-US" altLang="es-ES" sz="22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200" dirty="0" err="1">
                <a:latin typeface="Helvetica Neue" panose="020B0604020202020204" charset="0"/>
                <a:ea typeface="Microsoft Sans Serif" panose="020B0604020202020204" pitchFamily="34" charset="0"/>
                <a:cs typeface="Microsoft Sans Serif" panose="020B0604020202020204" pitchFamily="34" charset="0"/>
              </a:rPr>
              <a:t>zaposlenika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9884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err="1">
                <a:solidFill>
                  <a:srgbClr val="4D94B7"/>
                </a:solidFill>
                <a:latin typeface="Helvetica Neue"/>
                <a:ea typeface="Helvetica Neue"/>
                <a:cs typeface="Helvetica Neue"/>
                <a:sym typeface="Helvetica Neue"/>
              </a:rPr>
              <a:t>Sadržaj</a:t>
            </a:r>
            <a:endParaRPr lang="en-US" sz="4800" b="1" i="0" u="none" strike="noStrike" cap="none" dirty="0">
              <a:solidFill>
                <a:srgbClr val="4D94B7"/>
              </a:solidFill>
              <a:latin typeface="Helvetica Neue"/>
              <a:ea typeface="Helvetica Neue"/>
              <a:cs typeface="Helvetica Neue"/>
              <a:sym typeface="Helvetica Neue"/>
            </a:endParaRPr>
          </a:p>
        </p:txBody>
      </p:sp>
      <p:sp>
        <p:nvSpPr>
          <p:cNvPr id="78" name="Google Shape;78;p2"/>
          <p:cNvSpPr txBox="1"/>
          <p:nvPr/>
        </p:nvSpPr>
        <p:spPr>
          <a:xfrm>
            <a:off x="1296000" y="3383999"/>
            <a:ext cx="72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776000"/>
            <a:ext cx="72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832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dirty="0">
                <a:solidFill>
                  <a:schemeClr val="dk1"/>
                </a:solidFill>
                <a:latin typeface="Helvetica Neue"/>
                <a:ea typeface="Helvetica Neue"/>
                <a:cs typeface="Helvetica Neue"/>
                <a:sym typeface="Helvetica Neue"/>
              </a:rPr>
              <a:t>Uvod</a:t>
            </a:r>
            <a:r>
              <a:rPr lang="en-US" sz="2400" b="1" i="0" u="none" strike="noStrike" cap="none" dirty="0">
                <a:solidFill>
                  <a:schemeClr val="dk1"/>
                </a:solidFill>
                <a:latin typeface="Helvetica Neue"/>
                <a:ea typeface="Helvetica Neue"/>
                <a:cs typeface="Helvetica Neue"/>
                <a:sym typeface="Helvetica Neue"/>
              </a:rPr>
              <a:t>.</a:t>
            </a:r>
            <a:br>
              <a:rPr lang="en-US" sz="2400" b="1" i="0" u="none" strike="noStrike" cap="none" dirty="0">
                <a:solidFill>
                  <a:schemeClr val="dk1"/>
                </a:solidFill>
                <a:latin typeface="Helvetica Neue"/>
                <a:ea typeface="Helvetica Neue"/>
                <a:cs typeface="Helvetica Neue"/>
                <a:sym typeface="Helvetica Neue"/>
              </a:rPr>
            </a:br>
            <a:r>
              <a:rPr lang="hr-HR" sz="2400" b="1" dirty="0">
                <a:solidFill>
                  <a:schemeClr val="dk1"/>
                </a:solidFill>
                <a:latin typeface="Helvetica Neue"/>
                <a:ea typeface="Helvetica Neue"/>
                <a:cs typeface="Helvetica Neue"/>
                <a:sym typeface="Helvetica Neue"/>
              </a:rPr>
              <a:t>Što je digitalno </a:t>
            </a:r>
            <a:r>
              <a:rPr lang="hr-HR" sz="2400" b="1" dirty="0" err="1">
                <a:solidFill>
                  <a:schemeClr val="dk1"/>
                </a:solidFill>
                <a:latin typeface="Helvetica Neue"/>
                <a:ea typeface="Helvetica Neue"/>
                <a:cs typeface="Helvetica Neue"/>
                <a:sym typeface="Helvetica Neue"/>
              </a:rPr>
              <a:t>intrapoduzetništvo</a:t>
            </a:r>
            <a:r>
              <a:rPr lang="en-US" sz="2400" b="1" i="0" u="none" strike="noStrike" cap="none" dirty="0">
                <a:solidFill>
                  <a:schemeClr val="dk1"/>
                </a:solidFill>
                <a:latin typeface="Helvetica Neue"/>
                <a:ea typeface="Helvetica Neue"/>
                <a:cs typeface="Helvetica Neue"/>
                <a:sym typeface="Helvetica Neue"/>
              </a:rPr>
              <a:t>?</a:t>
            </a:r>
          </a:p>
        </p:txBody>
      </p:sp>
      <p:sp>
        <p:nvSpPr>
          <p:cNvPr id="82" name="Google Shape;82;p2"/>
          <p:cNvSpPr txBox="1"/>
          <p:nvPr/>
        </p:nvSpPr>
        <p:spPr>
          <a:xfrm>
            <a:off x="1944000" y="7776000"/>
            <a:ext cx="558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dirty="0">
                <a:solidFill>
                  <a:schemeClr val="dk1"/>
                </a:solidFill>
                <a:latin typeface="Helvetica Neue"/>
                <a:ea typeface="Helvetica Neue"/>
                <a:cs typeface="Helvetica Neue"/>
                <a:sym typeface="Helvetica Neue"/>
              </a:rPr>
              <a:t>Preporuke i savjeti. Štose smije, a što ne</a:t>
            </a:r>
            <a:endParaRPr lang="en-US" sz="2400" b="1" i="0" u="none" strike="noStrike" cap="none" dirty="0">
              <a:solidFill>
                <a:schemeClr val="dk1"/>
              </a:solidFill>
              <a:latin typeface="Helvetica Neue"/>
              <a:ea typeface="Helvetica Neue"/>
              <a:cs typeface="Helvetica Neue"/>
              <a:sym typeface="Helvetica Neue"/>
            </a:endParaRPr>
          </a:p>
        </p:txBody>
      </p:sp>
      <p:sp>
        <p:nvSpPr>
          <p:cNvPr id="83" name="Google Shape;83;p2"/>
          <p:cNvSpPr txBox="1"/>
          <p:nvPr/>
        </p:nvSpPr>
        <p:spPr>
          <a:xfrm>
            <a:off x="1944000" y="5832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hr-HR" sz="2400" b="1" i="0" u="none" strike="noStrike" cap="none" dirty="0">
                <a:solidFill>
                  <a:schemeClr val="dk1"/>
                </a:solidFill>
                <a:latin typeface="Helvetica Neue"/>
                <a:ea typeface="Helvetica Neue"/>
                <a:cs typeface="Helvetica Neue"/>
                <a:sym typeface="Helvetica Neue"/>
              </a:rPr>
              <a:t>Kako pružiti podršku digitalnom </a:t>
            </a:r>
            <a:r>
              <a:rPr lang="hr-HR" sz="2400" b="1" i="0" u="none" strike="noStrike" cap="none" dirty="0" err="1">
                <a:solidFill>
                  <a:schemeClr val="dk1"/>
                </a:solidFill>
                <a:latin typeface="Helvetica Neue"/>
                <a:ea typeface="Helvetica Neue"/>
                <a:cs typeface="Helvetica Neue"/>
                <a:sym typeface="Helvetica Neue"/>
              </a:rPr>
              <a:t>intrapoduzetništvu</a:t>
            </a:r>
            <a:endParaRPr lang="en-US" sz="2400" b="1" i="0" u="none" strike="noStrike" cap="none" dirty="0">
              <a:solidFill>
                <a:schemeClr val="dk1"/>
              </a:solidFill>
              <a:latin typeface="Helvetica Neue"/>
              <a:ea typeface="Helvetica Neue"/>
              <a:cs typeface="Helvetica Neue"/>
              <a:sym typeface="Helvetica Neue"/>
            </a:endParaRPr>
          </a:p>
        </p:txBody>
      </p:sp>
      <p:sp>
        <p:nvSpPr>
          <p:cNvPr id="87" name="Google Shape;87;p2"/>
          <p:cNvSpPr txBox="1"/>
          <p:nvPr/>
        </p:nvSpPr>
        <p:spPr>
          <a:xfrm>
            <a:off x="8028000" y="3383999"/>
            <a:ext cx="8640000" cy="208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1.1	</a:t>
            </a:r>
            <a:r>
              <a:rPr lang="en-US" sz="2400" b="0" i="0" u="none" strike="noStrike" cap="none" dirty="0" err="1">
                <a:solidFill>
                  <a:srgbClr val="000000"/>
                </a:solidFill>
                <a:latin typeface="Helvetica Neue"/>
                <a:ea typeface="Helvetica Neue"/>
                <a:cs typeface="Helvetica Neue"/>
                <a:sym typeface="Helvetica Neue"/>
              </a:rPr>
              <a:t>Digitalna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transformacija</a:t>
            </a:r>
            <a:endParaRPr lang="en-US"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1.2	</a:t>
            </a:r>
            <a:r>
              <a:rPr lang="en-US" sz="2400" b="0" i="0" u="none" strike="noStrike" cap="none" dirty="0" err="1">
                <a:solidFill>
                  <a:srgbClr val="000000"/>
                </a:solidFill>
                <a:latin typeface="Helvetica Neue"/>
                <a:ea typeface="Helvetica Neue"/>
                <a:cs typeface="Helvetica Neue"/>
                <a:sym typeface="Helvetica Neue"/>
              </a:rPr>
              <a:t>Definicija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intrapoduzetništva</a:t>
            </a:r>
            <a:endParaRPr lang="en-US"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1.3	</a:t>
            </a:r>
            <a:r>
              <a:rPr lang="en-US" sz="2400" b="0" i="0" u="none" strike="noStrike" cap="none" dirty="0" err="1">
                <a:solidFill>
                  <a:srgbClr val="000000"/>
                </a:solidFill>
                <a:latin typeface="Helvetica Neue"/>
                <a:ea typeface="Helvetica Neue"/>
                <a:cs typeface="Helvetica Neue"/>
                <a:sym typeface="Helvetica Neue"/>
              </a:rPr>
              <a:t>Intrapoduzetnik</a:t>
            </a:r>
            <a:r>
              <a:rPr lang="en-US" sz="2400" b="0" i="0" u="none" strike="noStrike" cap="none" dirty="0">
                <a:solidFill>
                  <a:srgbClr val="000000"/>
                </a:solidFill>
                <a:latin typeface="Helvetica Neue"/>
                <a:ea typeface="Helvetica Neue"/>
                <a:cs typeface="Helvetica Neue"/>
                <a:sym typeface="Helvetica Neue"/>
              </a:rPr>
              <a:t>	</a:t>
            </a:r>
          </a:p>
          <a:p>
            <a:pPr marL="0" marR="0" lvl="0" indent="0" algn="l" rtl="0">
              <a:lnSpc>
                <a:spcPct val="125000"/>
              </a:lnSpc>
              <a:spcBef>
                <a:spcPts val="0"/>
              </a:spcBef>
              <a:spcAft>
                <a:spcPts val="0"/>
              </a:spcAft>
              <a:buNone/>
            </a:pPr>
            <a:r>
              <a:rPr lang="en-US" sz="2400" b="0" i="0" u="none" strike="noStrike" cap="none" dirty="0">
                <a:solidFill>
                  <a:srgbClr val="000000"/>
                </a:solidFill>
                <a:latin typeface="Helvetica Neue"/>
                <a:ea typeface="Helvetica Neue"/>
                <a:cs typeface="Helvetica Neue"/>
                <a:sym typeface="Helvetica Neue"/>
              </a:rPr>
              <a:t>1.4	</a:t>
            </a:r>
            <a:r>
              <a:rPr lang="en-US" sz="2400" b="0" i="0" u="none" strike="noStrike" cap="none" dirty="0" err="1">
                <a:solidFill>
                  <a:srgbClr val="000000"/>
                </a:solidFill>
                <a:latin typeface="Helvetica Neue"/>
                <a:ea typeface="Helvetica Neue"/>
                <a:cs typeface="Helvetica Neue"/>
                <a:sym typeface="Helvetica Neue"/>
              </a:rPr>
              <a:t>Modeli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intrapoduzetništva</a:t>
            </a:r>
            <a:endParaRPr lang="en-US" sz="2400" b="0" i="0" u="none" strike="noStrike" cap="none" dirty="0">
              <a:solidFill>
                <a:srgbClr val="000000"/>
              </a:solidFill>
              <a:latin typeface="Helvetica Neue"/>
              <a:ea typeface="Helvetica Neue"/>
              <a:cs typeface="Helvetica Neue"/>
              <a:sym typeface="Helvetica Neue"/>
            </a:endParaRPr>
          </a:p>
        </p:txBody>
      </p:sp>
      <p:sp>
        <p:nvSpPr>
          <p:cNvPr id="88" name="Google Shape;88;p2"/>
          <p:cNvSpPr/>
          <p:nvPr/>
        </p:nvSpPr>
        <p:spPr>
          <a:xfrm>
            <a:off x="7668000" y="3384000"/>
            <a:ext cx="180000" cy="208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832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776000"/>
            <a:ext cx="180000" cy="133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776000"/>
            <a:ext cx="8640000" cy="1332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3.1	 </a:t>
            </a:r>
            <a:r>
              <a:rPr lang="it-IT" sz="2400" b="0" i="0" u="none" strike="noStrike" cap="none" dirty="0" err="1">
                <a:solidFill>
                  <a:schemeClr val="dk1"/>
                </a:solidFill>
                <a:latin typeface="Helvetica Neue"/>
                <a:ea typeface="Helvetica Neue"/>
                <a:cs typeface="Helvetica Neue"/>
                <a:sym typeface="Helvetica Neue"/>
              </a:rPr>
              <a:t>Općeniti</a:t>
            </a:r>
            <a:r>
              <a:rPr lang="it-IT" sz="2400" b="0" i="0" u="none" strike="noStrike" cap="none" dirty="0">
                <a:solidFill>
                  <a:schemeClr val="dk1"/>
                </a:solidFill>
                <a:latin typeface="Helvetica Neue"/>
                <a:ea typeface="Helvetica Neue"/>
                <a:cs typeface="Helvetica Neue"/>
                <a:sym typeface="Helvetica Neue"/>
              </a:rPr>
              <a:t> </a:t>
            </a:r>
            <a:r>
              <a:rPr lang="it-IT" sz="2400" b="0" i="0" u="none" strike="noStrike" cap="none" dirty="0" err="1">
                <a:solidFill>
                  <a:schemeClr val="dk1"/>
                </a:solidFill>
                <a:latin typeface="Helvetica Neue"/>
                <a:ea typeface="Helvetica Neue"/>
                <a:cs typeface="Helvetica Neue"/>
                <a:sym typeface="Helvetica Neue"/>
              </a:rPr>
              <a:t>savjeti</a:t>
            </a:r>
            <a:endParaRPr lang="it-IT"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3.2	 </a:t>
            </a:r>
            <a:r>
              <a:rPr lang="it-IT" sz="2400" b="0" i="0" u="none" strike="noStrike" cap="none" dirty="0" err="1">
                <a:solidFill>
                  <a:schemeClr val="dk1"/>
                </a:solidFill>
                <a:latin typeface="Helvetica Neue"/>
                <a:ea typeface="Helvetica Neue"/>
                <a:cs typeface="Helvetica Neue"/>
                <a:sym typeface="Helvetica Neue"/>
              </a:rPr>
              <a:t>Što</a:t>
            </a:r>
            <a:r>
              <a:rPr lang="it-IT" sz="2400" b="0" i="0" u="none" strike="noStrike" cap="none" dirty="0">
                <a:solidFill>
                  <a:schemeClr val="dk1"/>
                </a:solidFill>
                <a:latin typeface="Helvetica Neue"/>
                <a:ea typeface="Helvetica Neue"/>
                <a:cs typeface="Helvetica Neue"/>
                <a:sym typeface="Helvetica Neue"/>
              </a:rPr>
              <a:t> se </a:t>
            </a:r>
            <a:r>
              <a:rPr lang="it-IT" sz="2400" b="0" i="0" u="none" strike="noStrike" cap="none" dirty="0" err="1">
                <a:solidFill>
                  <a:schemeClr val="dk1"/>
                </a:solidFill>
                <a:latin typeface="Helvetica Neue"/>
                <a:ea typeface="Helvetica Neue"/>
                <a:cs typeface="Helvetica Neue"/>
                <a:sym typeface="Helvetica Neue"/>
              </a:rPr>
              <a:t>smije</a:t>
            </a:r>
            <a:r>
              <a:rPr lang="it-IT" sz="2400" b="0" i="0" u="none" strike="noStrike" cap="none" dirty="0">
                <a:solidFill>
                  <a:schemeClr val="dk1"/>
                </a:solidFill>
                <a:latin typeface="Helvetica Neue"/>
                <a:ea typeface="Helvetica Neue"/>
                <a:cs typeface="Helvetica Neue"/>
                <a:sym typeface="Helvetica Neue"/>
              </a:rPr>
              <a:t> a </a:t>
            </a:r>
            <a:r>
              <a:rPr lang="it-IT" sz="2400" b="0" i="0" u="none" strike="noStrike" cap="none" dirty="0" err="1">
                <a:solidFill>
                  <a:schemeClr val="dk1"/>
                </a:solidFill>
                <a:latin typeface="Helvetica Neue"/>
                <a:ea typeface="Helvetica Neue"/>
                <a:cs typeface="Helvetica Neue"/>
                <a:sym typeface="Helvetica Neue"/>
              </a:rPr>
              <a:t>što</a:t>
            </a:r>
            <a:r>
              <a:rPr lang="it-IT" sz="2400" b="0" i="0" u="none" strike="noStrike" cap="none" dirty="0">
                <a:solidFill>
                  <a:schemeClr val="dk1"/>
                </a:solidFill>
                <a:latin typeface="Helvetica Neue"/>
                <a:ea typeface="Helvetica Neue"/>
                <a:cs typeface="Helvetica Neue"/>
                <a:sym typeface="Helvetica Neue"/>
              </a:rPr>
              <a:t> ne </a:t>
            </a:r>
            <a:r>
              <a:rPr lang="it-IT" sz="2400" b="0" i="0" u="none" strike="noStrike" cap="none" dirty="0" err="1">
                <a:solidFill>
                  <a:schemeClr val="dk1"/>
                </a:solidFill>
                <a:latin typeface="Helvetica Neue"/>
                <a:ea typeface="Helvetica Neue"/>
                <a:cs typeface="Helvetica Neue"/>
                <a:sym typeface="Helvetica Neue"/>
              </a:rPr>
              <a:t>smije</a:t>
            </a:r>
            <a:r>
              <a:rPr lang="it-IT" sz="2400" b="0" i="0" u="none" strike="noStrike" cap="none" dirty="0">
                <a:solidFill>
                  <a:schemeClr val="dk1"/>
                </a:solidFill>
                <a:latin typeface="Helvetica Neue"/>
                <a:ea typeface="Helvetica Neue"/>
                <a:cs typeface="Helvetica Neue"/>
                <a:sym typeface="Helvetica Neue"/>
              </a:rPr>
              <a:t> </a:t>
            </a:r>
          </a:p>
        </p:txBody>
      </p:sp>
      <p:sp>
        <p:nvSpPr>
          <p:cNvPr id="92" name="Google Shape;92;p2"/>
          <p:cNvSpPr txBox="1"/>
          <p:nvPr/>
        </p:nvSpPr>
        <p:spPr>
          <a:xfrm>
            <a:off x="8028000" y="5832000"/>
            <a:ext cx="8640000" cy="1584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2.1	Kako </a:t>
            </a:r>
            <a:r>
              <a:rPr lang="en-US" sz="2400" b="0" i="0" u="none" strike="noStrike" cap="none" dirty="0" err="1">
                <a:solidFill>
                  <a:schemeClr val="dk1"/>
                </a:solidFill>
                <a:latin typeface="Helvetica Neue"/>
                <a:ea typeface="Helvetica Neue"/>
                <a:cs typeface="Helvetica Neue"/>
                <a:sym typeface="Helvetica Neue"/>
              </a:rPr>
              <a:t>otkriti</a:t>
            </a:r>
            <a:r>
              <a:rPr lang="en-US" sz="2400" b="0" i="0" u="none" strike="noStrike" cap="none" dirty="0">
                <a:solidFill>
                  <a:schemeClr val="dk1"/>
                </a:solidFill>
                <a:latin typeface="Helvetica Neue"/>
                <a:ea typeface="Helvetica Neue"/>
                <a:cs typeface="Helvetica Neue"/>
                <a:sym typeface="Helvetica Neue"/>
              </a:rPr>
              <a:t> </a:t>
            </a:r>
            <a:r>
              <a:rPr lang="en-US" sz="2400" b="0" i="0" u="none" strike="noStrike" cap="none" dirty="0" err="1">
                <a:solidFill>
                  <a:schemeClr val="dk1"/>
                </a:solidFill>
                <a:latin typeface="Helvetica Neue"/>
                <a:ea typeface="Helvetica Neue"/>
                <a:cs typeface="Helvetica Neue"/>
                <a:sym typeface="Helvetica Neue"/>
              </a:rPr>
              <a:t>intrapoduzetnike</a:t>
            </a:r>
            <a:endParaRPr lang="en-US"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2.2	</a:t>
            </a:r>
            <a:r>
              <a:rPr lang="en-US" sz="2400" b="0" i="0" u="none" strike="noStrike" cap="none" dirty="0" err="1">
                <a:solidFill>
                  <a:schemeClr val="dk1"/>
                </a:solidFill>
                <a:latin typeface="Helvetica Neue"/>
                <a:ea typeface="Helvetica Neue"/>
                <a:cs typeface="Helvetica Neue"/>
                <a:sym typeface="Helvetica Neue"/>
              </a:rPr>
              <a:t>Intrapozetnička</a:t>
            </a:r>
            <a:r>
              <a:rPr lang="en-US" sz="2400" b="0" i="0" u="none" strike="noStrike" cap="none" dirty="0">
                <a:solidFill>
                  <a:schemeClr val="dk1"/>
                </a:solidFill>
                <a:latin typeface="Helvetica Neue"/>
                <a:ea typeface="Helvetica Neue"/>
                <a:cs typeface="Helvetica Neue"/>
                <a:sym typeface="Helvetica Neue"/>
              </a:rPr>
              <a:t> </a:t>
            </a:r>
            <a:r>
              <a:rPr lang="en-US" sz="2400" b="0" i="0" u="none" strike="noStrike" cap="none" dirty="0" err="1">
                <a:solidFill>
                  <a:schemeClr val="dk1"/>
                </a:solidFill>
                <a:latin typeface="Helvetica Neue"/>
                <a:ea typeface="Helvetica Neue"/>
                <a:cs typeface="Helvetica Neue"/>
                <a:sym typeface="Helvetica Neue"/>
              </a:rPr>
              <a:t>kultura</a:t>
            </a:r>
            <a:endParaRPr lang="en-US"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2.3	</a:t>
            </a:r>
            <a:r>
              <a:rPr lang="en-US" sz="2400" b="0" i="0" u="none" strike="noStrike" cap="none" dirty="0" err="1">
                <a:solidFill>
                  <a:schemeClr val="dk1"/>
                </a:solidFill>
                <a:latin typeface="Helvetica Neue"/>
                <a:ea typeface="Helvetica Neue"/>
                <a:cs typeface="Helvetica Neue"/>
                <a:sym typeface="Helvetica Neue"/>
              </a:rPr>
              <a:t>Praktične</a:t>
            </a:r>
            <a:r>
              <a:rPr lang="en-US" sz="2400" b="0" i="0" u="none" strike="noStrike" cap="none" dirty="0">
                <a:solidFill>
                  <a:schemeClr val="dk1"/>
                </a:solidFill>
                <a:latin typeface="Helvetica Neue"/>
                <a:ea typeface="Helvetica Neue"/>
                <a:cs typeface="Helvetica Neue"/>
                <a:sym typeface="Helvetica Neue"/>
              </a:rPr>
              <a:t> </a:t>
            </a:r>
            <a:r>
              <a:rPr lang="en-US" sz="2400" b="0" i="0" u="none" strike="noStrike" cap="none" dirty="0" err="1">
                <a:solidFill>
                  <a:schemeClr val="dk1"/>
                </a:solidFill>
                <a:latin typeface="Helvetica Neue"/>
                <a:ea typeface="Helvetica Neue"/>
                <a:cs typeface="Helvetica Neue"/>
                <a:sym typeface="Helvetica Neue"/>
              </a:rPr>
              <a:t>aktivnosti</a:t>
            </a:r>
            <a:endParaRPr lang="en-US"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2.4	</a:t>
            </a:r>
            <a:r>
              <a:rPr lang="en-US" sz="2400" b="0" i="0" u="none" strike="noStrike" cap="none" dirty="0" err="1">
                <a:solidFill>
                  <a:schemeClr val="dk1"/>
                </a:solidFill>
                <a:latin typeface="Helvetica Neue"/>
                <a:ea typeface="Helvetica Neue"/>
                <a:cs typeface="Helvetica Neue"/>
                <a:sym typeface="Helvetica Neue"/>
              </a:rPr>
              <a:t>Sponzori</a:t>
            </a:r>
            <a:endParaRPr lang="en-US" sz="24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59EB0FA7-0D80-6EA6-317A-EFF1C9D78C44}"/>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Sažetak</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197ACFE4-3C42-63B7-481B-B61B8C9A4A6C}"/>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pl-PL" sz="2800" b="1" i="0" u="none" strike="noStrike" cap="none" dirty="0">
                <a:solidFill>
                  <a:srgbClr val="AED633"/>
                </a:solidFill>
                <a:latin typeface="Helvetica Neue" panose="020B0604020202020204" charset="0"/>
                <a:ea typeface="Helvetica Neue"/>
                <a:cs typeface="Helvetica Neue"/>
                <a:sym typeface="Helvetica Neue"/>
              </a:rPr>
              <a:t>Dobro napravljeno! Sad znate više o:</a:t>
            </a:r>
          </a:p>
        </p:txBody>
      </p:sp>
      <p:pic>
        <p:nvPicPr>
          <p:cNvPr id="4" name="Google Shape;570;p12">
            <a:extLst>
              <a:ext uri="{FF2B5EF4-FFF2-40B4-BE49-F238E27FC236}">
                <a16:creationId xmlns:a16="http://schemas.microsoft.com/office/drawing/2014/main" id="{A9783BCB-036D-E869-4950-C5DBEE7ECB87}"/>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450C6547-8FFB-8D43-D547-AD2E9C2BE627}"/>
              </a:ext>
            </a:extLst>
          </p:cNvPr>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pP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Intrapoduzetništvu</a:t>
            </a:r>
            <a:r>
              <a:rPr lang="hr-HR" sz="2400" dirty="0">
                <a:latin typeface="Helvetica Neue" panose="020B0604020202020204" charset="0"/>
                <a:ea typeface="Microsoft Sans Serif" panose="020B0604020202020204" pitchFamily="34" charset="0"/>
                <a:cs typeface="Microsoft Sans Serif" panose="020B0604020202020204" pitchFamily="34" charset="0"/>
              </a:rPr>
              <a:t> i digitalnoj transformaciji</a:t>
            </a:r>
          </a:p>
          <a:p>
            <a:pPr marL="628650" indent="-628650">
              <a:spcAft>
                <a:spcPts val="1000"/>
              </a:spcAft>
              <a:buClr>
                <a:srgbClr val="000000"/>
              </a:buClr>
              <a:buSzPct val="100000"/>
              <a:buBlip>
                <a:blip r:embed="rId4"/>
              </a:buBlip>
            </a:pPr>
            <a:r>
              <a:rPr lang="hr-HR" sz="2400" dirty="0">
                <a:latin typeface="Helvetica Neue" panose="020B0604020202020204" charset="0"/>
                <a:ea typeface="Microsoft Sans Serif" panose="020B0604020202020204" pitchFamily="34" charset="0"/>
                <a:cs typeface="Microsoft Sans Serif" panose="020B0604020202020204" pitchFamily="34" charset="0"/>
              </a:rPr>
              <a:t>Kako promicati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intrapoduzetničku</a:t>
            </a:r>
            <a:r>
              <a:rPr lang="hr-HR" sz="2400" dirty="0">
                <a:latin typeface="Helvetica Neue" panose="020B0604020202020204" charset="0"/>
                <a:ea typeface="Microsoft Sans Serif" panose="020B0604020202020204" pitchFamily="34" charset="0"/>
                <a:cs typeface="Microsoft Sans Serif" panose="020B0604020202020204" pitchFamily="34" charset="0"/>
              </a:rPr>
              <a:t> kulturu i sponzorstvo</a:t>
            </a:r>
          </a:p>
          <a:p>
            <a:pPr marL="628650" indent="-628650">
              <a:spcAft>
                <a:spcPts val="1000"/>
              </a:spcAft>
              <a:buClr>
                <a:srgbClr val="000000"/>
              </a:buClr>
              <a:buSzPct val="100000"/>
              <a:buBlip>
                <a:blip r:embed="rId4"/>
              </a:buBlip>
            </a:pPr>
            <a:r>
              <a:rPr lang="hr-HR" sz="2400" dirty="0">
                <a:latin typeface="Helvetica Neue" panose="020B0604020202020204" charset="0"/>
                <a:ea typeface="Microsoft Sans Serif" panose="020B0604020202020204" pitchFamily="34" charset="0"/>
                <a:cs typeface="Microsoft Sans Serif" panose="020B0604020202020204" pitchFamily="34" charset="0"/>
              </a:rPr>
              <a:t>Karakteristike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intrapoduzetnika</a:t>
            </a:r>
            <a:r>
              <a:rPr lang="hr-HR" sz="2400" dirty="0">
                <a:latin typeface="Helvetica Neue" panose="020B0604020202020204" charset="0"/>
                <a:ea typeface="Microsoft Sans Serif" panose="020B0604020202020204" pitchFamily="34" charset="0"/>
                <a:cs typeface="Microsoft Sans Serif" panose="020B0604020202020204" pitchFamily="34" charset="0"/>
              </a:rPr>
              <a:t> i kako biti uspješan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intrapoduzetnik</a:t>
            </a:r>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19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Bibliografija</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4585830"/>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3"/>
              </a:rPr>
              <a:t>https://www.elmhurst.edu/blog/what-is-intrapreneurship/#:~:text=Intrapreneurship%20is%20simply%20entrepreneurship%20in,facilitators%20and%20barriers%20to%20intrapreneurship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4"/>
              </a:rPr>
              <a:t>https://link.springer.com/chapter/10.1007/978-3-030-53914-6_12</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5"/>
              </a:rPr>
              <a:t>https://integrative-innovation.net/?p=1698</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6"/>
              </a:rPr>
              <a:t>https://www.peoplematters.in/article/entrepreneurship-start-ups/how-to-create-an-intrapreneurial-culture-19155</a:t>
            </a:r>
            <a:endParaRPr lang="en-US" sz="2400"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dirty="0">
                <a:latin typeface="Helvetica Neue" panose="020B0604020202020204" charset="0"/>
                <a:ea typeface="Microsoft Sans Serif" panose="020B0604020202020204" pitchFamily="34" charset="0"/>
                <a:cs typeface="Microsoft Sans Serif" panose="020B0604020202020204" pitchFamily="34" charset="0"/>
              </a:rPr>
              <a:t>Wolcott R.C. and Michael Lippitz J. (2007) </a:t>
            </a:r>
            <a:r>
              <a:rPr lang="en-US" sz="2400" b="0" i="0" u="none" strike="noStrike" cap="none" dirty="0">
                <a:solidFill>
                  <a:srgbClr val="000000"/>
                </a:solidFill>
                <a:latin typeface="Helvetica Neue" panose="020B0604020202020204" charset="0"/>
                <a:ea typeface="Helvetica Neue"/>
                <a:cs typeface="Helvetica Neue"/>
                <a:sym typeface="Helvetica Neue"/>
                <a:hlinkClick r:id="rId7"/>
              </a:rPr>
              <a:t>https://www.researchgate.net/publication/265659626_The_Four_Models_of_Corporate_Entrepreneurship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72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Hvala</a:t>
            </a:r>
            <a:r>
              <a:rPr lang="en-US" sz="72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endParaRPr kumimoji="0" lang="en-US" sz="72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80EC0AD8-79AB-21FC-63EB-DE522E1DEFE4}"/>
              </a:ext>
            </a:extLst>
          </p:cNvPr>
          <p:cNvSpPr txBox="1"/>
          <p:nvPr/>
        </p:nvSpPr>
        <p:spPr>
          <a:xfrm>
            <a:off x="1296000" y="1548000"/>
            <a:ext cx="3361031" cy="830997"/>
          </a:xfrm>
          <a:prstGeom prst="rect">
            <a:avLst/>
          </a:prstGeom>
          <a:noFill/>
        </p:spPr>
        <p:txBody>
          <a:bodyPr wrap="square" rtlCol="0">
            <a:sp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Ciljevi</a:t>
            </a:r>
            <a:endParaRPr lang="en-US" sz="4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7" name="Picture 2">
            <a:extLst>
              <a:ext uri="{FF2B5EF4-FFF2-40B4-BE49-F238E27FC236}">
                <a16:creationId xmlns:a16="http://schemas.microsoft.com/office/drawing/2014/main" id="{262A553A-A556-07D1-AE16-8489F17CB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8;p4">
            <a:extLst>
              <a:ext uri="{FF2B5EF4-FFF2-40B4-BE49-F238E27FC236}">
                <a16:creationId xmlns:a16="http://schemas.microsoft.com/office/drawing/2014/main" id="{2C6E6B16-550B-1219-97DC-3D8BF1E3C3FD}"/>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en-US" sz="2400" dirty="0" err="1">
                <a:latin typeface="Helvetica Neue" panose="020B0604020202020204" charset="0"/>
                <a:ea typeface="Calibri" panose="020F0502020204030204" pitchFamily="34" charset="0"/>
                <a:cs typeface="Times New Roman" panose="02020603050405020304" pitchFamily="18" charset="0"/>
              </a:rPr>
              <a:t>Objasniti</a:t>
            </a:r>
            <a:r>
              <a:rPr lang="en-US" sz="2400" dirty="0">
                <a:latin typeface="Helvetica Neue" panose="020B0604020202020204" charset="0"/>
                <a:ea typeface="Calibri" panose="020F0502020204030204" pitchFamily="34" charset="0"/>
                <a:cs typeface="Times New Roman" panose="02020603050405020304" pitchFamily="18" charset="0"/>
              </a:rPr>
              <a:t> </a:t>
            </a:r>
            <a:r>
              <a:rPr lang="en-US" sz="2400" dirty="0" err="1">
                <a:latin typeface="Helvetica Neue" panose="020B0604020202020204" charset="0"/>
                <a:ea typeface="Calibri" panose="020F0502020204030204" pitchFamily="34" charset="0"/>
                <a:cs typeface="Times New Roman" panose="02020603050405020304" pitchFamily="18" charset="0"/>
              </a:rPr>
              <a:t>digitalno</a:t>
            </a:r>
            <a:r>
              <a:rPr lang="en-US" sz="2400" dirty="0">
                <a:latin typeface="Helvetica Neue" panose="020B0604020202020204" charset="0"/>
                <a:ea typeface="Calibri" panose="020F0502020204030204" pitchFamily="34" charset="0"/>
                <a:cs typeface="Times New Roman" panose="02020603050405020304" pitchFamily="18" charset="0"/>
              </a:rPr>
              <a:t> </a:t>
            </a:r>
            <a:r>
              <a:rPr lang="en-US" sz="2400" dirty="0" err="1">
                <a:latin typeface="Helvetica Neue" panose="020B0604020202020204" charset="0"/>
                <a:ea typeface="Calibri" panose="020F0502020204030204" pitchFamily="34" charset="0"/>
                <a:cs typeface="Times New Roman" panose="02020603050405020304" pitchFamily="18" charset="0"/>
              </a:rPr>
              <a:t>unutarnje</a:t>
            </a:r>
            <a:r>
              <a:rPr lang="en-US" sz="2400" dirty="0">
                <a:latin typeface="Helvetica Neue" panose="020B0604020202020204" charset="0"/>
                <a:ea typeface="Calibri" panose="020F0502020204030204" pitchFamily="34" charset="0"/>
                <a:cs typeface="Times New Roman" panose="02020603050405020304" pitchFamily="18" charset="0"/>
              </a:rPr>
              <a:t> </a:t>
            </a:r>
            <a:r>
              <a:rPr lang="en-US" sz="2400" dirty="0" err="1">
                <a:latin typeface="Helvetica Neue" panose="020B0604020202020204" charset="0"/>
                <a:ea typeface="Calibri" panose="020F0502020204030204" pitchFamily="34" charset="0"/>
                <a:cs typeface="Times New Roman" panose="02020603050405020304" pitchFamily="18" charset="0"/>
              </a:rPr>
              <a:t>poduzetništvo</a:t>
            </a:r>
            <a:r>
              <a:rPr lang="en-US" sz="2400" dirty="0">
                <a:latin typeface="Helvetica Neue" panose="020B0604020202020204" charset="0"/>
                <a:ea typeface="Calibri" panose="020F0502020204030204" pitchFamily="34" charset="0"/>
                <a:cs typeface="Times New Roman" panose="02020603050405020304" pitchFamily="18" charset="0"/>
              </a:rPr>
              <a:t> i </a:t>
            </a:r>
            <a:r>
              <a:rPr lang="en-US" sz="2400" dirty="0" err="1">
                <a:latin typeface="Helvetica Neue" panose="020B0604020202020204" charset="0"/>
                <a:ea typeface="Calibri" panose="020F0502020204030204" pitchFamily="34" charset="0"/>
                <a:cs typeface="Times New Roman" panose="02020603050405020304" pitchFamily="18" charset="0"/>
              </a:rPr>
              <a:t>kako</a:t>
            </a:r>
            <a:r>
              <a:rPr lang="en-US" sz="2400" dirty="0">
                <a:latin typeface="Helvetica Neue" panose="020B0604020202020204" charset="0"/>
                <a:ea typeface="Calibri" panose="020F0502020204030204" pitchFamily="34" charset="0"/>
                <a:cs typeface="Times New Roman" panose="02020603050405020304" pitchFamily="18" charset="0"/>
              </a:rPr>
              <a:t> ono </a:t>
            </a:r>
            <a:r>
              <a:rPr lang="en-US" sz="2400" dirty="0" err="1">
                <a:latin typeface="Helvetica Neue" panose="020B0604020202020204" charset="0"/>
                <a:ea typeface="Calibri" panose="020F0502020204030204" pitchFamily="34" charset="0"/>
                <a:cs typeface="Times New Roman" panose="02020603050405020304" pitchFamily="18" charset="0"/>
              </a:rPr>
              <a:t>funkcionira</a:t>
            </a:r>
            <a:endParaRPr lang="en-US" sz="2400" dirty="0">
              <a:latin typeface="Helvetica Neue" panose="020B0604020202020204" charset="0"/>
              <a:ea typeface="Calibri" panose="020F0502020204030204" pitchFamily="34" charset="0"/>
              <a:cs typeface="Times New Roman" panose="02020603050405020304" pitchFamily="18" charset="0"/>
            </a:endParaRPr>
          </a:p>
          <a:p>
            <a:pPr marL="542925" lvl="0" indent="-542925">
              <a:spcAft>
                <a:spcPts val="1800"/>
              </a:spcAft>
              <a:buSzPct val="100000"/>
              <a:buBlip>
                <a:blip r:embed="rId4"/>
              </a:buBlip>
            </a:pPr>
            <a:r>
              <a:rPr lang="en-US" sz="2400" dirty="0" err="1">
                <a:latin typeface="Helvetica Neue" panose="020B0604020202020204" charset="0"/>
                <a:ea typeface="Calibri" panose="020F0502020204030204" pitchFamily="34" charset="0"/>
                <a:cs typeface="Times New Roman" panose="02020603050405020304" pitchFamily="18" charset="0"/>
              </a:rPr>
              <a:t>Promovirati</a:t>
            </a:r>
            <a:r>
              <a:rPr lang="en-US" sz="2400" dirty="0">
                <a:latin typeface="Helvetica Neue" panose="020B0604020202020204" charset="0"/>
                <a:ea typeface="Calibri" panose="020F0502020204030204" pitchFamily="34" charset="0"/>
                <a:cs typeface="Times New Roman" panose="02020603050405020304" pitchFamily="18" charset="0"/>
              </a:rPr>
              <a:t> </a:t>
            </a:r>
            <a:r>
              <a:rPr lang="en-US" sz="2400" dirty="0" err="1">
                <a:latin typeface="Helvetica Neue" panose="020B0604020202020204" charset="0"/>
                <a:ea typeface="Calibri" panose="020F0502020204030204" pitchFamily="34" charset="0"/>
                <a:cs typeface="Times New Roman" panose="02020603050405020304" pitchFamily="18" charset="0"/>
              </a:rPr>
              <a:t>intrapoduzetništvo</a:t>
            </a:r>
            <a:r>
              <a:rPr lang="en-US" sz="2400" dirty="0">
                <a:latin typeface="Helvetica Neue" panose="020B0604020202020204" charset="0"/>
                <a:ea typeface="Calibri" panose="020F0502020204030204" pitchFamily="34" charset="0"/>
                <a:cs typeface="Times New Roman" panose="02020603050405020304" pitchFamily="18" charset="0"/>
              </a:rPr>
              <a:t> u </a:t>
            </a:r>
            <a:r>
              <a:rPr lang="en-US" sz="2400" dirty="0" err="1">
                <a:latin typeface="Helvetica Neue" panose="020B0604020202020204" charset="0"/>
                <a:ea typeface="Calibri" panose="020F0502020204030204" pitchFamily="34" charset="0"/>
                <a:cs typeface="Times New Roman" panose="02020603050405020304" pitchFamily="18" charset="0"/>
              </a:rPr>
              <a:t>vašoj</a:t>
            </a:r>
            <a:r>
              <a:rPr lang="en-US" sz="2400" dirty="0">
                <a:latin typeface="Helvetica Neue" panose="020B0604020202020204" charset="0"/>
                <a:ea typeface="Calibri" panose="020F0502020204030204" pitchFamily="34" charset="0"/>
                <a:cs typeface="Times New Roman" panose="02020603050405020304" pitchFamily="18" charset="0"/>
              </a:rPr>
              <a:t> </a:t>
            </a:r>
            <a:r>
              <a:rPr lang="en-US" sz="2400" dirty="0" err="1">
                <a:latin typeface="Helvetica Neue" panose="020B0604020202020204" charset="0"/>
                <a:ea typeface="Calibri" panose="020F0502020204030204" pitchFamily="34" charset="0"/>
                <a:cs typeface="Times New Roman" panose="02020603050405020304" pitchFamily="18" charset="0"/>
              </a:rPr>
              <a:t>tvrtki</a:t>
            </a:r>
            <a:endParaRPr lang="en-US" sz="2400" dirty="0">
              <a:latin typeface="Helvetica Neue" panose="020B0604020202020204" charset="0"/>
              <a:ea typeface="Calibri" panose="020F0502020204030204" pitchFamily="34" charset="0"/>
              <a:cs typeface="Times New Roman" panose="02020603050405020304" pitchFamily="18" charset="0"/>
            </a:endParaRPr>
          </a:p>
          <a:p>
            <a:pPr marL="542925" lvl="0" indent="-542925">
              <a:spcAft>
                <a:spcPts val="1800"/>
              </a:spcAft>
              <a:buSzPct val="100000"/>
              <a:buBlip>
                <a:blip r:embed="rId4"/>
              </a:buBlip>
            </a:pPr>
            <a:r>
              <a:rPr lang="en-US" sz="2400" dirty="0">
                <a:latin typeface="Helvetica Neue" panose="020B0604020202020204" charset="0"/>
                <a:ea typeface="Calibri" panose="020F0502020204030204" pitchFamily="34" charset="0"/>
                <a:cs typeface="Times New Roman" panose="02020603050405020304" pitchFamily="18" charset="0"/>
              </a:rPr>
              <a:t>Biti </a:t>
            </a:r>
            <a:r>
              <a:rPr lang="en-US" sz="2400" dirty="0" err="1">
                <a:latin typeface="Helvetica Neue" panose="020B0604020202020204" charset="0"/>
                <a:ea typeface="Calibri" panose="020F0502020204030204" pitchFamily="34" charset="0"/>
                <a:cs typeface="Times New Roman" panose="02020603050405020304" pitchFamily="18" charset="0"/>
              </a:rPr>
              <a:t>uspješan</a:t>
            </a:r>
            <a:r>
              <a:rPr lang="en-US" sz="2400" dirty="0">
                <a:latin typeface="Helvetica Neue" panose="020B0604020202020204" charset="0"/>
                <a:ea typeface="Calibri" panose="020F0502020204030204" pitchFamily="34" charset="0"/>
                <a:cs typeface="Times New Roman" panose="02020603050405020304" pitchFamily="18" charset="0"/>
              </a:rPr>
              <a:t> </a:t>
            </a:r>
            <a:r>
              <a:rPr lang="en-US" sz="2400" dirty="0" err="1">
                <a:latin typeface="Helvetica Neue" panose="020B0604020202020204" charset="0"/>
                <a:ea typeface="Calibri" panose="020F0502020204030204" pitchFamily="34" charset="0"/>
                <a:cs typeface="Times New Roman" panose="02020603050405020304" pitchFamily="18" charset="0"/>
              </a:rPr>
              <a:t>intrapoduzetnik</a:t>
            </a:r>
            <a:endParaRPr lang="hr-HR" sz="2400" dirty="0">
              <a:latin typeface="Helvetica Neue" panose="020B0604020202020204" charset="0"/>
              <a:ea typeface="Calibri" panose="020F0502020204030204" pitchFamily="34" charset="0"/>
              <a:cs typeface="Times New Roman" panose="02020603050405020304" pitchFamily="18" charset="0"/>
            </a:endParaRPr>
          </a:p>
        </p:txBody>
      </p:sp>
      <p:sp>
        <p:nvSpPr>
          <p:cNvPr id="3" name="Google Shape;104;p4">
            <a:extLst>
              <a:ext uri="{FF2B5EF4-FFF2-40B4-BE49-F238E27FC236}">
                <a16:creationId xmlns:a16="http://schemas.microsoft.com/office/drawing/2014/main" id="{C409171D-46F8-D4AE-78DB-6CBB31ADA7A5}"/>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pl-PL" sz="2400" b="1" i="0" u="none" strike="noStrike" cap="none" dirty="0">
                <a:solidFill>
                  <a:srgbClr val="AED633"/>
                </a:solidFill>
                <a:latin typeface="Helvetica Neue"/>
                <a:ea typeface="Helvetica Neue"/>
                <a:cs typeface="Helvetica Neue"/>
                <a:sym typeface="Helvetica Neue"/>
              </a:rPr>
              <a:t>Na kraju ovog modula moći ćete:</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2514600" y="3888000"/>
            <a:ext cx="12496800" cy="830997"/>
          </a:xfrm>
          <a:prstGeom prst="rect">
            <a:avLst/>
          </a:prstGeom>
          <a:noFill/>
        </p:spPr>
        <p:txBody>
          <a:bodyPr wrap="square">
            <a:spAutoFit/>
          </a:bodyPr>
          <a:lstStyle/>
          <a:p>
            <a:pPr marL="0" marR="0" lvl="0" indent="0" algn="ctr"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hr-HR"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Uvod</a:t>
            </a: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hr-HR"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 je digitalno </a:t>
            </a:r>
            <a:r>
              <a:rPr lang="hr-HR" sz="4800" b="1" spc="-114"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intrapoduzetništvo</a:t>
            </a: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Cjelina</a:t>
            </a: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1.1 </a:t>
            </a:r>
            <a:r>
              <a:rPr lang="hr-HR" sz="2800" b="1" i="0" u="none" strike="noStrike" cap="none" dirty="0">
                <a:solidFill>
                  <a:srgbClr val="AED633"/>
                </a:solidFill>
                <a:latin typeface="Helvetica Neue" panose="020B0604020202020204" charset="0"/>
                <a:ea typeface="Helvetica Neue"/>
                <a:cs typeface="Helvetica Neue"/>
                <a:sym typeface="Helvetica Neue"/>
              </a:rPr>
              <a:t>   </a:t>
            </a:r>
            <a:r>
              <a:rPr lang="en-US" sz="2800" b="1" i="0" u="none" strike="noStrike" cap="none" dirty="0" err="1">
                <a:solidFill>
                  <a:srgbClr val="AED633"/>
                </a:solidFill>
                <a:latin typeface="Helvetica Neue" panose="020B0604020202020204" charset="0"/>
                <a:ea typeface="Helvetica Neue"/>
                <a:cs typeface="Helvetica Neue"/>
                <a:sym typeface="Helvetica Neue"/>
              </a:rPr>
              <a:t>Digitalna</a:t>
            </a:r>
            <a:r>
              <a:rPr lang="en-US" sz="2800" b="1" i="0" u="none" strike="noStrike" cap="none" dirty="0">
                <a:solidFill>
                  <a:srgbClr val="AED633"/>
                </a:solidFill>
                <a:latin typeface="Helvetica Neue" panose="020B0604020202020204" charset="0"/>
                <a:ea typeface="Helvetica Neue"/>
                <a:cs typeface="Helvetica Neue"/>
                <a:sym typeface="Helvetica Neue"/>
              </a:rPr>
              <a:t> </a:t>
            </a:r>
            <a:r>
              <a:rPr lang="en-US" sz="2800" b="1" i="0" u="none" strike="noStrike" cap="none" dirty="0" err="1">
                <a:solidFill>
                  <a:srgbClr val="AED633"/>
                </a:solidFill>
                <a:latin typeface="Helvetica Neue" panose="020B0604020202020204" charset="0"/>
                <a:ea typeface="Helvetica Neue"/>
                <a:cs typeface="Helvetica Neue"/>
                <a:sym typeface="Helvetica Neue"/>
              </a:rPr>
              <a:t>transformacija</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1.2	</a:t>
            </a:r>
            <a:r>
              <a:rPr lang="en-US" sz="2800" b="1" i="0" u="none" strike="noStrike" cap="none" dirty="0" err="1">
                <a:solidFill>
                  <a:srgbClr val="AED633"/>
                </a:solidFill>
                <a:latin typeface="Helvetica Neue" panose="020B0604020202020204" charset="0"/>
                <a:ea typeface="Helvetica Neue"/>
                <a:cs typeface="Helvetica Neue"/>
                <a:sym typeface="Helvetica Neue"/>
              </a:rPr>
              <a:t>Definicija</a:t>
            </a:r>
            <a:r>
              <a:rPr lang="en-US" sz="2800" b="1" i="0" u="none" strike="noStrike" cap="none" dirty="0">
                <a:solidFill>
                  <a:srgbClr val="AED633"/>
                </a:solidFill>
                <a:latin typeface="Helvetica Neue" panose="020B0604020202020204" charset="0"/>
                <a:ea typeface="Helvetica Neue"/>
                <a:cs typeface="Helvetica Neue"/>
                <a:sym typeface="Helvetica Neue"/>
              </a:rPr>
              <a:t> </a:t>
            </a:r>
            <a:r>
              <a:rPr lang="en-US" sz="2800" b="1" i="0" u="none" strike="noStrike" cap="none" dirty="0" err="1">
                <a:solidFill>
                  <a:srgbClr val="AED633"/>
                </a:solidFill>
                <a:latin typeface="Helvetica Neue" panose="020B0604020202020204" charset="0"/>
                <a:ea typeface="Helvetica Neue"/>
                <a:cs typeface="Helvetica Neue"/>
                <a:sym typeface="Helvetica Neue"/>
              </a:rPr>
              <a:t>intrapoduzetništva</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1.3	</a:t>
            </a:r>
            <a:r>
              <a:rPr lang="en-US" sz="2800" b="1" i="0" u="none" strike="noStrike" cap="none" dirty="0" err="1">
                <a:solidFill>
                  <a:srgbClr val="AED633"/>
                </a:solidFill>
                <a:latin typeface="Helvetica Neue" panose="020B0604020202020204" charset="0"/>
                <a:ea typeface="Helvetica Neue"/>
                <a:cs typeface="Helvetica Neue"/>
                <a:sym typeface="Helvetica Neue"/>
              </a:rPr>
              <a:t>Intrapoduzetnik</a:t>
            </a:r>
            <a:r>
              <a:rPr lang="en-US" sz="2800" b="1" i="0" u="none" strike="noStrike" cap="none" dirty="0">
                <a:solidFill>
                  <a:srgbClr val="AED633"/>
                </a:solidFill>
                <a:latin typeface="Helvetica Neue" panose="020B0604020202020204" charset="0"/>
                <a:ea typeface="Helvetica Neue"/>
                <a:cs typeface="Helvetica Neue"/>
                <a:sym typeface="Helvetica Neue"/>
              </a:rPr>
              <a:t>	</a:t>
            </a:r>
          </a:p>
          <a:p>
            <a:pPr marL="0" marR="0" lvl="0" indent="0" algn="l" rtl="0">
              <a:lnSpc>
                <a:spcPct val="200000"/>
              </a:lnSpc>
              <a:spcBef>
                <a:spcPts val="0"/>
              </a:spcBef>
              <a:spcAft>
                <a:spcPts val="0"/>
              </a:spcAft>
              <a:buClr>
                <a:srgbClr val="000000"/>
              </a:buClr>
              <a:buSzPts val="2800"/>
              <a:buFont typeface="Arial"/>
              <a:buNone/>
            </a:pPr>
            <a:r>
              <a:rPr lang="en-US" sz="2800" b="1" i="0" u="none" strike="noStrike" cap="none" dirty="0">
                <a:solidFill>
                  <a:srgbClr val="AED633"/>
                </a:solidFill>
                <a:latin typeface="Helvetica Neue" panose="020B0604020202020204" charset="0"/>
                <a:ea typeface="Helvetica Neue"/>
                <a:cs typeface="Helvetica Neue"/>
                <a:sym typeface="Helvetica Neue"/>
              </a:rPr>
              <a:t>1.4	</a:t>
            </a:r>
            <a:r>
              <a:rPr lang="en-US" sz="2800" b="1" i="0" u="none" strike="noStrike" cap="none" dirty="0" err="1">
                <a:solidFill>
                  <a:srgbClr val="AED633"/>
                </a:solidFill>
                <a:latin typeface="Helvetica Neue" panose="020B0604020202020204" charset="0"/>
                <a:ea typeface="Helvetica Neue"/>
                <a:cs typeface="Helvetica Neue"/>
                <a:sym typeface="Helvetica Neue"/>
              </a:rPr>
              <a:t>Modeli</a:t>
            </a:r>
            <a:r>
              <a:rPr lang="en-US" sz="2800" b="1" i="0" u="none" strike="noStrike" cap="none" dirty="0">
                <a:solidFill>
                  <a:srgbClr val="AED633"/>
                </a:solidFill>
                <a:latin typeface="Helvetica Neue" panose="020B0604020202020204" charset="0"/>
                <a:ea typeface="Helvetica Neue"/>
                <a:cs typeface="Helvetica Neue"/>
                <a:sym typeface="Helvetica Neue"/>
              </a:rPr>
              <a:t> </a:t>
            </a:r>
            <a:r>
              <a:rPr lang="en-US" sz="2800" b="1" i="0" u="none" strike="noStrike" cap="none" dirty="0" err="1">
                <a:solidFill>
                  <a:srgbClr val="AED633"/>
                </a:solidFill>
                <a:latin typeface="Helvetica Neue" panose="020B0604020202020204" charset="0"/>
                <a:ea typeface="Helvetica Neue"/>
                <a:cs typeface="Helvetica Neue"/>
                <a:sym typeface="Helvetica Neue"/>
              </a:rPr>
              <a:t>intrapoduzetništva</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4867230" cy="1569660"/>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Uvod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je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digitalno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intrapoduzetništvo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a:p>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Digitalna transformacija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5999" y="3384000"/>
            <a:ext cx="15840000" cy="1938992"/>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Digitalna transformacija može se promatrati kao novi pristup poslovanju. Osim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uvođenja novih tehnologija</a:t>
            </a:r>
            <a:r>
              <a:rPr lang="hr-HR" sz="2400" dirty="0">
                <a:latin typeface="Helvetica Neue" panose="020B0604020202020204" charset="0"/>
                <a:ea typeface="Microsoft Sans Serif" panose="020B0604020202020204" pitchFamily="34" charset="0"/>
                <a:cs typeface="Microsoft Sans Serif" panose="020B0604020202020204" pitchFamily="34" charset="0"/>
              </a:rPr>
              <a:t>, ova vrsta transformacije zahtijeva i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promjenu korporativne kulture</a:t>
            </a:r>
            <a:r>
              <a:rPr lang="hr-HR" sz="2400" dirty="0">
                <a:latin typeface="Helvetica Neue" panose="020B0604020202020204" charset="0"/>
                <a:ea typeface="Microsoft Sans Serif" panose="020B0604020202020204" pitchFamily="34" charset="0"/>
                <a:cs typeface="Microsoft Sans Serif" panose="020B0604020202020204" pitchFamily="34" charset="0"/>
              </a:rPr>
              <a:t>.</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788000"/>
            <a:ext cx="10285133" cy="2308324"/>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Ova vrsta procesa sa sobom donosi inovacije, koje same po sebi vode do novih inovacija.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Transformacija</a:t>
            </a:r>
            <a:r>
              <a:rPr lang="hr-HR" sz="2400" dirty="0">
                <a:latin typeface="Helvetica Neue" panose="020B0604020202020204" charset="0"/>
                <a:ea typeface="Microsoft Sans Serif" panose="020B0604020202020204" pitchFamily="34" charset="0"/>
                <a:cs typeface="Microsoft Sans Serif" panose="020B0604020202020204" pitchFamily="34" charset="0"/>
              </a:rPr>
              <a:t> i </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inovacija</a:t>
            </a:r>
            <a:r>
              <a:rPr lang="hr-HR" sz="2400" dirty="0">
                <a:latin typeface="Helvetica Neue" panose="020B0604020202020204" charset="0"/>
                <a:ea typeface="Microsoft Sans Serif" panose="020B0604020202020204" pitchFamily="34" charset="0"/>
                <a:cs typeface="Microsoft Sans Serif" panose="020B0604020202020204" pitchFamily="34" charset="0"/>
              </a:rPr>
              <a:t> ključne su riječi na današnjem tržištu. </a:t>
            </a:r>
          </a:p>
          <a:p>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a:latin typeface="Helvetica Neue" panose="020B0604020202020204" charset="0"/>
                <a:ea typeface="Microsoft Sans Serif" panose="020B0604020202020204" pitchFamily="34" charset="0"/>
                <a:cs typeface="Microsoft Sans Serif" panose="020B0604020202020204" pitchFamily="34" charset="0"/>
              </a:rPr>
              <a:t>Kako bi bile u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skladu</a:t>
            </a:r>
            <a:r>
              <a:rPr lang="en-US" sz="2400" dirty="0">
                <a:latin typeface="Helvetica Neue" panose="020B0604020202020204" charset="0"/>
                <a:ea typeface="Microsoft Sans Serif" panose="020B0604020202020204" pitchFamily="34" charset="0"/>
                <a:cs typeface="Microsoft Sans Serif" panose="020B0604020202020204" pitchFamily="34" charset="0"/>
              </a:rPr>
              <a:t> s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ovim</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promjenama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tvrtke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moraju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razviti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kulturu</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koja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potiče</a:t>
            </a:r>
            <a:r>
              <a:rPr lang="en-US"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proaktivnost</a:t>
            </a:r>
            <a:r>
              <a:rPr lang="en-US"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zaposlenika</a:t>
            </a:r>
            <a:r>
              <a:rPr lang="en-U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sz="2400" b="1" dirty="0" err="1">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podržava</a:t>
            </a:r>
            <a:r>
              <a:rPr lang="en-US"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intrap</a:t>
            </a:r>
            <a:r>
              <a:rPr lang="hr-HR" sz="2400" b="1" dirty="0" err="1">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oduzetništvo</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4" name="Immagine 13"/>
          <p:cNvPicPr>
            <a:picLocks noChangeAspect="1"/>
          </p:cNvPicPr>
          <p:nvPr/>
        </p:nvPicPr>
        <p:blipFill rotWithShape="1">
          <a:blip r:embed="rId2" cstate="print">
            <a:extLst>
              <a:ext uri="{28A0092B-C50C-407E-A947-70E740481C1C}">
                <a14:useLocalDpi xmlns:a14="http://schemas.microsoft.com/office/drawing/2010/main" val="0"/>
              </a:ext>
            </a:extLst>
          </a:blip>
          <a:srcRect l="7281" t="10784" r="8824" b="9804"/>
          <a:stretch/>
        </p:blipFill>
        <p:spPr>
          <a:xfrm>
            <a:off x="11538992" y="4457099"/>
            <a:ext cx="4558052" cy="4314472"/>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a:t>
            </a:r>
          </a:p>
        </p:txBody>
      </p:sp>
    </p:spTree>
    <p:extLst>
      <p:ext uri="{BB962C8B-B14F-4D97-AF65-F5344CB8AC3E}">
        <p14:creationId xmlns:p14="http://schemas.microsoft.com/office/powerpoint/2010/main" val="400033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Definicija </a:t>
            </a:r>
            <a:r>
              <a:rPr lang="hr-HR"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intrapoduzetništva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1200329"/>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Pojam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intrapoduzetništvo</a:t>
            </a:r>
            <a:r>
              <a:rPr lang="hr-HR" sz="2400" dirty="0">
                <a:latin typeface="Helvetica Neue" panose="020B0604020202020204" charset="0"/>
                <a:ea typeface="Microsoft Sans Serif" panose="020B0604020202020204" pitchFamily="34" charset="0"/>
                <a:cs typeface="Microsoft Sans Serif" panose="020B0604020202020204" pitchFamily="34" charset="0"/>
              </a:rPr>
              <a:t> odnosi se na onaj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skup vještina</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 i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kompetencija</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 </a:t>
            </a:r>
            <a:r>
              <a:rPr lang="hr-HR" sz="2400" dirty="0">
                <a:latin typeface="Helvetica Neue" panose="020B0604020202020204" charset="0"/>
                <a:ea typeface="Microsoft Sans Serif" panose="020B0604020202020204" pitchFamily="34" charset="0"/>
                <a:cs typeface="Microsoft Sans Serif" panose="020B0604020202020204" pitchFamily="34" charset="0"/>
              </a:rPr>
              <a:t>(koje su obilježje poduzetništva) koje se koriste za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otkrivanje</a:t>
            </a:r>
            <a:r>
              <a:rPr lang="hr-HR" sz="2400" b="1" dirty="0">
                <a:solidFill>
                  <a:schemeClr val="accent3">
                    <a:lumMod val="75000"/>
                  </a:schemeClr>
                </a:solidFill>
                <a:latin typeface="Helvetica Neue" panose="020B0604020202020204" charset="0"/>
                <a:ea typeface="Microsoft Sans Serif" panose="020B0604020202020204" pitchFamily="34" charset="0"/>
                <a:cs typeface="Microsoft Sans Serif" panose="020B0604020202020204" pitchFamily="34" charset="0"/>
              </a:rPr>
              <a:t> i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iskorištavanje novih poslovnih prilika </a:t>
            </a:r>
            <a:r>
              <a:rPr lang="hr-HR" sz="2400" dirty="0">
                <a:latin typeface="Helvetica Neue" panose="020B0604020202020204" charset="0"/>
                <a:ea typeface="Microsoft Sans Serif" panose="020B0604020202020204" pitchFamily="34" charset="0"/>
                <a:cs typeface="Microsoft Sans Serif" panose="020B0604020202020204" pitchFamily="34" charset="0"/>
              </a:rPr>
              <a:t>s profitabilnim potencijalom i za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stvaranje</a:t>
            </a:r>
            <a:r>
              <a:rPr lang="hr-HR" sz="2400" dirty="0">
                <a:latin typeface="Helvetica Neue" panose="020B0604020202020204" charset="0"/>
                <a:ea typeface="Microsoft Sans Serif" panose="020B0604020202020204" pitchFamily="34" charset="0"/>
                <a:cs typeface="Microsoft Sans Serif" panose="020B0604020202020204" pitchFamily="34" charset="0"/>
              </a:rPr>
              <a:t>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inovacija</a:t>
            </a:r>
            <a:r>
              <a:rPr lang="hr-HR" sz="2400" dirty="0">
                <a:latin typeface="Helvetica Neue" panose="020B0604020202020204" charset="0"/>
                <a:ea typeface="Microsoft Sans Serif" panose="020B0604020202020204" pitchFamily="34" charset="0"/>
                <a:cs typeface="Microsoft Sans Serif" panose="020B0604020202020204" pitchFamily="34" charset="0"/>
              </a:rPr>
              <a:t> unutar postojeće tvrtke.</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932000"/>
            <a:ext cx="10710561" cy="2308324"/>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Dok je poduzetnik taj koji stvara inovaciju pokretanjem novog posla, </a:t>
            </a:r>
            <a:r>
              <a:rPr lang="hr-HR" sz="2400" b="1" dirty="0" err="1">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intrapoduzetnik</a:t>
            </a:r>
            <a:r>
              <a:rPr lang="hr-HR" sz="2400" dirty="0">
                <a:latin typeface="Helvetica Neue" panose="020B0604020202020204" charset="0"/>
                <a:ea typeface="Microsoft Sans Serif" panose="020B0604020202020204" pitchFamily="34" charset="0"/>
                <a:cs typeface="Microsoft Sans Serif" panose="020B0604020202020204" pitchFamily="34" charset="0"/>
              </a:rPr>
              <a:t> djeluje unutar tvrtke u kojoj radi i ne preuzima osobno financijske rizike. </a:t>
            </a:r>
          </a:p>
          <a:p>
            <a:endParaRPr lang="hr-HR"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sz="2400" dirty="0" err="1">
                <a:latin typeface="Helvetica Neue" panose="020B0604020202020204" charset="0"/>
                <a:ea typeface="Microsoft Sans Serif" panose="020B0604020202020204" pitchFamily="34" charset="0"/>
                <a:cs typeface="Microsoft Sans Serif" panose="020B0604020202020204" pitchFamily="34" charset="0"/>
              </a:rPr>
              <a:t>Stoga</a:t>
            </a:r>
            <a:r>
              <a:rPr lang="en-US" sz="2400" dirty="0">
                <a:latin typeface="Helvetica Neue" panose="020B0604020202020204" charset="0"/>
                <a:ea typeface="Microsoft Sans Serif" panose="020B0604020202020204" pitchFamily="34" charset="0"/>
                <a:cs typeface="Microsoft Sans Serif" panose="020B0604020202020204" pitchFamily="34" charset="0"/>
              </a:rPr>
              <a:t> je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intrapoduzetništvo</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način</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razmišljanja</a:t>
            </a:r>
            <a:r>
              <a:rPr lang="en-U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rada</a:t>
            </a:r>
            <a:r>
              <a:rPr lang="en-US" sz="2400" dirty="0">
                <a:latin typeface="Helvetica Neue" panose="020B0604020202020204" charset="0"/>
                <a:ea typeface="Microsoft Sans Serif" panose="020B0604020202020204" pitchFamily="34" charset="0"/>
                <a:cs typeface="Microsoft Sans Serif" panose="020B0604020202020204" pitchFamily="34" charset="0"/>
              </a:rPr>
              <a:t> koji na </a:t>
            </a:r>
            <a:r>
              <a:rPr lang="hr-HR" sz="2400" dirty="0">
                <a:latin typeface="Helvetica Neue" panose="020B0604020202020204" charset="0"/>
                <a:ea typeface="Microsoft Sans Serif" panose="020B0604020202020204" pitchFamily="34" charset="0"/>
                <a:cs typeface="Microsoft Sans Serif" panose="020B0604020202020204" pitchFamily="34" charset="0"/>
              </a:rPr>
              <a:t>izvrsno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spaja</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osobnu</a:t>
            </a:r>
            <a:r>
              <a:rPr lang="en-US"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err="1">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inicijativu</a:t>
            </a:r>
            <a:r>
              <a:rPr lang="en-US"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i </a:t>
            </a:r>
            <a:r>
              <a:rPr lang="hr-HR" sz="2400" b="1" dirty="0">
                <a:solidFill>
                  <a:srgbClr val="00B050"/>
                </a:solidFill>
                <a:latin typeface="Helvetica Neue" panose="020B0604020202020204" charset="0"/>
                <a:ea typeface="Microsoft Sans Serif" panose="020B0604020202020204" pitchFamily="34" charset="0"/>
                <a:cs typeface="Microsoft Sans Serif" panose="020B0604020202020204" pitchFamily="34" charset="0"/>
              </a:rPr>
              <a:t>posao</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6519" t="17399" r="6226" b="6130"/>
          <a:stretch/>
        </p:blipFill>
        <p:spPr>
          <a:xfrm>
            <a:off x="12284058" y="4868183"/>
            <a:ext cx="4074774" cy="3571150"/>
          </a:xfrm>
          <a:prstGeom prst="rect">
            <a:avLst/>
          </a:prstGeom>
        </p:spPr>
      </p:pic>
      <p:sp>
        <p:nvSpPr>
          <p:cNvPr id="2" name="CuadroTexto 28">
            <a:extLst>
              <a:ext uri="{FF2B5EF4-FFF2-40B4-BE49-F238E27FC236}">
                <a16:creationId xmlns:a16="http://schemas.microsoft.com/office/drawing/2014/main" id="{EC4E26E7-03CE-D8DF-FEBB-3FFC85B10110}"/>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Uvod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je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digitalno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intrapoduzetništvo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 name="CasellaDiTesto 2"/>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1</a:t>
            </a:r>
          </a:p>
        </p:txBody>
      </p:sp>
    </p:spTree>
    <p:extLst>
      <p:ext uri="{BB962C8B-B14F-4D97-AF65-F5344CB8AC3E}">
        <p14:creationId xmlns:p14="http://schemas.microsoft.com/office/powerpoint/2010/main" val="252626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37420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a:t>
            </a:r>
            <a:r>
              <a:rPr lang="hr-HR"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Intrapoduzetnik</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2076763685"/>
              </p:ext>
            </p:extLst>
          </p:nvPr>
        </p:nvGraphicFramePr>
        <p:xfrm>
          <a:off x="7848600" y="3384000"/>
          <a:ext cx="9072000" cy="49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asellaDiTesto 18"/>
          <p:cNvSpPr txBox="1"/>
          <p:nvPr/>
        </p:nvSpPr>
        <p:spPr>
          <a:xfrm>
            <a:off x="1296000" y="3384000"/>
            <a:ext cx="6156000" cy="3785652"/>
          </a:xfrm>
          <a:prstGeom prst="rect">
            <a:avLst/>
          </a:prstGeom>
          <a:noFill/>
        </p:spPr>
        <p:txBody>
          <a:bodyPr wrap="square" rtlCol="0">
            <a:spAutoFit/>
          </a:bodyPr>
          <a:lstStyle/>
          <a:p>
            <a:r>
              <a:rPr lang="hr-HR" altLang="es-ES" sz="2400" dirty="0" err="1">
                <a:latin typeface="Helvetica Neue" panose="020B0604020202020204" charset="0"/>
                <a:ea typeface="Microsoft Sans Serif" panose="020B0604020202020204" pitchFamily="34" charset="0"/>
                <a:cs typeface="Microsoft Sans Serif" panose="020B0604020202020204" pitchFamily="34" charset="0"/>
              </a:rPr>
              <a:t>Intrapoduzetnik</a:t>
            </a:r>
            <a:r>
              <a:rPr lang="hr-HR" altLang="es-ES" sz="2400" dirty="0">
                <a:latin typeface="Helvetica Neue" panose="020B0604020202020204" charset="0"/>
                <a:ea typeface="Microsoft Sans Serif" panose="020B0604020202020204" pitchFamily="34" charset="0"/>
                <a:cs typeface="Microsoft Sans Serif" panose="020B0604020202020204" pitchFamily="34" charset="0"/>
              </a:rPr>
              <a:t> je osoba unutar poduzeća koja preuzima </a:t>
            </a:r>
            <a:r>
              <a:rPr lang="hr-HR" altLang="es-ES" sz="2400" b="1" dirty="0">
                <a:solidFill>
                  <a:schemeClr val="accent1"/>
                </a:solidFill>
                <a:latin typeface="Helvetica Neue" panose="020B0604020202020204" charset="0"/>
                <a:ea typeface="Microsoft Sans Serif" panose="020B0604020202020204" pitchFamily="34" charset="0"/>
                <a:cs typeface="Microsoft Sans Serif" panose="020B0604020202020204" pitchFamily="34" charset="0"/>
              </a:rPr>
              <a:t>izravnu odgovornost </a:t>
            </a:r>
            <a:r>
              <a:rPr lang="hr-HR" altLang="es-ES" sz="2400" dirty="0">
                <a:latin typeface="Helvetica Neue" panose="020B0604020202020204" charset="0"/>
                <a:ea typeface="Microsoft Sans Serif" panose="020B0604020202020204" pitchFamily="34" charset="0"/>
                <a:cs typeface="Microsoft Sans Serif" panose="020B0604020202020204" pitchFamily="34" charset="0"/>
              </a:rPr>
              <a:t>za prevođenje poslovne ideje u tržišni proizvod.</a:t>
            </a:r>
          </a:p>
          <a:p>
            <a:endParaRPr lang="hr-HR" altLang="es-ES" sz="2400" dirty="0">
              <a:latin typeface="Helvetica Neue" panose="020B0604020202020204" charset="0"/>
              <a:ea typeface="Microsoft Sans Serif" panose="020B0604020202020204" pitchFamily="34" charset="0"/>
              <a:cs typeface="Microsoft Sans Serif" panose="020B0604020202020204" pitchFamily="34" charset="0"/>
            </a:endParaRPr>
          </a:p>
          <a:p>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Ne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postoji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prototip</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koji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opisuje</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poduzetnički</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način</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razmišljanja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To je </a:t>
            </a:r>
            <a:r>
              <a:rPr lang="en-US" altLang="es-ES" sz="2400" b="1" dirty="0" err="1">
                <a:solidFill>
                  <a:schemeClr val="accent1"/>
                </a:solidFill>
                <a:latin typeface="Helvetica Neue" panose="020B0604020202020204" charset="0"/>
                <a:ea typeface="Microsoft Sans Serif" panose="020B0604020202020204" pitchFamily="34" charset="0"/>
                <a:cs typeface="Microsoft Sans Serif" panose="020B0604020202020204" pitchFamily="34" charset="0"/>
              </a:rPr>
              <a:t>kombinacija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različitih</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elemenata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b="1" dirty="0" err="1">
                <a:solidFill>
                  <a:schemeClr val="accent1"/>
                </a:solidFill>
                <a:latin typeface="Helvetica Neue" panose="020B0604020202020204" charset="0"/>
                <a:ea typeface="Microsoft Sans Serif" panose="020B0604020202020204" pitchFamily="34" charset="0"/>
                <a:cs typeface="Microsoft Sans Serif" panose="020B0604020202020204" pitchFamily="34" charset="0"/>
              </a:rPr>
              <a:t>stavova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i </a:t>
            </a:r>
            <a:r>
              <a:rPr lang="en-US" altLang="es-ES" sz="2400" b="1" dirty="0" err="1">
                <a:solidFill>
                  <a:schemeClr val="accent1"/>
                </a:solidFill>
                <a:latin typeface="Helvetica Neue" panose="020B0604020202020204" charset="0"/>
                <a:ea typeface="Microsoft Sans Serif" panose="020B0604020202020204" pitchFamily="34" charset="0"/>
                <a:cs typeface="Microsoft Sans Serif" panose="020B0604020202020204" pitchFamily="34" charset="0"/>
              </a:rPr>
              <a:t>vještina</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koji dobro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predstavljaju</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multidisciplinarnu</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en-US" altLang="es-ES" sz="2400" dirty="0" err="1">
                <a:latin typeface="Helvetica Neue" panose="020B0604020202020204" charset="0"/>
                <a:ea typeface="Microsoft Sans Serif" panose="020B0604020202020204" pitchFamily="34" charset="0"/>
                <a:cs typeface="Microsoft Sans Serif" panose="020B0604020202020204" pitchFamily="34" charset="0"/>
              </a:rPr>
              <a:t>prirodu</a:t>
            </a:r>
            <a:r>
              <a:rPr lang="en-US" altLang="es-ES" sz="2400" dirty="0">
                <a:latin typeface="Helvetica Neue" panose="020B0604020202020204" charset="0"/>
                <a:ea typeface="Microsoft Sans Serif" panose="020B0604020202020204" pitchFamily="34" charset="0"/>
                <a:cs typeface="Microsoft Sans Serif" panose="020B0604020202020204" pitchFamily="34" charset="0"/>
              </a:rPr>
              <a:t> </a:t>
            </a:r>
            <a:r>
              <a:rPr lang="hr-HR" altLang="es-ES" sz="2400" dirty="0" err="1">
                <a:latin typeface="Helvetica Neue" panose="020B0604020202020204" charset="0"/>
                <a:ea typeface="Microsoft Sans Serif" panose="020B0604020202020204" pitchFamily="34" charset="0"/>
                <a:cs typeface="Microsoft Sans Serif" panose="020B0604020202020204" pitchFamily="34" charset="0"/>
              </a:rPr>
              <a:t>intrapoduzetnika</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1CB704C5-FF24-8C98-DB34-839E1DB0361A}"/>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Uvod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je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digitalno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intrapoduzetništvo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2</a:t>
            </a:r>
          </a:p>
        </p:txBody>
      </p:sp>
    </p:spTree>
    <p:extLst>
      <p:ext uri="{BB962C8B-B14F-4D97-AF65-F5344CB8AC3E}">
        <p14:creationId xmlns:p14="http://schemas.microsoft.com/office/powerpoint/2010/main" val="227834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466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1.4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Modeli </a:t>
            </a:r>
            <a:r>
              <a:rPr lang="hr-HR"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intrapoduzetništva</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705430" cy="830997"/>
          </a:xfrm>
          <a:prstGeom prst="rect">
            <a:avLst/>
          </a:prstGeom>
          <a:noFill/>
        </p:spPr>
        <p:txBody>
          <a:bodyPr wrap="square" rtlCol="0">
            <a:spAutoFit/>
          </a:bodyPr>
          <a:lstStyle/>
          <a:p>
            <a:r>
              <a:rPr lang="hr-HR" sz="2400" dirty="0">
                <a:latin typeface="Helvetica Neue" panose="020B0604020202020204" charset="0"/>
                <a:ea typeface="Microsoft Sans Serif" panose="020B0604020202020204" pitchFamily="34" charset="0"/>
                <a:cs typeface="Microsoft Sans Serif" panose="020B0604020202020204" pitchFamily="34" charset="0"/>
              </a:rPr>
              <a:t>U „Rastu iznutra”</a:t>
            </a:r>
            <a:r>
              <a:rPr lang="en-US" sz="2400" dirty="0">
                <a:latin typeface="Helvetica Neue" panose="020B0604020202020204" charset="0"/>
                <a:ea typeface="Microsoft Sans Serif" panose="020B0604020202020204" pitchFamily="34" charset="0"/>
                <a:cs typeface="Microsoft Sans Serif" panose="020B0604020202020204" pitchFamily="34" charset="0"/>
              </a:rPr>
              <a:t>, Robert C. Wolcott </a:t>
            </a:r>
            <a:r>
              <a:rPr lang="hr-HR" sz="2400" dirty="0">
                <a:latin typeface="Helvetica Neue" panose="020B0604020202020204" charset="0"/>
                <a:ea typeface="Microsoft Sans Serif" panose="020B0604020202020204" pitchFamily="34" charset="0"/>
                <a:cs typeface="Microsoft Sans Serif" panose="020B0604020202020204" pitchFamily="34" charset="0"/>
              </a:rPr>
              <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Michael J. Lippitz (2007) </a:t>
            </a:r>
            <a:r>
              <a:rPr lang="hr-HR" sz="2400" dirty="0">
                <a:latin typeface="Helvetica Neue" panose="020B0604020202020204" charset="0"/>
                <a:ea typeface="Microsoft Sans Serif" panose="020B0604020202020204" pitchFamily="34" charset="0"/>
                <a:cs typeface="Microsoft Sans Serif" panose="020B0604020202020204" pitchFamily="34" charset="0"/>
              </a:rPr>
              <a:t>predložili su</a:t>
            </a:r>
            <a:r>
              <a:rPr lang="en-US" sz="2400" dirty="0">
                <a:latin typeface="Helvetica Neue" panose="020B0604020202020204" charset="0"/>
                <a:ea typeface="Microsoft Sans Serif" panose="020B0604020202020204" pitchFamily="34" charset="0"/>
                <a:cs typeface="Microsoft Sans Serif" panose="020B0604020202020204" pitchFamily="34" charset="0"/>
              </a:rPr>
              <a:t> 4 </a:t>
            </a:r>
            <a:r>
              <a:rPr lang="hr-HR" sz="2400" dirty="0">
                <a:latin typeface="Helvetica Neue" panose="020B0604020202020204" charset="0"/>
                <a:ea typeface="Microsoft Sans Serif" panose="020B0604020202020204" pitchFamily="34" charset="0"/>
                <a:cs typeface="Microsoft Sans Serif" panose="020B0604020202020204" pitchFamily="34" charset="0"/>
              </a:rPr>
              <a:t>referentna modela korporativnog poduzetništva (</a:t>
            </a:r>
            <a:r>
              <a:rPr lang="hr-HR" sz="2400" dirty="0" err="1">
                <a:latin typeface="Helvetica Neue" panose="020B0604020202020204" charset="0"/>
                <a:ea typeface="Microsoft Sans Serif" panose="020B0604020202020204" pitchFamily="34" charset="0"/>
                <a:cs typeface="Microsoft Sans Serif" panose="020B0604020202020204" pitchFamily="34" charset="0"/>
              </a:rPr>
              <a:t>intrapoduzetništva</a:t>
            </a:r>
            <a:r>
              <a:rPr lang="hr-HR" sz="2400" dirty="0">
                <a:latin typeface="Helvetica Neue" panose="020B0604020202020204" charset="0"/>
                <a:ea typeface="Microsoft Sans Serif" panose="020B0604020202020204" pitchFamily="34" charset="0"/>
                <a:cs typeface="Microsoft Sans Serif" panose="020B0604020202020204" pitchFamily="34" charset="0"/>
              </a:rPr>
              <a:t>) u dvije dimenzije</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grpSp>
        <p:nvGrpSpPr>
          <p:cNvPr id="3" name="Gruppieren 2">
            <a:extLst>
              <a:ext uri="{FF2B5EF4-FFF2-40B4-BE49-F238E27FC236}">
                <a16:creationId xmlns:a16="http://schemas.microsoft.com/office/drawing/2014/main" id="{1FBE18FA-0F24-FFA3-254B-6E8A2CAF4176}"/>
              </a:ext>
            </a:extLst>
          </p:cNvPr>
          <p:cNvGrpSpPr/>
          <p:nvPr/>
        </p:nvGrpSpPr>
        <p:grpSpPr>
          <a:xfrm>
            <a:off x="893920" y="4356000"/>
            <a:ext cx="16306800" cy="4495800"/>
            <a:chOff x="990600" y="4381500"/>
            <a:chExt cx="16306800" cy="4495800"/>
          </a:xfrm>
        </p:grpSpPr>
        <p:sp>
          <p:nvSpPr>
            <p:cNvPr id="16" name="object 3">
              <a:extLst>
                <a:ext uri="{FF2B5EF4-FFF2-40B4-BE49-F238E27FC236}">
                  <a16:creationId xmlns:a16="http://schemas.microsoft.com/office/drawing/2014/main" id="{7C2C5F2E-62E2-AC16-C442-81036D8DD643}"/>
                </a:ext>
              </a:extLst>
            </p:cNvPr>
            <p:cNvSpPr/>
            <p:nvPr/>
          </p:nvSpPr>
          <p:spPr>
            <a:xfrm>
              <a:off x="2988906" y="4600162"/>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27"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4381500"/>
              <a:ext cx="359292" cy="366737"/>
            </a:xfrm>
            <a:prstGeom prst="rect">
              <a:avLst/>
            </a:prstGeom>
            <a:solidFill>
              <a:schemeClr val="accent1">
                <a:lumMod val="75000"/>
              </a:schemeClr>
            </a:solidFill>
            <a:scene3d>
              <a:camera prst="orthographicFront">
                <a:rot lat="0" lon="0" rev="0"/>
              </a:camera>
              <a:lightRig rig="threePt" dir="t"/>
            </a:scene3d>
          </p:spPr>
        </p:pic>
        <p:sp>
          <p:nvSpPr>
            <p:cNvPr id="10" name="CasellaDiTesto 9"/>
            <p:cNvSpPr txBox="1"/>
            <p:nvPr/>
          </p:nvSpPr>
          <p:spPr>
            <a:xfrm>
              <a:off x="4201411" y="4762769"/>
              <a:ext cx="4191000" cy="461665"/>
            </a:xfrm>
            <a:prstGeom prst="rect">
              <a:avLst/>
            </a:prstGeom>
            <a:noFill/>
          </p:spPr>
          <p:txBody>
            <a:bodyPr wrap="square" rtlCol="0">
              <a:spAutoFit/>
            </a:bodyPr>
            <a:lstStyle/>
            <a:p>
              <a:pPr algn="ctr"/>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ONAJ KOJI OMOGUĆUJE</a:t>
              </a:r>
              <a:endPar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9" name="CasellaDiTesto 38"/>
            <p:cNvSpPr txBox="1"/>
            <p:nvPr/>
          </p:nvSpPr>
          <p:spPr>
            <a:xfrm>
              <a:off x="4382655" y="6591300"/>
              <a:ext cx="4191000" cy="461665"/>
            </a:xfrm>
            <a:prstGeom prst="rect">
              <a:avLst/>
            </a:prstGeom>
            <a:noFill/>
          </p:spPr>
          <p:txBody>
            <a:bodyPr wrap="square" rtlCol="0">
              <a:spAutoFit/>
            </a:bodyPr>
            <a:lstStyle/>
            <a:p>
              <a:pPr algn="ct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OPORTUNIST</a:t>
              </a:r>
            </a:p>
          </p:txBody>
        </p:sp>
        <p:sp>
          <p:nvSpPr>
            <p:cNvPr id="42" name="CasellaDiTesto 41"/>
            <p:cNvSpPr txBox="1"/>
            <p:nvPr/>
          </p:nvSpPr>
          <p:spPr>
            <a:xfrm>
              <a:off x="11458224" y="6591300"/>
              <a:ext cx="4191000" cy="461665"/>
            </a:xfrm>
            <a:prstGeom prst="rect">
              <a:avLst/>
            </a:prstGeom>
            <a:noFill/>
          </p:spPr>
          <p:txBody>
            <a:bodyPr wrap="square" rtlCol="0">
              <a:spAutoFit/>
            </a:bodyPr>
            <a:lstStyle/>
            <a:p>
              <a:pPr algn="ctr"/>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ZASTUPNIK</a:t>
              </a:r>
              <a:endPar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cxnSp>
          <p:nvCxnSpPr>
            <p:cNvPr id="14" name="Connettore 2 13"/>
            <p:cNvCxnSpPr/>
            <p:nvPr/>
          </p:nvCxnSpPr>
          <p:spPr>
            <a:xfrm flipH="1">
              <a:off x="2804604" y="4699405"/>
              <a:ext cx="19289" cy="3568295"/>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1426058" y="4801045"/>
              <a:ext cx="4191000" cy="461665"/>
            </a:xfrm>
            <a:prstGeom prst="rect">
              <a:avLst/>
            </a:prstGeom>
            <a:noFill/>
          </p:spPr>
          <p:txBody>
            <a:bodyPr wrap="square" rtlCol="0">
              <a:spAutoFit/>
            </a:bodyPr>
            <a:lstStyle/>
            <a:p>
              <a:pPr algn="ctr"/>
              <a:r>
                <a:rPr lang="hr-HR"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PROIZVOĐAČ</a:t>
              </a:r>
              <a:endPar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cxnSp>
          <p:nvCxnSpPr>
            <p:cNvPr id="43" name="Connettore 2 42"/>
            <p:cNvCxnSpPr/>
            <p:nvPr/>
          </p:nvCxnSpPr>
          <p:spPr>
            <a:xfrm flipH="1" flipV="1">
              <a:off x="2990072" y="8400990"/>
              <a:ext cx="13987732" cy="18479"/>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990600" y="4971990"/>
              <a:ext cx="1768081" cy="400110"/>
            </a:xfrm>
            <a:prstGeom prst="rect">
              <a:avLst/>
            </a:prstGeom>
            <a:noFill/>
          </p:spPr>
          <p:txBody>
            <a:bodyPr wrap="square" rtlCol="0">
              <a:spAutoFit/>
            </a:bodyPr>
            <a:lstStyle/>
            <a:p>
              <a:pPr algn="r"/>
              <a:r>
                <a:rPr lang="hr-HR" sz="2000" dirty="0">
                  <a:latin typeface="Helvetica Neue" panose="020B0604020202020204" charset="0"/>
                  <a:ea typeface="Microsoft Sans Serif" panose="020B0604020202020204" pitchFamily="34" charset="0"/>
                  <a:cs typeface="Microsoft Sans Serif" panose="020B0604020202020204" pitchFamily="34" charset="0"/>
                </a:rPr>
                <a:t>Posvećeno </a:t>
              </a:r>
              <a:endParaRPr lang="en-US"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4" name="CasellaDiTesto 43"/>
            <p:cNvSpPr txBox="1"/>
            <p:nvPr/>
          </p:nvSpPr>
          <p:spPr>
            <a:xfrm>
              <a:off x="1518858" y="7737981"/>
              <a:ext cx="1239823" cy="400110"/>
            </a:xfrm>
            <a:prstGeom prst="rect">
              <a:avLst/>
            </a:prstGeom>
            <a:noFill/>
          </p:spPr>
          <p:txBody>
            <a:bodyPr wrap="square" rtlCol="0">
              <a:spAutoFit/>
            </a:bodyPr>
            <a:lstStyle/>
            <a:p>
              <a:pPr algn="r"/>
              <a:r>
                <a:rPr lang="en-US" sz="2000" dirty="0">
                  <a:latin typeface="Helvetica Neue" panose="020B0604020202020204" charset="0"/>
                  <a:ea typeface="Microsoft Sans Serif" panose="020B0604020202020204" pitchFamily="34" charset="0"/>
                  <a:cs typeface="Microsoft Sans Serif" panose="020B0604020202020204" pitchFamily="34" charset="0"/>
                </a:rPr>
                <a:t>Ad hoc</a:t>
              </a:r>
            </a:p>
          </p:txBody>
        </p:sp>
        <p:sp>
          <p:nvSpPr>
            <p:cNvPr id="45" name="CasellaDiTesto 44"/>
            <p:cNvSpPr txBox="1"/>
            <p:nvPr/>
          </p:nvSpPr>
          <p:spPr>
            <a:xfrm>
              <a:off x="1125343" y="6129609"/>
              <a:ext cx="1633338" cy="707886"/>
            </a:xfrm>
            <a:prstGeom prst="rect">
              <a:avLst/>
            </a:prstGeom>
            <a:noFill/>
          </p:spPr>
          <p:txBody>
            <a:bodyPr wrap="square" rtlCol="0">
              <a:spAutoFit/>
            </a:bodyPr>
            <a:lstStyle/>
            <a:p>
              <a:pPr algn="r"/>
              <a:r>
                <a:rPr lang="hr-HR"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Kontrola resursa</a:t>
              </a:r>
              <a:endPar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6" name="CasellaDiTesto 45"/>
            <p:cNvSpPr txBox="1"/>
            <p:nvPr/>
          </p:nvSpPr>
          <p:spPr>
            <a:xfrm>
              <a:off x="15748639" y="8477190"/>
              <a:ext cx="1548761" cy="400110"/>
            </a:xfrm>
            <a:prstGeom prst="rect">
              <a:avLst/>
            </a:prstGeom>
            <a:noFill/>
          </p:spPr>
          <p:txBody>
            <a:bodyPr wrap="square" rtlCol="0">
              <a:spAutoFit/>
            </a:bodyPr>
            <a:lstStyle/>
            <a:p>
              <a:r>
                <a:rPr lang="hr-HR" sz="2000" dirty="0">
                  <a:latin typeface="Helvetica Neue" panose="020B0604020202020204" charset="0"/>
                  <a:ea typeface="Microsoft Sans Serif" panose="020B0604020202020204" pitchFamily="34" charset="0"/>
                  <a:cs typeface="Microsoft Sans Serif" panose="020B0604020202020204" pitchFamily="34" charset="0"/>
                </a:rPr>
                <a:t>Fokusirano</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7" name="CasellaDiTesto 46"/>
            <p:cNvSpPr txBox="1"/>
            <p:nvPr/>
          </p:nvSpPr>
          <p:spPr>
            <a:xfrm>
              <a:off x="3160773" y="8477190"/>
              <a:ext cx="1366284" cy="400110"/>
            </a:xfrm>
            <a:prstGeom prst="rect">
              <a:avLst/>
            </a:prstGeom>
            <a:noFill/>
          </p:spPr>
          <p:txBody>
            <a:bodyPr wrap="square" rtlCol="0">
              <a:spAutoFit/>
            </a:bodyPr>
            <a:lstStyle/>
            <a:p>
              <a:r>
                <a:rPr lang="hr-HR" sz="2000" dirty="0">
                  <a:latin typeface="Helvetica Neue" panose="020B0604020202020204" charset="0"/>
                  <a:ea typeface="Microsoft Sans Serif" panose="020B0604020202020204" pitchFamily="34" charset="0"/>
                  <a:cs typeface="Microsoft Sans Serif" panose="020B0604020202020204" pitchFamily="34" charset="0"/>
                </a:rPr>
                <a:t>Difuzno</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1" name="object 3">
              <a:extLst>
                <a:ext uri="{FF2B5EF4-FFF2-40B4-BE49-F238E27FC236}">
                  <a16:creationId xmlns:a16="http://schemas.microsoft.com/office/drawing/2014/main" id="{7C2C5F2E-62E2-AC16-C442-81036D8DD643}"/>
                </a:ext>
              </a:extLst>
            </p:cNvPr>
            <p:cNvSpPr/>
            <p:nvPr/>
          </p:nvSpPr>
          <p:spPr>
            <a:xfrm>
              <a:off x="10064475" y="4602448"/>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53" name="object 3">
              <a:extLst>
                <a:ext uri="{FF2B5EF4-FFF2-40B4-BE49-F238E27FC236}">
                  <a16:creationId xmlns:a16="http://schemas.microsoft.com/office/drawing/2014/main" id="{7C2C5F2E-62E2-AC16-C442-81036D8DD643}"/>
                </a:ext>
              </a:extLst>
            </p:cNvPr>
            <p:cNvSpPr/>
            <p:nvPr/>
          </p:nvSpPr>
          <p:spPr>
            <a:xfrm>
              <a:off x="2989561" y="6453870"/>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48" name="CasellaDiTesto 47"/>
            <p:cNvSpPr txBox="1"/>
            <p:nvPr/>
          </p:nvSpPr>
          <p:spPr>
            <a:xfrm>
              <a:off x="7354168" y="8477190"/>
              <a:ext cx="5259540" cy="400110"/>
            </a:xfrm>
            <a:prstGeom prst="rect">
              <a:avLst/>
            </a:prstGeom>
            <a:noFill/>
          </p:spPr>
          <p:txBody>
            <a:bodyPr wrap="square" rtlCol="0">
              <a:spAutoFit/>
            </a:bodyPr>
            <a:lstStyle/>
            <a:p>
              <a:pPr algn="ctr"/>
              <a:r>
                <a:rPr lang="hr-HR"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Organizacijsko vlasništvo</a:t>
              </a:r>
              <a:endPar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52"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4383786"/>
              <a:ext cx="359292" cy="366737"/>
            </a:xfrm>
            <a:prstGeom prst="rect">
              <a:avLst/>
            </a:prstGeom>
            <a:solidFill>
              <a:schemeClr val="accent1">
                <a:lumMod val="75000"/>
              </a:schemeClr>
            </a:solidFill>
            <a:scene3d>
              <a:camera prst="orthographicFront">
                <a:rot lat="0" lon="0" rev="0"/>
              </a:camera>
              <a:lightRig rig="threePt" dir="t"/>
            </a:scene3d>
          </p:spPr>
        </p:pic>
        <p:pic>
          <p:nvPicPr>
            <p:cNvPr id="54"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6235208"/>
              <a:ext cx="359292" cy="366737"/>
            </a:xfrm>
            <a:prstGeom prst="rect">
              <a:avLst/>
            </a:prstGeom>
            <a:solidFill>
              <a:schemeClr val="accent1">
                <a:lumMod val="75000"/>
              </a:schemeClr>
            </a:solidFill>
            <a:scene3d>
              <a:camera prst="orthographicFront">
                <a:rot lat="0" lon="0" rev="0"/>
              </a:camera>
              <a:lightRig rig="threePt" dir="t"/>
            </a:scene3d>
          </p:spPr>
        </p:pic>
        <p:sp>
          <p:nvSpPr>
            <p:cNvPr id="55" name="object 3">
              <a:extLst>
                <a:ext uri="{FF2B5EF4-FFF2-40B4-BE49-F238E27FC236}">
                  <a16:creationId xmlns:a16="http://schemas.microsoft.com/office/drawing/2014/main" id="{7C2C5F2E-62E2-AC16-C442-81036D8DD643}"/>
                </a:ext>
              </a:extLst>
            </p:cNvPr>
            <p:cNvSpPr/>
            <p:nvPr/>
          </p:nvSpPr>
          <p:spPr>
            <a:xfrm>
              <a:off x="10065130" y="6456156"/>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56"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6237494"/>
              <a:ext cx="359292" cy="366737"/>
            </a:xfrm>
            <a:prstGeom prst="rect">
              <a:avLst/>
            </a:prstGeom>
            <a:solidFill>
              <a:schemeClr val="accent1">
                <a:lumMod val="75000"/>
              </a:schemeClr>
            </a:solidFill>
            <a:scene3d>
              <a:camera prst="orthographicFront">
                <a:rot lat="0" lon="0" rev="0"/>
              </a:camera>
              <a:lightRig rig="threePt" dir="t"/>
            </a:scene3d>
          </p:spPr>
        </p:pic>
        <p:sp>
          <p:nvSpPr>
            <p:cNvPr id="57" name="CasellaDiTesto 56"/>
            <p:cNvSpPr txBox="1"/>
            <p:nvPr/>
          </p:nvSpPr>
          <p:spPr>
            <a:xfrm>
              <a:off x="2988905" y="5046557"/>
              <a:ext cx="6978499"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hr-HR" sz="2200" i="1" dirty="0">
                  <a:latin typeface="Helvetica Neue" panose="020B0604020202020204" charset="0"/>
                  <a:ea typeface="Microsoft Sans Serif" panose="020B0604020202020204" pitchFamily="34" charset="0"/>
                  <a:cs typeface="Microsoft Sans Serif" panose="020B0604020202020204" pitchFamily="34" charset="0"/>
                </a:rPr>
                <a:t>Poduzeće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osigurava</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financiranje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i </a:t>
              </a:r>
              <a:r>
                <a:rPr lang="hr-HR" sz="2200" i="1" dirty="0">
                  <a:latin typeface="Helvetica Neue" panose="020B0604020202020204" charset="0"/>
                  <a:ea typeface="Microsoft Sans Serif" panose="020B0604020202020204" pitchFamily="34" charset="0"/>
                  <a:cs typeface="Microsoft Sans Serif" panose="020B0604020202020204" pitchFamily="34" charset="0"/>
                </a:rPr>
                <a:t>pažnju</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viših</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hr-HR" sz="2200" i="1" dirty="0">
                  <a:latin typeface="Helvetica Neue" panose="020B0604020202020204" charset="0"/>
                  <a:ea typeface="Microsoft Sans Serif" panose="020B0604020202020204" pitchFamily="34" charset="0"/>
                  <a:cs typeface="Microsoft Sans Serif" panose="020B0604020202020204" pitchFamily="34" charset="0"/>
                </a:rPr>
                <a:t>razina vodstva</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hr-HR" sz="2200" i="1" dirty="0">
                  <a:latin typeface="Helvetica Neue" panose="020B0604020202020204" charset="0"/>
                  <a:ea typeface="Microsoft Sans Serif" panose="020B0604020202020204" pitchFamily="34" charset="0"/>
                  <a:cs typeface="Microsoft Sans Serif" panose="020B0604020202020204" pitchFamily="34" charset="0"/>
                </a:rPr>
                <a:t>za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buduć</a:t>
              </a:r>
              <a:r>
                <a:rPr lang="hr-HR" sz="2200" i="1" dirty="0">
                  <a:latin typeface="Helvetica Neue" panose="020B0604020202020204" charset="0"/>
                  <a:ea typeface="Microsoft Sans Serif" panose="020B0604020202020204" pitchFamily="34" charset="0"/>
                  <a:cs typeface="Microsoft Sans Serif" panose="020B0604020202020204" pitchFamily="34" charset="0"/>
                </a:rPr>
                <a:t>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projekt</a:t>
              </a:r>
              <a:r>
                <a:rPr lang="hr-HR" sz="2200" i="1" dirty="0">
                  <a:latin typeface="Helvetica Neue" panose="020B0604020202020204" charset="0"/>
                  <a:ea typeface="Microsoft Sans Serif" panose="020B0604020202020204" pitchFamily="34" charset="0"/>
                  <a:cs typeface="Microsoft Sans Serif" panose="020B0604020202020204" pitchFamily="34" charset="0"/>
                </a:rPr>
                <a:t>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a:t>
              </a:r>
              <a:r>
                <a:rPr lang="en-US" sz="22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a:latin typeface="Helvetica Neue" panose="020B0604020202020204" charset="0"/>
                  <a:ea typeface="Microsoft Sans Serif" panose="020B0604020202020204" pitchFamily="34" charset="0"/>
                  <a:cs typeface="Microsoft Sans Serif" panose="020B0604020202020204" pitchFamily="34" charset="0"/>
                </a:rPr>
                <a:t>(Wolcott &amp; Lippitz; 2007)</a:t>
              </a:r>
            </a:p>
          </p:txBody>
        </p:sp>
        <p:sp>
          <p:nvSpPr>
            <p:cNvPr id="58" name="CasellaDiTesto 57"/>
            <p:cNvSpPr txBox="1"/>
            <p:nvPr/>
          </p:nvSpPr>
          <p:spPr>
            <a:xfrm>
              <a:off x="10064475" y="5052622"/>
              <a:ext cx="6978497" cy="1169551"/>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hr-HR" sz="2200" i="1" dirty="0">
                  <a:latin typeface="Helvetica Neue" panose="020B0604020202020204" charset="0"/>
                  <a:ea typeface="Microsoft Sans Serif" panose="020B0604020202020204" pitchFamily="34" charset="0"/>
                  <a:cs typeface="Microsoft Sans Serif" panose="020B0604020202020204" pitchFamily="34" charset="0"/>
                </a:rPr>
                <a:t>Poduzeće stvara </a:t>
              </a:r>
              <a:r>
                <a:rPr lang="en-US" sz="2200" i="1" dirty="0">
                  <a:latin typeface="Helvetica Neue" panose="020B0604020202020204" charset="0"/>
                  <a:ea typeface="Microsoft Sans Serif" panose="020B0604020202020204" pitchFamily="34" charset="0"/>
                  <a:cs typeface="Microsoft Sans Serif" panose="020B0604020202020204" pitchFamily="34" charset="0"/>
                </a:rPr>
                <a:t>i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podržava</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grupu</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s pun</a:t>
              </a:r>
              <a:r>
                <a:rPr lang="hr-HR" sz="2200" i="1" dirty="0">
                  <a:latin typeface="Helvetica Neue" panose="020B0604020202020204" charset="0"/>
                  <a:ea typeface="Microsoft Sans Serif" panose="020B0604020202020204" pitchFamily="34" charset="0"/>
                  <a:cs typeface="Microsoft Sans Serif" panose="020B0604020202020204" pitchFamily="34" charset="0"/>
                </a:rPr>
                <a:t>om podrškom te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man</a:t>
              </a:r>
              <a:r>
                <a:rPr lang="hr-HR" sz="2200" i="1" dirty="0">
                  <a:latin typeface="Helvetica Neue" panose="020B0604020202020204" charset="0"/>
                  <a:ea typeface="Microsoft Sans Serif" panose="020B0604020202020204" pitchFamily="34" charset="0"/>
                  <a:cs typeface="Microsoft Sans Serif" panose="020B0604020202020204" pitchFamily="34" charset="0"/>
                </a:rPr>
                <a:t>određenim rokom </a:t>
              </a:r>
              <a:r>
                <a:rPr lang="en-US" sz="2200" i="1" dirty="0">
                  <a:latin typeface="Helvetica Neue" panose="020B0604020202020204" charset="0"/>
                  <a:ea typeface="Microsoft Sans Serif" panose="020B0604020202020204" pitchFamily="34" charset="0"/>
                  <a:cs typeface="Microsoft Sans Serif" panose="020B0604020202020204" pitchFamily="34" charset="0"/>
                </a:rPr>
                <a:t>za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korporativno</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poduzetništvo</a:t>
              </a:r>
              <a:r>
                <a:rPr lang="en-US" sz="24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sp>
          <p:nvSpPr>
            <p:cNvPr id="59" name="CasellaDiTesto 58"/>
            <p:cNvSpPr txBox="1"/>
            <p:nvPr/>
          </p:nvSpPr>
          <p:spPr>
            <a:xfrm>
              <a:off x="2988905" y="6896100"/>
              <a:ext cx="6995103" cy="1446550"/>
            </a:xfrm>
            <a:prstGeom prst="rect">
              <a:avLst/>
            </a:prstGeom>
            <a:noFill/>
          </p:spPr>
          <p:txBody>
            <a:bodyPr wrap="square" rtlCol="0">
              <a:spAutoFit/>
            </a:bodyPr>
            <a:lstStyle/>
            <a:p>
              <a:pPr algn="ctr"/>
              <a:r>
                <a:rPr lang="en-US" sz="2200" dirty="0">
                  <a:latin typeface="Helvetica Neue" panose="020B0604020202020204" charset="0"/>
                  <a:ea typeface="Microsoft Sans Serif" panose="020B0604020202020204" pitchFamily="34" charset="0"/>
                  <a:cs typeface="Microsoft Sans Serif" panose="020B0604020202020204" pitchFamily="34" charset="0"/>
                </a:rPr>
                <a:t>«</a:t>
              </a:r>
              <a:r>
                <a:rPr lang="hr-HR" sz="2200" i="1" dirty="0">
                  <a:latin typeface="Helvetica Neue" panose="020B0604020202020204" charset="0"/>
                  <a:ea typeface="Microsoft Sans Serif" panose="020B0604020202020204" pitchFamily="34" charset="0"/>
                  <a:cs typeface="Microsoft Sans Serif" panose="020B0604020202020204" pitchFamily="34" charset="0"/>
                </a:rPr>
                <a:t>Poduzeće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nema</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promišljen</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pristup</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korporativnom</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poduzetništvu</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Unutarnje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i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vanjske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mreže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upravljaju</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odabirom</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koncepta</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i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raspodjelom</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resursa</a:t>
              </a:r>
              <a:r>
                <a:rPr lang="en-US" sz="22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sp>
          <p:nvSpPr>
            <p:cNvPr id="60" name="CasellaDiTesto 59"/>
            <p:cNvSpPr txBox="1"/>
            <p:nvPr/>
          </p:nvSpPr>
          <p:spPr>
            <a:xfrm>
              <a:off x="10081079" y="6987152"/>
              <a:ext cx="6961893"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Tvrtka</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snažno</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hr-HR" sz="2200" i="1" dirty="0">
                  <a:latin typeface="Helvetica Neue" panose="020B0604020202020204" charset="0"/>
                  <a:ea typeface="Microsoft Sans Serif" panose="020B0604020202020204" pitchFamily="34" charset="0"/>
                  <a:cs typeface="Microsoft Sans Serif" panose="020B0604020202020204" pitchFamily="34" charset="0"/>
                </a:rPr>
                <a:t>štiti</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korporativno</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poduzetništvo</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ali</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poslovne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jedinice</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osiguravaju</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primarna</a:t>
              </a:r>
              <a:r>
                <a:rPr lang="en-US" sz="2200" i="1" dirty="0">
                  <a:latin typeface="Helvetica Neue" panose="020B0604020202020204" charset="0"/>
                  <a:ea typeface="Microsoft Sans Serif" panose="020B0604020202020204" pitchFamily="34" charset="0"/>
                  <a:cs typeface="Microsoft Sans Serif" panose="020B0604020202020204" pitchFamily="34" charset="0"/>
                </a:rPr>
                <a:t> </a:t>
              </a:r>
              <a:r>
                <a:rPr lang="en-US" sz="2200" i="1" dirty="0" err="1">
                  <a:latin typeface="Helvetica Neue" panose="020B0604020202020204" charset="0"/>
                  <a:ea typeface="Microsoft Sans Serif" panose="020B0604020202020204" pitchFamily="34" charset="0"/>
                  <a:cs typeface="Microsoft Sans Serif" panose="020B0604020202020204" pitchFamily="34" charset="0"/>
                </a:rPr>
                <a:t>sredstva</a:t>
              </a:r>
              <a:r>
                <a:rPr lang="en-US" sz="2400" i="1" dirty="0">
                  <a:latin typeface="Helvetica Neue" panose="020B0604020202020204" charset="0"/>
                  <a:ea typeface="Microsoft Sans Serif" panose="020B0604020202020204" pitchFamily="34" charset="0"/>
                  <a:cs typeface="Microsoft Sans Serif" panose="020B0604020202020204" pitchFamily="34" charset="0"/>
                </a:rPr>
                <a:t>.</a:t>
              </a:r>
              <a:r>
                <a:rPr lang="en-US" sz="2400" dirty="0">
                  <a:latin typeface="Helvetica Neue" panose="020B0604020202020204" charset="0"/>
                  <a:ea typeface="Microsoft Sans Serif" panose="020B0604020202020204" pitchFamily="34" charset="0"/>
                  <a:cs typeface="Microsoft Sans Serif" panose="020B0604020202020204" pitchFamily="34" charset="0"/>
                </a:rPr>
                <a:t>» (Wolcott &amp; Lippitz; 2007)</a:t>
              </a:r>
            </a:p>
          </p:txBody>
        </p:sp>
      </p:grpSp>
      <p:sp>
        <p:nvSpPr>
          <p:cNvPr id="2" name="CuadroTexto 28">
            <a:extLst>
              <a:ext uri="{FF2B5EF4-FFF2-40B4-BE49-F238E27FC236}">
                <a16:creationId xmlns:a16="http://schemas.microsoft.com/office/drawing/2014/main" id="{978C91E1-6D81-B57D-3C41-E1DB3246FB06}"/>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Uvod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Što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je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digitalno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intrapoduzetništvo</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1" name="CasellaDiTesto 30"/>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Izvor br.: 3, 5</a:t>
            </a:r>
          </a:p>
        </p:txBody>
      </p:sp>
    </p:spTree>
    <p:extLst>
      <p:ext uri="{BB962C8B-B14F-4D97-AF65-F5344CB8AC3E}">
        <p14:creationId xmlns:p14="http://schemas.microsoft.com/office/powerpoint/2010/main" val="384606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hr-HR"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Kako pružiti podršku digitalnom </a:t>
            </a:r>
            <a:r>
              <a:rPr kumimoji="0" lang="hr-HR" sz="48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intrapoduzetništvu</a:t>
            </a:r>
            <a:endPar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hr-HR"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Cjelina </a:t>
            </a: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352898" y="5671142"/>
            <a:ext cx="10980000" cy="35393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2.1	Kako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otkriti</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intrapoduzetnike</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2.2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Intrapozetnička</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kultura</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2.3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Praktične</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aktivnosti</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2.4	 </a:t>
            </a:r>
            <a:r>
              <a:rPr kumimoji="0" lang="en-US"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Sponzori</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86118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1626</Words>
  <Application>Microsoft Office PowerPoint</Application>
  <PresentationFormat>Benutzerdefiniert</PresentationFormat>
  <Paragraphs>239</Paragraphs>
  <Slides>22</Slides>
  <Notes>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Helvetica Neue</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Monika Dorr</cp:lastModifiedBy>
  <cp:revision>139</cp:revision>
  <dcterms:created xsi:type="dcterms:W3CDTF">2022-01-27T16:04:38Z</dcterms:created>
  <dcterms:modified xsi:type="dcterms:W3CDTF">2024-02-02T10:15:18Z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