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5"/>
    <p:sldMasterId id="2147483667" r:id="rId6"/>
  </p:sldMasterIdLst>
  <p:notesMasterIdLst>
    <p:notesMasterId r:id="rId26"/>
  </p:notesMasterIdLst>
  <p:handoutMasterIdLst>
    <p:handoutMasterId r:id="rId27"/>
  </p:handoutMasterIdLst>
  <p:sldIdLst>
    <p:sldId id="277" r:id="rId7"/>
    <p:sldId id="278" r:id="rId8"/>
    <p:sldId id="279" r:id="rId9"/>
    <p:sldId id="289" r:id="rId10"/>
    <p:sldId id="280" r:id="rId11"/>
    <p:sldId id="291" r:id="rId12"/>
    <p:sldId id="292" r:id="rId13"/>
    <p:sldId id="293" r:id="rId14"/>
    <p:sldId id="294" r:id="rId15"/>
    <p:sldId id="295" r:id="rId16"/>
    <p:sldId id="296" r:id="rId17"/>
    <p:sldId id="297" r:id="rId18"/>
    <p:sldId id="298" r:id="rId19"/>
    <p:sldId id="299" r:id="rId20"/>
    <p:sldId id="285" r:id="rId21"/>
    <p:sldId id="301" r:id="rId22"/>
    <p:sldId id="290" r:id="rId23"/>
    <p:sldId id="268" r:id="rId24"/>
    <p:sldId id="287" r:id="rId25"/>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0070C0"/>
    <a:srgbClr val="4D94B7"/>
    <a:srgbClr val="AED633"/>
    <a:srgbClr val="78B1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75" autoAdjust="0"/>
    <p:restoredTop sz="94660"/>
  </p:normalViewPr>
  <p:slideViewPr>
    <p:cSldViewPr>
      <p:cViewPr varScale="1">
        <p:scale>
          <a:sx n="60" d="100"/>
          <a:sy n="60" d="100"/>
        </p:scale>
        <p:origin x="88" y="80"/>
      </p:cViewPr>
      <p:guideLst>
        <p:guide orient="horz" pos="2880"/>
        <p:guide pos="2160"/>
      </p:guideLst>
    </p:cSldViewPr>
  </p:slideViewPr>
  <p:notesTextViewPr>
    <p:cViewPr>
      <p:scale>
        <a:sx n="100" d="100"/>
        <a:sy n="100" d="100"/>
      </p:scale>
      <p:origin x="0" y="0"/>
    </p:cViewPr>
  </p:notesTextViewPr>
  <p:notesViewPr>
    <p:cSldViewPr>
      <p:cViewPr varScale="1">
        <p:scale>
          <a:sx n="58" d="100"/>
          <a:sy n="58" d="100"/>
        </p:scale>
        <p:origin x="1248"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F7C92C-95B3-4C77-BF42-07F63CFA7277}" type="doc">
      <dgm:prSet loTypeId="urn:microsoft.com/office/officeart/2005/8/layout/pyramid2" loCatId="pyramid" qsTypeId="urn:microsoft.com/office/officeart/2005/8/quickstyle/simple1" qsCatId="simple" csTypeId="urn:microsoft.com/office/officeart/2005/8/colors/accent0_1" csCatId="mainScheme" phldr="1"/>
      <dgm:spPr/>
    </dgm:pt>
    <dgm:pt modelId="{BA48792A-09E3-4E8F-8399-B2824D694D0A}">
      <dgm:prSet phldrT="[Testo]"/>
      <dgm:spPr>
        <a:solidFill>
          <a:schemeClr val="bg1">
            <a:lumMod val="95000"/>
          </a:schemeClr>
        </a:solidFill>
      </dgm:spPr>
      <dgm:t>
        <a:bodyPr/>
        <a:lstStyle/>
        <a:p>
          <a:r>
            <a:rPr lang="en-US" b="1" noProof="0" dirty="0" err="1">
              <a:solidFill>
                <a:srgbClr val="002060"/>
              </a:solidFill>
              <a:latin typeface="Helvetica Neue" panose="020B0604020202020204"/>
              <a:ea typeface="Microsoft Sans Serif" panose="020B0604020202020204" pitchFamily="34" charset="0"/>
              <a:cs typeface="Microsoft Sans Serif" panose="020B0604020202020204" pitchFamily="34" charset="0"/>
            </a:rPr>
            <a:t>Förvärv</a:t>
          </a:r>
          <a:endParaRPr lang="en-US" b="1" noProof="0" dirty="0">
            <a:solidFill>
              <a:srgbClr val="002060"/>
            </a:solidFill>
          </a:endParaRPr>
        </a:p>
      </dgm:t>
    </dgm:pt>
    <dgm:pt modelId="{A15994C9-33F0-4C58-A49E-27BCDE9A98AD}" type="parTrans" cxnId="{F418F3C5-8EFD-472B-B741-0FB53B143971}">
      <dgm:prSet/>
      <dgm:spPr/>
      <dgm:t>
        <a:bodyPr/>
        <a:lstStyle/>
        <a:p>
          <a:endParaRPr lang="en-US" noProof="0" dirty="0"/>
        </a:p>
      </dgm:t>
    </dgm:pt>
    <dgm:pt modelId="{1B92C910-ED23-4838-BBAE-028B31DBF328}" type="sibTrans" cxnId="{F418F3C5-8EFD-472B-B741-0FB53B143971}">
      <dgm:prSet/>
      <dgm:spPr/>
      <dgm:t>
        <a:bodyPr/>
        <a:lstStyle/>
        <a:p>
          <a:endParaRPr lang="en-US" noProof="0" dirty="0"/>
        </a:p>
      </dgm:t>
    </dgm:pt>
    <dgm:pt modelId="{1C9EAC91-5B97-4961-B8A5-E15FAC9DE81F}">
      <dgm:prSet phldrT="[Testo]"/>
      <dgm:spPr>
        <a:solidFill>
          <a:schemeClr val="bg1">
            <a:lumMod val="95000"/>
          </a:schemeClr>
        </a:solidFill>
      </dgm:spPr>
      <dgm:t>
        <a:bodyPr/>
        <a:lstStyle/>
        <a:p>
          <a:r>
            <a:rPr lang="en-US" b="1" noProof="0" dirty="0" err="1">
              <a:solidFill>
                <a:srgbClr val="002060"/>
              </a:solidFill>
              <a:latin typeface="Helvetica Neue" panose="020B0604020202020204"/>
              <a:ea typeface="Microsoft Sans Serif" panose="020B0604020202020204" pitchFamily="34" charset="0"/>
              <a:cs typeface="Microsoft Sans Serif" panose="020B0604020202020204" pitchFamily="34" charset="0"/>
            </a:rPr>
            <a:t>Aktivering</a:t>
          </a:r>
          <a:endParaRPr lang="en-US" b="1" noProof="0" dirty="0">
            <a:solidFill>
              <a:srgbClr val="002060"/>
            </a:solidFill>
          </a:endParaRPr>
        </a:p>
      </dgm:t>
    </dgm:pt>
    <dgm:pt modelId="{56B049B6-314C-4991-8B45-4161CDF88305}" type="parTrans" cxnId="{31341080-E814-44D0-964D-7E5DD9C73EC8}">
      <dgm:prSet/>
      <dgm:spPr/>
      <dgm:t>
        <a:bodyPr/>
        <a:lstStyle/>
        <a:p>
          <a:endParaRPr lang="en-US" noProof="0" dirty="0"/>
        </a:p>
      </dgm:t>
    </dgm:pt>
    <dgm:pt modelId="{D64842ED-7C2E-49ED-9712-C418C2852220}" type="sibTrans" cxnId="{31341080-E814-44D0-964D-7E5DD9C73EC8}">
      <dgm:prSet/>
      <dgm:spPr/>
      <dgm:t>
        <a:bodyPr/>
        <a:lstStyle/>
        <a:p>
          <a:endParaRPr lang="en-US" noProof="0" dirty="0"/>
        </a:p>
      </dgm:t>
    </dgm:pt>
    <dgm:pt modelId="{7FA5B746-FC89-4525-BFE8-17D25F012049}">
      <dgm:prSet phldrT="[Testo]"/>
      <dgm:spPr>
        <a:solidFill>
          <a:schemeClr val="bg1">
            <a:lumMod val="95000"/>
          </a:schemeClr>
        </a:solidFill>
      </dgm:spPr>
      <dgm:t>
        <a:bodyPr/>
        <a:lstStyle/>
        <a:p>
          <a:r>
            <a:rPr lang="en-GB" b="1" dirty="0">
              <a:solidFill>
                <a:srgbClr val="002060"/>
              </a:solidFill>
              <a:latin typeface="Helvetica Neue" panose="020B0604020202020204"/>
            </a:rPr>
            <a:t>Retention</a:t>
          </a:r>
          <a:endParaRPr lang="en-US" b="1" noProof="0" dirty="0">
            <a:solidFill>
              <a:srgbClr val="002060"/>
            </a:solidFill>
            <a:latin typeface="Helvetica Neue" panose="020B0604020202020204"/>
          </a:endParaRPr>
        </a:p>
      </dgm:t>
    </dgm:pt>
    <dgm:pt modelId="{218684D3-BE51-4F66-B1A2-B0D2D0387520}" type="parTrans" cxnId="{D2AF3A8B-B13D-4716-AC9F-C222987952B9}">
      <dgm:prSet/>
      <dgm:spPr/>
      <dgm:t>
        <a:bodyPr/>
        <a:lstStyle/>
        <a:p>
          <a:endParaRPr lang="en-US" noProof="0" dirty="0"/>
        </a:p>
      </dgm:t>
    </dgm:pt>
    <dgm:pt modelId="{285AAC65-F2CF-43B8-B772-3BFD871313E1}" type="sibTrans" cxnId="{D2AF3A8B-B13D-4716-AC9F-C222987952B9}">
      <dgm:prSet/>
      <dgm:spPr/>
      <dgm:t>
        <a:bodyPr/>
        <a:lstStyle/>
        <a:p>
          <a:endParaRPr lang="en-US" noProof="0" dirty="0"/>
        </a:p>
      </dgm:t>
    </dgm:pt>
    <dgm:pt modelId="{C37E99CB-7949-41B6-BE4A-BB9D1263DDAA}">
      <dgm:prSet phldrT="[Testo]"/>
      <dgm:spPr>
        <a:solidFill>
          <a:schemeClr val="bg1">
            <a:lumMod val="95000"/>
          </a:schemeClr>
        </a:solidFill>
      </dgm:spPr>
      <dgm:t>
        <a:bodyPr/>
        <a:lstStyle/>
        <a:p>
          <a:r>
            <a:rPr lang="en-US" b="1" noProof="0" dirty="0" err="1">
              <a:solidFill>
                <a:srgbClr val="002060"/>
              </a:solidFill>
              <a:latin typeface="Helvetica Neue" panose="020B0604020202020204"/>
              <a:ea typeface="Microsoft Sans Serif" panose="020B0604020202020204" pitchFamily="34" charset="0"/>
              <a:cs typeface="Microsoft Sans Serif" panose="020B0604020202020204" pitchFamily="34" charset="0"/>
            </a:rPr>
            <a:t>Intäkt</a:t>
          </a:r>
          <a:endParaRPr lang="en-US" b="1" noProof="0" dirty="0">
            <a:solidFill>
              <a:srgbClr val="002060"/>
            </a:solidFill>
          </a:endParaRPr>
        </a:p>
      </dgm:t>
    </dgm:pt>
    <dgm:pt modelId="{1E5D9AB6-97B3-4CCF-9943-C01426F643EA}" type="parTrans" cxnId="{A9BA1BA2-18A5-4864-86B7-906DC8F468A2}">
      <dgm:prSet/>
      <dgm:spPr/>
      <dgm:t>
        <a:bodyPr/>
        <a:lstStyle/>
        <a:p>
          <a:endParaRPr lang="en-US" noProof="0" dirty="0"/>
        </a:p>
      </dgm:t>
    </dgm:pt>
    <dgm:pt modelId="{CC8E8A4D-791C-4270-8F93-1D6DC7DF6896}" type="sibTrans" cxnId="{A9BA1BA2-18A5-4864-86B7-906DC8F468A2}">
      <dgm:prSet/>
      <dgm:spPr/>
      <dgm:t>
        <a:bodyPr/>
        <a:lstStyle/>
        <a:p>
          <a:endParaRPr lang="en-US" noProof="0" dirty="0"/>
        </a:p>
      </dgm:t>
    </dgm:pt>
    <dgm:pt modelId="{A2034172-19D0-4330-9D3D-81AD4F953503}">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Remiss</a:t>
          </a:r>
          <a:endParaRPr lang="en-US" b="1" noProof="0" dirty="0">
            <a:solidFill>
              <a:srgbClr val="002060"/>
            </a:solidFill>
          </a:endParaRPr>
        </a:p>
      </dgm:t>
    </dgm:pt>
    <dgm:pt modelId="{7E2AFD7D-E60A-4762-A394-1083550354F2}" type="parTrans" cxnId="{B6107BBE-2E84-4415-8D73-F85D5889C5D1}">
      <dgm:prSet/>
      <dgm:spPr/>
      <dgm:t>
        <a:bodyPr/>
        <a:lstStyle/>
        <a:p>
          <a:endParaRPr lang="en-US" noProof="0" dirty="0"/>
        </a:p>
      </dgm:t>
    </dgm:pt>
    <dgm:pt modelId="{31D996C6-9486-46A6-AFF6-5D5FEEC413F3}" type="sibTrans" cxnId="{B6107BBE-2E84-4415-8D73-F85D5889C5D1}">
      <dgm:prSet/>
      <dgm:spPr/>
      <dgm:t>
        <a:bodyPr/>
        <a:lstStyle/>
        <a:p>
          <a:endParaRPr lang="en-US" noProof="0" dirty="0"/>
        </a:p>
      </dgm:t>
    </dgm:pt>
    <dgm:pt modelId="{B8D8AB55-3B30-4DA3-B52D-322FF5CB02EB}" type="pres">
      <dgm:prSet presAssocID="{76F7C92C-95B3-4C77-BF42-07F63CFA7277}" presName="compositeShape" presStyleCnt="0">
        <dgm:presLayoutVars>
          <dgm:dir/>
          <dgm:resizeHandles/>
        </dgm:presLayoutVars>
      </dgm:prSet>
      <dgm:spPr/>
    </dgm:pt>
    <dgm:pt modelId="{30DBD4C2-192B-471C-9D4B-B7B4D16F9C3C}" type="pres">
      <dgm:prSet presAssocID="{76F7C92C-95B3-4C77-BF42-07F63CFA7277}" presName="pyramid" presStyleLbl="node1" presStyleIdx="0" presStyleCnt="1" custAng="10800000"/>
      <dgm:spPr>
        <a:solidFill>
          <a:schemeClr val="bg1">
            <a:lumMod val="95000"/>
          </a:schemeClr>
        </a:solidFill>
      </dgm:spPr>
    </dgm:pt>
    <dgm:pt modelId="{AE91E50F-FEB9-4D3B-92C5-037B24570C16}" type="pres">
      <dgm:prSet presAssocID="{76F7C92C-95B3-4C77-BF42-07F63CFA7277}" presName="theList" presStyleCnt="0"/>
      <dgm:spPr/>
    </dgm:pt>
    <dgm:pt modelId="{02B6102A-1C2D-4A23-B6AF-01F6F4A8D6F0}" type="pres">
      <dgm:prSet presAssocID="{BA48792A-09E3-4E8F-8399-B2824D694D0A}" presName="aNode" presStyleLbl="fgAcc1" presStyleIdx="0" presStyleCnt="5">
        <dgm:presLayoutVars>
          <dgm:bulletEnabled val="1"/>
        </dgm:presLayoutVars>
      </dgm:prSet>
      <dgm:spPr/>
    </dgm:pt>
    <dgm:pt modelId="{F824DB6B-18D8-43AE-97D5-7DF5CCA0D0CC}" type="pres">
      <dgm:prSet presAssocID="{BA48792A-09E3-4E8F-8399-B2824D694D0A}" presName="aSpace" presStyleCnt="0"/>
      <dgm:spPr/>
    </dgm:pt>
    <dgm:pt modelId="{95F77365-533F-47D4-94C6-8E9CFA98F286}" type="pres">
      <dgm:prSet presAssocID="{1C9EAC91-5B97-4961-B8A5-E15FAC9DE81F}" presName="aNode" presStyleLbl="fgAcc1" presStyleIdx="1" presStyleCnt="5">
        <dgm:presLayoutVars>
          <dgm:bulletEnabled val="1"/>
        </dgm:presLayoutVars>
      </dgm:prSet>
      <dgm:spPr/>
    </dgm:pt>
    <dgm:pt modelId="{88974EFA-CC43-4FCE-A5B5-E1B1CD1FBB6E}" type="pres">
      <dgm:prSet presAssocID="{1C9EAC91-5B97-4961-B8A5-E15FAC9DE81F}" presName="aSpace" presStyleCnt="0"/>
      <dgm:spPr/>
    </dgm:pt>
    <dgm:pt modelId="{1485D2D0-AEAF-4DB0-A30C-83331FED44B5}" type="pres">
      <dgm:prSet presAssocID="{7FA5B746-FC89-4525-BFE8-17D25F012049}" presName="aNode" presStyleLbl="fgAcc1" presStyleIdx="2" presStyleCnt="5">
        <dgm:presLayoutVars>
          <dgm:bulletEnabled val="1"/>
        </dgm:presLayoutVars>
      </dgm:prSet>
      <dgm:spPr/>
    </dgm:pt>
    <dgm:pt modelId="{43C65181-0096-4996-A15E-A24FEDBCDCB6}" type="pres">
      <dgm:prSet presAssocID="{7FA5B746-FC89-4525-BFE8-17D25F012049}" presName="aSpace" presStyleCnt="0"/>
      <dgm:spPr/>
    </dgm:pt>
    <dgm:pt modelId="{F4253412-B33B-4FD1-A77C-FCEE3D25E1F1}" type="pres">
      <dgm:prSet presAssocID="{C37E99CB-7949-41B6-BE4A-BB9D1263DDAA}" presName="aNode" presStyleLbl="fgAcc1" presStyleIdx="3" presStyleCnt="5">
        <dgm:presLayoutVars>
          <dgm:bulletEnabled val="1"/>
        </dgm:presLayoutVars>
      </dgm:prSet>
      <dgm:spPr/>
    </dgm:pt>
    <dgm:pt modelId="{959F2AA2-1625-4F1F-A07B-5CF4FF0349ED}" type="pres">
      <dgm:prSet presAssocID="{C37E99CB-7949-41B6-BE4A-BB9D1263DDAA}" presName="aSpace" presStyleCnt="0"/>
      <dgm:spPr/>
    </dgm:pt>
    <dgm:pt modelId="{AAD1F299-A1E9-4099-99D9-195913EA63C8}" type="pres">
      <dgm:prSet presAssocID="{A2034172-19D0-4330-9D3D-81AD4F953503}" presName="aNode" presStyleLbl="fgAcc1" presStyleIdx="4" presStyleCnt="5">
        <dgm:presLayoutVars>
          <dgm:bulletEnabled val="1"/>
        </dgm:presLayoutVars>
      </dgm:prSet>
      <dgm:spPr/>
    </dgm:pt>
    <dgm:pt modelId="{FEFED6D9-E195-4F4B-8520-6CFC4D826FF9}" type="pres">
      <dgm:prSet presAssocID="{A2034172-19D0-4330-9D3D-81AD4F953503}" presName="aSpace" presStyleCnt="0"/>
      <dgm:spPr/>
    </dgm:pt>
  </dgm:ptLst>
  <dgm:cxnLst>
    <dgm:cxn modelId="{FF6B4B12-0D69-466E-9540-EA9417BA9147}" type="presOf" srcId="{A2034172-19D0-4330-9D3D-81AD4F953503}" destId="{AAD1F299-A1E9-4099-99D9-195913EA63C8}" srcOrd="0" destOrd="0" presId="urn:microsoft.com/office/officeart/2005/8/layout/pyramid2"/>
    <dgm:cxn modelId="{2B426761-14AD-4161-974F-5CBAC98640B7}" type="presOf" srcId="{BA48792A-09E3-4E8F-8399-B2824D694D0A}" destId="{02B6102A-1C2D-4A23-B6AF-01F6F4A8D6F0}" srcOrd="0" destOrd="0" presId="urn:microsoft.com/office/officeart/2005/8/layout/pyramid2"/>
    <dgm:cxn modelId="{A8AA3977-8BE9-4E2C-BC92-1847FF6A9C30}" type="presOf" srcId="{76F7C92C-95B3-4C77-BF42-07F63CFA7277}" destId="{B8D8AB55-3B30-4DA3-B52D-322FF5CB02EB}" srcOrd="0" destOrd="0" presId="urn:microsoft.com/office/officeart/2005/8/layout/pyramid2"/>
    <dgm:cxn modelId="{58BDA47E-81BB-455E-A976-3ADDEA6C2D21}" type="presOf" srcId="{7FA5B746-FC89-4525-BFE8-17D25F012049}" destId="{1485D2D0-AEAF-4DB0-A30C-83331FED44B5}" srcOrd="0" destOrd="0" presId="urn:microsoft.com/office/officeart/2005/8/layout/pyramid2"/>
    <dgm:cxn modelId="{31341080-E814-44D0-964D-7E5DD9C73EC8}" srcId="{76F7C92C-95B3-4C77-BF42-07F63CFA7277}" destId="{1C9EAC91-5B97-4961-B8A5-E15FAC9DE81F}" srcOrd="1" destOrd="0" parTransId="{56B049B6-314C-4991-8B45-4161CDF88305}" sibTransId="{D64842ED-7C2E-49ED-9712-C418C2852220}"/>
    <dgm:cxn modelId="{D2AF3A8B-B13D-4716-AC9F-C222987952B9}" srcId="{76F7C92C-95B3-4C77-BF42-07F63CFA7277}" destId="{7FA5B746-FC89-4525-BFE8-17D25F012049}" srcOrd="2" destOrd="0" parTransId="{218684D3-BE51-4F66-B1A2-B0D2D0387520}" sibTransId="{285AAC65-F2CF-43B8-B772-3BFD871313E1}"/>
    <dgm:cxn modelId="{A9BA1BA2-18A5-4864-86B7-906DC8F468A2}" srcId="{76F7C92C-95B3-4C77-BF42-07F63CFA7277}" destId="{C37E99CB-7949-41B6-BE4A-BB9D1263DDAA}" srcOrd="3" destOrd="0" parTransId="{1E5D9AB6-97B3-4CCF-9943-C01426F643EA}" sibTransId="{CC8E8A4D-791C-4270-8F93-1D6DC7DF6896}"/>
    <dgm:cxn modelId="{1F6E50AB-8FF5-4CD1-A946-BA03164BB27A}" type="presOf" srcId="{C37E99CB-7949-41B6-BE4A-BB9D1263DDAA}" destId="{F4253412-B33B-4FD1-A77C-FCEE3D25E1F1}" srcOrd="0" destOrd="0" presId="urn:microsoft.com/office/officeart/2005/8/layout/pyramid2"/>
    <dgm:cxn modelId="{B6107BBE-2E84-4415-8D73-F85D5889C5D1}" srcId="{76F7C92C-95B3-4C77-BF42-07F63CFA7277}" destId="{A2034172-19D0-4330-9D3D-81AD4F953503}" srcOrd="4" destOrd="0" parTransId="{7E2AFD7D-E60A-4762-A394-1083550354F2}" sibTransId="{31D996C6-9486-46A6-AFF6-5D5FEEC413F3}"/>
    <dgm:cxn modelId="{F418F3C5-8EFD-472B-B741-0FB53B143971}" srcId="{76F7C92C-95B3-4C77-BF42-07F63CFA7277}" destId="{BA48792A-09E3-4E8F-8399-B2824D694D0A}" srcOrd="0" destOrd="0" parTransId="{A15994C9-33F0-4C58-A49E-27BCDE9A98AD}" sibTransId="{1B92C910-ED23-4838-BBAE-028B31DBF328}"/>
    <dgm:cxn modelId="{3FC52BE6-AE69-4493-AEC5-4508C3F33901}" type="presOf" srcId="{1C9EAC91-5B97-4961-B8A5-E15FAC9DE81F}" destId="{95F77365-533F-47D4-94C6-8E9CFA98F286}" srcOrd="0" destOrd="0" presId="urn:microsoft.com/office/officeart/2005/8/layout/pyramid2"/>
    <dgm:cxn modelId="{7DE8CD1E-E9F2-4B93-8C1B-6E78355EBE54}" type="presParOf" srcId="{B8D8AB55-3B30-4DA3-B52D-322FF5CB02EB}" destId="{30DBD4C2-192B-471C-9D4B-B7B4D16F9C3C}" srcOrd="0" destOrd="0" presId="urn:microsoft.com/office/officeart/2005/8/layout/pyramid2"/>
    <dgm:cxn modelId="{5092B524-8CEA-4DE9-9E71-B555C58A5E2C}" type="presParOf" srcId="{B8D8AB55-3B30-4DA3-B52D-322FF5CB02EB}" destId="{AE91E50F-FEB9-4D3B-92C5-037B24570C16}" srcOrd="1" destOrd="0" presId="urn:microsoft.com/office/officeart/2005/8/layout/pyramid2"/>
    <dgm:cxn modelId="{9139944D-7454-4646-99C4-1F05800085BE}" type="presParOf" srcId="{AE91E50F-FEB9-4D3B-92C5-037B24570C16}" destId="{02B6102A-1C2D-4A23-B6AF-01F6F4A8D6F0}" srcOrd="0" destOrd="0" presId="urn:microsoft.com/office/officeart/2005/8/layout/pyramid2"/>
    <dgm:cxn modelId="{780DD492-3553-4C78-98DC-DEB803DB7834}" type="presParOf" srcId="{AE91E50F-FEB9-4D3B-92C5-037B24570C16}" destId="{F824DB6B-18D8-43AE-97D5-7DF5CCA0D0CC}" srcOrd="1" destOrd="0" presId="urn:microsoft.com/office/officeart/2005/8/layout/pyramid2"/>
    <dgm:cxn modelId="{53E39B61-B3C3-413E-8C05-99A81A49C2E6}" type="presParOf" srcId="{AE91E50F-FEB9-4D3B-92C5-037B24570C16}" destId="{95F77365-533F-47D4-94C6-8E9CFA98F286}" srcOrd="2" destOrd="0" presId="urn:microsoft.com/office/officeart/2005/8/layout/pyramid2"/>
    <dgm:cxn modelId="{9635D27F-32BB-4DDA-8F7E-60DCE9A532EB}" type="presParOf" srcId="{AE91E50F-FEB9-4D3B-92C5-037B24570C16}" destId="{88974EFA-CC43-4FCE-A5B5-E1B1CD1FBB6E}" srcOrd="3" destOrd="0" presId="urn:microsoft.com/office/officeart/2005/8/layout/pyramid2"/>
    <dgm:cxn modelId="{65A2AE16-6B83-4963-890C-D05B0395F6FF}" type="presParOf" srcId="{AE91E50F-FEB9-4D3B-92C5-037B24570C16}" destId="{1485D2D0-AEAF-4DB0-A30C-83331FED44B5}" srcOrd="4" destOrd="0" presId="urn:microsoft.com/office/officeart/2005/8/layout/pyramid2"/>
    <dgm:cxn modelId="{A6CE9805-3E4D-4BF4-AFAE-BEF066DC12E6}" type="presParOf" srcId="{AE91E50F-FEB9-4D3B-92C5-037B24570C16}" destId="{43C65181-0096-4996-A15E-A24FEDBCDCB6}" srcOrd="5" destOrd="0" presId="urn:microsoft.com/office/officeart/2005/8/layout/pyramid2"/>
    <dgm:cxn modelId="{C8BDD98A-502A-4C20-AF37-6541CD4D4442}" type="presParOf" srcId="{AE91E50F-FEB9-4D3B-92C5-037B24570C16}" destId="{F4253412-B33B-4FD1-A77C-FCEE3D25E1F1}" srcOrd="6" destOrd="0" presId="urn:microsoft.com/office/officeart/2005/8/layout/pyramid2"/>
    <dgm:cxn modelId="{583240EE-402E-4685-9C89-5EBB4386B746}" type="presParOf" srcId="{AE91E50F-FEB9-4D3B-92C5-037B24570C16}" destId="{959F2AA2-1625-4F1F-A07B-5CF4FF0349ED}" srcOrd="7" destOrd="0" presId="urn:microsoft.com/office/officeart/2005/8/layout/pyramid2"/>
    <dgm:cxn modelId="{5A3C5044-7546-4E86-BA88-D94FACA4ABE7}" type="presParOf" srcId="{AE91E50F-FEB9-4D3B-92C5-037B24570C16}" destId="{AAD1F299-A1E9-4099-99D9-195913EA63C8}" srcOrd="8" destOrd="0" presId="urn:microsoft.com/office/officeart/2005/8/layout/pyramid2"/>
    <dgm:cxn modelId="{2FA6C8EF-4395-443B-8D93-BBDA0228E71D}" type="presParOf" srcId="{AE91E50F-FEB9-4D3B-92C5-037B24570C16}" destId="{FEFED6D9-E195-4F4B-8520-6CFC4D826FF9}"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F7C92C-95B3-4C77-BF42-07F63CFA7277}" type="doc">
      <dgm:prSet loTypeId="urn:microsoft.com/office/officeart/2005/8/layout/pyramid2" loCatId="pyramid" qsTypeId="urn:microsoft.com/office/officeart/2005/8/quickstyle/simple1" qsCatId="simple" csTypeId="urn:microsoft.com/office/officeart/2005/8/colors/accent0_1" csCatId="mainScheme" phldr="1"/>
      <dgm:spPr/>
    </dgm:pt>
    <dgm:pt modelId="{BA48792A-09E3-4E8F-8399-B2824D694D0A}">
      <dgm:prSet phldrT="[Testo]"/>
      <dgm:spPr>
        <a:solidFill>
          <a:srgbClr val="002060"/>
        </a:solidFill>
      </dgm:spPr>
      <dgm:t>
        <a:bodyPr/>
        <a:lstStyle/>
        <a:p>
          <a:r>
            <a:rPr lang="en-US" b="1" noProof="0" dirty="0" err="1">
              <a:solidFill>
                <a:schemeClr val="bg1"/>
              </a:solidFill>
              <a:latin typeface="Helvetica Neue" panose="020B0604020202020204"/>
              <a:ea typeface="Microsoft Sans Serif" panose="020B0604020202020204" pitchFamily="34" charset="0"/>
              <a:cs typeface="Microsoft Sans Serif" panose="020B0604020202020204" pitchFamily="34" charset="0"/>
            </a:rPr>
            <a:t>Medvetenhet</a:t>
          </a:r>
          <a:r>
            <a:rPr lang="en-US" b="1" noProof="0" dirty="0">
              <a:solidFill>
                <a:schemeClr val="bg1"/>
              </a:solidFill>
              <a:latin typeface="Helvetica Neue" panose="020B0604020202020204"/>
            </a:rPr>
            <a:t> </a:t>
          </a:r>
        </a:p>
      </dgm:t>
    </dgm:pt>
    <dgm:pt modelId="{A15994C9-33F0-4C58-A49E-27BCDE9A98AD}" type="parTrans" cxnId="{F418F3C5-8EFD-472B-B741-0FB53B143971}">
      <dgm:prSet/>
      <dgm:spPr/>
      <dgm:t>
        <a:bodyPr/>
        <a:lstStyle/>
        <a:p>
          <a:endParaRPr lang="en-US" noProof="0" dirty="0"/>
        </a:p>
      </dgm:t>
    </dgm:pt>
    <dgm:pt modelId="{1B92C910-ED23-4838-BBAE-028B31DBF328}" type="sibTrans" cxnId="{F418F3C5-8EFD-472B-B741-0FB53B143971}">
      <dgm:prSet/>
      <dgm:spPr/>
      <dgm:t>
        <a:bodyPr/>
        <a:lstStyle/>
        <a:p>
          <a:endParaRPr lang="en-US" noProof="0" dirty="0"/>
        </a:p>
      </dgm:t>
    </dgm:pt>
    <dgm:pt modelId="{1C9EAC91-5B97-4961-B8A5-E15FAC9DE81F}">
      <dgm:prSet phldrT="[Testo]"/>
      <dgm:spPr>
        <a:solidFill>
          <a:schemeClr val="bg1">
            <a:lumMod val="95000"/>
          </a:schemeClr>
        </a:solidFill>
      </dgm:spPr>
      <dgm:t>
        <a:bodyPr/>
        <a:lstStyle/>
        <a:p>
          <a:r>
            <a:rPr lang="en-US" b="1" noProof="0" dirty="0" err="1">
              <a:solidFill>
                <a:srgbClr val="002060"/>
              </a:solidFill>
              <a:latin typeface="Helvetica Neue" panose="020B0604020202020204"/>
              <a:ea typeface="Microsoft Sans Serif" panose="020B0604020202020204" pitchFamily="34" charset="0"/>
              <a:cs typeface="Microsoft Sans Serif" panose="020B0604020202020204" pitchFamily="34" charset="0"/>
            </a:rPr>
            <a:t>Aktivering</a:t>
          </a:r>
          <a:endParaRPr lang="en-US" b="1" noProof="0" dirty="0">
            <a:solidFill>
              <a:srgbClr val="002060"/>
            </a:solidFill>
          </a:endParaRPr>
        </a:p>
      </dgm:t>
    </dgm:pt>
    <dgm:pt modelId="{56B049B6-314C-4991-8B45-4161CDF88305}" type="parTrans" cxnId="{31341080-E814-44D0-964D-7E5DD9C73EC8}">
      <dgm:prSet/>
      <dgm:spPr/>
      <dgm:t>
        <a:bodyPr/>
        <a:lstStyle/>
        <a:p>
          <a:endParaRPr lang="en-US" noProof="0" dirty="0"/>
        </a:p>
      </dgm:t>
    </dgm:pt>
    <dgm:pt modelId="{D64842ED-7C2E-49ED-9712-C418C2852220}" type="sibTrans" cxnId="{31341080-E814-44D0-964D-7E5DD9C73EC8}">
      <dgm:prSet/>
      <dgm:spPr/>
      <dgm:t>
        <a:bodyPr/>
        <a:lstStyle/>
        <a:p>
          <a:endParaRPr lang="en-US" noProof="0" dirty="0"/>
        </a:p>
      </dgm:t>
    </dgm:pt>
    <dgm:pt modelId="{7FA5B746-FC89-4525-BFE8-17D25F012049}">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Retention</a:t>
          </a:r>
          <a:endParaRPr lang="en-US" b="1" noProof="0" dirty="0">
            <a:solidFill>
              <a:srgbClr val="002060"/>
            </a:solidFill>
          </a:endParaRPr>
        </a:p>
      </dgm:t>
    </dgm:pt>
    <dgm:pt modelId="{218684D3-BE51-4F66-B1A2-B0D2D0387520}" type="parTrans" cxnId="{D2AF3A8B-B13D-4716-AC9F-C222987952B9}">
      <dgm:prSet/>
      <dgm:spPr/>
      <dgm:t>
        <a:bodyPr/>
        <a:lstStyle/>
        <a:p>
          <a:endParaRPr lang="en-US" noProof="0" dirty="0"/>
        </a:p>
      </dgm:t>
    </dgm:pt>
    <dgm:pt modelId="{285AAC65-F2CF-43B8-B772-3BFD871313E1}" type="sibTrans" cxnId="{D2AF3A8B-B13D-4716-AC9F-C222987952B9}">
      <dgm:prSet/>
      <dgm:spPr/>
      <dgm:t>
        <a:bodyPr/>
        <a:lstStyle/>
        <a:p>
          <a:endParaRPr lang="en-US" noProof="0" dirty="0"/>
        </a:p>
      </dgm:t>
    </dgm:pt>
    <dgm:pt modelId="{C37E99CB-7949-41B6-BE4A-BB9D1263DDAA}">
      <dgm:prSet phldrT="[Testo]"/>
      <dgm:spPr>
        <a:solidFill>
          <a:schemeClr val="bg1">
            <a:lumMod val="95000"/>
          </a:schemeClr>
        </a:solidFill>
      </dgm:spPr>
      <dgm:t>
        <a:bodyPr/>
        <a:lstStyle/>
        <a:p>
          <a:r>
            <a:rPr lang="en-US" b="1" noProof="0" dirty="0" err="1">
              <a:solidFill>
                <a:srgbClr val="002060"/>
              </a:solidFill>
              <a:latin typeface="Helvetica Neue" panose="020B0604020202020204"/>
              <a:ea typeface="Microsoft Sans Serif" panose="020B0604020202020204" pitchFamily="34" charset="0"/>
              <a:cs typeface="Microsoft Sans Serif" panose="020B0604020202020204" pitchFamily="34" charset="0"/>
            </a:rPr>
            <a:t>Intäkt</a:t>
          </a:r>
          <a:endParaRPr lang="en-US" b="1" noProof="0" dirty="0">
            <a:solidFill>
              <a:srgbClr val="002060"/>
            </a:solidFill>
          </a:endParaRPr>
        </a:p>
      </dgm:t>
    </dgm:pt>
    <dgm:pt modelId="{1E5D9AB6-97B3-4CCF-9943-C01426F643EA}" type="parTrans" cxnId="{A9BA1BA2-18A5-4864-86B7-906DC8F468A2}">
      <dgm:prSet/>
      <dgm:spPr/>
      <dgm:t>
        <a:bodyPr/>
        <a:lstStyle/>
        <a:p>
          <a:endParaRPr lang="en-US" noProof="0" dirty="0"/>
        </a:p>
      </dgm:t>
    </dgm:pt>
    <dgm:pt modelId="{CC8E8A4D-791C-4270-8F93-1D6DC7DF6896}" type="sibTrans" cxnId="{A9BA1BA2-18A5-4864-86B7-906DC8F468A2}">
      <dgm:prSet/>
      <dgm:spPr/>
      <dgm:t>
        <a:bodyPr/>
        <a:lstStyle/>
        <a:p>
          <a:endParaRPr lang="en-US" noProof="0" dirty="0"/>
        </a:p>
      </dgm:t>
    </dgm:pt>
    <dgm:pt modelId="{A2034172-19D0-4330-9D3D-81AD4F953503}">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Remiss</a:t>
          </a:r>
          <a:endParaRPr lang="en-US" b="1" noProof="0" dirty="0">
            <a:solidFill>
              <a:srgbClr val="002060"/>
            </a:solidFill>
          </a:endParaRPr>
        </a:p>
      </dgm:t>
    </dgm:pt>
    <dgm:pt modelId="{7E2AFD7D-E60A-4762-A394-1083550354F2}" type="parTrans" cxnId="{B6107BBE-2E84-4415-8D73-F85D5889C5D1}">
      <dgm:prSet/>
      <dgm:spPr/>
      <dgm:t>
        <a:bodyPr/>
        <a:lstStyle/>
        <a:p>
          <a:endParaRPr lang="en-US" noProof="0" dirty="0"/>
        </a:p>
      </dgm:t>
    </dgm:pt>
    <dgm:pt modelId="{31D996C6-9486-46A6-AFF6-5D5FEEC413F3}" type="sibTrans" cxnId="{B6107BBE-2E84-4415-8D73-F85D5889C5D1}">
      <dgm:prSet/>
      <dgm:spPr/>
      <dgm:t>
        <a:bodyPr/>
        <a:lstStyle/>
        <a:p>
          <a:endParaRPr lang="en-US" noProof="0" dirty="0"/>
        </a:p>
      </dgm:t>
    </dgm:pt>
    <dgm:pt modelId="{42FA561C-38C2-4CA6-8472-7AEDCBA5B515}">
      <dgm:prSet phldrT="[Testo]"/>
      <dgm:spPr>
        <a:solidFill>
          <a:schemeClr val="bg1">
            <a:lumMod val="95000"/>
          </a:schemeClr>
        </a:solidFill>
      </dgm:spPr>
      <dgm:t>
        <a:bodyPr/>
        <a:lstStyle/>
        <a:p>
          <a:r>
            <a:rPr lang="en-US" b="1" noProof="0" dirty="0" err="1">
              <a:solidFill>
                <a:srgbClr val="002060"/>
              </a:solidFill>
              <a:latin typeface="Helvetica Neue" panose="020B0604020202020204"/>
              <a:ea typeface="Microsoft Sans Serif" panose="020B0604020202020204" pitchFamily="34" charset="0"/>
              <a:cs typeface="Microsoft Sans Serif" panose="020B0604020202020204" pitchFamily="34" charset="0"/>
            </a:rPr>
            <a:t>Förvärv</a:t>
          </a:r>
          <a:endParaRPr lang="en-US" b="1" noProof="0" dirty="0">
            <a:solidFill>
              <a:srgbClr val="002060"/>
            </a:solidFill>
          </a:endParaRPr>
        </a:p>
      </dgm:t>
    </dgm:pt>
    <dgm:pt modelId="{0F052E0A-4EE9-4898-9A04-B42669269902}" type="parTrans" cxnId="{A280A2F0-B404-4681-91D0-C78DE1A8461A}">
      <dgm:prSet/>
      <dgm:spPr/>
      <dgm:t>
        <a:bodyPr/>
        <a:lstStyle/>
        <a:p>
          <a:endParaRPr lang="it-IT"/>
        </a:p>
      </dgm:t>
    </dgm:pt>
    <dgm:pt modelId="{F7D3F480-4E89-4D3D-B867-55311E1C04BE}" type="sibTrans" cxnId="{A280A2F0-B404-4681-91D0-C78DE1A8461A}">
      <dgm:prSet/>
      <dgm:spPr/>
      <dgm:t>
        <a:bodyPr/>
        <a:lstStyle/>
        <a:p>
          <a:endParaRPr lang="it-IT"/>
        </a:p>
      </dgm:t>
    </dgm:pt>
    <dgm:pt modelId="{B8D8AB55-3B30-4DA3-B52D-322FF5CB02EB}" type="pres">
      <dgm:prSet presAssocID="{76F7C92C-95B3-4C77-BF42-07F63CFA7277}" presName="compositeShape" presStyleCnt="0">
        <dgm:presLayoutVars>
          <dgm:dir/>
          <dgm:resizeHandles/>
        </dgm:presLayoutVars>
      </dgm:prSet>
      <dgm:spPr/>
    </dgm:pt>
    <dgm:pt modelId="{30DBD4C2-192B-471C-9D4B-B7B4D16F9C3C}" type="pres">
      <dgm:prSet presAssocID="{76F7C92C-95B3-4C77-BF42-07F63CFA7277}" presName="pyramid" presStyleLbl="node1" presStyleIdx="0" presStyleCnt="1" custAng="10800000"/>
      <dgm:spPr>
        <a:solidFill>
          <a:schemeClr val="bg1">
            <a:lumMod val="95000"/>
          </a:schemeClr>
        </a:solidFill>
      </dgm:spPr>
    </dgm:pt>
    <dgm:pt modelId="{AE91E50F-FEB9-4D3B-92C5-037B24570C16}" type="pres">
      <dgm:prSet presAssocID="{76F7C92C-95B3-4C77-BF42-07F63CFA7277}" presName="theList" presStyleCnt="0"/>
      <dgm:spPr/>
    </dgm:pt>
    <dgm:pt modelId="{02B6102A-1C2D-4A23-B6AF-01F6F4A8D6F0}" type="pres">
      <dgm:prSet presAssocID="{BA48792A-09E3-4E8F-8399-B2824D694D0A}" presName="aNode" presStyleLbl="fgAcc1" presStyleIdx="0" presStyleCnt="6">
        <dgm:presLayoutVars>
          <dgm:bulletEnabled val="1"/>
        </dgm:presLayoutVars>
      </dgm:prSet>
      <dgm:spPr/>
    </dgm:pt>
    <dgm:pt modelId="{F824DB6B-18D8-43AE-97D5-7DF5CCA0D0CC}" type="pres">
      <dgm:prSet presAssocID="{BA48792A-09E3-4E8F-8399-B2824D694D0A}" presName="aSpace" presStyleCnt="0"/>
      <dgm:spPr/>
    </dgm:pt>
    <dgm:pt modelId="{956A2C28-B55D-472D-BF22-6E15C5B3E9EC}" type="pres">
      <dgm:prSet presAssocID="{42FA561C-38C2-4CA6-8472-7AEDCBA5B515}" presName="aNode" presStyleLbl="fgAcc1" presStyleIdx="1" presStyleCnt="6">
        <dgm:presLayoutVars>
          <dgm:bulletEnabled val="1"/>
        </dgm:presLayoutVars>
      </dgm:prSet>
      <dgm:spPr/>
    </dgm:pt>
    <dgm:pt modelId="{3171307B-C6E5-44BD-9637-9FDE732EED5D}" type="pres">
      <dgm:prSet presAssocID="{42FA561C-38C2-4CA6-8472-7AEDCBA5B515}" presName="aSpace" presStyleCnt="0"/>
      <dgm:spPr/>
    </dgm:pt>
    <dgm:pt modelId="{95F77365-533F-47D4-94C6-8E9CFA98F286}" type="pres">
      <dgm:prSet presAssocID="{1C9EAC91-5B97-4961-B8A5-E15FAC9DE81F}" presName="aNode" presStyleLbl="fgAcc1" presStyleIdx="2" presStyleCnt="6">
        <dgm:presLayoutVars>
          <dgm:bulletEnabled val="1"/>
        </dgm:presLayoutVars>
      </dgm:prSet>
      <dgm:spPr/>
    </dgm:pt>
    <dgm:pt modelId="{88974EFA-CC43-4FCE-A5B5-E1B1CD1FBB6E}" type="pres">
      <dgm:prSet presAssocID="{1C9EAC91-5B97-4961-B8A5-E15FAC9DE81F}" presName="aSpace" presStyleCnt="0"/>
      <dgm:spPr/>
    </dgm:pt>
    <dgm:pt modelId="{1485D2D0-AEAF-4DB0-A30C-83331FED44B5}" type="pres">
      <dgm:prSet presAssocID="{7FA5B746-FC89-4525-BFE8-17D25F012049}" presName="aNode" presStyleLbl="fgAcc1" presStyleIdx="3" presStyleCnt="6">
        <dgm:presLayoutVars>
          <dgm:bulletEnabled val="1"/>
        </dgm:presLayoutVars>
      </dgm:prSet>
      <dgm:spPr/>
    </dgm:pt>
    <dgm:pt modelId="{43C65181-0096-4996-A15E-A24FEDBCDCB6}" type="pres">
      <dgm:prSet presAssocID="{7FA5B746-FC89-4525-BFE8-17D25F012049}" presName="aSpace" presStyleCnt="0"/>
      <dgm:spPr/>
    </dgm:pt>
    <dgm:pt modelId="{F4253412-B33B-4FD1-A77C-FCEE3D25E1F1}" type="pres">
      <dgm:prSet presAssocID="{C37E99CB-7949-41B6-BE4A-BB9D1263DDAA}" presName="aNode" presStyleLbl="fgAcc1" presStyleIdx="4" presStyleCnt="6">
        <dgm:presLayoutVars>
          <dgm:bulletEnabled val="1"/>
        </dgm:presLayoutVars>
      </dgm:prSet>
      <dgm:spPr/>
    </dgm:pt>
    <dgm:pt modelId="{959F2AA2-1625-4F1F-A07B-5CF4FF0349ED}" type="pres">
      <dgm:prSet presAssocID="{C37E99CB-7949-41B6-BE4A-BB9D1263DDAA}" presName="aSpace" presStyleCnt="0"/>
      <dgm:spPr/>
    </dgm:pt>
    <dgm:pt modelId="{AAD1F299-A1E9-4099-99D9-195913EA63C8}" type="pres">
      <dgm:prSet presAssocID="{A2034172-19D0-4330-9D3D-81AD4F953503}" presName="aNode" presStyleLbl="fgAcc1" presStyleIdx="5" presStyleCnt="6">
        <dgm:presLayoutVars>
          <dgm:bulletEnabled val="1"/>
        </dgm:presLayoutVars>
      </dgm:prSet>
      <dgm:spPr/>
    </dgm:pt>
    <dgm:pt modelId="{FEFED6D9-E195-4F4B-8520-6CFC4D826FF9}" type="pres">
      <dgm:prSet presAssocID="{A2034172-19D0-4330-9D3D-81AD4F953503}" presName="aSpace" presStyleCnt="0"/>
      <dgm:spPr/>
    </dgm:pt>
  </dgm:ptLst>
  <dgm:cxnLst>
    <dgm:cxn modelId="{FF6B4B12-0D69-466E-9540-EA9417BA9147}" type="presOf" srcId="{A2034172-19D0-4330-9D3D-81AD4F953503}" destId="{AAD1F299-A1E9-4099-99D9-195913EA63C8}" srcOrd="0" destOrd="0" presId="urn:microsoft.com/office/officeart/2005/8/layout/pyramid2"/>
    <dgm:cxn modelId="{2B426761-14AD-4161-974F-5CBAC98640B7}" type="presOf" srcId="{BA48792A-09E3-4E8F-8399-B2824D694D0A}" destId="{02B6102A-1C2D-4A23-B6AF-01F6F4A8D6F0}" srcOrd="0" destOrd="0" presId="urn:microsoft.com/office/officeart/2005/8/layout/pyramid2"/>
    <dgm:cxn modelId="{A8AA3977-8BE9-4E2C-BC92-1847FF6A9C30}" type="presOf" srcId="{76F7C92C-95B3-4C77-BF42-07F63CFA7277}" destId="{B8D8AB55-3B30-4DA3-B52D-322FF5CB02EB}" srcOrd="0" destOrd="0" presId="urn:microsoft.com/office/officeart/2005/8/layout/pyramid2"/>
    <dgm:cxn modelId="{58BDA47E-81BB-455E-A976-3ADDEA6C2D21}" type="presOf" srcId="{7FA5B746-FC89-4525-BFE8-17D25F012049}" destId="{1485D2D0-AEAF-4DB0-A30C-83331FED44B5}" srcOrd="0" destOrd="0" presId="urn:microsoft.com/office/officeart/2005/8/layout/pyramid2"/>
    <dgm:cxn modelId="{31341080-E814-44D0-964D-7E5DD9C73EC8}" srcId="{76F7C92C-95B3-4C77-BF42-07F63CFA7277}" destId="{1C9EAC91-5B97-4961-B8A5-E15FAC9DE81F}" srcOrd="2" destOrd="0" parTransId="{56B049B6-314C-4991-8B45-4161CDF88305}" sibTransId="{D64842ED-7C2E-49ED-9712-C418C2852220}"/>
    <dgm:cxn modelId="{D2AF3A8B-B13D-4716-AC9F-C222987952B9}" srcId="{76F7C92C-95B3-4C77-BF42-07F63CFA7277}" destId="{7FA5B746-FC89-4525-BFE8-17D25F012049}" srcOrd="3" destOrd="0" parTransId="{218684D3-BE51-4F66-B1A2-B0D2D0387520}" sibTransId="{285AAC65-F2CF-43B8-B772-3BFD871313E1}"/>
    <dgm:cxn modelId="{A9BA1BA2-18A5-4864-86B7-906DC8F468A2}" srcId="{76F7C92C-95B3-4C77-BF42-07F63CFA7277}" destId="{C37E99CB-7949-41B6-BE4A-BB9D1263DDAA}" srcOrd="4" destOrd="0" parTransId="{1E5D9AB6-97B3-4CCF-9943-C01426F643EA}" sibTransId="{CC8E8A4D-791C-4270-8F93-1D6DC7DF6896}"/>
    <dgm:cxn modelId="{1F6E50AB-8FF5-4CD1-A946-BA03164BB27A}" type="presOf" srcId="{C37E99CB-7949-41B6-BE4A-BB9D1263DDAA}" destId="{F4253412-B33B-4FD1-A77C-FCEE3D25E1F1}" srcOrd="0" destOrd="0" presId="urn:microsoft.com/office/officeart/2005/8/layout/pyramid2"/>
    <dgm:cxn modelId="{B6107BBE-2E84-4415-8D73-F85D5889C5D1}" srcId="{76F7C92C-95B3-4C77-BF42-07F63CFA7277}" destId="{A2034172-19D0-4330-9D3D-81AD4F953503}" srcOrd="5" destOrd="0" parTransId="{7E2AFD7D-E60A-4762-A394-1083550354F2}" sibTransId="{31D996C6-9486-46A6-AFF6-5D5FEEC413F3}"/>
    <dgm:cxn modelId="{F418F3C5-8EFD-472B-B741-0FB53B143971}" srcId="{76F7C92C-95B3-4C77-BF42-07F63CFA7277}" destId="{BA48792A-09E3-4E8F-8399-B2824D694D0A}" srcOrd="0" destOrd="0" parTransId="{A15994C9-33F0-4C58-A49E-27BCDE9A98AD}" sibTransId="{1B92C910-ED23-4838-BBAE-028B31DBF328}"/>
    <dgm:cxn modelId="{1A56C0DE-BA89-47A4-A23E-EECFFA840312}" type="presOf" srcId="{42FA561C-38C2-4CA6-8472-7AEDCBA5B515}" destId="{956A2C28-B55D-472D-BF22-6E15C5B3E9EC}" srcOrd="0" destOrd="0" presId="urn:microsoft.com/office/officeart/2005/8/layout/pyramid2"/>
    <dgm:cxn modelId="{3FC52BE6-AE69-4493-AEC5-4508C3F33901}" type="presOf" srcId="{1C9EAC91-5B97-4961-B8A5-E15FAC9DE81F}" destId="{95F77365-533F-47D4-94C6-8E9CFA98F286}" srcOrd="0" destOrd="0" presId="urn:microsoft.com/office/officeart/2005/8/layout/pyramid2"/>
    <dgm:cxn modelId="{A280A2F0-B404-4681-91D0-C78DE1A8461A}" srcId="{76F7C92C-95B3-4C77-BF42-07F63CFA7277}" destId="{42FA561C-38C2-4CA6-8472-7AEDCBA5B515}" srcOrd="1" destOrd="0" parTransId="{0F052E0A-4EE9-4898-9A04-B42669269902}" sibTransId="{F7D3F480-4E89-4D3D-B867-55311E1C04BE}"/>
    <dgm:cxn modelId="{7DE8CD1E-E9F2-4B93-8C1B-6E78355EBE54}" type="presParOf" srcId="{B8D8AB55-3B30-4DA3-B52D-322FF5CB02EB}" destId="{30DBD4C2-192B-471C-9D4B-B7B4D16F9C3C}" srcOrd="0" destOrd="0" presId="urn:microsoft.com/office/officeart/2005/8/layout/pyramid2"/>
    <dgm:cxn modelId="{5092B524-8CEA-4DE9-9E71-B555C58A5E2C}" type="presParOf" srcId="{B8D8AB55-3B30-4DA3-B52D-322FF5CB02EB}" destId="{AE91E50F-FEB9-4D3B-92C5-037B24570C16}" srcOrd="1" destOrd="0" presId="urn:microsoft.com/office/officeart/2005/8/layout/pyramid2"/>
    <dgm:cxn modelId="{9139944D-7454-4646-99C4-1F05800085BE}" type="presParOf" srcId="{AE91E50F-FEB9-4D3B-92C5-037B24570C16}" destId="{02B6102A-1C2D-4A23-B6AF-01F6F4A8D6F0}" srcOrd="0" destOrd="0" presId="urn:microsoft.com/office/officeart/2005/8/layout/pyramid2"/>
    <dgm:cxn modelId="{780DD492-3553-4C78-98DC-DEB803DB7834}" type="presParOf" srcId="{AE91E50F-FEB9-4D3B-92C5-037B24570C16}" destId="{F824DB6B-18D8-43AE-97D5-7DF5CCA0D0CC}" srcOrd="1" destOrd="0" presId="urn:microsoft.com/office/officeart/2005/8/layout/pyramid2"/>
    <dgm:cxn modelId="{A6AB3A03-C716-438C-AFC3-BFC8BF19683A}" type="presParOf" srcId="{AE91E50F-FEB9-4D3B-92C5-037B24570C16}" destId="{956A2C28-B55D-472D-BF22-6E15C5B3E9EC}" srcOrd="2" destOrd="0" presId="urn:microsoft.com/office/officeart/2005/8/layout/pyramid2"/>
    <dgm:cxn modelId="{78488717-A33B-44F7-BEAC-D3B0B48191C7}" type="presParOf" srcId="{AE91E50F-FEB9-4D3B-92C5-037B24570C16}" destId="{3171307B-C6E5-44BD-9637-9FDE732EED5D}" srcOrd="3" destOrd="0" presId="urn:microsoft.com/office/officeart/2005/8/layout/pyramid2"/>
    <dgm:cxn modelId="{53E39B61-B3C3-413E-8C05-99A81A49C2E6}" type="presParOf" srcId="{AE91E50F-FEB9-4D3B-92C5-037B24570C16}" destId="{95F77365-533F-47D4-94C6-8E9CFA98F286}" srcOrd="4" destOrd="0" presId="urn:microsoft.com/office/officeart/2005/8/layout/pyramid2"/>
    <dgm:cxn modelId="{9635D27F-32BB-4DDA-8F7E-60DCE9A532EB}" type="presParOf" srcId="{AE91E50F-FEB9-4D3B-92C5-037B24570C16}" destId="{88974EFA-CC43-4FCE-A5B5-E1B1CD1FBB6E}" srcOrd="5" destOrd="0" presId="urn:microsoft.com/office/officeart/2005/8/layout/pyramid2"/>
    <dgm:cxn modelId="{65A2AE16-6B83-4963-890C-D05B0395F6FF}" type="presParOf" srcId="{AE91E50F-FEB9-4D3B-92C5-037B24570C16}" destId="{1485D2D0-AEAF-4DB0-A30C-83331FED44B5}" srcOrd="6" destOrd="0" presId="urn:microsoft.com/office/officeart/2005/8/layout/pyramid2"/>
    <dgm:cxn modelId="{A6CE9805-3E4D-4BF4-AFAE-BEF066DC12E6}" type="presParOf" srcId="{AE91E50F-FEB9-4D3B-92C5-037B24570C16}" destId="{43C65181-0096-4996-A15E-A24FEDBCDCB6}" srcOrd="7" destOrd="0" presId="urn:microsoft.com/office/officeart/2005/8/layout/pyramid2"/>
    <dgm:cxn modelId="{C8BDD98A-502A-4C20-AF37-6541CD4D4442}" type="presParOf" srcId="{AE91E50F-FEB9-4D3B-92C5-037B24570C16}" destId="{F4253412-B33B-4FD1-A77C-FCEE3D25E1F1}" srcOrd="8" destOrd="0" presId="urn:microsoft.com/office/officeart/2005/8/layout/pyramid2"/>
    <dgm:cxn modelId="{583240EE-402E-4685-9C89-5EBB4386B746}" type="presParOf" srcId="{AE91E50F-FEB9-4D3B-92C5-037B24570C16}" destId="{959F2AA2-1625-4F1F-A07B-5CF4FF0349ED}" srcOrd="9" destOrd="0" presId="urn:microsoft.com/office/officeart/2005/8/layout/pyramid2"/>
    <dgm:cxn modelId="{5A3C5044-7546-4E86-BA88-D94FACA4ABE7}" type="presParOf" srcId="{AE91E50F-FEB9-4D3B-92C5-037B24570C16}" destId="{AAD1F299-A1E9-4099-99D9-195913EA63C8}" srcOrd="10" destOrd="0" presId="urn:microsoft.com/office/officeart/2005/8/layout/pyramid2"/>
    <dgm:cxn modelId="{2FA6C8EF-4395-443B-8D93-BBDA0228E71D}" type="presParOf" srcId="{AE91E50F-FEB9-4D3B-92C5-037B24570C16}" destId="{FEFED6D9-E195-4F4B-8520-6CFC4D826FF9}" srcOrd="11"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6F7C92C-95B3-4C77-BF42-07F63CFA7277}" type="doc">
      <dgm:prSet loTypeId="urn:microsoft.com/office/officeart/2005/8/layout/pyramid2" loCatId="pyramid" qsTypeId="urn:microsoft.com/office/officeart/2005/8/quickstyle/simple1" qsCatId="simple" csTypeId="urn:microsoft.com/office/officeart/2005/8/colors/accent0_1" csCatId="mainScheme" phldr="1"/>
      <dgm:spPr/>
    </dgm:pt>
    <dgm:pt modelId="{1C9EAC91-5B97-4961-B8A5-E15FAC9DE81F}">
      <dgm:prSet phldrT="[Testo]"/>
      <dgm:spPr>
        <a:solidFill>
          <a:schemeClr val="bg1">
            <a:lumMod val="95000"/>
          </a:schemeClr>
        </a:solidFill>
      </dgm:spPr>
      <dgm:t>
        <a:bodyPr/>
        <a:lstStyle/>
        <a:p>
          <a:r>
            <a:rPr lang="en-US" b="1" noProof="0" dirty="0" err="1">
              <a:solidFill>
                <a:srgbClr val="002060"/>
              </a:solidFill>
              <a:latin typeface="Helvetica Neue" panose="020B0604020202020204"/>
              <a:ea typeface="Microsoft Sans Serif" panose="020B0604020202020204" pitchFamily="34" charset="0"/>
              <a:cs typeface="Microsoft Sans Serif" panose="020B0604020202020204" pitchFamily="34" charset="0"/>
            </a:rPr>
            <a:t>Aktivering</a:t>
          </a:r>
          <a:endParaRPr lang="en-US" b="1" noProof="0" dirty="0">
            <a:solidFill>
              <a:srgbClr val="002060"/>
            </a:solidFill>
          </a:endParaRPr>
        </a:p>
      </dgm:t>
    </dgm:pt>
    <dgm:pt modelId="{56B049B6-314C-4991-8B45-4161CDF88305}" type="parTrans" cxnId="{31341080-E814-44D0-964D-7E5DD9C73EC8}">
      <dgm:prSet/>
      <dgm:spPr/>
      <dgm:t>
        <a:bodyPr/>
        <a:lstStyle/>
        <a:p>
          <a:endParaRPr lang="en-US" noProof="0" dirty="0"/>
        </a:p>
      </dgm:t>
    </dgm:pt>
    <dgm:pt modelId="{D64842ED-7C2E-49ED-9712-C418C2852220}" type="sibTrans" cxnId="{31341080-E814-44D0-964D-7E5DD9C73EC8}">
      <dgm:prSet/>
      <dgm:spPr/>
      <dgm:t>
        <a:bodyPr/>
        <a:lstStyle/>
        <a:p>
          <a:endParaRPr lang="en-US" noProof="0" dirty="0"/>
        </a:p>
      </dgm:t>
    </dgm:pt>
    <dgm:pt modelId="{7FA5B746-FC89-4525-BFE8-17D25F012049}">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Retention</a:t>
          </a:r>
          <a:endParaRPr lang="en-US" b="1" noProof="0" dirty="0">
            <a:solidFill>
              <a:srgbClr val="002060"/>
            </a:solidFill>
          </a:endParaRPr>
        </a:p>
      </dgm:t>
    </dgm:pt>
    <dgm:pt modelId="{218684D3-BE51-4F66-B1A2-B0D2D0387520}" type="parTrans" cxnId="{D2AF3A8B-B13D-4716-AC9F-C222987952B9}">
      <dgm:prSet/>
      <dgm:spPr/>
      <dgm:t>
        <a:bodyPr/>
        <a:lstStyle/>
        <a:p>
          <a:endParaRPr lang="en-US" noProof="0" dirty="0"/>
        </a:p>
      </dgm:t>
    </dgm:pt>
    <dgm:pt modelId="{285AAC65-F2CF-43B8-B772-3BFD871313E1}" type="sibTrans" cxnId="{D2AF3A8B-B13D-4716-AC9F-C222987952B9}">
      <dgm:prSet/>
      <dgm:spPr/>
      <dgm:t>
        <a:bodyPr/>
        <a:lstStyle/>
        <a:p>
          <a:endParaRPr lang="en-US" noProof="0" dirty="0"/>
        </a:p>
      </dgm:t>
    </dgm:pt>
    <dgm:pt modelId="{C37E99CB-7949-41B6-BE4A-BB9D1263DDAA}">
      <dgm:prSet phldrT="[Testo]"/>
      <dgm:spPr>
        <a:solidFill>
          <a:schemeClr val="bg1">
            <a:lumMod val="95000"/>
          </a:schemeClr>
        </a:solidFill>
      </dgm:spPr>
      <dgm:t>
        <a:bodyPr/>
        <a:lstStyle/>
        <a:p>
          <a:r>
            <a:rPr lang="en-US" b="1" noProof="0" dirty="0" err="1">
              <a:solidFill>
                <a:srgbClr val="002060"/>
              </a:solidFill>
              <a:latin typeface="Helvetica Neue" panose="020B0604020202020204"/>
            </a:rPr>
            <a:t>Intäkt</a:t>
          </a:r>
          <a:endParaRPr lang="en-US" b="1" noProof="0" dirty="0">
            <a:solidFill>
              <a:srgbClr val="002060"/>
            </a:solidFill>
            <a:latin typeface="Helvetica Neue" panose="020B0604020202020204"/>
          </a:endParaRPr>
        </a:p>
      </dgm:t>
    </dgm:pt>
    <dgm:pt modelId="{1E5D9AB6-97B3-4CCF-9943-C01426F643EA}" type="parTrans" cxnId="{A9BA1BA2-18A5-4864-86B7-906DC8F468A2}">
      <dgm:prSet/>
      <dgm:spPr/>
      <dgm:t>
        <a:bodyPr/>
        <a:lstStyle/>
        <a:p>
          <a:endParaRPr lang="en-US" noProof="0" dirty="0"/>
        </a:p>
      </dgm:t>
    </dgm:pt>
    <dgm:pt modelId="{CC8E8A4D-791C-4270-8F93-1D6DC7DF6896}" type="sibTrans" cxnId="{A9BA1BA2-18A5-4864-86B7-906DC8F468A2}">
      <dgm:prSet/>
      <dgm:spPr/>
      <dgm:t>
        <a:bodyPr/>
        <a:lstStyle/>
        <a:p>
          <a:endParaRPr lang="en-US" noProof="0" dirty="0"/>
        </a:p>
      </dgm:t>
    </dgm:pt>
    <dgm:pt modelId="{A2034172-19D0-4330-9D3D-81AD4F953503}">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Remiss</a:t>
          </a:r>
          <a:endParaRPr lang="en-US" b="1" noProof="0" dirty="0">
            <a:solidFill>
              <a:srgbClr val="002060"/>
            </a:solidFill>
            <a:latin typeface="Helvetica Neue" panose="020B0604020202020204"/>
          </a:endParaRPr>
        </a:p>
      </dgm:t>
    </dgm:pt>
    <dgm:pt modelId="{7E2AFD7D-E60A-4762-A394-1083550354F2}" type="parTrans" cxnId="{B6107BBE-2E84-4415-8D73-F85D5889C5D1}">
      <dgm:prSet/>
      <dgm:spPr/>
      <dgm:t>
        <a:bodyPr/>
        <a:lstStyle/>
        <a:p>
          <a:endParaRPr lang="en-US" noProof="0" dirty="0"/>
        </a:p>
      </dgm:t>
    </dgm:pt>
    <dgm:pt modelId="{31D996C6-9486-46A6-AFF6-5D5FEEC413F3}" type="sibTrans" cxnId="{B6107BBE-2E84-4415-8D73-F85D5889C5D1}">
      <dgm:prSet/>
      <dgm:spPr/>
      <dgm:t>
        <a:bodyPr/>
        <a:lstStyle/>
        <a:p>
          <a:endParaRPr lang="en-US" noProof="0" dirty="0"/>
        </a:p>
      </dgm:t>
    </dgm:pt>
    <dgm:pt modelId="{42FA561C-38C2-4CA6-8472-7AEDCBA5B515}">
      <dgm:prSet phldrT="[Testo]"/>
      <dgm:spPr>
        <a:solidFill>
          <a:srgbClr val="002060"/>
        </a:solidFill>
      </dgm:spPr>
      <dgm:t>
        <a:bodyPr/>
        <a:lstStyle/>
        <a:p>
          <a:r>
            <a:rPr lang="en-US" b="1" noProof="0" dirty="0" err="1">
              <a:solidFill>
                <a:schemeClr val="bg1"/>
              </a:solidFill>
              <a:latin typeface="Helvetica Neue" panose="020B0604020202020204"/>
            </a:rPr>
            <a:t>Förvärv</a:t>
          </a:r>
          <a:endParaRPr lang="en-US" b="1" noProof="0" dirty="0">
            <a:solidFill>
              <a:schemeClr val="bg1"/>
            </a:solidFill>
            <a:latin typeface="Helvetica Neue" panose="020B0604020202020204"/>
          </a:endParaRPr>
        </a:p>
      </dgm:t>
    </dgm:pt>
    <dgm:pt modelId="{0F052E0A-4EE9-4898-9A04-B42669269902}" type="parTrans" cxnId="{A280A2F0-B404-4681-91D0-C78DE1A8461A}">
      <dgm:prSet/>
      <dgm:spPr/>
      <dgm:t>
        <a:bodyPr/>
        <a:lstStyle/>
        <a:p>
          <a:endParaRPr lang="it-IT"/>
        </a:p>
      </dgm:t>
    </dgm:pt>
    <dgm:pt modelId="{F7D3F480-4E89-4D3D-B867-55311E1C04BE}" type="sibTrans" cxnId="{A280A2F0-B404-4681-91D0-C78DE1A8461A}">
      <dgm:prSet/>
      <dgm:spPr/>
      <dgm:t>
        <a:bodyPr/>
        <a:lstStyle/>
        <a:p>
          <a:endParaRPr lang="it-IT"/>
        </a:p>
      </dgm:t>
    </dgm:pt>
    <dgm:pt modelId="{B8D8AB55-3B30-4DA3-B52D-322FF5CB02EB}" type="pres">
      <dgm:prSet presAssocID="{76F7C92C-95B3-4C77-BF42-07F63CFA7277}" presName="compositeShape" presStyleCnt="0">
        <dgm:presLayoutVars>
          <dgm:dir/>
          <dgm:resizeHandles/>
        </dgm:presLayoutVars>
      </dgm:prSet>
      <dgm:spPr/>
    </dgm:pt>
    <dgm:pt modelId="{30DBD4C2-192B-471C-9D4B-B7B4D16F9C3C}" type="pres">
      <dgm:prSet presAssocID="{76F7C92C-95B3-4C77-BF42-07F63CFA7277}" presName="pyramid" presStyleLbl="node1" presStyleIdx="0" presStyleCnt="1" custAng="10800000"/>
      <dgm:spPr>
        <a:solidFill>
          <a:schemeClr val="bg1">
            <a:lumMod val="95000"/>
          </a:schemeClr>
        </a:solidFill>
      </dgm:spPr>
    </dgm:pt>
    <dgm:pt modelId="{AE91E50F-FEB9-4D3B-92C5-037B24570C16}" type="pres">
      <dgm:prSet presAssocID="{76F7C92C-95B3-4C77-BF42-07F63CFA7277}" presName="theList" presStyleCnt="0"/>
      <dgm:spPr/>
    </dgm:pt>
    <dgm:pt modelId="{956A2C28-B55D-472D-BF22-6E15C5B3E9EC}" type="pres">
      <dgm:prSet presAssocID="{42FA561C-38C2-4CA6-8472-7AEDCBA5B515}" presName="aNode" presStyleLbl="fgAcc1" presStyleIdx="0" presStyleCnt="5">
        <dgm:presLayoutVars>
          <dgm:bulletEnabled val="1"/>
        </dgm:presLayoutVars>
      </dgm:prSet>
      <dgm:spPr/>
    </dgm:pt>
    <dgm:pt modelId="{3171307B-C6E5-44BD-9637-9FDE732EED5D}" type="pres">
      <dgm:prSet presAssocID="{42FA561C-38C2-4CA6-8472-7AEDCBA5B515}" presName="aSpace" presStyleCnt="0"/>
      <dgm:spPr/>
    </dgm:pt>
    <dgm:pt modelId="{95F77365-533F-47D4-94C6-8E9CFA98F286}" type="pres">
      <dgm:prSet presAssocID="{1C9EAC91-5B97-4961-B8A5-E15FAC9DE81F}" presName="aNode" presStyleLbl="fgAcc1" presStyleIdx="1" presStyleCnt="5">
        <dgm:presLayoutVars>
          <dgm:bulletEnabled val="1"/>
        </dgm:presLayoutVars>
      </dgm:prSet>
      <dgm:spPr/>
    </dgm:pt>
    <dgm:pt modelId="{88974EFA-CC43-4FCE-A5B5-E1B1CD1FBB6E}" type="pres">
      <dgm:prSet presAssocID="{1C9EAC91-5B97-4961-B8A5-E15FAC9DE81F}" presName="aSpace" presStyleCnt="0"/>
      <dgm:spPr/>
    </dgm:pt>
    <dgm:pt modelId="{1485D2D0-AEAF-4DB0-A30C-83331FED44B5}" type="pres">
      <dgm:prSet presAssocID="{7FA5B746-FC89-4525-BFE8-17D25F012049}" presName="aNode" presStyleLbl="fgAcc1" presStyleIdx="2" presStyleCnt="5">
        <dgm:presLayoutVars>
          <dgm:bulletEnabled val="1"/>
        </dgm:presLayoutVars>
      </dgm:prSet>
      <dgm:spPr/>
    </dgm:pt>
    <dgm:pt modelId="{43C65181-0096-4996-A15E-A24FEDBCDCB6}" type="pres">
      <dgm:prSet presAssocID="{7FA5B746-FC89-4525-BFE8-17D25F012049}" presName="aSpace" presStyleCnt="0"/>
      <dgm:spPr/>
    </dgm:pt>
    <dgm:pt modelId="{F4253412-B33B-4FD1-A77C-FCEE3D25E1F1}" type="pres">
      <dgm:prSet presAssocID="{C37E99CB-7949-41B6-BE4A-BB9D1263DDAA}" presName="aNode" presStyleLbl="fgAcc1" presStyleIdx="3" presStyleCnt="5">
        <dgm:presLayoutVars>
          <dgm:bulletEnabled val="1"/>
        </dgm:presLayoutVars>
      </dgm:prSet>
      <dgm:spPr/>
    </dgm:pt>
    <dgm:pt modelId="{959F2AA2-1625-4F1F-A07B-5CF4FF0349ED}" type="pres">
      <dgm:prSet presAssocID="{C37E99CB-7949-41B6-BE4A-BB9D1263DDAA}" presName="aSpace" presStyleCnt="0"/>
      <dgm:spPr/>
    </dgm:pt>
    <dgm:pt modelId="{AAD1F299-A1E9-4099-99D9-195913EA63C8}" type="pres">
      <dgm:prSet presAssocID="{A2034172-19D0-4330-9D3D-81AD4F953503}" presName="aNode" presStyleLbl="fgAcc1" presStyleIdx="4" presStyleCnt="5">
        <dgm:presLayoutVars>
          <dgm:bulletEnabled val="1"/>
        </dgm:presLayoutVars>
      </dgm:prSet>
      <dgm:spPr/>
    </dgm:pt>
    <dgm:pt modelId="{FEFED6D9-E195-4F4B-8520-6CFC4D826FF9}" type="pres">
      <dgm:prSet presAssocID="{A2034172-19D0-4330-9D3D-81AD4F953503}" presName="aSpace" presStyleCnt="0"/>
      <dgm:spPr/>
    </dgm:pt>
  </dgm:ptLst>
  <dgm:cxnLst>
    <dgm:cxn modelId="{FF6B4B12-0D69-466E-9540-EA9417BA9147}" type="presOf" srcId="{A2034172-19D0-4330-9D3D-81AD4F953503}" destId="{AAD1F299-A1E9-4099-99D9-195913EA63C8}" srcOrd="0" destOrd="0" presId="urn:microsoft.com/office/officeart/2005/8/layout/pyramid2"/>
    <dgm:cxn modelId="{A8AA3977-8BE9-4E2C-BC92-1847FF6A9C30}" type="presOf" srcId="{76F7C92C-95B3-4C77-BF42-07F63CFA7277}" destId="{B8D8AB55-3B30-4DA3-B52D-322FF5CB02EB}" srcOrd="0" destOrd="0" presId="urn:microsoft.com/office/officeart/2005/8/layout/pyramid2"/>
    <dgm:cxn modelId="{58BDA47E-81BB-455E-A976-3ADDEA6C2D21}" type="presOf" srcId="{7FA5B746-FC89-4525-BFE8-17D25F012049}" destId="{1485D2D0-AEAF-4DB0-A30C-83331FED44B5}" srcOrd="0" destOrd="0" presId="urn:microsoft.com/office/officeart/2005/8/layout/pyramid2"/>
    <dgm:cxn modelId="{31341080-E814-44D0-964D-7E5DD9C73EC8}" srcId="{76F7C92C-95B3-4C77-BF42-07F63CFA7277}" destId="{1C9EAC91-5B97-4961-B8A5-E15FAC9DE81F}" srcOrd="1" destOrd="0" parTransId="{56B049B6-314C-4991-8B45-4161CDF88305}" sibTransId="{D64842ED-7C2E-49ED-9712-C418C2852220}"/>
    <dgm:cxn modelId="{D2AF3A8B-B13D-4716-AC9F-C222987952B9}" srcId="{76F7C92C-95B3-4C77-BF42-07F63CFA7277}" destId="{7FA5B746-FC89-4525-BFE8-17D25F012049}" srcOrd="2" destOrd="0" parTransId="{218684D3-BE51-4F66-B1A2-B0D2D0387520}" sibTransId="{285AAC65-F2CF-43B8-B772-3BFD871313E1}"/>
    <dgm:cxn modelId="{A9BA1BA2-18A5-4864-86B7-906DC8F468A2}" srcId="{76F7C92C-95B3-4C77-BF42-07F63CFA7277}" destId="{C37E99CB-7949-41B6-BE4A-BB9D1263DDAA}" srcOrd="3" destOrd="0" parTransId="{1E5D9AB6-97B3-4CCF-9943-C01426F643EA}" sibTransId="{CC8E8A4D-791C-4270-8F93-1D6DC7DF6896}"/>
    <dgm:cxn modelId="{1F6E50AB-8FF5-4CD1-A946-BA03164BB27A}" type="presOf" srcId="{C37E99CB-7949-41B6-BE4A-BB9D1263DDAA}" destId="{F4253412-B33B-4FD1-A77C-FCEE3D25E1F1}" srcOrd="0" destOrd="0" presId="urn:microsoft.com/office/officeart/2005/8/layout/pyramid2"/>
    <dgm:cxn modelId="{B6107BBE-2E84-4415-8D73-F85D5889C5D1}" srcId="{76F7C92C-95B3-4C77-BF42-07F63CFA7277}" destId="{A2034172-19D0-4330-9D3D-81AD4F953503}" srcOrd="4" destOrd="0" parTransId="{7E2AFD7D-E60A-4762-A394-1083550354F2}" sibTransId="{31D996C6-9486-46A6-AFF6-5D5FEEC413F3}"/>
    <dgm:cxn modelId="{1A56C0DE-BA89-47A4-A23E-EECFFA840312}" type="presOf" srcId="{42FA561C-38C2-4CA6-8472-7AEDCBA5B515}" destId="{956A2C28-B55D-472D-BF22-6E15C5B3E9EC}" srcOrd="0" destOrd="0" presId="urn:microsoft.com/office/officeart/2005/8/layout/pyramid2"/>
    <dgm:cxn modelId="{3FC52BE6-AE69-4493-AEC5-4508C3F33901}" type="presOf" srcId="{1C9EAC91-5B97-4961-B8A5-E15FAC9DE81F}" destId="{95F77365-533F-47D4-94C6-8E9CFA98F286}" srcOrd="0" destOrd="0" presId="urn:microsoft.com/office/officeart/2005/8/layout/pyramid2"/>
    <dgm:cxn modelId="{A280A2F0-B404-4681-91D0-C78DE1A8461A}" srcId="{76F7C92C-95B3-4C77-BF42-07F63CFA7277}" destId="{42FA561C-38C2-4CA6-8472-7AEDCBA5B515}" srcOrd="0" destOrd="0" parTransId="{0F052E0A-4EE9-4898-9A04-B42669269902}" sibTransId="{F7D3F480-4E89-4D3D-B867-55311E1C04BE}"/>
    <dgm:cxn modelId="{7DE8CD1E-E9F2-4B93-8C1B-6E78355EBE54}" type="presParOf" srcId="{B8D8AB55-3B30-4DA3-B52D-322FF5CB02EB}" destId="{30DBD4C2-192B-471C-9D4B-B7B4D16F9C3C}" srcOrd="0" destOrd="0" presId="urn:microsoft.com/office/officeart/2005/8/layout/pyramid2"/>
    <dgm:cxn modelId="{5092B524-8CEA-4DE9-9E71-B555C58A5E2C}" type="presParOf" srcId="{B8D8AB55-3B30-4DA3-B52D-322FF5CB02EB}" destId="{AE91E50F-FEB9-4D3B-92C5-037B24570C16}" srcOrd="1" destOrd="0" presId="urn:microsoft.com/office/officeart/2005/8/layout/pyramid2"/>
    <dgm:cxn modelId="{A6AB3A03-C716-438C-AFC3-BFC8BF19683A}" type="presParOf" srcId="{AE91E50F-FEB9-4D3B-92C5-037B24570C16}" destId="{956A2C28-B55D-472D-BF22-6E15C5B3E9EC}" srcOrd="0" destOrd="0" presId="urn:microsoft.com/office/officeart/2005/8/layout/pyramid2"/>
    <dgm:cxn modelId="{78488717-A33B-44F7-BEAC-D3B0B48191C7}" type="presParOf" srcId="{AE91E50F-FEB9-4D3B-92C5-037B24570C16}" destId="{3171307B-C6E5-44BD-9637-9FDE732EED5D}" srcOrd="1" destOrd="0" presId="urn:microsoft.com/office/officeart/2005/8/layout/pyramid2"/>
    <dgm:cxn modelId="{53E39B61-B3C3-413E-8C05-99A81A49C2E6}" type="presParOf" srcId="{AE91E50F-FEB9-4D3B-92C5-037B24570C16}" destId="{95F77365-533F-47D4-94C6-8E9CFA98F286}" srcOrd="2" destOrd="0" presId="urn:microsoft.com/office/officeart/2005/8/layout/pyramid2"/>
    <dgm:cxn modelId="{9635D27F-32BB-4DDA-8F7E-60DCE9A532EB}" type="presParOf" srcId="{AE91E50F-FEB9-4D3B-92C5-037B24570C16}" destId="{88974EFA-CC43-4FCE-A5B5-E1B1CD1FBB6E}" srcOrd="3" destOrd="0" presId="urn:microsoft.com/office/officeart/2005/8/layout/pyramid2"/>
    <dgm:cxn modelId="{65A2AE16-6B83-4963-890C-D05B0395F6FF}" type="presParOf" srcId="{AE91E50F-FEB9-4D3B-92C5-037B24570C16}" destId="{1485D2D0-AEAF-4DB0-A30C-83331FED44B5}" srcOrd="4" destOrd="0" presId="urn:microsoft.com/office/officeart/2005/8/layout/pyramid2"/>
    <dgm:cxn modelId="{A6CE9805-3E4D-4BF4-AFAE-BEF066DC12E6}" type="presParOf" srcId="{AE91E50F-FEB9-4D3B-92C5-037B24570C16}" destId="{43C65181-0096-4996-A15E-A24FEDBCDCB6}" srcOrd="5" destOrd="0" presId="urn:microsoft.com/office/officeart/2005/8/layout/pyramid2"/>
    <dgm:cxn modelId="{C8BDD98A-502A-4C20-AF37-6541CD4D4442}" type="presParOf" srcId="{AE91E50F-FEB9-4D3B-92C5-037B24570C16}" destId="{F4253412-B33B-4FD1-A77C-FCEE3D25E1F1}" srcOrd="6" destOrd="0" presId="urn:microsoft.com/office/officeart/2005/8/layout/pyramid2"/>
    <dgm:cxn modelId="{583240EE-402E-4685-9C89-5EBB4386B746}" type="presParOf" srcId="{AE91E50F-FEB9-4D3B-92C5-037B24570C16}" destId="{959F2AA2-1625-4F1F-A07B-5CF4FF0349ED}" srcOrd="7" destOrd="0" presId="urn:microsoft.com/office/officeart/2005/8/layout/pyramid2"/>
    <dgm:cxn modelId="{5A3C5044-7546-4E86-BA88-D94FACA4ABE7}" type="presParOf" srcId="{AE91E50F-FEB9-4D3B-92C5-037B24570C16}" destId="{AAD1F299-A1E9-4099-99D9-195913EA63C8}" srcOrd="8" destOrd="0" presId="urn:microsoft.com/office/officeart/2005/8/layout/pyramid2"/>
    <dgm:cxn modelId="{2FA6C8EF-4395-443B-8D93-BBDA0228E71D}" type="presParOf" srcId="{AE91E50F-FEB9-4D3B-92C5-037B24570C16}" destId="{FEFED6D9-E195-4F4B-8520-6CFC4D826FF9}"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6F7C92C-95B3-4C77-BF42-07F63CFA7277}" type="doc">
      <dgm:prSet loTypeId="urn:microsoft.com/office/officeart/2005/8/layout/pyramid2" loCatId="pyramid" qsTypeId="urn:microsoft.com/office/officeart/2005/8/quickstyle/simple1" qsCatId="simple" csTypeId="urn:microsoft.com/office/officeart/2005/8/colors/accent0_1" csCatId="mainScheme" phldr="1"/>
      <dgm:spPr/>
    </dgm:pt>
    <dgm:pt modelId="{1C9EAC91-5B97-4961-B8A5-E15FAC9DE81F}">
      <dgm:prSet phldrT="[Testo]"/>
      <dgm:spPr>
        <a:solidFill>
          <a:srgbClr val="002060"/>
        </a:solidFill>
      </dgm:spPr>
      <dgm:t>
        <a:bodyPr/>
        <a:lstStyle/>
        <a:p>
          <a:r>
            <a:rPr lang="en-US" b="1" noProof="0" dirty="0" err="1">
              <a:solidFill>
                <a:schemeClr val="bg1"/>
              </a:solidFill>
              <a:latin typeface="Helvetica Neue" panose="020B0604020202020204"/>
              <a:ea typeface="Microsoft Sans Serif" panose="020B0604020202020204" pitchFamily="34" charset="0"/>
              <a:cs typeface="Microsoft Sans Serif" panose="020B0604020202020204" pitchFamily="34" charset="0"/>
            </a:rPr>
            <a:t>Aktivering</a:t>
          </a:r>
          <a:endParaRPr lang="en-US" b="1" noProof="0" dirty="0">
            <a:solidFill>
              <a:schemeClr val="bg1"/>
            </a:solidFill>
            <a:latin typeface="Helvetica Neue" panose="020B0604020202020204"/>
          </a:endParaRPr>
        </a:p>
      </dgm:t>
    </dgm:pt>
    <dgm:pt modelId="{56B049B6-314C-4991-8B45-4161CDF88305}" type="parTrans" cxnId="{31341080-E814-44D0-964D-7E5DD9C73EC8}">
      <dgm:prSet/>
      <dgm:spPr/>
      <dgm:t>
        <a:bodyPr/>
        <a:lstStyle/>
        <a:p>
          <a:endParaRPr lang="en-US" noProof="0" dirty="0"/>
        </a:p>
      </dgm:t>
    </dgm:pt>
    <dgm:pt modelId="{D64842ED-7C2E-49ED-9712-C418C2852220}" type="sibTrans" cxnId="{31341080-E814-44D0-964D-7E5DD9C73EC8}">
      <dgm:prSet/>
      <dgm:spPr/>
      <dgm:t>
        <a:bodyPr/>
        <a:lstStyle/>
        <a:p>
          <a:endParaRPr lang="en-US" noProof="0" dirty="0"/>
        </a:p>
      </dgm:t>
    </dgm:pt>
    <dgm:pt modelId="{7FA5B746-FC89-4525-BFE8-17D25F012049}">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Retention</a:t>
          </a:r>
          <a:endParaRPr lang="en-US" b="1" noProof="0" dirty="0">
            <a:solidFill>
              <a:srgbClr val="002060"/>
            </a:solidFill>
          </a:endParaRPr>
        </a:p>
      </dgm:t>
    </dgm:pt>
    <dgm:pt modelId="{218684D3-BE51-4F66-B1A2-B0D2D0387520}" type="parTrans" cxnId="{D2AF3A8B-B13D-4716-AC9F-C222987952B9}">
      <dgm:prSet/>
      <dgm:spPr/>
      <dgm:t>
        <a:bodyPr/>
        <a:lstStyle/>
        <a:p>
          <a:endParaRPr lang="en-US" noProof="0" dirty="0"/>
        </a:p>
      </dgm:t>
    </dgm:pt>
    <dgm:pt modelId="{285AAC65-F2CF-43B8-B772-3BFD871313E1}" type="sibTrans" cxnId="{D2AF3A8B-B13D-4716-AC9F-C222987952B9}">
      <dgm:prSet/>
      <dgm:spPr/>
      <dgm:t>
        <a:bodyPr/>
        <a:lstStyle/>
        <a:p>
          <a:endParaRPr lang="en-US" noProof="0" dirty="0"/>
        </a:p>
      </dgm:t>
    </dgm:pt>
    <dgm:pt modelId="{C37E99CB-7949-41B6-BE4A-BB9D1263DDAA}">
      <dgm:prSet phldrT="[Testo]"/>
      <dgm:spPr>
        <a:solidFill>
          <a:schemeClr val="bg1">
            <a:lumMod val="95000"/>
          </a:schemeClr>
        </a:solidFill>
      </dgm:spPr>
      <dgm:t>
        <a:bodyPr/>
        <a:lstStyle/>
        <a:p>
          <a:r>
            <a:rPr lang="en-US" b="1" noProof="0" dirty="0" err="1">
              <a:solidFill>
                <a:srgbClr val="002060"/>
              </a:solidFill>
              <a:latin typeface="Helvetica Neue" panose="020B0604020202020204"/>
              <a:ea typeface="Microsoft Sans Serif" panose="020B0604020202020204" pitchFamily="34" charset="0"/>
              <a:cs typeface="Microsoft Sans Serif" panose="020B0604020202020204" pitchFamily="34" charset="0"/>
            </a:rPr>
            <a:t>Intäkt</a:t>
          </a:r>
          <a:endParaRPr lang="en-US" b="1" noProof="0" dirty="0">
            <a:solidFill>
              <a:srgbClr val="002060"/>
            </a:solidFill>
            <a:latin typeface="Helvetica Neue" panose="020B0604020202020204"/>
          </a:endParaRPr>
        </a:p>
      </dgm:t>
    </dgm:pt>
    <dgm:pt modelId="{1E5D9AB6-97B3-4CCF-9943-C01426F643EA}" type="parTrans" cxnId="{A9BA1BA2-18A5-4864-86B7-906DC8F468A2}">
      <dgm:prSet/>
      <dgm:spPr/>
      <dgm:t>
        <a:bodyPr/>
        <a:lstStyle/>
        <a:p>
          <a:endParaRPr lang="en-US" noProof="0" dirty="0"/>
        </a:p>
      </dgm:t>
    </dgm:pt>
    <dgm:pt modelId="{CC8E8A4D-791C-4270-8F93-1D6DC7DF6896}" type="sibTrans" cxnId="{A9BA1BA2-18A5-4864-86B7-906DC8F468A2}">
      <dgm:prSet/>
      <dgm:spPr/>
      <dgm:t>
        <a:bodyPr/>
        <a:lstStyle/>
        <a:p>
          <a:endParaRPr lang="en-US" noProof="0" dirty="0"/>
        </a:p>
      </dgm:t>
    </dgm:pt>
    <dgm:pt modelId="{A2034172-19D0-4330-9D3D-81AD4F953503}">
      <dgm:prSet phldrT="[Testo]"/>
      <dgm:spPr>
        <a:solidFill>
          <a:schemeClr val="bg1">
            <a:lumMod val="95000"/>
          </a:schemeClr>
        </a:solidFill>
      </dgm:spPr>
      <dgm:t>
        <a:bodyPr/>
        <a:lstStyle/>
        <a:p>
          <a:r>
            <a:rPr lang="en-US"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Remiss</a:t>
          </a:r>
          <a:endParaRPr lang="en-US" b="1" noProof="0" dirty="0">
            <a:solidFill>
              <a:srgbClr val="002060"/>
            </a:solidFill>
            <a:latin typeface="Helvetica Neue" panose="020B0604020202020204"/>
          </a:endParaRPr>
        </a:p>
      </dgm:t>
    </dgm:pt>
    <dgm:pt modelId="{7E2AFD7D-E60A-4762-A394-1083550354F2}" type="parTrans" cxnId="{B6107BBE-2E84-4415-8D73-F85D5889C5D1}">
      <dgm:prSet/>
      <dgm:spPr/>
      <dgm:t>
        <a:bodyPr/>
        <a:lstStyle/>
        <a:p>
          <a:endParaRPr lang="en-US" noProof="0" dirty="0"/>
        </a:p>
      </dgm:t>
    </dgm:pt>
    <dgm:pt modelId="{31D996C6-9486-46A6-AFF6-5D5FEEC413F3}" type="sibTrans" cxnId="{B6107BBE-2E84-4415-8D73-F85D5889C5D1}">
      <dgm:prSet/>
      <dgm:spPr/>
      <dgm:t>
        <a:bodyPr/>
        <a:lstStyle/>
        <a:p>
          <a:endParaRPr lang="en-US" noProof="0" dirty="0"/>
        </a:p>
      </dgm:t>
    </dgm:pt>
    <dgm:pt modelId="{42FA561C-38C2-4CA6-8472-7AEDCBA5B515}">
      <dgm:prSet phldrT="[Testo]"/>
      <dgm:spPr>
        <a:solidFill>
          <a:schemeClr val="bg1">
            <a:lumMod val="95000"/>
          </a:schemeClr>
        </a:solidFill>
      </dgm:spPr>
      <dgm:t>
        <a:bodyPr/>
        <a:lstStyle/>
        <a:p>
          <a:r>
            <a:rPr lang="en-US" b="1" noProof="0" dirty="0" err="1">
              <a:solidFill>
                <a:srgbClr val="002060"/>
              </a:solidFill>
              <a:latin typeface="Helvetica Neue" panose="020B0604020202020204"/>
              <a:ea typeface="Microsoft Sans Serif" panose="020B0604020202020204" pitchFamily="34" charset="0"/>
              <a:cs typeface="Microsoft Sans Serif" panose="020B0604020202020204" pitchFamily="34" charset="0"/>
            </a:rPr>
            <a:t>Förvärv</a:t>
          </a:r>
          <a:endParaRPr lang="en-US" b="1" noProof="0" dirty="0">
            <a:solidFill>
              <a:srgbClr val="002060"/>
            </a:solidFill>
            <a:latin typeface="Helvetica Neue" panose="020B0604020202020204"/>
          </a:endParaRPr>
        </a:p>
      </dgm:t>
    </dgm:pt>
    <dgm:pt modelId="{0F052E0A-4EE9-4898-9A04-B42669269902}" type="parTrans" cxnId="{A280A2F0-B404-4681-91D0-C78DE1A8461A}">
      <dgm:prSet/>
      <dgm:spPr/>
      <dgm:t>
        <a:bodyPr/>
        <a:lstStyle/>
        <a:p>
          <a:endParaRPr lang="it-IT"/>
        </a:p>
      </dgm:t>
    </dgm:pt>
    <dgm:pt modelId="{F7D3F480-4E89-4D3D-B867-55311E1C04BE}" type="sibTrans" cxnId="{A280A2F0-B404-4681-91D0-C78DE1A8461A}">
      <dgm:prSet/>
      <dgm:spPr/>
      <dgm:t>
        <a:bodyPr/>
        <a:lstStyle/>
        <a:p>
          <a:endParaRPr lang="it-IT"/>
        </a:p>
      </dgm:t>
    </dgm:pt>
    <dgm:pt modelId="{B8D8AB55-3B30-4DA3-B52D-322FF5CB02EB}" type="pres">
      <dgm:prSet presAssocID="{76F7C92C-95B3-4C77-BF42-07F63CFA7277}" presName="compositeShape" presStyleCnt="0">
        <dgm:presLayoutVars>
          <dgm:dir/>
          <dgm:resizeHandles/>
        </dgm:presLayoutVars>
      </dgm:prSet>
      <dgm:spPr/>
    </dgm:pt>
    <dgm:pt modelId="{30DBD4C2-192B-471C-9D4B-B7B4D16F9C3C}" type="pres">
      <dgm:prSet presAssocID="{76F7C92C-95B3-4C77-BF42-07F63CFA7277}" presName="pyramid" presStyleLbl="node1" presStyleIdx="0" presStyleCnt="1" custAng="10800000"/>
      <dgm:spPr>
        <a:solidFill>
          <a:schemeClr val="bg1">
            <a:lumMod val="95000"/>
          </a:schemeClr>
        </a:solidFill>
      </dgm:spPr>
    </dgm:pt>
    <dgm:pt modelId="{AE91E50F-FEB9-4D3B-92C5-037B24570C16}" type="pres">
      <dgm:prSet presAssocID="{76F7C92C-95B3-4C77-BF42-07F63CFA7277}" presName="theList" presStyleCnt="0"/>
      <dgm:spPr/>
    </dgm:pt>
    <dgm:pt modelId="{956A2C28-B55D-472D-BF22-6E15C5B3E9EC}" type="pres">
      <dgm:prSet presAssocID="{42FA561C-38C2-4CA6-8472-7AEDCBA5B515}" presName="aNode" presStyleLbl="fgAcc1" presStyleIdx="0" presStyleCnt="5">
        <dgm:presLayoutVars>
          <dgm:bulletEnabled val="1"/>
        </dgm:presLayoutVars>
      </dgm:prSet>
      <dgm:spPr/>
    </dgm:pt>
    <dgm:pt modelId="{3171307B-C6E5-44BD-9637-9FDE732EED5D}" type="pres">
      <dgm:prSet presAssocID="{42FA561C-38C2-4CA6-8472-7AEDCBA5B515}" presName="aSpace" presStyleCnt="0"/>
      <dgm:spPr/>
    </dgm:pt>
    <dgm:pt modelId="{95F77365-533F-47D4-94C6-8E9CFA98F286}" type="pres">
      <dgm:prSet presAssocID="{1C9EAC91-5B97-4961-B8A5-E15FAC9DE81F}" presName="aNode" presStyleLbl="fgAcc1" presStyleIdx="1" presStyleCnt="5">
        <dgm:presLayoutVars>
          <dgm:bulletEnabled val="1"/>
        </dgm:presLayoutVars>
      </dgm:prSet>
      <dgm:spPr/>
    </dgm:pt>
    <dgm:pt modelId="{88974EFA-CC43-4FCE-A5B5-E1B1CD1FBB6E}" type="pres">
      <dgm:prSet presAssocID="{1C9EAC91-5B97-4961-B8A5-E15FAC9DE81F}" presName="aSpace" presStyleCnt="0"/>
      <dgm:spPr/>
    </dgm:pt>
    <dgm:pt modelId="{1485D2D0-AEAF-4DB0-A30C-83331FED44B5}" type="pres">
      <dgm:prSet presAssocID="{7FA5B746-FC89-4525-BFE8-17D25F012049}" presName="aNode" presStyleLbl="fgAcc1" presStyleIdx="2" presStyleCnt="5">
        <dgm:presLayoutVars>
          <dgm:bulletEnabled val="1"/>
        </dgm:presLayoutVars>
      </dgm:prSet>
      <dgm:spPr/>
    </dgm:pt>
    <dgm:pt modelId="{43C65181-0096-4996-A15E-A24FEDBCDCB6}" type="pres">
      <dgm:prSet presAssocID="{7FA5B746-FC89-4525-BFE8-17D25F012049}" presName="aSpace" presStyleCnt="0"/>
      <dgm:spPr/>
    </dgm:pt>
    <dgm:pt modelId="{F4253412-B33B-4FD1-A77C-FCEE3D25E1F1}" type="pres">
      <dgm:prSet presAssocID="{C37E99CB-7949-41B6-BE4A-BB9D1263DDAA}" presName="aNode" presStyleLbl="fgAcc1" presStyleIdx="3" presStyleCnt="5">
        <dgm:presLayoutVars>
          <dgm:bulletEnabled val="1"/>
        </dgm:presLayoutVars>
      </dgm:prSet>
      <dgm:spPr/>
    </dgm:pt>
    <dgm:pt modelId="{959F2AA2-1625-4F1F-A07B-5CF4FF0349ED}" type="pres">
      <dgm:prSet presAssocID="{C37E99CB-7949-41B6-BE4A-BB9D1263DDAA}" presName="aSpace" presStyleCnt="0"/>
      <dgm:spPr/>
    </dgm:pt>
    <dgm:pt modelId="{AAD1F299-A1E9-4099-99D9-195913EA63C8}" type="pres">
      <dgm:prSet presAssocID="{A2034172-19D0-4330-9D3D-81AD4F953503}" presName="aNode" presStyleLbl="fgAcc1" presStyleIdx="4" presStyleCnt="5">
        <dgm:presLayoutVars>
          <dgm:bulletEnabled val="1"/>
        </dgm:presLayoutVars>
      </dgm:prSet>
      <dgm:spPr/>
    </dgm:pt>
    <dgm:pt modelId="{FEFED6D9-E195-4F4B-8520-6CFC4D826FF9}" type="pres">
      <dgm:prSet presAssocID="{A2034172-19D0-4330-9D3D-81AD4F953503}" presName="aSpace" presStyleCnt="0"/>
      <dgm:spPr/>
    </dgm:pt>
  </dgm:ptLst>
  <dgm:cxnLst>
    <dgm:cxn modelId="{FF6B4B12-0D69-466E-9540-EA9417BA9147}" type="presOf" srcId="{A2034172-19D0-4330-9D3D-81AD4F953503}" destId="{AAD1F299-A1E9-4099-99D9-195913EA63C8}" srcOrd="0" destOrd="0" presId="urn:microsoft.com/office/officeart/2005/8/layout/pyramid2"/>
    <dgm:cxn modelId="{A8AA3977-8BE9-4E2C-BC92-1847FF6A9C30}" type="presOf" srcId="{76F7C92C-95B3-4C77-BF42-07F63CFA7277}" destId="{B8D8AB55-3B30-4DA3-B52D-322FF5CB02EB}" srcOrd="0" destOrd="0" presId="urn:microsoft.com/office/officeart/2005/8/layout/pyramid2"/>
    <dgm:cxn modelId="{58BDA47E-81BB-455E-A976-3ADDEA6C2D21}" type="presOf" srcId="{7FA5B746-FC89-4525-BFE8-17D25F012049}" destId="{1485D2D0-AEAF-4DB0-A30C-83331FED44B5}" srcOrd="0" destOrd="0" presId="urn:microsoft.com/office/officeart/2005/8/layout/pyramid2"/>
    <dgm:cxn modelId="{31341080-E814-44D0-964D-7E5DD9C73EC8}" srcId="{76F7C92C-95B3-4C77-BF42-07F63CFA7277}" destId="{1C9EAC91-5B97-4961-B8A5-E15FAC9DE81F}" srcOrd="1" destOrd="0" parTransId="{56B049B6-314C-4991-8B45-4161CDF88305}" sibTransId="{D64842ED-7C2E-49ED-9712-C418C2852220}"/>
    <dgm:cxn modelId="{D2AF3A8B-B13D-4716-AC9F-C222987952B9}" srcId="{76F7C92C-95B3-4C77-BF42-07F63CFA7277}" destId="{7FA5B746-FC89-4525-BFE8-17D25F012049}" srcOrd="2" destOrd="0" parTransId="{218684D3-BE51-4F66-B1A2-B0D2D0387520}" sibTransId="{285AAC65-F2CF-43B8-B772-3BFD871313E1}"/>
    <dgm:cxn modelId="{A9BA1BA2-18A5-4864-86B7-906DC8F468A2}" srcId="{76F7C92C-95B3-4C77-BF42-07F63CFA7277}" destId="{C37E99CB-7949-41B6-BE4A-BB9D1263DDAA}" srcOrd="3" destOrd="0" parTransId="{1E5D9AB6-97B3-4CCF-9943-C01426F643EA}" sibTransId="{CC8E8A4D-791C-4270-8F93-1D6DC7DF6896}"/>
    <dgm:cxn modelId="{1F6E50AB-8FF5-4CD1-A946-BA03164BB27A}" type="presOf" srcId="{C37E99CB-7949-41B6-BE4A-BB9D1263DDAA}" destId="{F4253412-B33B-4FD1-A77C-FCEE3D25E1F1}" srcOrd="0" destOrd="0" presId="urn:microsoft.com/office/officeart/2005/8/layout/pyramid2"/>
    <dgm:cxn modelId="{B6107BBE-2E84-4415-8D73-F85D5889C5D1}" srcId="{76F7C92C-95B3-4C77-BF42-07F63CFA7277}" destId="{A2034172-19D0-4330-9D3D-81AD4F953503}" srcOrd="4" destOrd="0" parTransId="{7E2AFD7D-E60A-4762-A394-1083550354F2}" sibTransId="{31D996C6-9486-46A6-AFF6-5D5FEEC413F3}"/>
    <dgm:cxn modelId="{1A56C0DE-BA89-47A4-A23E-EECFFA840312}" type="presOf" srcId="{42FA561C-38C2-4CA6-8472-7AEDCBA5B515}" destId="{956A2C28-B55D-472D-BF22-6E15C5B3E9EC}" srcOrd="0" destOrd="0" presId="urn:microsoft.com/office/officeart/2005/8/layout/pyramid2"/>
    <dgm:cxn modelId="{3FC52BE6-AE69-4493-AEC5-4508C3F33901}" type="presOf" srcId="{1C9EAC91-5B97-4961-B8A5-E15FAC9DE81F}" destId="{95F77365-533F-47D4-94C6-8E9CFA98F286}" srcOrd="0" destOrd="0" presId="urn:microsoft.com/office/officeart/2005/8/layout/pyramid2"/>
    <dgm:cxn modelId="{A280A2F0-B404-4681-91D0-C78DE1A8461A}" srcId="{76F7C92C-95B3-4C77-BF42-07F63CFA7277}" destId="{42FA561C-38C2-4CA6-8472-7AEDCBA5B515}" srcOrd="0" destOrd="0" parTransId="{0F052E0A-4EE9-4898-9A04-B42669269902}" sibTransId="{F7D3F480-4E89-4D3D-B867-55311E1C04BE}"/>
    <dgm:cxn modelId="{7DE8CD1E-E9F2-4B93-8C1B-6E78355EBE54}" type="presParOf" srcId="{B8D8AB55-3B30-4DA3-B52D-322FF5CB02EB}" destId="{30DBD4C2-192B-471C-9D4B-B7B4D16F9C3C}" srcOrd="0" destOrd="0" presId="urn:microsoft.com/office/officeart/2005/8/layout/pyramid2"/>
    <dgm:cxn modelId="{5092B524-8CEA-4DE9-9E71-B555C58A5E2C}" type="presParOf" srcId="{B8D8AB55-3B30-4DA3-B52D-322FF5CB02EB}" destId="{AE91E50F-FEB9-4D3B-92C5-037B24570C16}" srcOrd="1" destOrd="0" presId="urn:microsoft.com/office/officeart/2005/8/layout/pyramid2"/>
    <dgm:cxn modelId="{A6AB3A03-C716-438C-AFC3-BFC8BF19683A}" type="presParOf" srcId="{AE91E50F-FEB9-4D3B-92C5-037B24570C16}" destId="{956A2C28-B55D-472D-BF22-6E15C5B3E9EC}" srcOrd="0" destOrd="0" presId="urn:microsoft.com/office/officeart/2005/8/layout/pyramid2"/>
    <dgm:cxn modelId="{78488717-A33B-44F7-BEAC-D3B0B48191C7}" type="presParOf" srcId="{AE91E50F-FEB9-4D3B-92C5-037B24570C16}" destId="{3171307B-C6E5-44BD-9637-9FDE732EED5D}" srcOrd="1" destOrd="0" presId="urn:microsoft.com/office/officeart/2005/8/layout/pyramid2"/>
    <dgm:cxn modelId="{53E39B61-B3C3-413E-8C05-99A81A49C2E6}" type="presParOf" srcId="{AE91E50F-FEB9-4D3B-92C5-037B24570C16}" destId="{95F77365-533F-47D4-94C6-8E9CFA98F286}" srcOrd="2" destOrd="0" presId="urn:microsoft.com/office/officeart/2005/8/layout/pyramid2"/>
    <dgm:cxn modelId="{9635D27F-32BB-4DDA-8F7E-60DCE9A532EB}" type="presParOf" srcId="{AE91E50F-FEB9-4D3B-92C5-037B24570C16}" destId="{88974EFA-CC43-4FCE-A5B5-E1B1CD1FBB6E}" srcOrd="3" destOrd="0" presId="urn:microsoft.com/office/officeart/2005/8/layout/pyramid2"/>
    <dgm:cxn modelId="{65A2AE16-6B83-4963-890C-D05B0395F6FF}" type="presParOf" srcId="{AE91E50F-FEB9-4D3B-92C5-037B24570C16}" destId="{1485D2D0-AEAF-4DB0-A30C-83331FED44B5}" srcOrd="4" destOrd="0" presId="urn:microsoft.com/office/officeart/2005/8/layout/pyramid2"/>
    <dgm:cxn modelId="{A6CE9805-3E4D-4BF4-AFAE-BEF066DC12E6}" type="presParOf" srcId="{AE91E50F-FEB9-4D3B-92C5-037B24570C16}" destId="{43C65181-0096-4996-A15E-A24FEDBCDCB6}" srcOrd="5" destOrd="0" presId="urn:microsoft.com/office/officeart/2005/8/layout/pyramid2"/>
    <dgm:cxn modelId="{C8BDD98A-502A-4C20-AF37-6541CD4D4442}" type="presParOf" srcId="{AE91E50F-FEB9-4D3B-92C5-037B24570C16}" destId="{F4253412-B33B-4FD1-A77C-FCEE3D25E1F1}" srcOrd="6" destOrd="0" presId="urn:microsoft.com/office/officeart/2005/8/layout/pyramid2"/>
    <dgm:cxn modelId="{583240EE-402E-4685-9C89-5EBB4386B746}" type="presParOf" srcId="{AE91E50F-FEB9-4D3B-92C5-037B24570C16}" destId="{959F2AA2-1625-4F1F-A07B-5CF4FF0349ED}" srcOrd="7" destOrd="0" presId="urn:microsoft.com/office/officeart/2005/8/layout/pyramid2"/>
    <dgm:cxn modelId="{5A3C5044-7546-4E86-BA88-D94FACA4ABE7}" type="presParOf" srcId="{AE91E50F-FEB9-4D3B-92C5-037B24570C16}" destId="{AAD1F299-A1E9-4099-99D9-195913EA63C8}" srcOrd="8" destOrd="0" presId="urn:microsoft.com/office/officeart/2005/8/layout/pyramid2"/>
    <dgm:cxn modelId="{2FA6C8EF-4395-443B-8D93-BBDA0228E71D}" type="presParOf" srcId="{AE91E50F-FEB9-4D3B-92C5-037B24570C16}" destId="{FEFED6D9-E195-4F4B-8520-6CFC4D826FF9}"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6F7C92C-95B3-4C77-BF42-07F63CFA7277}" type="doc">
      <dgm:prSet loTypeId="urn:microsoft.com/office/officeart/2005/8/layout/pyramid2" loCatId="pyramid" qsTypeId="urn:microsoft.com/office/officeart/2005/8/quickstyle/simple1" qsCatId="simple" csTypeId="urn:microsoft.com/office/officeart/2005/8/colors/accent0_1" csCatId="mainScheme" phldr="1"/>
      <dgm:spPr/>
    </dgm:pt>
    <dgm:pt modelId="{1C9EAC91-5B97-4961-B8A5-E15FAC9DE81F}">
      <dgm:prSet phldrT="[Testo]" custT="1"/>
      <dgm:spPr>
        <a:solidFill>
          <a:schemeClr val="bg1">
            <a:lumMod val="95000"/>
          </a:schemeClr>
        </a:solidFill>
      </dgm:spPr>
      <dgm:t>
        <a:bodyPr/>
        <a:lstStyle/>
        <a:p>
          <a:r>
            <a:rPr lang="en-US" sz="3100" b="1" noProof="0" dirty="0" err="1">
              <a:solidFill>
                <a:srgbClr val="002060"/>
              </a:solidFill>
              <a:latin typeface="Helvetica Neue" panose="020B0604020202020204"/>
              <a:ea typeface="Microsoft Sans Serif" panose="020B0604020202020204" pitchFamily="34" charset="0"/>
              <a:cs typeface="Microsoft Sans Serif" panose="020B0604020202020204" pitchFamily="34" charset="0"/>
            </a:rPr>
            <a:t>Aktivering</a:t>
          </a:r>
          <a:endParaRPr lang="en-US" sz="3100" b="1" noProof="0" dirty="0">
            <a:solidFill>
              <a:srgbClr val="002060"/>
            </a:solidFill>
            <a:latin typeface="Helvetica Neue" panose="020B0604020202020204"/>
          </a:endParaRPr>
        </a:p>
      </dgm:t>
    </dgm:pt>
    <dgm:pt modelId="{56B049B6-314C-4991-8B45-4161CDF88305}" type="parTrans" cxnId="{31341080-E814-44D0-964D-7E5DD9C73EC8}">
      <dgm:prSet/>
      <dgm:spPr/>
      <dgm:t>
        <a:bodyPr/>
        <a:lstStyle/>
        <a:p>
          <a:endParaRPr lang="en-US" sz="3100" noProof="0" dirty="0"/>
        </a:p>
      </dgm:t>
    </dgm:pt>
    <dgm:pt modelId="{D64842ED-7C2E-49ED-9712-C418C2852220}" type="sibTrans" cxnId="{31341080-E814-44D0-964D-7E5DD9C73EC8}">
      <dgm:prSet/>
      <dgm:spPr/>
      <dgm:t>
        <a:bodyPr/>
        <a:lstStyle/>
        <a:p>
          <a:endParaRPr lang="en-US" sz="3100" noProof="0" dirty="0"/>
        </a:p>
      </dgm:t>
    </dgm:pt>
    <dgm:pt modelId="{7FA5B746-FC89-4525-BFE8-17D25F012049}">
      <dgm:prSet phldrT="[Testo]" custT="1"/>
      <dgm:spPr>
        <a:solidFill>
          <a:srgbClr val="002060"/>
        </a:solidFill>
      </dgm:spPr>
      <dgm:t>
        <a:bodyPr/>
        <a:lstStyle/>
        <a:p>
          <a:r>
            <a:rPr lang="en-US" sz="3100" b="1" noProof="0" dirty="0">
              <a:solidFill>
                <a:schemeClr val="bg1"/>
              </a:solidFill>
              <a:latin typeface="Helvetica Neue" panose="020B0604020202020204"/>
              <a:ea typeface="Microsoft Sans Serif" panose="020B0604020202020204" pitchFamily="34" charset="0"/>
              <a:cs typeface="Microsoft Sans Serif" panose="020B0604020202020204" pitchFamily="34" charset="0"/>
            </a:rPr>
            <a:t>Retention</a:t>
          </a:r>
          <a:endParaRPr lang="en-US" sz="3100" b="1" noProof="0" dirty="0">
            <a:solidFill>
              <a:schemeClr val="bg1"/>
            </a:solidFill>
            <a:latin typeface="Helvetica Neue" panose="020B0604020202020204"/>
          </a:endParaRPr>
        </a:p>
      </dgm:t>
    </dgm:pt>
    <dgm:pt modelId="{218684D3-BE51-4F66-B1A2-B0D2D0387520}" type="parTrans" cxnId="{D2AF3A8B-B13D-4716-AC9F-C222987952B9}">
      <dgm:prSet/>
      <dgm:spPr/>
      <dgm:t>
        <a:bodyPr/>
        <a:lstStyle/>
        <a:p>
          <a:endParaRPr lang="en-US" sz="3100" noProof="0" dirty="0"/>
        </a:p>
      </dgm:t>
    </dgm:pt>
    <dgm:pt modelId="{285AAC65-F2CF-43B8-B772-3BFD871313E1}" type="sibTrans" cxnId="{D2AF3A8B-B13D-4716-AC9F-C222987952B9}">
      <dgm:prSet/>
      <dgm:spPr/>
      <dgm:t>
        <a:bodyPr/>
        <a:lstStyle/>
        <a:p>
          <a:endParaRPr lang="en-US" sz="3100" noProof="0" dirty="0"/>
        </a:p>
      </dgm:t>
    </dgm:pt>
    <dgm:pt modelId="{C37E99CB-7949-41B6-BE4A-BB9D1263DDAA}">
      <dgm:prSet phldrT="[Testo]" custT="1"/>
      <dgm:spPr>
        <a:solidFill>
          <a:schemeClr val="bg1">
            <a:lumMod val="95000"/>
          </a:schemeClr>
        </a:solidFill>
      </dgm:spPr>
      <dgm:t>
        <a:bodyPr/>
        <a:lstStyle/>
        <a:p>
          <a:r>
            <a:rPr lang="en-US" sz="3100" b="1" noProof="0" dirty="0" err="1">
              <a:solidFill>
                <a:srgbClr val="002060"/>
              </a:solidFill>
              <a:latin typeface="Helvetica Neue" panose="020B0604020202020204"/>
              <a:ea typeface="Microsoft Sans Serif" panose="020B0604020202020204" pitchFamily="34" charset="0"/>
              <a:cs typeface="Microsoft Sans Serif" panose="020B0604020202020204" pitchFamily="34" charset="0"/>
            </a:rPr>
            <a:t>Intäkt</a:t>
          </a:r>
          <a:endParaRPr lang="en-US" sz="3100" b="1" noProof="0" dirty="0">
            <a:solidFill>
              <a:srgbClr val="002060"/>
            </a:solidFill>
            <a:latin typeface="Helvetica Neue" panose="020B0604020202020204"/>
          </a:endParaRPr>
        </a:p>
      </dgm:t>
    </dgm:pt>
    <dgm:pt modelId="{1E5D9AB6-97B3-4CCF-9943-C01426F643EA}" type="parTrans" cxnId="{A9BA1BA2-18A5-4864-86B7-906DC8F468A2}">
      <dgm:prSet/>
      <dgm:spPr/>
      <dgm:t>
        <a:bodyPr/>
        <a:lstStyle/>
        <a:p>
          <a:endParaRPr lang="en-US" sz="3100" noProof="0" dirty="0"/>
        </a:p>
      </dgm:t>
    </dgm:pt>
    <dgm:pt modelId="{CC8E8A4D-791C-4270-8F93-1D6DC7DF6896}" type="sibTrans" cxnId="{A9BA1BA2-18A5-4864-86B7-906DC8F468A2}">
      <dgm:prSet/>
      <dgm:spPr/>
      <dgm:t>
        <a:bodyPr/>
        <a:lstStyle/>
        <a:p>
          <a:endParaRPr lang="en-US" sz="3100" noProof="0" dirty="0"/>
        </a:p>
      </dgm:t>
    </dgm:pt>
    <dgm:pt modelId="{A2034172-19D0-4330-9D3D-81AD4F953503}">
      <dgm:prSet phldrT="[Testo]" custT="1"/>
      <dgm:spPr>
        <a:solidFill>
          <a:schemeClr val="bg1">
            <a:lumMod val="95000"/>
          </a:schemeClr>
        </a:solidFill>
      </dgm:spPr>
      <dgm:t>
        <a:bodyPr/>
        <a:lstStyle/>
        <a:p>
          <a:r>
            <a:rPr lang="en-US" sz="3100"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Remiss</a:t>
          </a:r>
          <a:endParaRPr lang="en-US" sz="3100" b="1" noProof="0" dirty="0">
            <a:solidFill>
              <a:srgbClr val="002060"/>
            </a:solidFill>
            <a:latin typeface="Helvetica Neue" panose="020B0604020202020204"/>
          </a:endParaRPr>
        </a:p>
      </dgm:t>
    </dgm:pt>
    <dgm:pt modelId="{7E2AFD7D-E60A-4762-A394-1083550354F2}" type="parTrans" cxnId="{B6107BBE-2E84-4415-8D73-F85D5889C5D1}">
      <dgm:prSet/>
      <dgm:spPr/>
      <dgm:t>
        <a:bodyPr/>
        <a:lstStyle/>
        <a:p>
          <a:endParaRPr lang="en-US" sz="3100" noProof="0" dirty="0"/>
        </a:p>
      </dgm:t>
    </dgm:pt>
    <dgm:pt modelId="{31D996C6-9486-46A6-AFF6-5D5FEEC413F3}" type="sibTrans" cxnId="{B6107BBE-2E84-4415-8D73-F85D5889C5D1}">
      <dgm:prSet/>
      <dgm:spPr/>
      <dgm:t>
        <a:bodyPr/>
        <a:lstStyle/>
        <a:p>
          <a:endParaRPr lang="en-US" sz="3100" noProof="0" dirty="0"/>
        </a:p>
      </dgm:t>
    </dgm:pt>
    <dgm:pt modelId="{42FA561C-38C2-4CA6-8472-7AEDCBA5B515}">
      <dgm:prSet phldrT="[Testo]" custT="1"/>
      <dgm:spPr>
        <a:solidFill>
          <a:schemeClr val="bg1">
            <a:lumMod val="95000"/>
          </a:schemeClr>
        </a:solidFill>
      </dgm:spPr>
      <dgm:t>
        <a:bodyPr/>
        <a:lstStyle/>
        <a:p>
          <a:r>
            <a:rPr lang="en-US" sz="3100" b="1" noProof="0" dirty="0" err="1">
              <a:solidFill>
                <a:srgbClr val="002060"/>
              </a:solidFill>
              <a:latin typeface="Helvetica Neue" panose="020B0604020202020204"/>
              <a:ea typeface="Microsoft Sans Serif" panose="020B0604020202020204" pitchFamily="34" charset="0"/>
              <a:cs typeface="Microsoft Sans Serif" panose="020B0604020202020204" pitchFamily="34" charset="0"/>
            </a:rPr>
            <a:t>Förvärv</a:t>
          </a:r>
          <a:endParaRPr lang="en-US" sz="3100" b="1" noProof="0" dirty="0">
            <a:solidFill>
              <a:srgbClr val="002060"/>
            </a:solidFill>
            <a:latin typeface="Helvetica Neue" panose="020B0604020202020204"/>
          </a:endParaRPr>
        </a:p>
      </dgm:t>
    </dgm:pt>
    <dgm:pt modelId="{0F052E0A-4EE9-4898-9A04-B42669269902}" type="parTrans" cxnId="{A280A2F0-B404-4681-91D0-C78DE1A8461A}">
      <dgm:prSet/>
      <dgm:spPr/>
      <dgm:t>
        <a:bodyPr/>
        <a:lstStyle/>
        <a:p>
          <a:endParaRPr lang="it-IT" sz="3100"/>
        </a:p>
      </dgm:t>
    </dgm:pt>
    <dgm:pt modelId="{F7D3F480-4E89-4D3D-B867-55311E1C04BE}" type="sibTrans" cxnId="{A280A2F0-B404-4681-91D0-C78DE1A8461A}">
      <dgm:prSet/>
      <dgm:spPr/>
      <dgm:t>
        <a:bodyPr/>
        <a:lstStyle/>
        <a:p>
          <a:endParaRPr lang="it-IT" sz="3100"/>
        </a:p>
      </dgm:t>
    </dgm:pt>
    <dgm:pt modelId="{B8D8AB55-3B30-4DA3-B52D-322FF5CB02EB}" type="pres">
      <dgm:prSet presAssocID="{76F7C92C-95B3-4C77-BF42-07F63CFA7277}" presName="compositeShape" presStyleCnt="0">
        <dgm:presLayoutVars>
          <dgm:dir/>
          <dgm:resizeHandles/>
        </dgm:presLayoutVars>
      </dgm:prSet>
      <dgm:spPr/>
    </dgm:pt>
    <dgm:pt modelId="{30DBD4C2-192B-471C-9D4B-B7B4D16F9C3C}" type="pres">
      <dgm:prSet presAssocID="{76F7C92C-95B3-4C77-BF42-07F63CFA7277}" presName="pyramid" presStyleLbl="node1" presStyleIdx="0" presStyleCnt="1" custAng="10800000"/>
      <dgm:spPr>
        <a:solidFill>
          <a:schemeClr val="bg1">
            <a:lumMod val="95000"/>
          </a:schemeClr>
        </a:solidFill>
      </dgm:spPr>
    </dgm:pt>
    <dgm:pt modelId="{AE91E50F-FEB9-4D3B-92C5-037B24570C16}" type="pres">
      <dgm:prSet presAssocID="{76F7C92C-95B3-4C77-BF42-07F63CFA7277}" presName="theList" presStyleCnt="0"/>
      <dgm:spPr/>
    </dgm:pt>
    <dgm:pt modelId="{956A2C28-B55D-472D-BF22-6E15C5B3E9EC}" type="pres">
      <dgm:prSet presAssocID="{42FA561C-38C2-4CA6-8472-7AEDCBA5B515}" presName="aNode" presStyleLbl="fgAcc1" presStyleIdx="0" presStyleCnt="5">
        <dgm:presLayoutVars>
          <dgm:bulletEnabled val="1"/>
        </dgm:presLayoutVars>
      </dgm:prSet>
      <dgm:spPr/>
    </dgm:pt>
    <dgm:pt modelId="{3171307B-C6E5-44BD-9637-9FDE732EED5D}" type="pres">
      <dgm:prSet presAssocID="{42FA561C-38C2-4CA6-8472-7AEDCBA5B515}" presName="aSpace" presStyleCnt="0"/>
      <dgm:spPr/>
    </dgm:pt>
    <dgm:pt modelId="{95F77365-533F-47D4-94C6-8E9CFA98F286}" type="pres">
      <dgm:prSet presAssocID="{1C9EAC91-5B97-4961-B8A5-E15FAC9DE81F}" presName="aNode" presStyleLbl="fgAcc1" presStyleIdx="1" presStyleCnt="5">
        <dgm:presLayoutVars>
          <dgm:bulletEnabled val="1"/>
        </dgm:presLayoutVars>
      </dgm:prSet>
      <dgm:spPr/>
    </dgm:pt>
    <dgm:pt modelId="{88974EFA-CC43-4FCE-A5B5-E1B1CD1FBB6E}" type="pres">
      <dgm:prSet presAssocID="{1C9EAC91-5B97-4961-B8A5-E15FAC9DE81F}" presName="aSpace" presStyleCnt="0"/>
      <dgm:spPr/>
    </dgm:pt>
    <dgm:pt modelId="{1485D2D0-AEAF-4DB0-A30C-83331FED44B5}" type="pres">
      <dgm:prSet presAssocID="{7FA5B746-FC89-4525-BFE8-17D25F012049}" presName="aNode" presStyleLbl="fgAcc1" presStyleIdx="2" presStyleCnt="5">
        <dgm:presLayoutVars>
          <dgm:bulletEnabled val="1"/>
        </dgm:presLayoutVars>
      </dgm:prSet>
      <dgm:spPr/>
    </dgm:pt>
    <dgm:pt modelId="{43C65181-0096-4996-A15E-A24FEDBCDCB6}" type="pres">
      <dgm:prSet presAssocID="{7FA5B746-FC89-4525-BFE8-17D25F012049}" presName="aSpace" presStyleCnt="0"/>
      <dgm:spPr/>
    </dgm:pt>
    <dgm:pt modelId="{F4253412-B33B-4FD1-A77C-FCEE3D25E1F1}" type="pres">
      <dgm:prSet presAssocID="{C37E99CB-7949-41B6-BE4A-BB9D1263DDAA}" presName="aNode" presStyleLbl="fgAcc1" presStyleIdx="3" presStyleCnt="5">
        <dgm:presLayoutVars>
          <dgm:bulletEnabled val="1"/>
        </dgm:presLayoutVars>
      </dgm:prSet>
      <dgm:spPr/>
    </dgm:pt>
    <dgm:pt modelId="{959F2AA2-1625-4F1F-A07B-5CF4FF0349ED}" type="pres">
      <dgm:prSet presAssocID="{C37E99CB-7949-41B6-BE4A-BB9D1263DDAA}" presName="aSpace" presStyleCnt="0"/>
      <dgm:spPr/>
    </dgm:pt>
    <dgm:pt modelId="{AAD1F299-A1E9-4099-99D9-195913EA63C8}" type="pres">
      <dgm:prSet presAssocID="{A2034172-19D0-4330-9D3D-81AD4F953503}" presName="aNode" presStyleLbl="fgAcc1" presStyleIdx="4" presStyleCnt="5">
        <dgm:presLayoutVars>
          <dgm:bulletEnabled val="1"/>
        </dgm:presLayoutVars>
      </dgm:prSet>
      <dgm:spPr/>
    </dgm:pt>
    <dgm:pt modelId="{FEFED6D9-E195-4F4B-8520-6CFC4D826FF9}" type="pres">
      <dgm:prSet presAssocID="{A2034172-19D0-4330-9D3D-81AD4F953503}" presName="aSpace" presStyleCnt="0"/>
      <dgm:spPr/>
    </dgm:pt>
  </dgm:ptLst>
  <dgm:cxnLst>
    <dgm:cxn modelId="{FF6B4B12-0D69-466E-9540-EA9417BA9147}" type="presOf" srcId="{A2034172-19D0-4330-9D3D-81AD4F953503}" destId="{AAD1F299-A1E9-4099-99D9-195913EA63C8}" srcOrd="0" destOrd="0" presId="urn:microsoft.com/office/officeart/2005/8/layout/pyramid2"/>
    <dgm:cxn modelId="{A8AA3977-8BE9-4E2C-BC92-1847FF6A9C30}" type="presOf" srcId="{76F7C92C-95B3-4C77-BF42-07F63CFA7277}" destId="{B8D8AB55-3B30-4DA3-B52D-322FF5CB02EB}" srcOrd="0" destOrd="0" presId="urn:microsoft.com/office/officeart/2005/8/layout/pyramid2"/>
    <dgm:cxn modelId="{58BDA47E-81BB-455E-A976-3ADDEA6C2D21}" type="presOf" srcId="{7FA5B746-FC89-4525-BFE8-17D25F012049}" destId="{1485D2D0-AEAF-4DB0-A30C-83331FED44B5}" srcOrd="0" destOrd="0" presId="urn:microsoft.com/office/officeart/2005/8/layout/pyramid2"/>
    <dgm:cxn modelId="{31341080-E814-44D0-964D-7E5DD9C73EC8}" srcId="{76F7C92C-95B3-4C77-BF42-07F63CFA7277}" destId="{1C9EAC91-5B97-4961-B8A5-E15FAC9DE81F}" srcOrd="1" destOrd="0" parTransId="{56B049B6-314C-4991-8B45-4161CDF88305}" sibTransId="{D64842ED-7C2E-49ED-9712-C418C2852220}"/>
    <dgm:cxn modelId="{D2AF3A8B-B13D-4716-AC9F-C222987952B9}" srcId="{76F7C92C-95B3-4C77-BF42-07F63CFA7277}" destId="{7FA5B746-FC89-4525-BFE8-17D25F012049}" srcOrd="2" destOrd="0" parTransId="{218684D3-BE51-4F66-B1A2-B0D2D0387520}" sibTransId="{285AAC65-F2CF-43B8-B772-3BFD871313E1}"/>
    <dgm:cxn modelId="{A9BA1BA2-18A5-4864-86B7-906DC8F468A2}" srcId="{76F7C92C-95B3-4C77-BF42-07F63CFA7277}" destId="{C37E99CB-7949-41B6-BE4A-BB9D1263DDAA}" srcOrd="3" destOrd="0" parTransId="{1E5D9AB6-97B3-4CCF-9943-C01426F643EA}" sibTransId="{CC8E8A4D-791C-4270-8F93-1D6DC7DF6896}"/>
    <dgm:cxn modelId="{1F6E50AB-8FF5-4CD1-A946-BA03164BB27A}" type="presOf" srcId="{C37E99CB-7949-41B6-BE4A-BB9D1263DDAA}" destId="{F4253412-B33B-4FD1-A77C-FCEE3D25E1F1}" srcOrd="0" destOrd="0" presId="urn:microsoft.com/office/officeart/2005/8/layout/pyramid2"/>
    <dgm:cxn modelId="{B6107BBE-2E84-4415-8D73-F85D5889C5D1}" srcId="{76F7C92C-95B3-4C77-BF42-07F63CFA7277}" destId="{A2034172-19D0-4330-9D3D-81AD4F953503}" srcOrd="4" destOrd="0" parTransId="{7E2AFD7D-E60A-4762-A394-1083550354F2}" sibTransId="{31D996C6-9486-46A6-AFF6-5D5FEEC413F3}"/>
    <dgm:cxn modelId="{1A56C0DE-BA89-47A4-A23E-EECFFA840312}" type="presOf" srcId="{42FA561C-38C2-4CA6-8472-7AEDCBA5B515}" destId="{956A2C28-B55D-472D-BF22-6E15C5B3E9EC}" srcOrd="0" destOrd="0" presId="urn:microsoft.com/office/officeart/2005/8/layout/pyramid2"/>
    <dgm:cxn modelId="{3FC52BE6-AE69-4493-AEC5-4508C3F33901}" type="presOf" srcId="{1C9EAC91-5B97-4961-B8A5-E15FAC9DE81F}" destId="{95F77365-533F-47D4-94C6-8E9CFA98F286}" srcOrd="0" destOrd="0" presId="urn:microsoft.com/office/officeart/2005/8/layout/pyramid2"/>
    <dgm:cxn modelId="{A280A2F0-B404-4681-91D0-C78DE1A8461A}" srcId="{76F7C92C-95B3-4C77-BF42-07F63CFA7277}" destId="{42FA561C-38C2-4CA6-8472-7AEDCBA5B515}" srcOrd="0" destOrd="0" parTransId="{0F052E0A-4EE9-4898-9A04-B42669269902}" sibTransId="{F7D3F480-4E89-4D3D-B867-55311E1C04BE}"/>
    <dgm:cxn modelId="{7DE8CD1E-E9F2-4B93-8C1B-6E78355EBE54}" type="presParOf" srcId="{B8D8AB55-3B30-4DA3-B52D-322FF5CB02EB}" destId="{30DBD4C2-192B-471C-9D4B-B7B4D16F9C3C}" srcOrd="0" destOrd="0" presId="urn:microsoft.com/office/officeart/2005/8/layout/pyramid2"/>
    <dgm:cxn modelId="{5092B524-8CEA-4DE9-9E71-B555C58A5E2C}" type="presParOf" srcId="{B8D8AB55-3B30-4DA3-B52D-322FF5CB02EB}" destId="{AE91E50F-FEB9-4D3B-92C5-037B24570C16}" srcOrd="1" destOrd="0" presId="urn:microsoft.com/office/officeart/2005/8/layout/pyramid2"/>
    <dgm:cxn modelId="{A6AB3A03-C716-438C-AFC3-BFC8BF19683A}" type="presParOf" srcId="{AE91E50F-FEB9-4D3B-92C5-037B24570C16}" destId="{956A2C28-B55D-472D-BF22-6E15C5B3E9EC}" srcOrd="0" destOrd="0" presId="urn:microsoft.com/office/officeart/2005/8/layout/pyramid2"/>
    <dgm:cxn modelId="{78488717-A33B-44F7-BEAC-D3B0B48191C7}" type="presParOf" srcId="{AE91E50F-FEB9-4D3B-92C5-037B24570C16}" destId="{3171307B-C6E5-44BD-9637-9FDE732EED5D}" srcOrd="1" destOrd="0" presId="urn:microsoft.com/office/officeart/2005/8/layout/pyramid2"/>
    <dgm:cxn modelId="{53E39B61-B3C3-413E-8C05-99A81A49C2E6}" type="presParOf" srcId="{AE91E50F-FEB9-4D3B-92C5-037B24570C16}" destId="{95F77365-533F-47D4-94C6-8E9CFA98F286}" srcOrd="2" destOrd="0" presId="urn:microsoft.com/office/officeart/2005/8/layout/pyramid2"/>
    <dgm:cxn modelId="{9635D27F-32BB-4DDA-8F7E-60DCE9A532EB}" type="presParOf" srcId="{AE91E50F-FEB9-4D3B-92C5-037B24570C16}" destId="{88974EFA-CC43-4FCE-A5B5-E1B1CD1FBB6E}" srcOrd="3" destOrd="0" presId="urn:microsoft.com/office/officeart/2005/8/layout/pyramid2"/>
    <dgm:cxn modelId="{65A2AE16-6B83-4963-890C-D05B0395F6FF}" type="presParOf" srcId="{AE91E50F-FEB9-4D3B-92C5-037B24570C16}" destId="{1485D2D0-AEAF-4DB0-A30C-83331FED44B5}" srcOrd="4" destOrd="0" presId="urn:microsoft.com/office/officeart/2005/8/layout/pyramid2"/>
    <dgm:cxn modelId="{A6CE9805-3E4D-4BF4-AFAE-BEF066DC12E6}" type="presParOf" srcId="{AE91E50F-FEB9-4D3B-92C5-037B24570C16}" destId="{43C65181-0096-4996-A15E-A24FEDBCDCB6}" srcOrd="5" destOrd="0" presId="urn:microsoft.com/office/officeart/2005/8/layout/pyramid2"/>
    <dgm:cxn modelId="{C8BDD98A-502A-4C20-AF37-6541CD4D4442}" type="presParOf" srcId="{AE91E50F-FEB9-4D3B-92C5-037B24570C16}" destId="{F4253412-B33B-4FD1-A77C-FCEE3D25E1F1}" srcOrd="6" destOrd="0" presId="urn:microsoft.com/office/officeart/2005/8/layout/pyramid2"/>
    <dgm:cxn modelId="{583240EE-402E-4685-9C89-5EBB4386B746}" type="presParOf" srcId="{AE91E50F-FEB9-4D3B-92C5-037B24570C16}" destId="{959F2AA2-1625-4F1F-A07B-5CF4FF0349ED}" srcOrd="7" destOrd="0" presId="urn:microsoft.com/office/officeart/2005/8/layout/pyramid2"/>
    <dgm:cxn modelId="{5A3C5044-7546-4E86-BA88-D94FACA4ABE7}" type="presParOf" srcId="{AE91E50F-FEB9-4D3B-92C5-037B24570C16}" destId="{AAD1F299-A1E9-4099-99D9-195913EA63C8}" srcOrd="8" destOrd="0" presId="urn:microsoft.com/office/officeart/2005/8/layout/pyramid2"/>
    <dgm:cxn modelId="{2FA6C8EF-4395-443B-8D93-BBDA0228E71D}" type="presParOf" srcId="{AE91E50F-FEB9-4D3B-92C5-037B24570C16}" destId="{FEFED6D9-E195-4F4B-8520-6CFC4D826FF9}"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6F7C92C-95B3-4C77-BF42-07F63CFA7277}" type="doc">
      <dgm:prSet loTypeId="urn:microsoft.com/office/officeart/2005/8/layout/pyramid2" loCatId="pyramid" qsTypeId="urn:microsoft.com/office/officeart/2005/8/quickstyle/simple1" qsCatId="simple" csTypeId="urn:microsoft.com/office/officeart/2005/8/colors/accent0_1" csCatId="mainScheme" phldr="1"/>
      <dgm:spPr/>
    </dgm:pt>
    <dgm:pt modelId="{1C9EAC91-5B97-4961-B8A5-E15FAC9DE81F}">
      <dgm:prSet phldrT="[Testo]" custT="1"/>
      <dgm:spPr>
        <a:solidFill>
          <a:schemeClr val="bg1">
            <a:lumMod val="95000"/>
          </a:schemeClr>
        </a:solidFill>
      </dgm:spPr>
      <dgm:t>
        <a:bodyPr/>
        <a:lstStyle/>
        <a:p>
          <a:r>
            <a:rPr lang="en-US" sz="3100" b="1" noProof="0" dirty="0" err="1">
              <a:solidFill>
                <a:srgbClr val="002060"/>
              </a:solidFill>
              <a:latin typeface="Helvetica Neue" panose="020B0604020202020204"/>
              <a:ea typeface="Microsoft Sans Serif" panose="020B0604020202020204" pitchFamily="34" charset="0"/>
              <a:cs typeface="Microsoft Sans Serif" panose="020B0604020202020204" pitchFamily="34" charset="0"/>
            </a:rPr>
            <a:t>Aktivering</a:t>
          </a:r>
          <a:endParaRPr lang="en-US" sz="3100" b="1" noProof="0" dirty="0">
            <a:solidFill>
              <a:srgbClr val="002060"/>
            </a:solidFill>
            <a:latin typeface="Helvetica Neue" panose="020B0604020202020204"/>
          </a:endParaRPr>
        </a:p>
      </dgm:t>
    </dgm:pt>
    <dgm:pt modelId="{56B049B6-314C-4991-8B45-4161CDF88305}" type="parTrans" cxnId="{31341080-E814-44D0-964D-7E5DD9C73EC8}">
      <dgm:prSet/>
      <dgm:spPr/>
      <dgm:t>
        <a:bodyPr/>
        <a:lstStyle/>
        <a:p>
          <a:endParaRPr lang="en-US" sz="3100" noProof="0" dirty="0"/>
        </a:p>
      </dgm:t>
    </dgm:pt>
    <dgm:pt modelId="{D64842ED-7C2E-49ED-9712-C418C2852220}" type="sibTrans" cxnId="{31341080-E814-44D0-964D-7E5DD9C73EC8}">
      <dgm:prSet/>
      <dgm:spPr/>
      <dgm:t>
        <a:bodyPr/>
        <a:lstStyle/>
        <a:p>
          <a:endParaRPr lang="en-US" sz="3100" noProof="0" dirty="0"/>
        </a:p>
      </dgm:t>
    </dgm:pt>
    <dgm:pt modelId="{7FA5B746-FC89-4525-BFE8-17D25F012049}">
      <dgm:prSet phldrT="[Testo]" custT="1"/>
      <dgm:spPr>
        <a:solidFill>
          <a:schemeClr val="bg1">
            <a:lumMod val="95000"/>
          </a:schemeClr>
        </a:solidFill>
      </dgm:spPr>
      <dgm:t>
        <a:bodyPr/>
        <a:lstStyle/>
        <a:p>
          <a:r>
            <a:rPr lang="en-US" sz="3100"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Retention</a:t>
          </a:r>
          <a:endParaRPr lang="en-US" sz="3100" b="1" noProof="0" dirty="0">
            <a:solidFill>
              <a:srgbClr val="002060"/>
            </a:solidFill>
            <a:latin typeface="Helvetica Neue" panose="020B0604020202020204"/>
          </a:endParaRPr>
        </a:p>
      </dgm:t>
    </dgm:pt>
    <dgm:pt modelId="{218684D3-BE51-4F66-B1A2-B0D2D0387520}" type="parTrans" cxnId="{D2AF3A8B-B13D-4716-AC9F-C222987952B9}">
      <dgm:prSet/>
      <dgm:spPr/>
      <dgm:t>
        <a:bodyPr/>
        <a:lstStyle/>
        <a:p>
          <a:endParaRPr lang="en-US" sz="3100" noProof="0" dirty="0"/>
        </a:p>
      </dgm:t>
    </dgm:pt>
    <dgm:pt modelId="{285AAC65-F2CF-43B8-B772-3BFD871313E1}" type="sibTrans" cxnId="{D2AF3A8B-B13D-4716-AC9F-C222987952B9}">
      <dgm:prSet/>
      <dgm:spPr/>
      <dgm:t>
        <a:bodyPr/>
        <a:lstStyle/>
        <a:p>
          <a:endParaRPr lang="en-US" sz="3100" noProof="0" dirty="0"/>
        </a:p>
      </dgm:t>
    </dgm:pt>
    <dgm:pt modelId="{C37E99CB-7949-41B6-BE4A-BB9D1263DDAA}">
      <dgm:prSet phldrT="[Testo]" custT="1"/>
      <dgm:spPr>
        <a:solidFill>
          <a:srgbClr val="002060"/>
        </a:solidFill>
      </dgm:spPr>
      <dgm:t>
        <a:bodyPr/>
        <a:lstStyle/>
        <a:p>
          <a:r>
            <a:rPr lang="en-US" sz="3100" b="1" noProof="0" dirty="0" err="1">
              <a:solidFill>
                <a:schemeClr val="bg1"/>
              </a:solidFill>
              <a:latin typeface="Helvetica Neue" panose="020B0604020202020204"/>
              <a:ea typeface="Microsoft Sans Serif" panose="020B0604020202020204" pitchFamily="34" charset="0"/>
              <a:cs typeface="Microsoft Sans Serif" panose="020B0604020202020204" pitchFamily="34" charset="0"/>
            </a:rPr>
            <a:t>Intäkt</a:t>
          </a:r>
          <a:endParaRPr lang="en-US" sz="3100" b="1" noProof="0" dirty="0">
            <a:solidFill>
              <a:schemeClr val="bg1"/>
            </a:solidFill>
            <a:latin typeface="Helvetica Neue" panose="020B0604020202020204"/>
          </a:endParaRPr>
        </a:p>
      </dgm:t>
    </dgm:pt>
    <dgm:pt modelId="{1E5D9AB6-97B3-4CCF-9943-C01426F643EA}" type="parTrans" cxnId="{A9BA1BA2-18A5-4864-86B7-906DC8F468A2}">
      <dgm:prSet/>
      <dgm:spPr/>
      <dgm:t>
        <a:bodyPr/>
        <a:lstStyle/>
        <a:p>
          <a:endParaRPr lang="en-US" sz="3100" noProof="0" dirty="0"/>
        </a:p>
      </dgm:t>
    </dgm:pt>
    <dgm:pt modelId="{CC8E8A4D-791C-4270-8F93-1D6DC7DF6896}" type="sibTrans" cxnId="{A9BA1BA2-18A5-4864-86B7-906DC8F468A2}">
      <dgm:prSet/>
      <dgm:spPr/>
      <dgm:t>
        <a:bodyPr/>
        <a:lstStyle/>
        <a:p>
          <a:endParaRPr lang="en-US" sz="3100" noProof="0" dirty="0"/>
        </a:p>
      </dgm:t>
    </dgm:pt>
    <dgm:pt modelId="{A2034172-19D0-4330-9D3D-81AD4F953503}">
      <dgm:prSet phldrT="[Testo]" custT="1"/>
      <dgm:spPr>
        <a:solidFill>
          <a:schemeClr val="bg1">
            <a:lumMod val="95000"/>
          </a:schemeClr>
        </a:solidFill>
      </dgm:spPr>
      <dgm:t>
        <a:bodyPr/>
        <a:lstStyle/>
        <a:p>
          <a:r>
            <a:rPr lang="en-US" sz="3100"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Remiss</a:t>
          </a:r>
          <a:endParaRPr lang="en-US" sz="3100" b="1" noProof="0" dirty="0">
            <a:solidFill>
              <a:srgbClr val="002060"/>
            </a:solidFill>
            <a:latin typeface="Helvetica Neue" panose="020B0604020202020204"/>
          </a:endParaRPr>
        </a:p>
      </dgm:t>
    </dgm:pt>
    <dgm:pt modelId="{7E2AFD7D-E60A-4762-A394-1083550354F2}" type="parTrans" cxnId="{B6107BBE-2E84-4415-8D73-F85D5889C5D1}">
      <dgm:prSet/>
      <dgm:spPr/>
      <dgm:t>
        <a:bodyPr/>
        <a:lstStyle/>
        <a:p>
          <a:endParaRPr lang="en-US" sz="3100" noProof="0" dirty="0"/>
        </a:p>
      </dgm:t>
    </dgm:pt>
    <dgm:pt modelId="{31D996C6-9486-46A6-AFF6-5D5FEEC413F3}" type="sibTrans" cxnId="{B6107BBE-2E84-4415-8D73-F85D5889C5D1}">
      <dgm:prSet/>
      <dgm:spPr/>
      <dgm:t>
        <a:bodyPr/>
        <a:lstStyle/>
        <a:p>
          <a:endParaRPr lang="en-US" sz="3100" noProof="0" dirty="0"/>
        </a:p>
      </dgm:t>
    </dgm:pt>
    <dgm:pt modelId="{42FA561C-38C2-4CA6-8472-7AEDCBA5B515}">
      <dgm:prSet phldrT="[Testo]" custT="1"/>
      <dgm:spPr>
        <a:solidFill>
          <a:schemeClr val="bg1">
            <a:lumMod val="95000"/>
          </a:schemeClr>
        </a:solidFill>
      </dgm:spPr>
      <dgm:t>
        <a:bodyPr/>
        <a:lstStyle/>
        <a:p>
          <a:r>
            <a:rPr lang="en-US" sz="3100" b="1" noProof="0" dirty="0" err="1">
              <a:solidFill>
                <a:srgbClr val="002060"/>
              </a:solidFill>
              <a:latin typeface="Helvetica Neue" panose="020B0604020202020204"/>
              <a:ea typeface="Microsoft Sans Serif" panose="020B0604020202020204" pitchFamily="34" charset="0"/>
              <a:cs typeface="Microsoft Sans Serif" panose="020B0604020202020204" pitchFamily="34" charset="0"/>
            </a:rPr>
            <a:t>Förvärv</a:t>
          </a:r>
          <a:endParaRPr lang="en-US" sz="3100" b="1" noProof="0" dirty="0">
            <a:solidFill>
              <a:srgbClr val="002060"/>
            </a:solidFill>
            <a:latin typeface="Helvetica Neue" panose="020B0604020202020204"/>
          </a:endParaRPr>
        </a:p>
      </dgm:t>
    </dgm:pt>
    <dgm:pt modelId="{0F052E0A-4EE9-4898-9A04-B42669269902}" type="parTrans" cxnId="{A280A2F0-B404-4681-91D0-C78DE1A8461A}">
      <dgm:prSet/>
      <dgm:spPr/>
      <dgm:t>
        <a:bodyPr/>
        <a:lstStyle/>
        <a:p>
          <a:endParaRPr lang="it-IT" sz="3100"/>
        </a:p>
      </dgm:t>
    </dgm:pt>
    <dgm:pt modelId="{F7D3F480-4E89-4D3D-B867-55311E1C04BE}" type="sibTrans" cxnId="{A280A2F0-B404-4681-91D0-C78DE1A8461A}">
      <dgm:prSet/>
      <dgm:spPr/>
      <dgm:t>
        <a:bodyPr/>
        <a:lstStyle/>
        <a:p>
          <a:endParaRPr lang="it-IT" sz="3100"/>
        </a:p>
      </dgm:t>
    </dgm:pt>
    <dgm:pt modelId="{B8D8AB55-3B30-4DA3-B52D-322FF5CB02EB}" type="pres">
      <dgm:prSet presAssocID="{76F7C92C-95B3-4C77-BF42-07F63CFA7277}" presName="compositeShape" presStyleCnt="0">
        <dgm:presLayoutVars>
          <dgm:dir/>
          <dgm:resizeHandles/>
        </dgm:presLayoutVars>
      </dgm:prSet>
      <dgm:spPr/>
    </dgm:pt>
    <dgm:pt modelId="{30DBD4C2-192B-471C-9D4B-B7B4D16F9C3C}" type="pres">
      <dgm:prSet presAssocID="{76F7C92C-95B3-4C77-BF42-07F63CFA7277}" presName="pyramid" presStyleLbl="node1" presStyleIdx="0" presStyleCnt="1" custAng="10800000"/>
      <dgm:spPr>
        <a:solidFill>
          <a:schemeClr val="bg1">
            <a:lumMod val="95000"/>
          </a:schemeClr>
        </a:solidFill>
      </dgm:spPr>
    </dgm:pt>
    <dgm:pt modelId="{AE91E50F-FEB9-4D3B-92C5-037B24570C16}" type="pres">
      <dgm:prSet presAssocID="{76F7C92C-95B3-4C77-BF42-07F63CFA7277}" presName="theList" presStyleCnt="0"/>
      <dgm:spPr/>
    </dgm:pt>
    <dgm:pt modelId="{956A2C28-B55D-472D-BF22-6E15C5B3E9EC}" type="pres">
      <dgm:prSet presAssocID="{42FA561C-38C2-4CA6-8472-7AEDCBA5B515}" presName="aNode" presStyleLbl="fgAcc1" presStyleIdx="0" presStyleCnt="5">
        <dgm:presLayoutVars>
          <dgm:bulletEnabled val="1"/>
        </dgm:presLayoutVars>
      </dgm:prSet>
      <dgm:spPr/>
    </dgm:pt>
    <dgm:pt modelId="{3171307B-C6E5-44BD-9637-9FDE732EED5D}" type="pres">
      <dgm:prSet presAssocID="{42FA561C-38C2-4CA6-8472-7AEDCBA5B515}" presName="aSpace" presStyleCnt="0"/>
      <dgm:spPr/>
    </dgm:pt>
    <dgm:pt modelId="{95F77365-533F-47D4-94C6-8E9CFA98F286}" type="pres">
      <dgm:prSet presAssocID="{1C9EAC91-5B97-4961-B8A5-E15FAC9DE81F}" presName="aNode" presStyleLbl="fgAcc1" presStyleIdx="1" presStyleCnt="5">
        <dgm:presLayoutVars>
          <dgm:bulletEnabled val="1"/>
        </dgm:presLayoutVars>
      </dgm:prSet>
      <dgm:spPr/>
    </dgm:pt>
    <dgm:pt modelId="{88974EFA-CC43-4FCE-A5B5-E1B1CD1FBB6E}" type="pres">
      <dgm:prSet presAssocID="{1C9EAC91-5B97-4961-B8A5-E15FAC9DE81F}" presName="aSpace" presStyleCnt="0"/>
      <dgm:spPr/>
    </dgm:pt>
    <dgm:pt modelId="{1485D2D0-AEAF-4DB0-A30C-83331FED44B5}" type="pres">
      <dgm:prSet presAssocID="{7FA5B746-FC89-4525-BFE8-17D25F012049}" presName="aNode" presStyleLbl="fgAcc1" presStyleIdx="2" presStyleCnt="5">
        <dgm:presLayoutVars>
          <dgm:bulletEnabled val="1"/>
        </dgm:presLayoutVars>
      </dgm:prSet>
      <dgm:spPr/>
    </dgm:pt>
    <dgm:pt modelId="{43C65181-0096-4996-A15E-A24FEDBCDCB6}" type="pres">
      <dgm:prSet presAssocID="{7FA5B746-FC89-4525-BFE8-17D25F012049}" presName="aSpace" presStyleCnt="0"/>
      <dgm:spPr/>
    </dgm:pt>
    <dgm:pt modelId="{F4253412-B33B-4FD1-A77C-FCEE3D25E1F1}" type="pres">
      <dgm:prSet presAssocID="{C37E99CB-7949-41B6-BE4A-BB9D1263DDAA}" presName="aNode" presStyleLbl="fgAcc1" presStyleIdx="3" presStyleCnt="5">
        <dgm:presLayoutVars>
          <dgm:bulletEnabled val="1"/>
        </dgm:presLayoutVars>
      </dgm:prSet>
      <dgm:spPr/>
    </dgm:pt>
    <dgm:pt modelId="{959F2AA2-1625-4F1F-A07B-5CF4FF0349ED}" type="pres">
      <dgm:prSet presAssocID="{C37E99CB-7949-41B6-BE4A-BB9D1263DDAA}" presName="aSpace" presStyleCnt="0"/>
      <dgm:spPr/>
    </dgm:pt>
    <dgm:pt modelId="{AAD1F299-A1E9-4099-99D9-195913EA63C8}" type="pres">
      <dgm:prSet presAssocID="{A2034172-19D0-4330-9D3D-81AD4F953503}" presName="aNode" presStyleLbl="fgAcc1" presStyleIdx="4" presStyleCnt="5">
        <dgm:presLayoutVars>
          <dgm:bulletEnabled val="1"/>
        </dgm:presLayoutVars>
      </dgm:prSet>
      <dgm:spPr/>
    </dgm:pt>
    <dgm:pt modelId="{FEFED6D9-E195-4F4B-8520-6CFC4D826FF9}" type="pres">
      <dgm:prSet presAssocID="{A2034172-19D0-4330-9D3D-81AD4F953503}" presName="aSpace" presStyleCnt="0"/>
      <dgm:spPr/>
    </dgm:pt>
  </dgm:ptLst>
  <dgm:cxnLst>
    <dgm:cxn modelId="{FF6B4B12-0D69-466E-9540-EA9417BA9147}" type="presOf" srcId="{A2034172-19D0-4330-9D3D-81AD4F953503}" destId="{AAD1F299-A1E9-4099-99D9-195913EA63C8}" srcOrd="0" destOrd="0" presId="urn:microsoft.com/office/officeart/2005/8/layout/pyramid2"/>
    <dgm:cxn modelId="{A8AA3977-8BE9-4E2C-BC92-1847FF6A9C30}" type="presOf" srcId="{76F7C92C-95B3-4C77-BF42-07F63CFA7277}" destId="{B8D8AB55-3B30-4DA3-B52D-322FF5CB02EB}" srcOrd="0" destOrd="0" presId="urn:microsoft.com/office/officeart/2005/8/layout/pyramid2"/>
    <dgm:cxn modelId="{58BDA47E-81BB-455E-A976-3ADDEA6C2D21}" type="presOf" srcId="{7FA5B746-FC89-4525-BFE8-17D25F012049}" destId="{1485D2D0-AEAF-4DB0-A30C-83331FED44B5}" srcOrd="0" destOrd="0" presId="urn:microsoft.com/office/officeart/2005/8/layout/pyramid2"/>
    <dgm:cxn modelId="{31341080-E814-44D0-964D-7E5DD9C73EC8}" srcId="{76F7C92C-95B3-4C77-BF42-07F63CFA7277}" destId="{1C9EAC91-5B97-4961-B8A5-E15FAC9DE81F}" srcOrd="1" destOrd="0" parTransId="{56B049B6-314C-4991-8B45-4161CDF88305}" sibTransId="{D64842ED-7C2E-49ED-9712-C418C2852220}"/>
    <dgm:cxn modelId="{D2AF3A8B-B13D-4716-AC9F-C222987952B9}" srcId="{76F7C92C-95B3-4C77-BF42-07F63CFA7277}" destId="{7FA5B746-FC89-4525-BFE8-17D25F012049}" srcOrd="2" destOrd="0" parTransId="{218684D3-BE51-4F66-B1A2-B0D2D0387520}" sibTransId="{285AAC65-F2CF-43B8-B772-3BFD871313E1}"/>
    <dgm:cxn modelId="{A9BA1BA2-18A5-4864-86B7-906DC8F468A2}" srcId="{76F7C92C-95B3-4C77-BF42-07F63CFA7277}" destId="{C37E99CB-7949-41B6-BE4A-BB9D1263DDAA}" srcOrd="3" destOrd="0" parTransId="{1E5D9AB6-97B3-4CCF-9943-C01426F643EA}" sibTransId="{CC8E8A4D-791C-4270-8F93-1D6DC7DF6896}"/>
    <dgm:cxn modelId="{1F6E50AB-8FF5-4CD1-A946-BA03164BB27A}" type="presOf" srcId="{C37E99CB-7949-41B6-BE4A-BB9D1263DDAA}" destId="{F4253412-B33B-4FD1-A77C-FCEE3D25E1F1}" srcOrd="0" destOrd="0" presId="urn:microsoft.com/office/officeart/2005/8/layout/pyramid2"/>
    <dgm:cxn modelId="{B6107BBE-2E84-4415-8D73-F85D5889C5D1}" srcId="{76F7C92C-95B3-4C77-BF42-07F63CFA7277}" destId="{A2034172-19D0-4330-9D3D-81AD4F953503}" srcOrd="4" destOrd="0" parTransId="{7E2AFD7D-E60A-4762-A394-1083550354F2}" sibTransId="{31D996C6-9486-46A6-AFF6-5D5FEEC413F3}"/>
    <dgm:cxn modelId="{1A56C0DE-BA89-47A4-A23E-EECFFA840312}" type="presOf" srcId="{42FA561C-38C2-4CA6-8472-7AEDCBA5B515}" destId="{956A2C28-B55D-472D-BF22-6E15C5B3E9EC}" srcOrd="0" destOrd="0" presId="urn:microsoft.com/office/officeart/2005/8/layout/pyramid2"/>
    <dgm:cxn modelId="{3FC52BE6-AE69-4493-AEC5-4508C3F33901}" type="presOf" srcId="{1C9EAC91-5B97-4961-B8A5-E15FAC9DE81F}" destId="{95F77365-533F-47D4-94C6-8E9CFA98F286}" srcOrd="0" destOrd="0" presId="urn:microsoft.com/office/officeart/2005/8/layout/pyramid2"/>
    <dgm:cxn modelId="{A280A2F0-B404-4681-91D0-C78DE1A8461A}" srcId="{76F7C92C-95B3-4C77-BF42-07F63CFA7277}" destId="{42FA561C-38C2-4CA6-8472-7AEDCBA5B515}" srcOrd="0" destOrd="0" parTransId="{0F052E0A-4EE9-4898-9A04-B42669269902}" sibTransId="{F7D3F480-4E89-4D3D-B867-55311E1C04BE}"/>
    <dgm:cxn modelId="{7DE8CD1E-E9F2-4B93-8C1B-6E78355EBE54}" type="presParOf" srcId="{B8D8AB55-3B30-4DA3-B52D-322FF5CB02EB}" destId="{30DBD4C2-192B-471C-9D4B-B7B4D16F9C3C}" srcOrd="0" destOrd="0" presId="urn:microsoft.com/office/officeart/2005/8/layout/pyramid2"/>
    <dgm:cxn modelId="{5092B524-8CEA-4DE9-9E71-B555C58A5E2C}" type="presParOf" srcId="{B8D8AB55-3B30-4DA3-B52D-322FF5CB02EB}" destId="{AE91E50F-FEB9-4D3B-92C5-037B24570C16}" srcOrd="1" destOrd="0" presId="urn:microsoft.com/office/officeart/2005/8/layout/pyramid2"/>
    <dgm:cxn modelId="{A6AB3A03-C716-438C-AFC3-BFC8BF19683A}" type="presParOf" srcId="{AE91E50F-FEB9-4D3B-92C5-037B24570C16}" destId="{956A2C28-B55D-472D-BF22-6E15C5B3E9EC}" srcOrd="0" destOrd="0" presId="urn:microsoft.com/office/officeart/2005/8/layout/pyramid2"/>
    <dgm:cxn modelId="{78488717-A33B-44F7-BEAC-D3B0B48191C7}" type="presParOf" srcId="{AE91E50F-FEB9-4D3B-92C5-037B24570C16}" destId="{3171307B-C6E5-44BD-9637-9FDE732EED5D}" srcOrd="1" destOrd="0" presId="urn:microsoft.com/office/officeart/2005/8/layout/pyramid2"/>
    <dgm:cxn modelId="{53E39B61-B3C3-413E-8C05-99A81A49C2E6}" type="presParOf" srcId="{AE91E50F-FEB9-4D3B-92C5-037B24570C16}" destId="{95F77365-533F-47D4-94C6-8E9CFA98F286}" srcOrd="2" destOrd="0" presId="urn:microsoft.com/office/officeart/2005/8/layout/pyramid2"/>
    <dgm:cxn modelId="{9635D27F-32BB-4DDA-8F7E-60DCE9A532EB}" type="presParOf" srcId="{AE91E50F-FEB9-4D3B-92C5-037B24570C16}" destId="{88974EFA-CC43-4FCE-A5B5-E1B1CD1FBB6E}" srcOrd="3" destOrd="0" presId="urn:microsoft.com/office/officeart/2005/8/layout/pyramid2"/>
    <dgm:cxn modelId="{65A2AE16-6B83-4963-890C-D05B0395F6FF}" type="presParOf" srcId="{AE91E50F-FEB9-4D3B-92C5-037B24570C16}" destId="{1485D2D0-AEAF-4DB0-A30C-83331FED44B5}" srcOrd="4" destOrd="0" presId="urn:microsoft.com/office/officeart/2005/8/layout/pyramid2"/>
    <dgm:cxn modelId="{A6CE9805-3E4D-4BF4-AFAE-BEF066DC12E6}" type="presParOf" srcId="{AE91E50F-FEB9-4D3B-92C5-037B24570C16}" destId="{43C65181-0096-4996-A15E-A24FEDBCDCB6}" srcOrd="5" destOrd="0" presId="urn:microsoft.com/office/officeart/2005/8/layout/pyramid2"/>
    <dgm:cxn modelId="{C8BDD98A-502A-4C20-AF37-6541CD4D4442}" type="presParOf" srcId="{AE91E50F-FEB9-4D3B-92C5-037B24570C16}" destId="{F4253412-B33B-4FD1-A77C-FCEE3D25E1F1}" srcOrd="6" destOrd="0" presId="urn:microsoft.com/office/officeart/2005/8/layout/pyramid2"/>
    <dgm:cxn modelId="{583240EE-402E-4685-9C89-5EBB4386B746}" type="presParOf" srcId="{AE91E50F-FEB9-4D3B-92C5-037B24570C16}" destId="{959F2AA2-1625-4F1F-A07B-5CF4FF0349ED}" srcOrd="7" destOrd="0" presId="urn:microsoft.com/office/officeart/2005/8/layout/pyramid2"/>
    <dgm:cxn modelId="{5A3C5044-7546-4E86-BA88-D94FACA4ABE7}" type="presParOf" srcId="{AE91E50F-FEB9-4D3B-92C5-037B24570C16}" destId="{AAD1F299-A1E9-4099-99D9-195913EA63C8}" srcOrd="8" destOrd="0" presId="urn:microsoft.com/office/officeart/2005/8/layout/pyramid2"/>
    <dgm:cxn modelId="{2FA6C8EF-4395-443B-8D93-BBDA0228E71D}" type="presParOf" srcId="{AE91E50F-FEB9-4D3B-92C5-037B24570C16}" destId="{FEFED6D9-E195-4F4B-8520-6CFC4D826FF9}"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6F7C92C-95B3-4C77-BF42-07F63CFA7277}" type="doc">
      <dgm:prSet loTypeId="urn:microsoft.com/office/officeart/2005/8/layout/pyramid2" loCatId="pyramid" qsTypeId="urn:microsoft.com/office/officeart/2005/8/quickstyle/simple1" qsCatId="simple" csTypeId="urn:microsoft.com/office/officeart/2005/8/colors/accent0_1" csCatId="mainScheme" phldr="1"/>
      <dgm:spPr/>
    </dgm:pt>
    <dgm:pt modelId="{1C9EAC91-5B97-4961-B8A5-E15FAC9DE81F}">
      <dgm:prSet phldrT="[Testo]" custT="1"/>
      <dgm:spPr>
        <a:solidFill>
          <a:schemeClr val="bg1">
            <a:lumMod val="95000"/>
          </a:schemeClr>
        </a:solidFill>
      </dgm:spPr>
      <dgm:t>
        <a:bodyPr/>
        <a:lstStyle/>
        <a:p>
          <a:r>
            <a:rPr lang="en-US" sz="3100" b="1" noProof="0" dirty="0" err="1">
              <a:solidFill>
                <a:srgbClr val="002060"/>
              </a:solidFill>
              <a:latin typeface="Helvetica Neue" panose="020B0604020202020204"/>
              <a:ea typeface="Microsoft Sans Serif" panose="020B0604020202020204" pitchFamily="34" charset="0"/>
              <a:cs typeface="Microsoft Sans Serif" panose="020B0604020202020204" pitchFamily="34" charset="0"/>
            </a:rPr>
            <a:t>Aktivering</a:t>
          </a:r>
          <a:endParaRPr lang="en-US" sz="3100" b="1" noProof="0" dirty="0">
            <a:solidFill>
              <a:srgbClr val="002060"/>
            </a:solidFill>
            <a:latin typeface="Helvetica Neue" panose="020B0604020202020204"/>
          </a:endParaRPr>
        </a:p>
      </dgm:t>
    </dgm:pt>
    <dgm:pt modelId="{56B049B6-314C-4991-8B45-4161CDF88305}" type="parTrans" cxnId="{31341080-E814-44D0-964D-7E5DD9C73EC8}">
      <dgm:prSet/>
      <dgm:spPr/>
      <dgm:t>
        <a:bodyPr/>
        <a:lstStyle/>
        <a:p>
          <a:endParaRPr lang="en-US" sz="3100" noProof="0" dirty="0"/>
        </a:p>
      </dgm:t>
    </dgm:pt>
    <dgm:pt modelId="{D64842ED-7C2E-49ED-9712-C418C2852220}" type="sibTrans" cxnId="{31341080-E814-44D0-964D-7E5DD9C73EC8}">
      <dgm:prSet/>
      <dgm:spPr/>
      <dgm:t>
        <a:bodyPr/>
        <a:lstStyle/>
        <a:p>
          <a:endParaRPr lang="en-US" sz="3100" noProof="0" dirty="0"/>
        </a:p>
      </dgm:t>
    </dgm:pt>
    <dgm:pt modelId="{7FA5B746-FC89-4525-BFE8-17D25F012049}">
      <dgm:prSet phldrT="[Testo]" custT="1"/>
      <dgm:spPr>
        <a:solidFill>
          <a:schemeClr val="bg1">
            <a:lumMod val="95000"/>
          </a:schemeClr>
        </a:solidFill>
      </dgm:spPr>
      <dgm:t>
        <a:bodyPr/>
        <a:lstStyle/>
        <a:p>
          <a:r>
            <a:rPr lang="en-US" sz="3100"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Retention</a:t>
          </a:r>
          <a:endParaRPr lang="en-US" sz="3100" b="1" noProof="0" dirty="0">
            <a:solidFill>
              <a:srgbClr val="002060"/>
            </a:solidFill>
            <a:latin typeface="Helvetica Neue" panose="020B0604020202020204"/>
          </a:endParaRPr>
        </a:p>
      </dgm:t>
    </dgm:pt>
    <dgm:pt modelId="{218684D3-BE51-4F66-B1A2-B0D2D0387520}" type="parTrans" cxnId="{D2AF3A8B-B13D-4716-AC9F-C222987952B9}">
      <dgm:prSet/>
      <dgm:spPr/>
      <dgm:t>
        <a:bodyPr/>
        <a:lstStyle/>
        <a:p>
          <a:endParaRPr lang="en-US" sz="3100" noProof="0" dirty="0"/>
        </a:p>
      </dgm:t>
    </dgm:pt>
    <dgm:pt modelId="{285AAC65-F2CF-43B8-B772-3BFD871313E1}" type="sibTrans" cxnId="{D2AF3A8B-B13D-4716-AC9F-C222987952B9}">
      <dgm:prSet/>
      <dgm:spPr/>
      <dgm:t>
        <a:bodyPr/>
        <a:lstStyle/>
        <a:p>
          <a:endParaRPr lang="en-US" sz="3100" noProof="0" dirty="0"/>
        </a:p>
      </dgm:t>
    </dgm:pt>
    <dgm:pt modelId="{C37E99CB-7949-41B6-BE4A-BB9D1263DDAA}">
      <dgm:prSet phldrT="[Testo]" custT="1"/>
      <dgm:spPr>
        <a:solidFill>
          <a:schemeClr val="bg1">
            <a:lumMod val="95000"/>
          </a:schemeClr>
        </a:solidFill>
      </dgm:spPr>
      <dgm:t>
        <a:bodyPr/>
        <a:lstStyle/>
        <a:p>
          <a:r>
            <a:rPr lang="en-US" sz="3100" b="1" noProof="0" dirty="0" err="1">
              <a:solidFill>
                <a:srgbClr val="002060"/>
              </a:solidFill>
              <a:latin typeface="Helvetica Neue" panose="020B0604020202020204"/>
              <a:ea typeface="Microsoft Sans Serif" panose="020B0604020202020204" pitchFamily="34" charset="0"/>
              <a:cs typeface="Microsoft Sans Serif" panose="020B0604020202020204" pitchFamily="34" charset="0"/>
            </a:rPr>
            <a:t>Intäkt</a:t>
          </a:r>
          <a:endParaRPr lang="en-US" sz="3100" b="1" noProof="0" dirty="0">
            <a:solidFill>
              <a:srgbClr val="002060"/>
            </a:solidFill>
            <a:latin typeface="Helvetica Neue" panose="020B0604020202020204"/>
          </a:endParaRPr>
        </a:p>
      </dgm:t>
    </dgm:pt>
    <dgm:pt modelId="{1E5D9AB6-97B3-4CCF-9943-C01426F643EA}" type="parTrans" cxnId="{A9BA1BA2-18A5-4864-86B7-906DC8F468A2}">
      <dgm:prSet/>
      <dgm:spPr/>
      <dgm:t>
        <a:bodyPr/>
        <a:lstStyle/>
        <a:p>
          <a:endParaRPr lang="en-US" sz="3100" noProof="0" dirty="0"/>
        </a:p>
      </dgm:t>
    </dgm:pt>
    <dgm:pt modelId="{CC8E8A4D-791C-4270-8F93-1D6DC7DF6896}" type="sibTrans" cxnId="{A9BA1BA2-18A5-4864-86B7-906DC8F468A2}">
      <dgm:prSet/>
      <dgm:spPr/>
      <dgm:t>
        <a:bodyPr/>
        <a:lstStyle/>
        <a:p>
          <a:endParaRPr lang="en-US" sz="3100" noProof="0" dirty="0"/>
        </a:p>
      </dgm:t>
    </dgm:pt>
    <dgm:pt modelId="{A2034172-19D0-4330-9D3D-81AD4F953503}">
      <dgm:prSet phldrT="[Testo]" custT="1"/>
      <dgm:spPr>
        <a:solidFill>
          <a:srgbClr val="002060"/>
        </a:solidFill>
      </dgm:spPr>
      <dgm:t>
        <a:bodyPr/>
        <a:lstStyle/>
        <a:p>
          <a:r>
            <a:rPr lang="en-US" sz="3100" b="1" noProof="0" dirty="0">
              <a:solidFill>
                <a:schemeClr val="bg1"/>
              </a:solidFill>
              <a:latin typeface="Helvetica Neue" panose="020B0604020202020204"/>
              <a:ea typeface="Microsoft Sans Serif" panose="020B0604020202020204" pitchFamily="34" charset="0"/>
              <a:cs typeface="Microsoft Sans Serif" panose="020B0604020202020204" pitchFamily="34" charset="0"/>
            </a:rPr>
            <a:t>Remiss</a:t>
          </a:r>
          <a:endParaRPr lang="en-US" sz="3100" b="1" noProof="0" dirty="0">
            <a:solidFill>
              <a:schemeClr val="bg1"/>
            </a:solidFill>
            <a:latin typeface="Helvetica Neue" panose="020B0604020202020204"/>
          </a:endParaRPr>
        </a:p>
      </dgm:t>
    </dgm:pt>
    <dgm:pt modelId="{7E2AFD7D-E60A-4762-A394-1083550354F2}" type="parTrans" cxnId="{B6107BBE-2E84-4415-8D73-F85D5889C5D1}">
      <dgm:prSet/>
      <dgm:spPr/>
      <dgm:t>
        <a:bodyPr/>
        <a:lstStyle/>
        <a:p>
          <a:endParaRPr lang="en-US" sz="3100" noProof="0" dirty="0"/>
        </a:p>
      </dgm:t>
    </dgm:pt>
    <dgm:pt modelId="{31D996C6-9486-46A6-AFF6-5D5FEEC413F3}" type="sibTrans" cxnId="{B6107BBE-2E84-4415-8D73-F85D5889C5D1}">
      <dgm:prSet/>
      <dgm:spPr/>
      <dgm:t>
        <a:bodyPr/>
        <a:lstStyle/>
        <a:p>
          <a:endParaRPr lang="en-US" sz="3100" noProof="0" dirty="0"/>
        </a:p>
      </dgm:t>
    </dgm:pt>
    <dgm:pt modelId="{42FA561C-38C2-4CA6-8472-7AEDCBA5B515}">
      <dgm:prSet phldrT="[Testo]" custT="1"/>
      <dgm:spPr>
        <a:solidFill>
          <a:schemeClr val="bg1">
            <a:lumMod val="95000"/>
          </a:schemeClr>
        </a:solidFill>
      </dgm:spPr>
      <dgm:t>
        <a:bodyPr/>
        <a:lstStyle/>
        <a:p>
          <a:r>
            <a:rPr lang="en-US" sz="3100" b="1" noProof="0" dirty="0" err="1">
              <a:solidFill>
                <a:srgbClr val="002060"/>
              </a:solidFill>
              <a:latin typeface="Helvetica Neue" panose="020B0604020202020204"/>
              <a:ea typeface="Microsoft Sans Serif" panose="020B0604020202020204" pitchFamily="34" charset="0"/>
              <a:cs typeface="Microsoft Sans Serif" panose="020B0604020202020204" pitchFamily="34" charset="0"/>
            </a:rPr>
            <a:t>Förvärv</a:t>
          </a:r>
          <a:endParaRPr lang="en-US" sz="3100" b="1" noProof="0" dirty="0">
            <a:solidFill>
              <a:srgbClr val="002060"/>
            </a:solidFill>
            <a:latin typeface="Helvetica Neue" panose="020B0604020202020204"/>
          </a:endParaRPr>
        </a:p>
      </dgm:t>
    </dgm:pt>
    <dgm:pt modelId="{0F052E0A-4EE9-4898-9A04-B42669269902}" type="parTrans" cxnId="{A280A2F0-B404-4681-91D0-C78DE1A8461A}">
      <dgm:prSet/>
      <dgm:spPr/>
      <dgm:t>
        <a:bodyPr/>
        <a:lstStyle/>
        <a:p>
          <a:endParaRPr lang="it-IT" sz="3100"/>
        </a:p>
      </dgm:t>
    </dgm:pt>
    <dgm:pt modelId="{F7D3F480-4E89-4D3D-B867-55311E1C04BE}" type="sibTrans" cxnId="{A280A2F0-B404-4681-91D0-C78DE1A8461A}">
      <dgm:prSet/>
      <dgm:spPr/>
      <dgm:t>
        <a:bodyPr/>
        <a:lstStyle/>
        <a:p>
          <a:endParaRPr lang="it-IT" sz="3100"/>
        </a:p>
      </dgm:t>
    </dgm:pt>
    <dgm:pt modelId="{B8D8AB55-3B30-4DA3-B52D-322FF5CB02EB}" type="pres">
      <dgm:prSet presAssocID="{76F7C92C-95B3-4C77-BF42-07F63CFA7277}" presName="compositeShape" presStyleCnt="0">
        <dgm:presLayoutVars>
          <dgm:dir/>
          <dgm:resizeHandles/>
        </dgm:presLayoutVars>
      </dgm:prSet>
      <dgm:spPr/>
    </dgm:pt>
    <dgm:pt modelId="{30DBD4C2-192B-471C-9D4B-B7B4D16F9C3C}" type="pres">
      <dgm:prSet presAssocID="{76F7C92C-95B3-4C77-BF42-07F63CFA7277}" presName="pyramid" presStyleLbl="node1" presStyleIdx="0" presStyleCnt="1" custAng="10800000"/>
      <dgm:spPr>
        <a:solidFill>
          <a:schemeClr val="bg1">
            <a:lumMod val="95000"/>
          </a:schemeClr>
        </a:solidFill>
      </dgm:spPr>
    </dgm:pt>
    <dgm:pt modelId="{AE91E50F-FEB9-4D3B-92C5-037B24570C16}" type="pres">
      <dgm:prSet presAssocID="{76F7C92C-95B3-4C77-BF42-07F63CFA7277}" presName="theList" presStyleCnt="0"/>
      <dgm:spPr/>
    </dgm:pt>
    <dgm:pt modelId="{956A2C28-B55D-472D-BF22-6E15C5B3E9EC}" type="pres">
      <dgm:prSet presAssocID="{42FA561C-38C2-4CA6-8472-7AEDCBA5B515}" presName="aNode" presStyleLbl="fgAcc1" presStyleIdx="0" presStyleCnt="5">
        <dgm:presLayoutVars>
          <dgm:bulletEnabled val="1"/>
        </dgm:presLayoutVars>
      </dgm:prSet>
      <dgm:spPr/>
    </dgm:pt>
    <dgm:pt modelId="{3171307B-C6E5-44BD-9637-9FDE732EED5D}" type="pres">
      <dgm:prSet presAssocID="{42FA561C-38C2-4CA6-8472-7AEDCBA5B515}" presName="aSpace" presStyleCnt="0"/>
      <dgm:spPr/>
    </dgm:pt>
    <dgm:pt modelId="{95F77365-533F-47D4-94C6-8E9CFA98F286}" type="pres">
      <dgm:prSet presAssocID="{1C9EAC91-5B97-4961-B8A5-E15FAC9DE81F}" presName="aNode" presStyleLbl="fgAcc1" presStyleIdx="1" presStyleCnt="5">
        <dgm:presLayoutVars>
          <dgm:bulletEnabled val="1"/>
        </dgm:presLayoutVars>
      </dgm:prSet>
      <dgm:spPr/>
    </dgm:pt>
    <dgm:pt modelId="{88974EFA-CC43-4FCE-A5B5-E1B1CD1FBB6E}" type="pres">
      <dgm:prSet presAssocID="{1C9EAC91-5B97-4961-B8A5-E15FAC9DE81F}" presName="aSpace" presStyleCnt="0"/>
      <dgm:spPr/>
    </dgm:pt>
    <dgm:pt modelId="{1485D2D0-AEAF-4DB0-A30C-83331FED44B5}" type="pres">
      <dgm:prSet presAssocID="{7FA5B746-FC89-4525-BFE8-17D25F012049}" presName="aNode" presStyleLbl="fgAcc1" presStyleIdx="2" presStyleCnt="5">
        <dgm:presLayoutVars>
          <dgm:bulletEnabled val="1"/>
        </dgm:presLayoutVars>
      </dgm:prSet>
      <dgm:spPr/>
    </dgm:pt>
    <dgm:pt modelId="{43C65181-0096-4996-A15E-A24FEDBCDCB6}" type="pres">
      <dgm:prSet presAssocID="{7FA5B746-FC89-4525-BFE8-17D25F012049}" presName="aSpace" presStyleCnt="0"/>
      <dgm:spPr/>
    </dgm:pt>
    <dgm:pt modelId="{F4253412-B33B-4FD1-A77C-FCEE3D25E1F1}" type="pres">
      <dgm:prSet presAssocID="{C37E99CB-7949-41B6-BE4A-BB9D1263DDAA}" presName="aNode" presStyleLbl="fgAcc1" presStyleIdx="3" presStyleCnt="5">
        <dgm:presLayoutVars>
          <dgm:bulletEnabled val="1"/>
        </dgm:presLayoutVars>
      </dgm:prSet>
      <dgm:spPr/>
    </dgm:pt>
    <dgm:pt modelId="{959F2AA2-1625-4F1F-A07B-5CF4FF0349ED}" type="pres">
      <dgm:prSet presAssocID="{C37E99CB-7949-41B6-BE4A-BB9D1263DDAA}" presName="aSpace" presStyleCnt="0"/>
      <dgm:spPr/>
    </dgm:pt>
    <dgm:pt modelId="{AAD1F299-A1E9-4099-99D9-195913EA63C8}" type="pres">
      <dgm:prSet presAssocID="{A2034172-19D0-4330-9D3D-81AD4F953503}" presName="aNode" presStyleLbl="fgAcc1" presStyleIdx="4" presStyleCnt="5">
        <dgm:presLayoutVars>
          <dgm:bulletEnabled val="1"/>
        </dgm:presLayoutVars>
      </dgm:prSet>
      <dgm:spPr/>
    </dgm:pt>
    <dgm:pt modelId="{FEFED6D9-E195-4F4B-8520-6CFC4D826FF9}" type="pres">
      <dgm:prSet presAssocID="{A2034172-19D0-4330-9D3D-81AD4F953503}" presName="aSpace" presStyleCnt="0"/>
      <dgm:spPr/>
    </dgm:pt>
  </dgm:ptLst>
  <dgm:cxnLst>
    <dgm:cxn modelId="{FF6B4B12-0D69-466E-9540-EA9417BA9147}" type="presOf" srcId="{A2034172-19D0-4330-9D3D-81AD4F953503}" destId="{AAD1F299-A1E9-4099-99D9-195913EA63C8}" srcOrd="0" destOrd="0" presId="urn:microsoft.com/office/officeart/2005/8/layout/pyramid2"/>
    <dgm:cxn modelId="{A8AA3977-8BE9-4E2C-BC92-1847FF6A9C30}" type="presOf" srcId="{76F7C92C-95B3-4C77-BF42-07F63CFA7277}" destId="{B8D8AB55-3B30-4DA3-B52D-322FF5CB02EB}" srcOrd="0" destOrd="0" presId="urn:microsoft.com/office/officeart/2005/8/layout/pyramid2"/>
    <dgm:cxn modelId="{58BDA47E-81BB-455E-A976-3ADDEA6C2D21}" type="presOf" srcId="{7FA5B746-FC89-4525-BFE8-17D25F012049}" destId="{1485D2D0-AEAF-4DB0-A30C-83331FED44B5}" srcOrd="0" destOrd="0" presId="urn:microsoft.com/office/officeart/2005/8/layout/pyramid2"/>
    <dgm:cxn modelId="{31341080-E814-44D0-964D-7E5DD9C73EC8}" srcId="{76F7C92C-95B3-4C77-BF42-07F63CFA7277}" destId="{1C9EAC91-5B97-4961-B8A5-E15FAC9DE81F}" srcOrd="1" destOrd="0" parTransId="{56B049B6-314C-4991-8B45-4161CDF88305}" sibTransId="{D64842ED-7C2E-49ED-9712-C418C2852220}"/>
    <dgm:cxn modelId="{D2AF3A8B-B13D-4716-AC9F-C222987952B9}" srcId="{76F7C92C-95B3-4C77-BF42-07F63CFA7277}" destId="{7FA5B746-FC89-4525-BFE8-17D25F012049}" srcOrd="2" destOrd="0" parTransId="{218684D3-BE51-4F66-B1A2-B0D2D0387520}" sibTransId="{285AAC65-F2CF-43B8-B772-3BFD871313E1}"/>
    <dgm:cxn modelId="{A9BA1BA2-18A5-4864-86B7-906DC8F468A2}" srcId="{76F7C92C-95B3-4C77-BF42-07F63CFA7277}" destId="{C37E99CB-7949-41B6-BE4A-BB9D1263DDAA}" srcOrd="3" destOrd="0" parTransId="{1E5D9AB6-97B3-4CCF-9943-C01426F643EA}" sibTransId="{CC8E8A4D-791C-4270-8F93-1D6DC7DF6896}"/>
    <dgm:cxn modelId="{1F6E50AB-8FF5-4CD1-A946-BA03164BB27A}" type="presOf" srcId="{C37E99CB-7949-41B6-BE4A-BB9D1263DDAA}" destId="{F4253412-B33B-4FD1-A77C-FCEE3D25E1F1}" srcOrd="0" destOrd="0" presId="urn:microsoft.com/office/officeart/2005/8/layout/pyramid2"/>
    <dgm:cxn modelId="{B6107BBE-2E84-4415-8D73-F85D5889C5D1}" srcId="{76F7C92C-95B3-4C77-BF42-07F63CFA7277}" destId="{A2034172-19D0-4330-9D3D-81AD4F953503}" srcOrd="4" destOrd="0" parTransId="{7E2AFD7D-E60A-4762-A394-1083550354F2}" sibTransId="{31D996C6-9486-46A6-AFF6-5D5FEEC413F3}"/>
    <dgm:cxn modelId="{1A56C0DE-BA89-47A4-A23E-EECFFA840312}" type="presOf" srcId="{42FA561C-38C2-4CA6-8472-7AEDCBA5B515}" destId="{956A2C28-B55D-472D-BF22-6E15C5B3E9EC}" srcOrd="0" destOrd="0" presId="urn:microsoft.com/office/officeart/2005/8/layout/pyramid2"/>
    <dgm:cxn modelId="{3FC52BE6-AE69-4493-AEC5-4508C3F33901}" type="presOf" srcId="{1C9EAC91-5B97-4961-B8A5-E15FAC9DE81F}" destId="{95F77365-533F-47D4-94C6-8E9CFA98F286}" srcOrd="0" destOrd="0" presId="urn:microsoft.com/office/officeart/2005/8/layout/pyramid2"/>
    <dgm:cxn modelId="{A280A2F0-B404-4681-91D0-C78DE1A8461A}" srcId="{76F7C92C-95B3-4C77-BF42-07F63CFA7277}" destId="{42FA561C-38C2-4CA6-8472-7AEDCBA5B515}" srcOrd="0" destOrd="0" parTransId="{0F052E0A-4EE9-4898-9A04-B42669269902}" sibTransId="{F7D3F480-4E89-4D3D-B867-55311E1C04BE}"/>
    <dgm:cxn modelId="{7DE8CD1E-E9F2-4B93-8C1B-6E78355EBE54}" type="presParOf" srcId="{B8D8AB55-3B30-4DA3-B52D-322FF5CB02EB}" destId="{30DBD4C2-192B-471C-9D4B-B7B4D16F9C3C}" srcOrd="0" destOrd="0" presId="urn:microsoft.com/office/officeart/2005/8/layout/pyramid2"/>
    <dgm:cxn modelId="{5092B524-8CEA-4DE9-9E71-B555C58A5E2C}" type="presParOf" srcId="{B8D8AB55-3B30-4DA3-B52D-322FF5CB02EB}" destId="{AE91E50F-FEB9-4D3B-92C5-037B24570C16}" srcOrd="1" destOrd="0" presId="urn:microsoft.com/office/officeart/2005/8/layout/pyramid2"/>
    <dgm:cxn modelId="{A6AB3A03-C716-438C-AFC3-BFC8BF19683A}" type="presParOf" srcId="{AE91E50F-FEB9-4D3B-92C5-037B24570C16}" destId="{956A2C28-B55D-472D-BF22-6E15C5B3E9EC}" srcOrd="0" destOrd="0" presId="urn:microsoft.com/office/officeart/2005/8/layout/pyramid2"/>
    <dgm:cxn modelId="{78488717-A33B-44F7-BEAC-D3B0B48191C7}" type="presParOf" srcId="{AE91E50F-FEB9-4D3B-92C5-037B24570C16}" destId="{3171307B-C6E5-44BD-9637-9FDE732EED5D}" srcOrd="1" destOrd="0" presId="urn:microsoft.com/office/officeart/2005/8/layout/pyramid2"/>
    <dgm:cxn modelId="{53E39B61-B3C3-413E-8C05-99A81A49C2E6}" type="presParOf" srcId="{AE91E50F-FEB9-4D3B-92C5-037B24570C16}" destId="{95F77365-533F-47D4-94C6-8E9CFA98F286}" srcOrd="2" destOrd="0" presId="urn:microsoft.com/office/officeart/2005/8/layout/pyramid2"/>
    <dgm:cxn modelId="{9635D27F-32BB-4DDA-8F7E-60DCE9A532EB}" type="presParOf" srcId="{AE91E50F-FEB9-4D3B-92C5-037B24570C16}" destId="{88974EFA-CC43-4FCE-A5B5-E1B1CD1FBB6E}" srcOrd="3" destOrd="0" presId="urn:microsoft.com/office/officeart/2005/8/layout/pyramid2"/>
    <dgm:cxn modelId="{65A2AE16-6B83-4963-890C-D05B0395F6FF}" type="presParOf" srcId="{AE91E50F-FEB9-4D3B-92C5-037B24570C16}" destId="{1485D2D0-AEAF-4DB0-A30C-83331FED44B5}" srcOrd="4" destOrd="0" presId="urn:microsoft.com/office/officeart/2005/8/layout/pyramid2"/>
    <dgm:cxn modelId="{A6CE9805-3E4D-4BF4-AFAE-BEF066DC12E6}" type="presParOf" srcId="{AE91E50F-FEB9-4D3B-92C5-037B24570C16}" destId="{43C65181-0096-4996-A15E-A24FEDBCDCB6}" srcOrd="5" destOrd="0" presId="urn:microsoft.com/office/officeart/2005/8/layout/pyramid2"/>
    <dgm:cxn modelId="{C8BDD98A-502A-4C20-AF37-6541CD4D4442}" type="presParOf" srcId="{AE91E50F-FEB9-4D3B-92C5-037B24570C16}" destId="{F4253412-B33B-4FD1-A77C-FCEE3D25E1F1}" srcOrd="6" destOrd="0" presId="urn:microsoft.com/office/officeart/2005/8/layout/pyramid2"/>
    <dgm:cxn modelId="{583240EE-402E-4685-9C89-5EBB4386B746}" type="presParOf" srcId="{AE91E50F-FEB9-4D3B-92C5-037B24570C16}" destId="{959F2AA2-1625-4F1F-A07B-5CF4FF0349ED}" srcOrd="7" destOrd="0" presId="urn:microsoft.com/office/officeart/2005/8/layout/pyramid2"/>
    <dgm:cxn modelId="{5A3C5044-7546-4E86-BA88-D94FACA4ABE7}" type="presParOf" srcId="{AE91E50F-FEB9-4D3B-92C5-037B24570C16}" destId="{AAD1F299-A1E9-4099-99D9-195913EA63C8}" srcOrd="8" destOrd="0" presId="urn:microsoft.com/office/officeart/2005/8/layout/pyramid2"/>
    <dgm:cxn modelId="{2FA6C8EF-4395-443B-8D93-BBDA0228E71D}" type="presParOf" srcId="{AE91E50F-FEB9-4D3B-92C5-037B24570C16}" destId="{FEFED6D9-E195-4F4B-8520-6CFC4D826FF9}"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BD4C2-192B-471C-9D4B-B7B4D16F9C3C}">
      <dsp:nvSpPr>
        <dsp:cNvPr id="0" name=""/>
        <dsp:cNvSpPr/>
      </dsp:nvSpPr>
      <dsp:spPr>
        <a:xfrm rot="10800000">
          <a:off x="1408244" y="0"/>
          <a:ext cx="4343400" cy="4343400"/>
        </a:xfrm>
        <a:prstGeom prst="triangle">
          <a:avLst/>
        </a:prstGeom>
        <a:solidFill>
          <a:schemeClr val="bg1">
            <a:lumMod val="9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B6102A-1C2D-4A23-B6AF-01F6F4A8D6F0}">
      <dsp:nvSpPr>
        <dsp:cNvPr id="0" name=""/>
        <dsp:cNvSpPr/>
      </dsp:nvSpPr>
      <dsp:spPr>
        <a:xfrm>
          <a:off x="3579945" y="434764"/>
          <a:ext cx="2823210" cy="61757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b="1" kern="1200" noProof="0" dirty="0" err="1">
              <a:solidFill>
                <a:srgbClr val="002060"/>
              </a:solidFill>
              <a:latin typeface="Helvetica Neue" panose="020B0604020202020204"/>
              <a:ea typeface="Microsoft Sans Serif" panose="020B0604020202020204" pitchFamily="34" charset="0"/>
              <a:cs typeface="Microsoft Sans Serif" panose="020B0604020202020204" pitchFamily="34" charset="0"/>
            </a:rPr>
            <a:t>Förvärv</a:t>
          </a:r>
          <a:endParaRPr lang="en-US" sz="2500" b="1" kern="1200" noProof="0" dirty="0">
            <a:solidFill>
              <a:srgbClr val="002060"/>
            </a:solidFill>
          </a:endParaRPr>
        </a:p>
      </dsp:txBody>
      <dsp:txXfrm>
        <a:off x="3610093" y="464912"/>
        <a:ext cx="2762914" cy="557281"/>
      </dsp:txXfrm>
    </dsp:sp>
    <dsp:sp modelId="{95F77365-533F-47D4-94C6-8E9CFA98F286}">
      <dsp:nvSpPr>
        <dsp:cNvPr id="0" name=""/>
        <dsp:cNvSpPr/>
      </dsp:nvSpPr>
      <dsp:spPr>
        <a:xfrm>
          <a:off x="3579945" y="1129538"/>
          <a:ext cx="2823210" cy="61757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b="1" kern="1200" noProof="0" dirty="0" err="1">
              <a:solidFill>
                <a:srgbClr val="002060"/>
              </a:solidFill>
              <a:latin typeface="Helvetica Neue" panose="020B0604020202020204"/>
              <a:ea typeface="Microsoft Sans Serif" panose="020B0604020202020204" pitchFamily="34" charset="0"/>
              <a:cs typeface="Microsoft Sans Serif" panose="020B0604020202020204" pitchFamily="34" charset="0"/>
            </a:rPr>
            <a:t>Aktivering</a:t>
          </a:r>
          <a:endParaRPr lang="en-US" sz="2500" b="1" kern="1200" noProof="0" dirty="0">
            <a:solidFill>
              <a:srgbClr val="002060"/>
            </a:solidFill>
          </a:endParaRPr>
        </a:p>
      </dsp:txBody>
      <dsp:txXfrm>
        <a:off x="3610093" y="1159686"/>
        <a:ext cx="2762914" cy="557281"/>
      </dsp:txXfrm>
    </dsp:sp>
    <dsp:sp modelId="{1485D2D0-AEAF-4DB0-A30C-83331FED44B5}">
      <dsp:nvSpPr>
        <dsp:cNvPr id="0" name=""/>
        <dsp:cNvSpPr/>
      </dsp:nvSpPr>
      <dsp:spPr>
        <a:xfrm>
          <a:off x="3579945" y="1824312"/>
          <a:ext cx="2823210" cy="61757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b="1" kern="1200" dirty="0">
              <a:solidFill>
                <a:srgbClr val="002060"/>
              </a:solidFill>
              <a:latin typeface="Helvetica Neue" panose="020B0604020202020204"/>
            </a:rPr>
            <a:t>Retention</a:t>
          </a:r>
          <a:endParaRPr lang="en-US" sz="2500" b="1" kern="1200" noProof="0" dirty="0">
            <a:solidFill>
              <a:srgbClr val="002060"/>
            </a:solidFill>
            <a:latin typeface="Helvetica Neue" panose="020B0604020202020204"/>
          </a:endParaRPr>
        </a:p>
      </dsp:txBody>
      <dsp:txXfrm>
        <a:off x="3610093" y="1854460"/>
        <a:ext cx="2762914" cy="557281"/>
      </dsp:txXfrm>
    </dsp:sp>
    <dsp:sp modelId="{F4253412-B33B-4FD1-A77C-FCEE3D25E1F1}">
      <dsp:nvSpPr>
        <dsp:cNvPr id="0" name=""/>
        <dsp:cNvSpPr/>
      </dsp:nvSpPr>
      <dsp:spPr>
        <a:xfrm>
          <a:off x="3579945" y="2519087"/>
          <a:ext cx="2823210" cy="61757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b="1" kern="1200" noProof="0" dirty="0" err="1">
              <a:solidFill>
                <a:srgbClr val="002060"/>
              </a:solidFill>
              <a:latin typeface="Helvetica Neue" panose="020B0604020202020204"/>
              <a:ea typeface="Microsoft Sans Serif" panose="020B0604020202020204" pitchFamily="34" charset="0"/>
              <a:cs typeface="Microsoft Sans Serif" panose="020B0604020202020204" pitchFamily="34" charset="0"/>
            </a:rPr>
            <a:t>Intäkt</a:t>
          </a:r>
          <a:endParaRPr lang="en-US" sz="2500" b="1" kern="1200" noProof="0" dirty="0">
            <a:solidFill>
              <a:srgbClr val="002060"/>
            </a:solidFill>
          </a:endParaRPr>
        </a:p>
      </dsp:txBody>
      <dsp:txXfrm>
        <a:off x="3610093" y="2549235"/>
        <a:ext cx="2762914" cy="557281"/>
      </dsp:txXfrm>
    </dsp:sp>
    <dsp:sp modelId="{AAD1F299-A1E9-4099-99D9-195913EA63C8}">
      <dsp:nvSpPr>
        <dsp:cNvPr id="0" name=""/>
        <dsp:cNvSpPr/>
      </dsp:nvSpPr>
      <dsp:spPr>
        <a:xfrm>
          <a:off x="3579945" y="3213861"/>
          <a:ext cx="2823210" cy="61757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Remiss</a:t>
          </a:r>
          <a:endParaRPr lang="en-US" sz="2500" b="1" kern="1200" noProof="0" dirty="0">
            <a:solidFill>
              <a:srgbClr val="002060"/>
            </a:solidFill>
          </a:endParaRPr>
        </a:p>
      </dsp:txBody>
      <dsp:txXfrm>
        <a:off x="3610093" y="3244009"/>
        <a:ext cx="2762914" cy="5572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BD4C2-192B-471C-9D4B-B7B4D16F9C3C}">
      <dsp:nvSpPr>
        <dsp:cNvPr id="0" name=""/>
        <dsp:cNvSpPr/>
      </dsp:nvSpPr>
      <dsp:spPr>
        <a:xfrm rot="10800000">
          <a:off x="905418" y="0"/>
          <a:ext cx="5217879" cy="5217879"/>
        </a:xfrm>
        <a:prstGeom prst="triangle">
          <a:avLst/>
        </a:prstGeom>
        <a:solidFill>
          <a:schemeClr val="bg1">
            <a:lumMod val="9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B6102A-1C2D-4A23-B6AF-01F6F4A8D6F0}">
      <dsp:nvSpPr>
        <dsp:cNvPr id="0" name=""/>
        <dsp:cNvSpPr/>
      </dsp:nvSpPr>
      <dsp:spPr>
        <a:xfrm>
          <a:off x="3514358" y="524590"/>
          <a:ext cx="3391622" cy="617585"/>
        </a:xfrm>
        <a:prstGeom prst="roundRect">
          <a:avLst/>
        </a:prstGeom>
        <a:solidFill>
          <a:srgbClr val="002060"/>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b="1" kern="1200" noProof="0" dirty="0" err="1">
              <a:solidFill>
                <a:schemeClr val="bg1"/>
              </a:solidFill>
              <a:latin typeface="Helvetica Neue" panose="020B0604020202020204"/>
              <a:ea typeface="Microsoft Sans Serif" panose="020B0604020202020204" pitchFamily="34" charset="0"/>
              <a:cs typeface="Microsoft Sans Serif" panose="020B0604020202020204" pitchFamily="34" charset="0"/>
            </a:rPr>
            <a:t>Medvetenhet</a:t>
          </a:r>
          <a:r>
            <a:rPr lang="en-US" sz="2500" b="1" kern="1200" noProof="0" dirty="0">
              <a:solidFill>
                <a:schemeClr val="bg1"/>
              </a:solidFill>
              <a:latin typeface="Helvetica Neue" panose="020B0604020202020204"/>
            </a:rPr>
            <a:t> </a:t>
          </a:r>
        </a:p>
      </dsp:txBody>
      <dsp:txXfrm>
        <a:off x="3544506" y="554738"/>
        <a:ext cx="3331326" cy="557289"/>
      </dsp:txXfrm>
    </dsp:sp>
    <dsp:sp modelId="{956A2C28-B55D-472D-BF22-6E15C5B3E9EC}">
      <dsp:nvSpPr>
        <dsp:cNvPr id="0" name=""/>
        <dsp:cNvSpPr/>
      </dsp:nvSpPr>
      <dsp:spPr>
        <a:xfrm>
          <a:off x="3514358" y="1219373"/>
          <a:ext cx="3391622" cy="617585"/>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b="1" kern="1200" noProof="0" dirty="0" err="1">
              <a:solidFill>
                <a:srgbClr val="002060"/>
              </a:solidFill>
              <a:latin typeface="Helvetica Neue" panose="020B0604020202020204"/>
              <a:ea typeface="Microsoft Sans Serif" panose="020B0604020202020204" pitchFamily="34" charset="0"/>
              <a:cs typeface="Microsoft Sans Serif" panose="020B0604020202020204" pitchFamily="34" charset="0"/>
            </a:rPr>
            <a:t>Förvärv</a:t>
          </a:r>
          <a:endParaRPr lang="en-US" sz="2500" b="1" kern="1200" noProof="0" dirty="0">
            <a:solidFill>
              <a:srgbClr val="002060"/>
            </a:solidFill>
          </a:endParaRPr>
        </a:p>
      </dsp:txBody>
      <dsp:txXfrm>
        <a:off x="3544506" y="1249521"/>
        <a:ext cx="3331326" cy="557289"/>
      </dsp:txXfrm>
    </dsp:sp>
    <dsp:sp modelId="{95F77365-533F-47D4-94C6-8E9CFA98F286}">
      <dsp:nvSpPr>
        <dsp:cNvPr id="0" name=""/>
        <dsp:cNvSpPr/>
      </dsp:nvSpPr>
      <dsp:spPr>
        <a:xfrm>
          <a:off x="3514358" y="1914156"/>
          <a:ext cx="3391622" cy="617585"/>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b="1" kern="1200" noProof="0" dirty="0" err="1">
              <a:solidFill>
                <a:srgbClr val="002060"/>
              </a:solidFill>
              <a:latin typeface="Helvetica Neue" panose="020B0604020202020204"/>
              <a:ea typeface="Microsoft Sans Serif" panose="020B0604020202020204" pitchFamily="34" charset="0"/>
              <a:cs typeface="Microsoft Sans Serif" panose="020B0604020202020204" pitchFamily="34" charset="0"/>
            </a:rPr>
            <a:t>Aktivering</a:t>
          </a:r>
          <a:endParaRPr lang="en-US" sz="2500" b="1" kern="1200" noProof="0" dirty="0">
            <a:solidFill>
              <a:srgbClr val="002060"/>
            </a:solidFill>
          </a:endParaRPr>
        </a:p>
      </dsp:txBody>
      <dsp:txXfrm>
        <a:off x="3544506" y="1944304"/>
        <a:ext cx="3331326" cy="557289"/>
      </dsp:txXfrm>
    </dsp:sp>
    <dsp:sp modelId="{1485D2D0-AEAF-4DB0-A30C-83331FED44B5}">
      <dsp:nvSpPr>
        <dsp:cNvPr id="0" name=""/>
        <dsp:cNvSpPr/>
      </dsp:nvSpPr>
      <dsp:spPr>
        <a:xfrm>
          <a:off x="3514358" y="2608939"/>
          <a:ext cx="3391622" cy="617585"/>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Retention</a:t>
          </a:r>
          <a:endParaRPr lang="en-US" sz="2500" b="1" kern="1200" noProof="0" dirty="0">
            <a:solidFill>
              <a:srgbClr val="002060"/>
            </a:solidFill>
          </a:endParaRPr>
        </a:p>
      </dsp:txBody>
      <dsp:txXfrm>
        <a:off x="3544506" y="2639087"/>
        <a:ext cx="3331326" cy="557289"/>
      </dsp:txXfrm>
    </dsp:sp>
    <dsp:sp modelId="{F4253412-B33B-4FD1-A77C-FCEE3D25E1F1}">
      <dsp:nvSpPr>
        <dsp:cNvPr id="0" name=""/>
        <dsp:cNvSpPr/>
      </dsp:nvSpPr>
      <dsp:spPr>
        <a:xfrm>
          <a:off x="3514358" y="3303723"/>
          <a:ext cx="3391622" cy="617585"/>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b="1" kern="1200" noProof="0" dirty="0" err="1">
              <a:solidFill>
                <a:srgbClr val="002060"/>
              </a:solidFill>
              <a:latin typeface="Helvetica Neue" panose="020B0604020202020204"/>
              <a:ea typeface="Microsoft Sans Serif" panose="020B0604020202020204" pitchFamily="34" charset="0"/>
              <a:cs typeface="Microsoft Sans Serif" panose="020B0604020202020204" pitchFamily="34" charset="0"/>
            </a:rPr>
            <a:t>Intäkt</a:t>
          </a:r>
          <a:endParaRPr lang="en-US" sz="2500" b="1" kern="1200" noProof="0" dirty="0">
            <a:solidFill>
              <a:srgbClr val="002060"/>
            </a:solidFill>
          </a:endParaRPr>
        </a:p>
      </dsp:txBody>
      <dsp:txXfrm>
        <a:off x="3544506" y="3333871"/>
        <a:ext cx="3331326" cy="557289"/>
      </dsp:txXfrm>
    </dsp:sp>
    <dsp:sp modelId="{AAD1F299-A1E9-4099-99D9-195913EA63C8}">
      <dsp:nvSpPr>
        <dsp:cNvPr id="0" name=""/>
        <dsp:cNvSpPr/>
      </dsp:nvSpPr>
      <dsp:spPr>
        <a:xfrm>
          <a:off x="3514358" y="3998506"/>
          <a:ext cx="3391622" cy="617585"/>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Remiss</a:t>
          </a:r>
          <a:endParaRPr lang="en-US" sz="2500" b="1" kern="1200" noProof="0" dirty="0">
            <a:solidFill>
              <a:srgbClr val="002060"/>
            </a:solidFill>
          </a:endParaRPr>
        </a:p>
      </dsp:txBody>
      <dsp:txXfrm>
        <a:off x="3544506" y="4028654"/>
        <a:ext cx="3331326" cy="5572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BD4C2-192B-471C-9D4B-B7B4D16F9C3C}">
      <dsp:nvSpPr>
        <dsp:cNvPr id="0" name=""/>
        <dsp:cNvSpPr/>
      </dsp:nvSpPr>
      <dsp:spPr>
        <a:xfrm rot="10800000">
          <a:off x="905418" y="0"/>
          <a:ext cx="5217879" cy="5217879"/>
        </a:xfrm>
        <a:prstGeom prst="triangle">
          <a:avLst/>
        </a:prstGeom>
        <a:solidFill>
          <a:schemeClr val="bg1">
            <a:lumMod val="9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6A2C28-B55D-472D-BF22-6E15C5B3E9EC}">
      <dsp:nvSpPr>
        <dsp:cNvPr id="0" name=""/>
        <dsp:cNvSpPr/>
      </dsp:nvSpPr>
      <dsp:spPr>
        <a:xfrm>
          <a:off x="3514358" y="522297"/>
          <a:ext cx="3391622" cy="741917"/>
        </a:xfrm>
        <a:prstGeom prst="roundRect">
          <a:avLst/>
        </a:prstGeom>
        <a:solidFill>
          <a:srgbClr val="002060"/>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err="1">
              <a:solidFill>
                <a:schemeClr val="bg1"/>
              </a:solidFill>
              <a:latin typeface="Helvetica Neue" panose="020B0604020202020204"/>
            </a:rPr>
            <a:t>Förvärv</a:t>
          </a:r>
          <a:endParaRPr lang="en-US" sz="3100" b="1" kern="1200" noProof="0" dirty="0">
            <a:solidFill>
              <a:schemeClr val="bg1"/>
            </a:solidFill>
            <a:latin typeface="Helvetica Neue" panose="020B0604020202020204"/>
          </a:endParaRPr>
        </a:p>
      </dsp:txBody>
      <dsp:txXfrm>
        <a:off x="3550575" y="558514"/>
        <a:ext cx="3319188" cy="669483"/>
      </dsp:txXfrm>
    </dsp:sp>
    <dsp:sp modelId="{95F77365-533F-47D4-94C6-8E9CFA98F286}">
      <dsp:nvSpPr>
        <dsp:cNvPr id="0" name=""/>
        <dsp:cNvSpPr/>
      </dsp:nvSpPr>
      <dsp:spPr>
        <a:xfrm>
          <a:off x="3514358" y="1356954"/>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err="1">
              <a:solidFill>
                <a:srgbClr val="002060"/>
              </a:solidFill>
              <a:latin typeface="Helvetica Neue" panose="020B0604020202020204"/>
              <a:ea typeface="Microsoft Sans Serif" panose="020B0604020202020204" pitchFamily="34" charset="0"/>
              <a:cs typeface="Microsoft Sans Serif" panose="020B0604020202020204" pitchFamily="34" charset="0"/>
            </a:rPr>
            <a:t>Aktivering</a:t>
          </a:r>
          <a:endParaRPr lang="en-US" sz="3100" b="1" kern="1200" noProof="0" dirty="0">
            <a:solidFill>
              <a:srgbClr val="002060"/>
            </a:solidFill>
          </a:endParaRPr>
        </a:p>
      </dsp:txBody>
      <dsp:txXfrm>
        <a:off x="3550575" y="1393171"/>
        <a:ext cx="3319188" cy="669483"/>
      </dsp:txXfrm>
    </dsp:sp>
    <dsp:sp modelId="{1485D2D0-AEAF-4DB0-A30C-83331FED44B5}">
      <dsp:nvSpPr>
        <dsp:cNvPr id="0" name=""/>
        <dsp:cNvSpPr/>
      </dsp:nvSpPr>
      <dsp:spPr>
        <a:xfrm>
          <a:off x="3514358" y="2191611"/>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Retention</a:t>
          </a:r>
          <a:endParaRPr lang="en-US" sz="3100" b="1" kern="1200" noProof="0" dirty="0">
            <a:solidFill>
              <a:srgbClr val="002060"/>
            </a:solidFill>
          </a:endParaRPr>
        </a:p>
      </dsp:txBody>
      <dsp:txXfrm>
        <a:off x="3550575" y="2227828"/>
        <a:ext cx="3319188" cy="669483"/>
      </dsp:txXfrm>
    </dsp:sp>
    <dsp:sp modelId="{F4253412-B33B-4FD1-A77C-FCEE3D25E1F1}">
      <dsp:nvSpPr>
        <dsp:cNvPr id="0" name=""/>
        <dsp:cNvSpPr/>
      </dsp:nvSpPr>
      <dsp:spPr>
        <a:xfrm>
          <a:off x="3514358" y="3026268"/>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err="1">
              <a:solidFill>
                <a:srgbClr val="002060"/>
              </a:solidFill>
              <a:latin typeface="Helvetica Neue" panose="020B0604020202020204"/>
            </a:rPr>
            <a:t>Intäkt</a:t>
          </a:r>
          <a:endParaRPr lang="en-US" sz="3100" b="1" kern="1200" noProof="0" dirty="0">
            <a:solidFill>
              <a:srgbClr val="002060"/>
            </a:solidFill>
            <a:latin typeface="Helvetica Neue" panose="020B0604020202020204"/>
          </a:endParaRPr>
        </a:p>
      </dsp:txBody>
      <dsp:txXfrm>
        <a:off x="3550575" y="3062485"/>
        <a:ext cx="3319188" cy="669483"/>
      </dsp:txXfrm>
    </dsp:sp>
    <dsp:sp modelId="{AAD1F299-A1E9-4099-99D9-195913EA63C8}">
      <dsp:nvSpPr>
        <dsp:cNvPr id="0" name=""/>
        <dsp:cNvSpPr/>
      </dsp:nvSpPr>
      <dsp:spPr>
        <a:xfrm>
          <a:off x="3514358" y="3860925"/>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Remiss</a:t>
          </a:r>
          <a:endParaRPr lang="en-US" sz="3100" b="1" kern="1200" noProof="0" dirty="0">
            <a:solidFill>
              <a:srgbClr val="002060"/>
            </a:solidFill>
            <a:latin typeface="Helvetica Neue" panose="020B0604020202020204"/>
          </a:endParaRPr>
        </a:p>
      </dsp:txBody>
      <dsp:txXfrm>
        <a:off x="3550575" y="3897142"/>
        <a:ext cx="3319188" cy="66948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BD4C2-192B-471C-9D4B-B7B4D16F9C3C}">
      <dsp:nvSpPr>
        <dsp:cNvPr id="0" name=""/>
        <dsp:cNvSpPr/>
      </dsp:nvSpPr>
      <dsp:spPr>
        <a:xfrm rot="10800000">
          <a:off x="905418" y="0"/>
          <a:ext cx="5217879" cy="5217879"/>
        </a:xfrm>
        <a:prstGeom prst="triangle">
          <a:avLst/>
        </a:prstGeom>
        <a:solidFill>
          <a:schemeClr val="bg1">
            <a:lumMod val="9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6A2C28-B55D-472D-BF22-6E15C5B3E9EC}">
      <dsp:nvSpPr>
        <dsp:cNvPr id="0" name=""/>
        <dsp:cNvSpPr/>
      </dsp:nvSpPr>
      <dsp:spPr>
        <a:xfrm>
          <a:off x="3514358" y="522297"/>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err="1">
              <a:solidFill>
                <a:srgbClr val="002060"/>
              </a:solidFill>
              <a:latin typeface="Helvetica Neue" panose="020B0604020202020204"/>
              <a:ea typeface="Microsoft Sans Serif" panose="020B0604020202020204" pitchFamily="34" charset="0"/>
              <a:cs typeface="Microsoft Sans Serif" panose="020B0604020202020204" pitchFamily="34" charset="0"/>
            </a:rPr>
            <a:t>Förvärv</a:t>
          </a:r>
          <a:endParaRPr lang="en-US" sz="3100" b="1" kern="1200" noProof="0" dirty="0">
            <a:solidFill>
              <a:srgbClr val="002060"/>
            </a:solidFill>
            <a:latin typeface="Helvetica Neue" panose="020B0604020202020204"/>
          </a:endParaRPr>
        </a:p>
      </dsp:txBody>
      <dsp:txXfrm>
        <a:off x="3550575" y="558514"/>
        <a:ext cx="3319188" cy="669483"/>
      </dsp:txXfrm>
    </dsp:sp>
    <dsp:sp modelId="{95F77365-533F-47D4-94C6-8E9CFA98F286}">
      <dsp:nvSpPr>
        <dsp:cNvPr id="0" name=""/>
        <dsp:cNvSpPr/>
      </dsp:nvSpPr>
      <dsp:spPr>
        <a:xfrm>
          <a:off x="3514358" y="1356954"/>
          <a:ext cx="3391622" cy="741917"/>
        </a:xfrm>
        <a:prstGeom prst="roundRect">
          <a:avLst/>
        </a:prstGeom>
        <a:solidFill>
          <a:srgbClr val="002060"/>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err="1">
              <a:solidFill>
                <a:schemeClr val="bg1"/>
              </a:solidFill>
              <a:latin typeface="Helvetica Neue" panose="020B0604020202020204"/>
              <a:ea typeface="Microsoft Sans Serif" panose="020B0604020202020204" pitchFamily="34" charset="0"/>
              <a:cs typeface="Microsoft Sans Serif" panose="020B0604020202020204" pitchFamily="34" charset="0"/>
            </a:rPr>
            <a:t>Aktivering</a:t>
          </a:r>
          <a:endParaRPr lang="en-US" sz="3100" b="1" kern="1200" noProof="0" dirty="0">
            <a:solidFill>
              <a:schemeClr val="bg1"/>
            </a:solidFill>
            <a:latin typeface="Helvetica Neue" panose="020B0604020202020204"/>
          </a:endParaRPr>
        </a:p>
      </dsp:txBody>
      <dsp:txXfrm>
        <a:off x="3550575" y="1393171"/>
        <a:ext cx="3319188" cy="669483"/>
      </dsp:txXfrm>
    </dsp:sp>
    <dsp:sp modelId="{1485D2D0-AEAF-4DB0-A30C-83331FED44B5}">
      <dsp:nvSpPr>
        <dsp:cNvPr id="0" name=""/>
        <dsp:cNvSpPr/>
      </dsp:nvSpPr>
      <dsp:spPr>
        <a:xfrm>
          <a:off x="3514358" y="2191611"/>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Retention</a:t>
          </a:r>
          <a:endParaRPr lang="en-US" sz="3100" b="1" kern="1200" noProof="0" dirty="0">
            <a:solidFill>
              <a:srgbClr val="002060"/>
            </a:solidFill>
          </a:endParaRPr>
        </a:p>
      </dsp:txBody>
      <dsp:txXfrm>
        <a:off x="3550575" y="2227828"/>
        <a:ext cx="3319188" cy="669483"/>
      </dsp:txXfrm>
    </dsp:sp>
    <dsp:sp modelId="{F4253412-B33B-4FD1-A77C-FCEE3D25E1F1}">
      <dsp:nvSpPr>
        <dsp:cNvPr id="0" name=""/>
        <dsp:cNvSpPr/>
      </dsp:nvSpPr>
      <dsp:spPr>
        <a:xfrm>
          <a:off x="3514358" y="3026268"/>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err="1">
              <a:solidFill>
                <a:srgbClr val="002060"/>
              </a:solidFill>
              <a:latin typeface="Helvetica Neue" panose="020B0604020202020204"/>
              <a:ea typeface="Microsoft Sans Serif" panose="020B0604020202020204" pitchFamily="34" charset="0"/>
              <a:cs typeface="Microsoft Sans Serif" panose="020B0604020202020204" pitchFamily="34" charset="0"/>
            </a:rPr>
            <a:t>Intäkt</a:t>
          </a:r>
          <a:endParaRPr lang="en-US" sz="3100" b="1" kern="1200" noProof="0" dirty="0">
            <a:solidFill>
              <a:srgbClr val="002060"/>
            </a:solidFill>
            <a:latin typeface="Helvetica Neue" panose="020B0604020202020204"/>
          </a:endParaRPr>
        </a:p>
      </dsp:txBody>
      <dsp:txXfrm>
        <a:off x="3550575" y="3062485"/>
        <a:ext cx="3319188" cy="669483"/>
      </dsp:txXfrm>
    </dsp:sp>
    <dsp:sp modelId="{AAD1F299-A1E9-4099-99D9-195913EA63C8}">
      <dsp:nvSpPr>
        <dsp:cNvPr id="0" name=""/>
        <dsp:cNvSpPr/>
      </dsp:nvSpPr>
      <dsp:spPr>
        <a:xfrm>
          <a:off x="3514358" y="3860925"/>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Remiss</a:t>
          </a:r>
          <a:endParaRPr lang="en-US" sz="3100" b="1" kern="1200" noProof="0" dirty="0">
            <a:solidFill>
              <a:srgbClr val="002060"/>
            </a:solidFill>
            <a:latin typeface="Helvetica Neue" panose="020B0604020202020204"/>
          </a:endParaRPr>
        </a:p>
      </dsp:txBody>
      <dsp:txXfrm>
        <a:off x="3550575" y="3897142"/>
        <a:ext cx="3319188" cy="66948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BD4C2-192B-471C-9D4B-B7B4D16F9C3C}">
      <dsp:nvSpPr>
        <dsp:cNvPr id="0" name=""/>
        <dsp:cNvSpPr/>
      </dsp:nvSpPr>
      <dsp:spPr>
        <a:xfrm rot="10800000">
          <a:off x="905418" y="0"/>
          <a:ext cx="5217879" cy="5217879"/>
        </a:xfrm>
        <a:prstGeom prst="triangle">
          <a:avLst/>
        </a:prstGeom>
        <a:solidFill>
          <a:schemeClr val="bg1">
            <a:lumMod val="9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6A2C28-B55D-472D-BF22-6E15C5B3E9EC}">
      <dsp:nvSpPr>
        <dsp:cNvPr id="0" name=""/>
        <dsp:cNvSpPr/>
      </dsp:nvSpPr>
      <dsp:spPr>
        <a:xfrm>
          <a:off x="3514358" y="522297"/>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err="1">
              <a:solidFill>
                <a:srgbClr val="002060"/>
              </a:solidFill>
              <a:latin typeface="Helvetica Neue" panose="020B0604020202020204"/>
              <a:ea typeface="Microsoft Sans Serif" panose="020B0604020202020204" pitchFamily="34" charset="0"/>
              <a:cs typeface="Microsoft Sans Serif" panose="020B0604020202020204" pitchFamily="34" charset="0"/>
            </a:rPr>
            <a:t>Förvärv</a:t>
          </a:r>
          <a:endParaRPr lang="en-US" sz="3100" b="1" kern="1200" noProof="0" dirty="0">
            <a:solidFill>
              <a:srgbClr val="002060"/>
            </a:solidFill>
            <a:latin typeface="Helvetica Neue" panose="020B0604020202020204"/>
          </a:endParaRPr>
        </a:p>
      </dsp:txBody>
      <dsp:txXfrm>
        <a:off x="3550575" y="558514"/>
        <a:ext cx="3319188" cy="669483"/>
      </dsp:txXfrm>
    </dsp:sp>
    <dsp:sp modelId="{95F77365-533F-47D4-94C6-8E9CFA98F286}">
      <dsp:nvSpPr>
        <dsp:cNvPr id="0" name=""/>
        <dsp:cNvSpPr/>
      </dsp:nvSpPr>
      <dsp:spPr>
        <a:xfrm>
          <a:off x="3514358" y="1356954"/>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err="1">
              <a:solidFill>
                <a:srgbClr val="002060"/>
              </a:solidFill>
              <a:latin typeface="Helvetica Neue" panose="020B0604020202020204"/>
              <a:ea typeface="Microsoft Sans Serif" panose="020B0604020202020204" pitchFamily="34" charset="0"/>
              <a:cs typeface="Microsoft Sans Serif" panose="020B0604020202020204" pitchFamily="34" charset="0"/>
            </a:rPr>
            <a:t>Aktivering</a:t>
          </a:r>
          <a:endParaRPr lang="en-US" sz="3100" b="1" kern="1200" noProof="0" dirty="0">
            <a:solidFill>
              <a:srgbClr val="002060"/>
            </a:solidFill>
            <a:latin typeface="Helvetica Neue" panose="020B0604020202020204"/>
          </a:endParaRPr>
        </a:p>
      </dsp:txBody>
      <dsp:txXfrm>
        <a:off x="3550575" y="1393171"/>
        <a:ext cx="3319188" cy="669483"/>
      </dsp:txXfrm>
    </dsp:sp>
    <dsp:sp modelId="{1485D2D0-AEAF-4DB0-A30C-83331FED44B5}">
      <dsp:nvSpPr>
        <dsp:cNvPr id="0" name=""/>
        <dsp:cNvSpPr/>
      </dsp:nvSpPr>
      <dsp:spPr>
        <a:xfrm>
          <a:off x="3514358" y="2191611"/>
          <a:ext cx="3391622" cy="741917"/>
        </a:xfrm>
        <a:prstGeom prst="roundRect">
          <a:avLst/>
        </a:prstGeom>
        <a:solidFill>
          <a:srgbClr val="002060"/>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chemeClr val="bg1"/>
              </a:solidFill>
              <a:latin typeface="Helvetica Neue" panose="020B0604020202020204"/>
              <a:ea typeface="Microsoft Sans Serif" panose="020B0604020202020204" pitchFamily="34" charset="0"/>
              <a:cs typeface="Microsoft Sans Serif" panose="020B0604020202020204" pitchFamily="34" charset="0"/>
            </a:rPr>
            <a:t>Retention</a:t>
          </a:r>
          <a:endParaRPr lang="en-US" sz="3100" b="1" kern="1200" noProof="0" dirty="0">
            <a:solidFill>
              <a:schemeClr val="bg1"/>
            </a:solidFill>
            <a:latin typeface="Helvetica Neue" panose="020B0604020202020204"/>
          </a:endParaRPr>
        </a:p>
      </dsp:txBody>
      <dsp:txXfrm>
        <a:off x="3550575" y="2227828"/>
        <a:ext cx="3319188" cy="669483"/>
      </dsp:txXfrm>
    </dsp:sp>
    <dsp:sp modelId="{F4253412-B33B-4FD1-A77C-FCEE3D25E1F1}">
      <dsp:nvSpPr>
        <dsp:cNvPr id="0" name=""/>
        <dsp:cNvSpPr/>
      </dsp:nvSpPr>
      <dsp:spPr>
        <a:xfrm>
          <a:off x="3514358" y="3026268"/>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err="1">
              <a:solidFill>
                <a:srgbClr val="002060"/>
              </a:solidFill>
              <a:latin typeface="Helvetica Neue" panose="020B0604020202020204"/>
              <a:ea typeface="Microsoft Sans Serif" panose="020B0604020202020204" pitchFamily="34" charset="0"/>
              <a:cs typeface="Microsoft Sans Serif" panose="020B0604020202020204" pitchFamily="34" charset="0"/>
            </a:rPr>
            <a:t>Intäkt</a:t>
          </a:r>
          <a:endParaRPr lang="en-US" sz="3100" b="1" kern="1200" noProof="0" dirty="0">
            <a:solidFill>
              <a:srgbClr val="002060"/>
            </a:solidFill>
            <a:latin typeface="Helvetica Neue" panose="020B0604020202020204"/>
          </a:endParaRPr>
        </a:p>
      </dsp:txBody>
      <dsp:txXfrm>
        <a:off x="3550575" y="3062485"/>
        <a:ext cx="3319188" cy="669483"/>
      </dsp:txXfrm>
    </dsp:sp>
    <dsp:sp modelId="{AAD1F299-A1E9-4099-99D9-195913EA63C8}">
      <dsp:nvSpPr>
        <dsp:cNvPr id="0" name=""/>
        <dsp:cNvSpPr/>
      </dsp:nvSpPr>
      <dsp:spPr>
        <a:xfrm>
          <a:off x="3514358" y="3860925"/>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Remiss</a:t>
          </a:r>
          <a:endParaRPr lang="en-US" sz="3100" b="1" kern="1200" noProof="0" dirty="0">
            <a:solidFill>
              <a:srgbClr val="002060"/>
            </a:solidFill>
            <a:latin typeface="Helvetica Neue" panose="020B0604020202020204"/>
          </a:endParaRPr>
        </a:p>
      </dsp:txBody>
      <dsp:txXfrm>
        <a:off x="3550575" y="3897142"/>
        <a:ext cx="3319188" cy="66948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BD4C2-192B-471C-9D4B-B7B4D16F9C3C}">
      <dsp:nvSpPr>
        <dsp:cNvPr id="0" name=""/>
        <dsp:cNvSpPr/>
      </dsp:nvSpPr>
      <dsp:spPr>
        <a:xfrm rot="10800000">
          <a:off x="905418" y="0"/>
          <a:ext cx="5217879" cy="5217879"/>
        </a:xfrm>
        <a:prstGeom prst="triangle">
          <a:avLst/>
        </a:prstGeom>
        <a:solidFill>
          <a:schemeClr val="bg1">
            <a:lumMod val="9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6A2C28-B55D-472D-BF22-6E15C5B3E9EC}">
      <dsp:nvSpPr>
        <dsp:cNvPr id="0" name=""/>
        <dsp:cNvSpPr/>
      </dsp:nvSpPr>
      <dsp:spPr>
        <a:xfrm>
          <a:off x="3514358" y="522297"/>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err="1">
              <a:solidFill>
                <a:srgbClr val="002060"/>
              </a:solidFill>
              <a:latin typeface="Helvetica Neue" panose="020B0604020202020204"/>
              <a:ea typeface="Microsoft Sans Serif" panose="020B0604020202020204" pitchFamily="34" charset="0"/>
              <a:cs typeface="Microsoft Sans Serif" panose="020B0604020202020204" pitchFamily="34" charset="0"/>
            </a:rPr>
            <a:t>Förvärv</a:t>
          </a:r>
          <a:endParaRPr lang="en-US" sz="3100" b="1" kern="1200" noProof="0" dirty="0">
            <a:solidFill>
              <a:srgbClr val="002060"/>
            </a:solidFill>
            <a:latin typeface="Helvetica Neue" panose="020B0604020202020204"/>
          </a:endParaRPr>
        </a:p>
      </dsp:txBody>
      <dsp:txXfrm>
        <a:off x="3550575" y="558514"/>
        <a:ext cx="3319188" cy="669483"/>
      </dsp:txXfrm>
    </dsp:sp>
    <dsp:sp modelId="{95F77365-533F-47D4-94C6-8E9CFA98F286}">
      <dsp:nvSpPr>
        <dsp:cNvPr id="0" name=""/>
        <dsp:cNvSpPr/>
      </dsp:nvSpPr>
      <dsp:spPr>
        <a:xfrm>
          <a:off x="3514358" y="1356954"/>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err="1">
              <a:solidFill>
                <a:srgbClr val="002060"/>
              </a:solidFill>
              <a:latin typeface="Helvetica Neue" panose="020B0604020202020204"/>
              <a:ea typeface="Microsoft Sans Serif" panose="020B0604020202020204" pitchFamily="34" charset="0"/>
              <a:cs typeface="Microsoft Sans Serif" panose="020B0604020202020204" pitchFamily="34" charset="0"/>
            </a:rPr>
            <a:t>Aktivering</a:t>
          </a:r>
          <a:endParaRPr lang="en-US" sz="3100" b="1" kern="1200" noProof="0" dirty="0">
            <a:solidFill>
              <a:srgbClr val="002060"/>
            </a:solidFill>
            <a:latin typeface="Helvetica Neue" panose="020B0604020202020204"/>
          </a:endParaRPr>
        </a:p>
      </dsp:txBody>
      <dsp:txXfrm>
        <a:off x="3550575" y="1393171"/>
        <a:ext cx="3319188" cy="669483"/>
      </dsp:txXfrm>
    </dsp:sp>
    <dsp:sp modelId="{1485D2D0-AEAF-4DB0-A30C-83331FED44B5}">
      <dsp:nvSpPr>
        <dsp:cNvPr id="0" name=""/>
        <dsp:cNvSpPr/>
      </dsp:nvSpPr>
      <dsp:spPr>
        <a:xfrm>
          <a:off x="3514358" y="2191611"/>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Retention</a:t>
          </a:r>
          <a:endParaRPr lang="en-US" sz="3100" b="1" kern="1200" noProof="0" dirty="0">
            <a:solidFill>
              <a:srgbClr val="002060"/>
            </a:solidFill>
            <a:latin typeface="Helvetica Neue" panose="020B0604020202020204"/>
          </a:endParaRPr>
        </a:p>
      </dsp:txBody>
      <dsp:txXfrm>
        <a:off x="3550575" y="2227828"/>
        <a:ext cx="3319188" cy="669483"/>
      </dsp:txXfrm>
    </dsp:sp>
    <dsp:sp modelId="{F4253412-B33B-4FD1-A77C-FCEE3D25E1F1}">
      <dsp:nvSpPr>
        <dsp:cNvPr id="0" name=""/>
        <dsp:cNvSpPr/>
      </dsp:nvSpPr>
      <dsp:spPr>
        <a:xfrm>
          <a:off x="3514358" y="3026268"/>
          <a:ext cx="3391622" cy="741917"/>
        </a:xfrm>
        <a:prstGeom prst="roundRect">
          <a:avLst/>
        </a:prstGeom>
        <a:solidFill>
          <a:srgbClr val="002060"/>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err="1">
              <a:solidFill>
                <a:schemeClr val="bg1"/>
              </a:solidFill>
              <a:latin typeface="Helvetica Neue" panose="020B0604020202020204"/>
              <a:ea typeface="Microsoft Sans Serif" panose="020B0604020202020204" pitchFamily="34" charset="0"/>
              <a:cs typeface="Microsoft Sans Serif" panose="020B0604020202020204" pitchFamily="34" charset="0"/>
            </a:rPr>
            <a:t>Intäkt</a:t>
          </a:r>
          <a:endParaRPr lang="en-US" sz="3100" b="1" kern="1200" noProof="0" dirty="0">
            <a:solidFill>
              <a:schemeClr val="bg1"/>
            </a:solidFill>
            <a:latin typeface="Helvetica Neue" panose="020B0604020202020204"/>
          </a:endParaRPr>
        </a:p>
      </dsp:txBody>
      <dsp:txXfrm>
        <a:off x="3550575" y="3062485"/>
        <a:ext cx="3319188" cy="669483"/>
      </dsp:txXfrm>
    </dsp:sp>
    <dsp:sp modelId="{AAD1F299-A1E9-4099-99D9-195913EA63C8}">
      <dsp:nvSpPr>
        <dsp:cNvPr id="0" name=""/>
        <dsp:cNvSpPr/>
      </dsp:nvSpPr>
      <dsp:spPr>
        <a:xfrm>
          <a:off x="3514358" y="3860925"/>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Remiss</a:t>
          </a:r>
          <a:endParaRPr lang="en-US" sz="3100" b="1" kern="1200" noProof="0" dirty="0">
            <a:solidFill>
              <a:srgbClr val="002060"/>
            </a:solidFill>
            <a:latin typeface="Helvetica Neue" panose="020B0604020202020204"/>
          </a:endParaRPr>
        </a:p>
      </dsp:txBody>
      <dsp:txXfrm>
        <a:off x="3550575" y="3897142"/>
        <a:ext cx="3319188" cy="66948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BD4C2-192B-471C-9D4B-B7B4D16F9C3C}">
      <dsp:nvSpPr>
        <dsp:cNvPr id="0" name=""/>
        <dsp:cNvSpPr/>
      </dsp:nvSpPr>
      <dsp:spPr>
        <a:xfrm rot="10800000">
          <a:off x="905418" y="0"/>
          <a:ext cx="5217879" cy="5217879"/>
        </a:xfrm>
        <a:prstGeom prst="triangle">
          <a:avLst/>
        </a:prstGeom>
        <a:solidFill>
          <a:schemeClr val="bg1">
            <a:lumMod val="9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6A2C28-B55D-472D-BF22-6E15C5B3E9EC}">
      <dsp:nvSpPr>
        <dsp:cNvPr id="0" name=""/>
        <dsp:cNvSpPr/>
      </dsp:nvSpPr>
      <dsp:spPr>
        <a:xfrm>
          <a:off x="3514358" y="522297"/>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err="1">
              <a:solidFill>
                <a:srgbClr val="002060"/>
              </a:solidFill>
              <a:latin typeface="Helvetica Neue" panose="020B0604020202020204"/>
              <a:ea typeface="Microsoft Sans Serif" panose="020B0604020202020204" pitchFamily="34" charset="0"/>
              <a:cs typeface="Microsoft Sans Serif" panose="020B0604020202020204" pitchFamily="34" charset="0"/>
            </a:rPr>
            <a:t>Förvärv</a:t>
          </a:r>
          <a:endParaRPr lang="en-US" sz="3100" b="1" kern="1200" noProof="0" dirty="0">
            <a:solidFill>
              <a:srgbClr val="002060"/>
            </a:solidFill>
            <a:latin typeface="Helvetica Neue" panose="020B0604020202020204"/>
          </a:endParaRPr>
        </a:p>
      </dsp:txBody>
      <dsp:txXfrm>
        <a:off x="3550575" y="558514"/>
        <a:ext cx="3319188" cy="669483"/>
      </dsp:txXfrm>
    </dsp:sp>
    <dsp:sp modelId="{95F77365-533F-47D4-94C6-8E9CFA98F286}">
      <dsp:nvSpPr>
        <dsp:cNvPr id="0" name=""/>
        <dsp:cNvSpPr/>
      </dsp:nvSpPr>
      <dsp:spPr>
        <a:xfrm>
          <a:off x="3514358" y="1356954"/>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err="1">
              <a:solidFill>
                <a:srgbClr val="002060"/>
              </a:solidFill>
              <a:latin typeface="Helvetica Neue" panose="020B0604020202020204"/>
              <a:ea typeface="Microsoft Sans Serif" panose="020B0604020202020204" pitchFamily="34" charset="0"/>
              <a:cs typeface="Microsoft Sans Serif" panose="020B0604020202020204" pitchFamily="34" charset="0"/>
            </a:rPr>
            <a:t>Aktivering</a:t>
          </a:r>
          <a:endParaRPr lang="en-US" sz="3100" b="1" kern="1200" noProof="0" dirty="0">
            <a:solidFill>
              <a:srgbClr val="002060"/>
            </a:solidFill>
            <a:latin typeface="Helvetica Neue" panose="020B0604020202020204"/>
          </a:endParaRPr>
        </a:p>
      </dsp:txBody>
      <dsp:txXfrm>
        <a:off x="3550575" y="1393171"/>
        <a:ext cx="3319188" cy="669483"/>
      </dsp:txXfrm>
    </dsp:sp>
    <dsp:sp modelId="{1485D2D0-AEAF-4DB0-A30C-83331FED44B5}">
      <dsp:nvSpPr>
        <dsp:cNvPr id="0" name=""/>
        <dsp:cNvSpPr/>
      </dsp:nvSpPr>
      <dsp:spPr>
        <a:xfrm>
          <a:off x="3514358" y="2191611"/>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Retention</a:t>
          </a:r>
          <a:endParaRPr lang="en-US" sz="3100" b="1" kern="1200" noProof="0" dirty="0">
            <a:solidFill>
              <a:srgbClr val="002060"/>
            </a:solidFill>
            <a:latin typeface="Helvetica Neue" panose="020B0604020202020204"/>
          </a:endParaRPr>
        </a:p>
      </dsp:txBody>
      <dsp:txXfrm>
        <a:off x="3550575" y="2227828"/>
        <a:ext cx="3319188" cy="669483"/>
      </dsp:txXfrm>
    </dsp:sp>
    <dsp:sp modelId="{F4253412-B33B-4FD1-A77C-FCEE3D25E1F1}">
      <dsp:nvSpPr>
        <dsp:cNvPr id="0" name=""/>
        <dsp:cNvSpPr/>
      </dsp:nvSpPr>
      <dsp:spPr>
        <a:xfrm>
          <a:off x="3514358" y="3026268"/>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err="1">
              <a:solidFill>
                <a:srgbClr val="002060"/>
              </a:solidFill>
              <a:latin typeface="Helvetica Neue" panose="020B0604020202020204"/>
              <a:ea typeface="Microsoft Sans Serif" panose="020B0604020202020204" pitchFamily="34" charset="0"/>
              <a:cs typeface="Microsoft Sans Serif" panose="020B0604020202020204" pitchFamily="34" charset="0"/>
            </a:rPr>
            <a:t>Intäkt</a:t>
          </a:r>
          <a:endParaRPr lang="en-US" sz="3100" b="1" kern="1200" noProof="0" dirty="0">
            <a:solidFill>
              <a:srgbClr val="002060"/>
            </a:solidFill>
            <a:latin typeface="Helvetica Neue" panose="020B0604020202020204"/>
          </a:endParaRPr>
        </a:p>
      </dsp:txBody>
      <dsp:txXfrm>
        <a:off x="3550575" y="3062485"/>
        <a:ext cx="3319188" cy="669483"/>
      </dsp:txXfrm>
    </dsp:sp>
    <dsp:sp modelId="{AAD1F299-A1E9-4099-99D9-195913EA63C8}">
      <dsp:nvSpPr>
        <dsp:cNvPr id="0" name=""/>
        <dsp:cNvSpPr/>
      </dsp:nvSpPr>
      <dsp:spPr>
        <a:xfrm>
          <a:off x="3514358" y="3860925"/>
          <a:ext cx="3391622" cy="741917"/>
        </a:xfrm>
        <a:prstGeom prst="roundRect">
          <a:avLst/>
        </a:prstGeom>
        <a:solidFill>
          <a:srgbClr val="002060"/>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noProof="0" dirty="0">
              <a:solidFill>
                <a:schemeClr val="bg1"/>
              </a:solidFill>
              <a:latin typeface="Helvetica Neue" panose="020B0604020202020204"/>
              <a:ea typeface="Microsoft Sans Serif" panose="020B0604020202020204" pitchFamily="34" charset="0"/>
              <a:cs typeface="Microsoft Sans Serif" panose="020B0604020202020204" pitchFamily="34" charset="0"/>
            </a:rPr>
            <a:t>Remiss</a:t>
          </a:r>
          <a:endParaRPr lang="en-US" sz="3100" b="1" kern="1200" noProof="0" dirty="0">
            <a:solidFill>
              <a:schemeClr val="bg1"/>
            </a:solidFill>
            <a:latin typeface="Helvetica Neue" panose="020B0604020202020204"/>
          </a:endParaRPr>
        </a:p>
      </dsp:txBody>
      <dsp:txXfrm>
        <a:off x="3550575" y="3897142"/>
        <a:ext cx="3319188" cy="669483"/>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7.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0FD4A1E9-7051-49EF-91BC-2A97B76EAA5A}"/>
              </a:ext>
            </a:extLst>
          </p:cNvPr>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555E0D00-43A6-421D-8C2B-460E9F9E50ED}"/>
              </a:ext>
            </a:extLst>
          </p:cNvPr>
          <p:cNvSpPr>
            <a:spLocks noGrp="1"/>
          </p:cNvSpPr>
          <p:nvPr>
            <p:ph type="dt" sz="quarter" idx="1"/>
          </p:nvPr>
        </p:nvSpPr>
        <p:spPr>
          <a:xfrm>
            <a:off x="10358438" y="0"/>
            <a:ext cx="7924800" cy="515938"/>
          </a:xfrm>
          <a:prstGeom prst="rect">
            <a:avLst/>
          </a:prstGeom>
        </p:spPr>
        <p:txBody>
          <a:bodyPr vert="horz" lIns="91440" tIns="45720" rIns="91440" bIns="45720" rtlCol="0"/>
          <a:lstStyle>
            <a:lvl1pPr algn="r">
              <a:defRPr sz="1200"/>
            </a:lvl1pPr>
          </a:lstStyle>
          <a:p>
            <a:fld id="{F9240D5D-8EE4-4EB8-8473-747DA4873899}" type="datetimeFigureOut">
              <a:rPr lang="es-ES" smtClean="0"/>
              <a:t>05/02/2024</a:t>
            </a:fld>
            <a:endParaRPr lang="es-ES"/>
          </a:p>
        </p:txBody>
      </p:sp>
      <p:sp>
        <p:nvSpPr>
          <p:cNvPr id="4" name="Marcador de pie de página 3">
            <a:extLst>
              <a:ext uri="{FF2B5EF4-FFF2-40B4-BE49-F238E27FC236}">
                <a16:creationId xmlns:a16="http://schemas.microsoft.com/office/drawing/2014/main" id="{DAD58A89-3AA8-4ECA-B189-0CF8B32E4D19}"/>
              </a:ext>
            </a:extLst>
          </p:cNvPr>
          <p:cNvSpPr>
            <a:spLocks noGrp="1"/>
          </p:cNvSpPr>
          <p:nvPr>
            <p:ph type="ftr" sz="quarter" idx="2"/>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D2BC1EF2-3487-4C6D-88C4-D87FE99829BC}"/>
              </a:ext>
            </a:extLst>
          </p:cNvPr>
          <p:cNvSpPr>
            <a:spLocks noGrp="1"/>
          </p:cNvSpPr>
          <p:nvPr>
            <p:ph type="sldNum" sz="quarter" idx="3"/>
          </p:nvPr>
        </p:nvSpPr>
        <p:spPr>
          <a:xfrm>
            <a:off x="10358438" y="9771063"/>
            <a:ext cx="7924800" cy="515937"/>
          </a:xfrm>
          <a:prstGeom prst="rect">
            <a:avLst/>
          </a:prstGeom>
        </p:spPr>
        <p:txBody>
          <a:bodyPr vert="horz" lIns="91440" tIns="45720" rIns="91440" bIns="45720" rtlCol="0" anchor="b"/>
          <a:lstStyle>
            <a:lvl1pPr algn="r">
              <a:defRPr sz="1200"/>
            </a:lvl1pPr>
          </a:lstStyle>
          <a:p>
            <a:fld id="{45BF278E-D6B6-4912-B86D-7823FDDBA8AD}" type="slidenum">
              <a:rPr lang="es-ES" smtClean="0"/>
              <a:t>‹Nr.›</a:t>
            </a:fld>
            <a:endParaRPr lang="es-ES"/>
          </a:p>
        </p:txBody>
      </p:sp>
    </p:spTree>
    <p:extLst>
      <p:ext uri="{BB962C8B-B14F-4D97-AF65-F5344CB8AC3E}">
        <p14:creationId xmlns:p14="http://schemas.microsoft.com/office/powerpoint/2010/main" val="4131386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5795B856-2DF7-4572-A0C9-5E9BAA9EEC37}" type="datetimeFigureOut">
              <a:rPr lang="es-ES" smtClean="0"/>
              <a:t>05/02/2024</a:t>
            </a:fld>
            <a:endParaRPr lang="es-ES"/>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224C3282-B3AE-4A99-BAF5-A2BE9A86BDC0}" type="slidenum">
              <a:rPr lang="es-ES" smtClean="0"/>
              <a:t>‹Nr.›</a:t>
            </a:fld>
            <a:endParaRPr lang="es-ES"/>
          </a:p>
        </p:txBody>
      </p:sp>
    </p:spTree>
    <p:extLst>
      <p:ext uri="{BB962C8B-B14F-4D97-AF65-F5344CB8AC3E}">
        <p14:creationId xmlns:p14="http://schemas.microsoft.com/office/powerpoint/2010/main" val="1209730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10"/>
          </p:nvPr>
        </p:nvSpPr>
        <p:spPr/>
        <p:txBody>
          <a:bodyPr/>
          <a:lstStyle/>
          <a:p>
            <a:fld id="{224C3282-B3AE-4A99-BAF5-A2BE9A86BDC0}" type="slidenum">
              <a:rPr lang="es-ES" smtClean="0"/>
              <a:t>2</a:t>
            </a:fld>
            <a:endParaRPr lang="es-ES"/>
          </a:p>
        </p:txBody>
      </p:sp>
    </p:spTree>
    <p:extLst>
      <p:ext uri="{BB962C8B-B14F-4D97-AF65-F5344CB8AC3E}">
        <p14:creationId xmlns:p14="http://schemas.microsoft.com/office/powerpoint/2010/main" val="3896030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GB" dirty="0"/>
          </a:p>
        </p:txBody>
      </p:sp>
      <p:sp>
        <p:nvSpPr>
          <p:cNvPr id="4" name="Platshållare för bildnummer 3"/>
          <p:cNvSpPr>
            <a:spLocks noGrp="1"/>
          </p:cNvSpPr>
          <p:nvPr>
            <p:ph type="sldNum" sz="quarter" idx="5"/>
          </p:nvPr>
        </p:nvSpPr>
        <p:spPr/>
        <p:txBody>
          <a:bodyPr/>
          <a:lstStyle/>
          <a:p>
            <a:fld id="{224C3282-B3AE-4A99-BAF5-A2BE9A86BDC0}" type="slidenum">
              <a:rPr lang="es-ES" smtClean="0"/>
              <a:t>8</a:t>
            </a:fld>
            <a:endParaRPr lang="es-ES"/>
          </a:p>
        </p:txBody>
      </p:sp>
    </p:spTree>
    <p:extLst>
      <p:ext uri="{BB962C8B-B14F-4D97-AF65-F5344CB8AC3E}">
        <p14:creationId xmlns:p14="http://schemas.microsoft.com/office/powerpoint/2010/main" val="35838394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S"/>
              <a:t>18</a:t>
            </a:fld>
            <a:endParaRPr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pic>
        <p:nvPicPr>
          <p:cNvPr id="13" name="object 2">
            <a:extLst>
              <a:ext uri="{FF2B5EF4-FFF2-40B4-BE49-F238E27FC236}">
                <a16:creationId xmlns:a16="http://schemas.microsoft.com/office/drawing/2014/main" id="{8878FF7F-ED91-46B2-8954-051B2FED1D9C}"/>
              </a:ext>
            </a:extLst>
          </p:cNvPr>
          <p:cNvPicPr/>
          <p:nvPr userDrawn="1"/>
        </p:nvPicPr>
        <p:blipFill>
          <a:blip r:embed="rId2"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14" name="object 3">
            <a:extLst>
              <a:ext uri="{FF2B5EF4-FFF2-40B4-BE49-F238E27FC236}">
                <a16:creationId xmlns:a16="http://schemas.microsoft.com/office/drawing/2014/main" id="{6D48BC56-F992-478C-A916-B55CB35A8BEF}"/>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15" name="object 4">
            <a:extLst>
              <a:ext uri="{FF2B5EF4-FFF2-40B4-BE49-F238E27FC236}">
                <a16:creationId xmlns:a16="http://schemas.microsoft.com/office/drawing/2014/main" id="{8CAE140C-2DC1-4C67-9B19-6471CF309ABE}"/>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3900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1685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1262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jpeg"/><Relationship Id="rId5" Type="http://schemas.openxmlformats.org/officeDocument/2006/relationships/image" Target="../media/image1.png"/><Relationship Id="rId10" Type="http://schemas.openxmlformats.org/officeDocument/2006/relationships/image" Target="../media/image6.PNG"/><Relationship Id="rId4" Type="http://schemas.openxmlformats.org/officeDocument/2006/relationships/theme" Target="../theme/theme1.xml"/><Relationship Id="rId9"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theme" Target="../theme/theme2.xml"/><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userDrawn="1"/>
        </p:nvPicPr>
        <p:blipFill>
          <a:blip r:embed="rId5" cstate="screen">
            <a:extLst>
              <a:ext uri="{28A0092B-C50C-407E-A947-70E740481C1C}">
                <a14:useLocalDpi xmlns:a14="http://schemas.microsoft.com/office/drawing/2010/main"/>
              </a:ext>
            </a:extLst>
          </a:blip>
          <a:stretch>
            <a:fillRect/>
          </a:stretch>
        </p:blipFill>
        <p:spPr>
          <a:xfrm>
            <a:off x="881449" y="9069571"/>
            <a:ext cx="276224" cy="276224"/>
          </a:xfrm>
          <a:prstGeom prst="rect">
            <a:avLst/>
          </a:prstGeom>
        </p:spPr>
      </p:pic>
      <p:sp>
        <p:nvSpPr>
          <p:cNvPr id="17" name="bg object 17"/>
          <p:cNvSpPr/>
          <p:nvPr userDrawn="1"/>
        </p:nvSpPr>
        <p:spPr>
          <a:xfrm>
            <a:off x="1222551" y="1174148"/>
            <a:ext cx="15678785" cy="0"/>
          </a:xfrm>
          <a:custGeom>
            <a:avLst/>
            <a:gdLst/>
            <a:ahLst/>
            <a:cxnLst/>
            <a:rect l="l" t="t" r="r" b="b"/>
            <a:pathLst>
              <a:path w="15678785">
                <a:moveTo>
                  <a:pt x="0" y="0"/>
                </a:moveTo>
                <a:lnTo>
                  <a:pt x="15678235" y="0"/>
                </a:lnTo>
              </a:path>
            </a:pathLst>
          </a:custGeom>
          <a:ln w="13546">
            <a:solidFill>
              <a:srgbClr val="AED533"/>
            </a:solidFill>
          </a:ln>
        </p:spPr>
        <p:txBody>
          <a:bodyPr wrap="square" lIns="0" tIns="0" rIns="0" bIns="0" rtlCol="0"/>
          <a:lstStyle/>
          <a:p>
            <a:endParaRPr dirty="0"/>
          </a:p>
        </p:txBody>
      </p:sp>
      <p:sp>
        <p:nvSpPr>
          <p:cNvPr id="18" name="bg object 18"/>
          <p:cNvSpPr/>
          <p:nvPr userDrawn="1"/>
        </p:nvSpPr>
        <p:spPr>
          <a:xfrm>
            <a:off x="1275071" y="9210240"/>
            <a:ext cx="15850235" cy="5080"/>
          </a:xfrm>
          <a:custGeom>
            <a:avLst/>
            <a:gdLst/>
            <a:ahLst/>
            <a:cxnLst/>
            <a:rect l="l" t="t" r="r" b="b"/>
            <a:pathLst>
              <a:path w="15850235" h="5079">
                <a:moveTo>
                  <a:pt x="0" y="0"/>
                </a:moveTo>
                <a:lnTo>
                  <a:pt x="15849653" y="4759"/>
                </a:lnTo>
              </a:path>
            </a:pathLst>
          </a:custGeom>
          <a:ln w="9524">
            <a:solidFill>
              <a:srgbClr val="AED533"/>
            </a:solidFill>
          </a:ln>
        </p:spPr>
        <p:txBody>
          <a:bodyPr wrap="square" lIns="0" tIns="0" rIns="0" bIns="0" rtlCol="0"/>
          <a:lstStyle/>
          <a:p>
            <a:endParaRPr dirty="0"/>
          </a:p>
        </p:txBody>
      </p:sp>
      <p:sp>
        <p:nvSpPr>
          <p:cNvPr id="19" name="bg object 19"/>
          <p:cNvSpPr/>
          <p:nvPr userDrawn="1"/>
        </p:nvSpPr>
        <p:spPr>
          <a:xfrm>
            <a:off x="1023876" y="1409545"/>
            <a:ext cx="0" cy="7525384"/>
          </a:xfrm>
          <a:custGeom>
            <a:avLst/>
            <a:gdLst/>
            <a:ahLst/>
            <a:cxnLst/>
            <a:rect l="l" t="t" r="r" b="b"/>
            <a:pathLst>
              <a:path h="7525384">
                <a:moveTo>
                  <a:pt x="0" y="0"/>
                </a:moveTo>
                <a:lnTo>
                  <a:pt x="0" y="7524868"/>
                </a:lnTo>
              </a:path>
            </a:pathLst>
          </a:custGeom>
          <a:ln w="9528">
            <a:solidFill>
              <a:srgbClr val="AED533"/>
            </a:solidFill>
          </a:ln>
        </p:spPr>
        <p:txBody>
          <a:bodyPr wrap="square" lIns="0" tIns="0" rIns="0" bIns="0" rtlCol="0"/>
          <a:lstStyle/>
          <a:p>
            <a:endParaRPr dirty="0"/>
          </a:p>
        </p:txBody>
      </p:sp>
      <p:sp>
        <p:nvSpPr>
          <p:cNvPr id="20" name="bg object 20"/>
          <p:cNvSpPr/>
          <p:nvPr userDrawn="1"/>
        </p:nvSpPr>
        <p:spPr>
          <a:xfrm>
            <a:off x="17270841" y="1409546"/>
            <a:ext cx="5080" cy="7525384"/>
          </a:xfrm>
          <a:custGeom>
            <a:avLst/>
            <a:gdLst/>
            <a:ahLst/>
            <a:cxnLst/>
            <a:rect l="l" t="t" r="r" b="b"/>
            <a:pathLst>
              <a:path w="5080" h="7525384">
                <a:moveTo>
                  <a:pt x="0" y="0"/>
                </a:moveTo>
                <a:lnTo>
                  <a:pt x="4758" y="7524867"/>
                </a:lnTo>
              </a:path>
            </a:pathLst>
          </a:custGeom>
          <a:ln w="9528">
            <a:solidFill>
              <a:srgbClr val="AED533"/>
            </a:solidFill>
          </a:ln>
        </p:spPr>
        <p:txBody>
          <a:bodyPr wrap="square" lIns="0" tIns="0" rIns="0" bIns="0" rtlCol="0"/>
          <a:lstStyle/>
          <a:p>
            <a:endParaRPr dirty="0"/>
          </a:p>
        </p:txBody>
      </p:sp>
      <p:pic>
        <p:nvPicPr>
          <p:cNvPr id="24" name="object 2">
            <a:extLst>
              <a:ext uri="{FF2B5EF4-FFF2-40B4-BE49-F238E27FC236}">
                <a16:creationId xmlns:a16="http://schemas.microsoft.com/office/drawing/2014/main" id="{2F526033-9EF0-4F19-BF7F-FC11CABF75E9}"/>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25" name="object 3">
            <a:extLst>
              <a:ext uri="{FF2B5EF4-FFF2-40B4-BE49-F238E27FC236}">
                <a16:creationId xmlns:a16="http://schemas.microsoft.com/office/drawing/2014/main" id="{99A3268F-FA71-4773-AB21-492B689F29B0}"/>
              </a:ext>
            </a:extLst>
          </p:cNvPr>
          <p:cNvPicPr/>
          <p:nvPr userDrawn="1"/>
        </p:nvPicPr>
        <p:blipFill>
          <a:blip r:embed="rId7"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26" name="object 4">
            <a:extLst>
              <a:ext uri="{FF2B5EF4-FFF2-40B4-BE49-F238E27FC236}">
                <a16:creationId xmlns:a16="http://schemas.microsoft.com/office/drawing/2014/main" id="{88ECF8A8-C411-4090-98E1-07705AA71495}"/>
              </a:ext>
            </a:extLst>
          </p:cNvPr>
          <p:cNvPicPr/>
          <p:nvPr userDrawn="1"/>
        </p:nvPicPr>
        <p:blipFill>
          <a:blip r:embed="rId8"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pic>
        <p:nvPicPr>
          <p:cNvPr id="27" name="Imagen 26">
            <a:extLst>
              <a:ext uri="{FF2B5EF4-FFF2-40B4-BE49-F238E27FC236}">
                <a16:creationId xmlns:a16="http://schemas.microsoft.com/office/drawing/2014/main" id="{B92E44CC-315E-4A05-944E-DF889162E08A}"/>
              </a:ext>
            </a:extLst>
          </p:cNvPr>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1295400" y="324000"/>
            <a:ext cx="1596494" cy="749022"/>
          </a:xfrm>
          <a:prstGeom prst="rect">
            <a:avLst/>
          </a:prstGeom>
        </p:spPr>
      </p:pic>
      <p:sp>
        <p:nvSpPr>
          <p:cNvPr id="2" name="CuadroTexto 1">
            <a:extLst>
              <a:ext uri="{FF2B5EF4-FFF2-40B4-BE49-F238E27FC236}">
                <a16:creationId xmlns:a16="http://schemas.microsoft.com/office/drawing/2014/main" id="{C46665AE-5A6B-B310-A184-372DA3EC2F4F}"/>
              </a:ext>
            </a:extLst>
          </p:cNvPr>
          <p:cNvSpPr txBox="1"/>
          <p:nvPr userDrawn="1"/>
        </p:nvSpPr>
        <p:spPr>
          <a:xfrm>
            <a:off x="16565968" y="8575280"/>
            <a:ext cx="670735" cy="369332"/>
          </a:xfrm>
          <a:prstGeom prst="rect">
            <a:avLst/>
          </a:prstGeom>
          <a:noFill/>
        </p:spPr>
        <p:txBody>
          <a:bodyPr wrap="square" rtlCol="0">
            <a:spAutoFit/>
          </a:bodyPr>
          <a:lstStyle/>
          <a:p>
            <a:fld id="{64CCA171-8D0F-4B05-9E2F-F99DC67072F7}" type="slidenum">
              <a:rPr lang="es-ES" smtClean="0"/>
              <a:t>‹Nr.›</a:t>
            </a:fld>
            <a:endParaRPr lang="es-ES" dirty="0"/>
          </a:p>
        </p:txBody>
      </p:sp>
      <p:sp>
        <p:nvSpPr>
          <p:cNvPr id="4" name="CuadroTexto 27">
            <a:extLst>
              <a:ext uri="{FF2B5EF4-FFF2-40B4-BE49-F238E27FC236}">
                <a16:creationId xmlns:a16="http://schemas.microsoft.com/office/drawing/2014/main" id="{3CB54326-9FC3-EE07-CB04-1F9FE98EF918}"/>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5" name="Grafik 4" descr="Ein Bild, das Symbol, Schrift, Grafiken, Logo enthält.&#10;&#10;Automatisch generierte Beschreibung">
            <a:extLst>
              <a:ext uri="{FF2B5EF4-FFF2-40B4-BE49-F238E27FC236}">
                <a16:creationId xmlns:a16="http://schemas.microsoft.com/office/drawing/2014/main" id="{804BDFE8-F253-3A53-CE2B-7A6180FAEE8E}"/>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6" name="Grafik 5" descr="Ein Bild, das Text, Schrift, Electric Blue (Farbe), Screenshot enthält.&#10;&#10;Automatisch generierte Beschreibung">
            <a:extLst>
              <a:ext uri="{FF2B5EF4-FFF2-40B4-BE49-F238E27FC236}">
                <a16:creationId xmlns:a16="http://schemas.microsoft.com/office/drawing/2014/main" id="{284810E6-AC6E-72DC-62A0-5C2BA9F396DB}"/>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9" r:id="rId3"/>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BE8EA5C8-1E21-4F5D-B6B4-C560FBF4B43D}"/>
              </a:ext>
            </a:extLst>
          </p:cNvPr>
          <p:cNvSpPr/>
          <p:nvPr userDrawn="1"/>
        </p:nvSpPr>
        <p:spPr>
          <a:xfrm>
            <a:off x="1542056" y="1245596"/>
            <a:ext cx="14968219" cy="0"/>
          </a:xfrm>
          <a:custGeom>
            <a:avLst/>
            <a:gdLst/>
            <a:ahLst/>
            <a:cxnLst/>
            <a:rect l="l" t="t" r="r" b="b"/>
            <a:pathLst>
              <a:path w="14968219">
                <a:moveTo>
                  <a:pt x="0" y="0"/>
                </a:moveTo>
                <a:lnTo>
                  <a:pt x="14967781" y="0"/>
                </a:lnTo>
              </a:path>
            </a:pathLst>
          </a:custGeom>
          <a:ln w="37085">
            <a:solidFill>
              <a:srgbClr val="AED533"/>
            </a:solidFill>
          </a:ln>
        </p:spPr>
        <p:txBody>
          <a:bodyPr wrap="square" lIns="0" tIns="0" rIns="0" bIns="0" rtlCol="0"/>
          <a:lstStyle/>
          <a:p>
            <a:endParaRPr dirty="0"/>
          </a:p>
        </p:txBody>
      </p:sp>
      <p:sp>
        <p:nvSpPr>
          <p:cNvPr id="8" name="object 3">
            <a:extLst>
              <a:ext uri="{FF2B5EF4-FFF2-40B4-BE49-F238E27FC236}">
                <a16:creationId xmlns:a16="http://schemas.microsoft.com/office/drawing/2014/main" id="{B0F32C39-276F-418A-9B97-B0032C4F5E3C}"/>
              </a:ext>
            </a:extLst>
          </p:cNvPr>
          <p:cNvSpPr/>
          <p:nvPr userDrawn="1"/>
        </p:nvSpPr>
        <p:spPr>
          <a:xfrm>
            <a:off x="1970110" y="9032117"/>
            <a:ext cx="14615794" cy="0"/>
          </a:xfrm>
          <a:custGeom>
            <a:avLst/>
            <a:gdLst/>
            <a:ahLst/>
            <a:cxnLst/>
            <a:rect l="l" t="t" r="r" b="b"/>
            <a:pathLst>
              <a:path w="14615794">
                <a:moveTo>
                  <a:pt x="0" y="0"/>
                </a:moveTo>
                <a:lnTo>
                  <a:pt x="14615238" y="0"/>
                </a:lnTo>
              </a:path>
            </a:pathLst>
          </a:custGeom>
          <a:ln w="37085">
            <a:solidFill>
              <a:srgbClr val="AED533"/>
            </a:solidFill>
          </a:ln>
        </p:spPr>
        <p:txBody>
          <a:bodyPr wrap="square" lIns="0" tIns="0" rIns="0" bIns="0" rtlCol="0"/>
          <a:lstStyle/>
          <a:p>
            <a:endParaRPr dirty="0"/>
          </a:p>
        </p:txBody>
      </p:sp>
      <p:sp>
        <p:nvSpPr>
          <p:cNvPr id="9" name="object 4">
            <a:extLst>
              <a:ext uri="{FF2B5EF4-FFF2-40B4-BE49-F238E27FC236}">
                <a16:creationId xmlns:a16="http://schemas.microsoft.com/office/drawing/2014/main" id="{06BED2AD-DC11-4D3D-A57D-BCFCD0E2A7F8}"/>
              </a:ext>
            </a:extLst>
          </p:cNvPr>
          <p:cNvSpPr/>
          <p:nvPr userDrawn="1"/>
        </p:nvSpPr>
        <p:spPr>
          <a:xfrm>
            <a:off x="1274106" y="1627368"/>
            <a:ext cx="0" cy="6497320"/>
          </a:xfrm>
          <a:custGeom>
            <a:avLst/>
            <a:gdLst/>
            <a:ahLst/>
            <a:cxnLst/>
            <a:rect l="l" t="t" r="r" b="b"/>
            <a:pathLst>
              <a:path h="6497320">
                <a:moveTo>
                  <a:pt x="0" y="0"/>
                </a:moveTo>
                <a:lnTo>
                  <a:pt x="0" y="6497271"/>
                </a:lnTo>
              </a:path>
            </a:pathLst>
          </a:custGeom>
          <a:ln w="37085">
            <a:solidFill>
              <a:srgbClr val="4D94B6"/>
            </a:solidFill>
          </a:ln>
        </p:spPr>
        <p:txBody>
          <a:bodyPr wrap="square" lIns="0" tIns="0" rIns="0" bIns="0" rtlCol="0"/>
          <a:lstStyle/>
          <a:p>
            <a:endParaRPr dirty="0"/>
          </a:p>
        </p:txBody>
      </p:sp>
      <p:sp>
        <p:nvSpPr>
          <p:cNvPr id="10" name="object 5">
            <a:extLst>
              <a:ext uri="{FF2B5EF4-FFF2-40B4-BE49-F238E27FC236}">
                <a16:creationId xmlns:a16="http://schemas.microsoft.com/office/drawing/2014/main" id="{5EF2BBB4-B24D-414B-A13E-198014080CB7}"/>
              </a:ext>
            </a:extLst>
          </p:cNvPr>
          <p:cNvSpPr/>
          <p:nvPr userDrawn="1"/>
        </p:nvSpPr>
        <p:spPr>
          <a:xfrm>
            <a:off x="17073948" y="1809750"/>
            <a:ext cx="0" cy="6832600"/>
          </a:xfrm>
          <a:custGeom>
            <a:avLst/>
            <a:gdLst/>
            <a:ahLst/>
            <a:cxnLst/>
            <a:rect l="l" t="t" r="r" b="b"/>
            <a:pathLst>
              <a:path h="6832600">
                <a:moveTo>
                  <a:pt x="0" y="0"/>
                </a:moveTo>
                <a:lnTo>
                  <a:pt x="0" y="6832555"/>
                </a:lnTo>
              </a:path>
            </a:pathLst>
          </a:custGeom>
          <a:ln w="37085">
            <a:solidFill>
              <a:srgbClr val="AED533"/>
            </a:solidFill>
          </a:ln>
        </p:spPr>
        <p:txBody>
          <a:bodyPr wrap="square" lIns="0" tIns="0" rIns="0" bIns="0" rtlCol="0"/>
          <a:lstStyle/>
          <a:p>
            <a:endParaRPr dirty="0"/>
          </a:p>
        </p:txBody>
      </p:sp>
      <p:pic>
        <p:nvPicPr>
          <p:cNvPr id="11" name="object 6">
            <a:extLst>
              <a:ext uri="{FF2B5EF4-FFF2-40B4-BE49-F238E27FC236}">
                <a16:creationId xmlns:a16="http://schemas.microsoft.com/office/drawing/2014/main" id="{76CD63D4-EE58-4D93-AA5C-3B3B3AB4E24E}"/>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16512506" y="8916083"/>
            <a:ext cx="720646" cy="228599"/>
          </a:xfrm>
          <a:prstGeom prst="rect">
            <a:avLst/>
          </a:prstGeom>
        </p:spPr>
      </p:pic>
      <p:pic>
        <p:nvPicPr>
          <p:cNvPr id="12" name="object 7">
            <a:extLst>
              <a:ext uri="{FF2B5EF4-FFF2-40B4-BE49-F238E27FC236}">
                <a16:creationId xmlns:a16="http://schemas.microsoft.com/office/drawing/2014/main" id="{89B1340D-3E00-4BD7-961B-E87C3E8DE389}"/>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509838" y="723900"/>
            <a:ext cx="1085850" cy="1085850"/>
          </a:xfrm>
          <a:prstGeom prst="rect">
            <a:avLst/>
          </a:prstGeom>
        </p:spPr>
      </p:pic>
      <p:pic>
        <p:nvPicPr>
          <p:cNvPr id="13" name="object 8">
            <a:extLst>
              <a:ext uri="{FF2B5EF4-FFF2-40B4-BE49-F238E27FC236}">
                <a16:creationId xmlns:a16="http://schemas.microsoft.com/office/drawing/2014/main" id="{88424E79-4007-4876-9AF9-3C745F6F8540}"/>
              </a:ext>
            </a:extLst>
          </p:cNvPr>
          <p:cNvPicPr/>
          <p:nvPr userDrawn="1"/>
        </p:nvPicPr>
        <p:blipFill>
          <a:blip r:embed="rId5" cstate="screen">
            <a:extLst>
              <a:ext uri="{28A0092B-C50C-407E-A947-70E740481C1C}">
                <a14:useLocalDpi xmlns:a14="http://schemas.microsoft.com/office/drawing/2010/main"/>
              </a:ext>
            </a:extLst>
          </a:blip>
          <a:stretch>
            <a:fillRect/>
          </a:stretch>
        </p:blipFill>
        <p:spPr>
          <a:xfrm>
            <a:off x="693760" y="8124640"/>
            <a:ext cx="1276349" cy="1276349"/>
          </a:xfrm>
          <a:prstGeom prst="rect">
            <a:avLst/>
          </a:prstGeom>
        </p:spPr>
      </p:pic>
      <p:pic>
        <p:nvPicPr>
          <p:cNvPr id="14" name="object 9">
            <a:extLst>
              <a:ext uri="{FF2B5EF4-FFF2-40B4-BE49-F238E27FC236}">
                <a16:creationId xmlns:a16="http://schemas.microsoft.com/office/drawing/2014/main" id="{C8C4DC60-0388-4CA8-B62A-385C8A0B32B4}"/>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1162547" y="1151436"/>
            <a:ext cx="720646" cy="228599"/>
          </a:xfrm>
          <a:prstGeom prst="rect">
            <a:avLst/>
          </a:prstGeom>
        </p:spPr>
      </p:pic>
      <p:sp>
        <p:nvSpPr>
          <p:cNvPr id="6" name="CuadroTexto 5">
            <a:extLst>
              <a:ext uri="{FF2B5EF4-FFF2-40B4-BE49-F238E27FC236}">
                <a16:creationId xmlns:a16="http://schemas.microsoft.com/office/drawing/2014/main" id="{1162DEE2-DFCE-52E5-F268-D78DDE0CDA74}"/>
              </a:ext>
            </a:extLst>
          </p:cNvPr>
          <p:cNvSpPr txBox="1"/>
          <p:nvPr userDrawn="1"/>
        </p:nvSpPr>
        <p:spPr>
          <a:xfrm>
            <a:off x="16403212" y="8451621"/>
            <a:ext cx="676800" cy="369332"/>
          </a:xfrm>
          <a:prstGeom prst="rect">
            <a:avLst/>
          </a:prstGeom>
          <a:noFill/>
        </p:spPr>
        <p:txBody>
          <a:bodyPr wrap="square" rtlCol="0">
            <a:spAutoFit/>
          </a:bodyPr>
          <a:lstStyle/>
          <a:p>
            <a:fld id="{64CCA171-8D0F-4B05-9E2F-F99DC67072F7}" type="slidenum">
              <a:rPr lang="es-ES" smtClean="0"/>
              <a:t>‹Nr.›</a:t>
            </a:fld>
            <a:endParaRPr lang="es-ES" dirty="0"/>
          </a:p>
        </p:txBody>
      </p:sp>
      <p:sp>
        <p:nvSpPr>
          <p:cNvPr id="16" name="CuadroTexto 27">
            <a:extLst>
              <a:ext uri="{FF2B5EF4-FFF2-40B4-BE49-F238E27FC236}">
                <a16:creationId xmlns:a16="http://schemas.microsoft.com/office/drawing/2014/main" id="{77DA01BA-757C-C094-0B88-9A0BB4492C5C}"/>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17" name="Grafik 16" descr="Ein Bild, das Symbol, Schrift, Grafiken, Logo enthält.&#10;&#10;Automatisch generierte Beschreibung">
            <a:extLst>
              <a:ext uri="{FF2B5EF4-FFF2-40B4-BE49-F238E27FC236}">
                <a16:creationId xmlns:a16="http://schemas.microsoft.com/office/drawing/2014/main" id="{696F48BB-0FD8-9AF1-540D-BCC36C010B4B}"/>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18" name="Grafik 17" descr="Ein Bild, das Text, Schrift, Electric Blue (Farbe), Screenshot enthält.&#10;&#10;Automatisch generierte Beschreibung">
            <a:extLst>
              <a:ext uri="{FF2B5EF4-FFF2-40B4-BE49-F238E27FC236}">
                <a16:creationId xmlns:a16="http://schemas.microsoft.com/office/drawing/2014/main" id="{DBEB1D8B-36C1-9A54-BB75-501354404EC0}"/>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Tree>
    <p:extLst>
      <p:ext uri="{BB962C8B-B14F-4D97-AF65-F5344CB8AC3E}">
        <p14:creationId xmlns:p14="http://schemas.microsoft.com/office/powerpoint/2010/main" val="400473340"/>
      </p:ext>
    </p:extLst>
  </p:cSld>
  <p:clrMap bg1="lt1" tx1="dk1" bg2="lt2" tx2="dk2" accent1="accent1" accent2="accent2" accent3="accent3" accent4="accent4" accent5="accent5" accent6="accent6" hlink="hlink" folHlink="folHlink"/>
  <p:sldLayoutIdLst>
    <p:sldLayoutId id="2147483668"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s://www.youtube.com/watch?v=irjgfW0BIrw"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31571DCB-ECCD-5255-9CF8-39737E5FD90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059C829C-41D6-1410-D4AD-4579EC19C654}"/>
              </a:ext>
            </a:extLst>
          </p:cNvPr>
          <p:cNvSpPr txBox="1"/>
          <p:nvPr/>
        </p:nvSpPr>
        <p:spPr>
          <a:xfrm>
            <a:off x="3420000" y="6696000"/>
            <a:ext cx="11448000" cy="1800000"/>
          </a:xfrm>
          <a:prstGeom prst="rect">
            <a:avLst/>
          </a:prstGeom>
          <a:noFill/>
        </p:spPr>
        <p:txBody>
          <a:bodyPr wrap="square">
            <a:noAutofit/>
          </a:bodyPr>
          <a:lstStyle/>
          <a:p>
            <a:pPr lvl="0" algn="ctr">
              <a:spcBef>
                <a:spcPts val="5"/>
              </a:spcBef>
              <a:tabLst>
                <a:tab pos="1205230" algn="l"/>
                <a:tab pos="1926589" algn="l"/>
                <a:tab pos="2915920" algn="l"/>
                <a:tab pos="3444875" algn="l"/>
                <a:tab pos="4383405" algn="l"/>
                <a:tab pos="6796405" algn="l"/>
              </a:tabLst>
              <a:defRPr/>
            </a:pPr>
            <a:r>
              <a:rPr lang="sv-SE" sz="36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En användarhandbok introduktion till AARRR! Modell
</a:t>
            </a:r>
            <a:endParaRPr kumimoji="0" lang="en-US" sz="3600" b="1" i="0" u="none" strike="noStrike" kern="0" cap="none" normalizeH="0" dirty="0">
              <a:ln>
                <a:noFill/>
              </a:ln>
              <a:solidFill>
                <a:srgbClr val="4D94B7"/>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8C8C2EF2-9C0D-41B2-79FF-9F829C18D350}"/>
              </a:ext>
            </a:extLst>
          </p:cNvPr>
          <p:cNvSpPr txBox="1"/>
          <p:nvPr/>
        </p:nvSpPr>
        <p:spPr>
          <a:xfrm>
            <a:off x="5900400" y="5630400"/>
            <a:ext cx="6483600" cy="471600"/>
          </a:xfrm>
          <a:prstGeom prst="rect">
            <a:avLst/>
          </a:prstGeom>
          <a:noFill/>
        </p:spPr>
        <p:txBody>
          <a:bodyPr wrap="square">
            <a:noAutofit/>
          </a:bodyPr>
          <a:lstStyle/>
          <a:p>
            <a:pPr algn="ctr"/>
            <a:r>
              <a:rPr lang="es-ES" sz="2400" b="1" i="0" u="none" strike="noStrike" dirty="0">
                <a:solidFill>
                  <a:srgbClr val="AED633"/>
                </a:solidFill>
                <a:effectLst/>
                <a:latin typeface="Helvetica Neue" panose="020B0604020202020204"/>
                <a:ea typeface="Microsoft Sans Serif" panose="020B0604020202020204" pitchFamily="34" charset="0"/>
                <a:cs typeface="Microsoft Sans Serif" panose="020B0604020202020204" pitchFamily="34" charset="0"/>
              </a:rPr>
              <a:t>genieproject.eu</a:t>
            </a:r>
            <a:endParaRPr lang="es-ES" sz="2400" b="1"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21467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4400000" cy="523220"/>
          </a:xfrm>
          <a:prstGeom prst="rect">
            <a:avLst/>
          </a:prstGeom>
          <a:noFill/>
        </p:spPr>
        <p:txBody>
          <a:bodyPr wrap="square" rtlCol="0">
            <a:noAutofit/>
          </a:bodyPr>
          <a:lstStyle/>
          <a:p>
            <a:r>
              <a:rPr lang="sv-SE"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2.1 Förvärv – Det ledande steget
</a:t>
            </a:r>
            <a:endParaRPr lang="en-AU"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6" name="CuadroTexto 3">
            <a:extLst>
              <a:ext uri="{FF2B5EF4-FFF2-40B4-BE49-F238E27FC236}">
                <a16:creationId xmlns:a16="http://schemas.microsoft.com/office/drawing/2014/main" id="{633A6902-D9D2-B0AB-6884-5120254AD2C7}"/>
              </a:ext>
            </a:extLst>
          </p:cNvPr>
          <p:cNvSpPr txBox="1"/>
          <p:nvPr/>
        </p:nvSpPr>
        <p:spPr>
          <a:xfrm>
            <a:off x="1295400" y="3384000"/>
            <a:ext cx="9180000" cy="5417100"/>
          </a:xfrm>
          <a:prstGeom prst="rect">
            <a:avLst/>
          </a:prstGeom>
          <a:noFill/>
        </p:spPr>
        <p:txBody>
          <a:bodyPr wrap="square" rtlCol="0">
            <a:noAutofit/>
          </a:bodyPr>
          <a:lstStyle/>
          <a:p>
            <a:r>
              <a:rPr lang="sv-SE" sz="2400" kern="0" dirty="0">
                <a:latin typeface="Helvetica Neue" panose="020B0604020202020204"/>
                <a:ea typeface="Microsoft Sans Serif" panose="020B0604020202020204" pitchFamily="34" charset="0"/>
                <a:cs typeface="Microsoft Sans Serif" panose="020B0604020202020204" pitchFamily="34" charset="0"/>
              </a:rPr>
              <a:t>Förvärvsfasen markerar det ögonblick då användaren introduceras för första gången till den produkt / tjänst som tillhandahålls av företaget.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Helst bör detta steg leda till en </a:t>
            </a:r>
            <a:r>
              <a:rPr lang="sv-SE"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första konkret kontakt </a:t>
            </a:r>
            <a:r>
              <a:rPr lang="sv-SE" sz="2400" kern="0" dirty="0">
                <a:latin typeface="Helvetica Neue" panose="020B0604020202020204"/>
                <a:ea typeface="Microsoft Sans Serif" panose="020B0604020202020204" pitchFamily="34" charset="0"/>
                <a:cs typeface="Microsoft Sans Serif" panose="020B0604020202020204" pitchFamily="34" charset="0"/>
              </a:rPr>
              <a:t>som vanligtvis översätts i prenumerationen på företagets nyhetsbrev: allt som kan bevisa för användarens intresse för vårt erbjudande.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Förvärvsmått förlitar sig ofta på de konkreta interaktionerna med de marknadsföringskanaler som används för att marknadsföra erbjudandet till den bredaste allmänheten - och inte bara i betydelsen antal besök - och kan kvalificeras genom konkreta kopplingar till användarna (dvs. deras e-postadress med telefonnummer).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graphicFrame>
        <p:nvGraphicFramePr>
          <p:cNvPr id="4" name="Diagramma 3"/>
          <p:cNvGraphicFramePr/>
          <p:nvPr>
            <p:extLst>
              <p:ext uri="{D42A27DB-BD31-4B8C-83A1-F6EECF244321}">
                <p14:modId xmlns:p14="http://schemas.microsoft.com/office/powerpoint/2010/main" val="230877596"/>
              </p:ext>
            </p:extLst>
          </p:nvPr>
        </p:nvGraphicFramePr>
        <p:xfrm>
          <a:off x="9638400" y="3583220"/>
          <a:ext cx="7811400" cy="5217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1">
            <a:extLst>
              <a:ext uri="{FF2B5EF4-FFF2-40B4-BE49-F238E27FC236}">
                <a16:creationId xmlns:a16="http://schemas.microsoft.com/office/drawing/2014/main" id="{5BBF848B-2111-A896-D4B3-3694F2B44957}"/>
              </a:ext>
            </a:extLst>
          </p:cNvPr>
          <p:cNvSpPr txBox="1"/>
          <p:nvPr/>
        </p:nvSpPr>
        <p:spPr>
          <a:xfrm>
            <a:off x="1296000" y="1548000"/>
            <a:ext cx="16020000" cy="830997"/>
          </a:xfrm>
          <a:prstGeom prst="rect">
            <a:avLst/>
          </a:prstGeom>
          <a:noFill/>
        </p:spPr>
        <p:txBody>
          <a:bodyPr wrap="square" rtlCol="0">
            <a:noAutofit/>
          </a:bodyPr>
          <a:lstStyle/>
          <a:p>
            <a:r>
              <a:rPr lang="sv-SE"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Kärnsteg i Piraternas tratt aka AARRR! modell</a:t>
            </a:r>
            <a:endParaRPr lang="en-US"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615047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4400000" cy="523220"/>
          </a:xfrm>
          <a:prstGeom prst="rect">
            <a:avLst/>
          </a:prstGeom>
          <a:noFill/>
        </p:spPr>
        <p:txBody>
          <a:bodyPr wrap="square" rtlCol="0">
            <a:noAutofit/>
          </a:bodyPr>
          <a:lstStyle/>
          <a:p>
            <a:r>
              <a:rPr lang="sv-SE" sz="2800" b="1" kern="0">
                <a:solidFill>
                  <a:srgbClr val="AED633"/>
                </a:solidFill>
                <a:latin typeface="Helvetica Neue" panose="020B0604020202020204"/>
                <a:ea typeface="Microsoft Sans Serif" panose="020B0604020202020204" pitchFamily="34" charset="0"/>
                <a:cs typeface="Microsoft Sans Serif" panose="020B0604020202020204" pitchFamily="34" charset="0"/>
              </a:rPr>
              <a:t>2.2 Aktivering – Stimulera kontakterna ytterligare</a:t>
            </a:r>
            <a:endParaRPr lang="en-AU"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6" name="CuadroTexto 3">
            <a:extLst>
              <a:ext uri="{FF2B5EF4-FFF2-40B4-BE49-F238E27FC236}">
                <a16:creationId xmlns:a16="http://schemas.microsoft.com/office/drawing/2014/main" id="{633A6902-D9D2-B0AB-6884-5120254AD2C7}"/>
              </a:ext>
            </a:extLst>
          </p:cNvPr>
          <p:cNvSpPr txBox="1"/>
          <p:nvPr/>
        </p:nvSpPr>
        <p:spPr>
          <a:xfrm>
            <a:off x="1295400" y="3384000"/>
            <a:ext cx="9180000" cy="5417100"/>
          </a:xfrm>
          <a:prstGeom prst="rect">
            <a:avLst/>
          </a:prstGeom>
          <a:noFill/>
        </p:spPr>
        <p:txBody>
          <a:bodyPr wrap="square" rtlCol="0">
            <a:noAutofit/>
          </a:bodyPr>
          <a:lstStyle/>
          <a:p>
            <a:r>
              <a:rPr lang="sv-SE" sz="2400" kern="0" dirty="0">
                <a:latin typeface="Helvetica Neue" panose="020B0604020202020204"/>
                <a:ea typeface="Microsoft Sans Serif" panose="020B0604020202020204" pitchFamily="34" charset="0"/>
                <a:cs typeface="Microsoft Sans Serif" panose="020B0604020202020204" pitchFamily="34" charset="0"/>
              </a:rPr>
              <a:t>Aktiveringsfasen markerar det ögonblick då organisationen stimulerar ytterligare intresse för användare.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Det är viktigt att komma ihåg att endast en liten andel av användarna har potential att bli aktiva kunder.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På scenen är prioriteringen för organisationer att öka </a:t>
            </a:r>
            <a:r>
              <a:rPr lang="sv-SE"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aktiveringsgraden</a:t>
            </a:r>
            <a:r>
              <a:rPr lang="sv-SE" sz="2400" kern="0" dirty="0">
                <a:latin typeface="Helvetica Neue" panose="020B0604020202020204"/>
                <a:ea typeface="Microsoft Sans Serif" panose="020B0604020202020204" pitchFamily="34" charset="0"/>
                <a:cs typeface="Microsoft Sans Serif" panose="020B0604020202020204" pitchFamily="34" charset="0"/>
              </a:rPr>
              <a:t> och försöka dölja så många kontakter som möjligt i verkliga användare (köpare).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Aktiveringsmått förlitar sig ofta på förhållandet mellan besök / köp (nedladdning) och jämför antalet köp (nedladdning) av det givna erbjudandet per antal "första kontakter".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graphicFrame>
        <p:nvGraphicFramePr>
          <p:cNvPr id="4" name="Diagramma 3"/>
          <p:cNvGraphicFramePr/>
          <p:nvPr>
            <p:extLst>
              <p:ext uri="{D42A27DB-BD31-4B8C-83A1-F6EECF244321}">
                <p14:modId xmlns:p14="http://schemas.microsoft.com/office/powerpoint/2010/main" val="1214572962"/>
              </p:ext>
            </p:extLst>
          </p:nvPr>
        </p:nvGraphicFramePr>
        <p:xfrm>
          <a:off x="9638400" y="3583220"/>
          <a:ext cx="7811400" cy="5217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uadroTexto 1">
            <a:extLst>
              <a:ext uri="{FF2B5EF4-FFF2-40B4-BE49-F238E27FC236}">
                <a16:creationId xmlns:a16="http://schemas.microsoft.com/office/drawing/2014/main" id="{8448A4AF-36E1-81EC-1889-1839D3781F75}"/>
              </a:ext>
            </a:extLst>
          </p:cNvPr>
          <p:cNvSpPr txBox="1"/>
          <p:nvPr/>
        </p:nvSpPr>
        <p:spPr>
          <a:xfrm>
            <a:off x="1296000" y="1548000"/>
            <a:ext cx="16020000" cy="830997"/>
          </a:xfrm>
          <a:prstGeom prst="rect">
            <a:avLst/>
          </a:prstGeom>
          <a:noFill/>
        </p:spPr>
        <p:txBody>
          <a:bodyPr wrap="square" rtlCol="0">
            <a:noAutofit/>
          </a:bodyPr>
          <a:lstStyle/>
          <a:p>
            <a:r>
              <a:rPr lang="sv-SE"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Kärnsteg i Piraternas tratt </a:t>
            </a:r>
            <a:r>
              <a:rPr lang="sv-SE" sz="42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aka</a:t>
            </a:r>
            <a:r>
              <a:rPr lang="sv-SE"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AARRR! modell
</a:t>
            </a:r>
            <a:endParaRPr lang="en-US"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136788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4400000" cy="523220"/>
          </a:xfrm>
          <a:prstGeom prst="rect">
            <a:avLst/>
          </a:prstGeom>
          <a:noFill/>
        </p:spPr>
        <p:txBody>
          <a:bodyPr wrap="square" rtlCol="0">
            <a:noAutofit/>
          </a:bodyPr>
          <a:lstStyle/>
          <a:p>
            <a:r>
              <a:rPr lang="en-AU"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2.3 Retention - </a:t>
            </a:r>
            <a:r>
              <a:rPr lang="en-AU" sz="2800" b="1" kern="0" dirty="0" err="1">
                <a:solidFill>
                  <a:srgbClr val="AED633"/>
                </a:solidFill>
                <a:latin typeface="Helvetica Neue" panose="020B0604020202020204"/>
                <a:ea typeface="Microsoft Sans Serif" panose="020B0604020202020204" pitchFamily="34" charset="0"/>
                <a:cs typeface="Microsoft Sans Serif" panose="020B0604020202020204" pitchFamily="34" charset="0"/>
              </a:rPr>
              <a:t>Vårda</a:t>
            </a:r>
            <a:r>
              <a:rPr lang="en-AU"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a:t>
            </a:r>
            <a:r>
              <a:rPr lang="en-AU" sz="2800" b="1" kern="0" dirty="0" err="1">
                <a:solidFill>
                  <a:srgbClr val="AED633"/>
                </a:solidFill>
                <a:latin typeface="Helvetica Neue" panose="020B0604020202020204"/>
                <a:ea typeface="Microsoft Sans Serif" panose="020B0604020202020204" pitchFamily="34" charset="0"/>
                <a:cs typeface="Microsoft Sans Serif" panose="020B0604020202020204" pitchFamily="34" charset="0"/>
              </a:rPr>
              <a:t>kundlojalitet</a:t>
            </a:r>
            <a:r>
              <a:rPr lang="en-AU"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a:t>
            </a:r>
            <a:endParaRPr lang="en-AU"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6" name="CuadroTexto 3">
            <a:extLst>
              <a:ext uri="{FF2B5EF4-FFF2-40B4-BE49-F238E27FC236}">
                <a16:creationId xmlns:a16="http://schemas.microsoft.com/office/drawing/2014/main" id="{633A6902-D9D2-B0AB-6884-5120254AD2C7}"/>
              </a:ext>
            </a:extLst>
          </p:cNvPr>
          <p:cNvSpPr txBox="1"/>
          <p:nvPr/>
        </p:nvSpPr>
        <p:spPr>
          <a:xfrm>
            <a:off x="1295400" y="3384000"/>
            <a:ext cx="9180000" cy="5417100"/>
          </a:xfrm>
          <a:prstGeom prst="rect">
            <a:avLst/>
          </a:prstGeom>
          <a:noFill/>
        </p:spPr>
        <p:txBody>
          <a:bodyPr wrap="square" rtlCol="0">
            <a:noAutofit/>
          </a:bodyPr>
          <a:lstStyle/>
          <a:p>
            <a:r>
              <a:rPr lang="sv-SE" sz="2400" kern="0" dirty="0">
                <a:latin typeface="Helvetica Neue" panose="020B0604020202020204"/>
                <a:ea typeface="Microsoft Sans Serif" panose="020B0604020202020204" pitchFamily="34" charset="0"/>
                <a:cs typeface="Microsoft Sans Serif" panose="020B0604020202020204" pitchFamily="34" charset="0"/>
              </a:rPr>
              <a:t>Retentionsfasen markerar det ögonblick då organisationen strävar efter att behålla kundernas intresse.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Även en mindre andel av kontakterna blir lojala kunder: är de tillräckligt nöjda för att lita på oss över tid, eller försvinner WOW-effekten äntligen?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Detta är det mest komplexa steget för mätvärdens analys, men det är också det mest relevanta eftersom det är mycket vägledande för det värde som människor associerar till erbjudandet och det mått där det uppfyller deras förväntningar.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En positiv retentionsgrad stärker också organisationens rykte och den övergripande varumärkesbilden.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graphicFrame>
        <p:nvGraphicFramePr>
          <p:cNvPr id="4" name="Diagramma 3"/>
          <p:cNvGraphicFramePr/>
          <p:nvPr>
            <p:extLst>
              <p:ext uri="{D42A27DB-BD31-4B8C-83A1-F6EECF244321}">
                <p14:modId xmlns:p14="http://schemas.microsoft.com/office/powerpoint/2010/main" val="3682109978"/>
              </p:ext>
            </p:extLst>
          </p:nvPr>
        </p:nvGraphicFramePr>
        <p:xfrm>
          <a:off x="9638400" y="3583220"/>
          <a:ext cx="7811400" cy="5217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uadroTexto 1">
            <a:extLst>
              <a:ext uri="{FF2B5EF4-FFF2-40B4-BE49-F238E27FC236}">
                <a16:creationId xmlns:a16="http://schemas.microsoft.com/office/drawing/2014/main" id="{17338EB3-C602-2562-CFEE-C03338FC15CD}"/>
              </a:ext>
            </a:extLst>
          </p:cNvPr>
          <p:cNvSpPr txBox="1"/>
          <p:nvPr/>
        </p:nvSpPr>
        <p:spPr>
          <a:xfrm>
            <a:off x="1296000" y="1548000"/>
            <a:ext cx="16020000" cy="830997"/>
          </a:xfrm>
          <a:prstGeom prst="rect">
            <a:avLst/>
          </a:prstGeom>
          <a:noFill/>
        </p:spPr>
        <p:txBody>
          <a:bodyPr wrap="square" rtlCol="0">
            <a:noAutofit/>
          </a:bodyPr>
          <a:lstStyle/>
          <a:p>
            <a:r>
              <a:rPr lang="sv-SE"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Kärnsteg i Piraternas tratt </a:t>
            </a:r>
            <a:r>
              <a:rPr lang="sv-SE" sz="42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aka</a:t>
            </a:r>
            <a:r>
              <a:rPr lang="sv-SE"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AARRR! modell</a:t>
            </a:r>
            <a:endParaRPr lang="en-US"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762200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4400000" cy="523220"/>
          </a:xfrm>
          <a:prstGeom prst="rect">
            <a:avLst/>
          </a:prstGeom>
          <a:noFill/>
        </p:spPr>
        <p:txBody>
          <a:bodyPr wrap="square" rtlCol="0">
            <a:noAutofit/>
          </a:bodyPr>
          <a:lstStyle/>
          <a:p>
            <a:r>
              <a:rPr lang="sv-SE"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2.4 Intäkt - Dags att göra vinst 
</a:t>
            </a:r>
            <a:endParaRPr lang="en-AU"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6" name="CuadroTexto 3">
            <a:extLst>
              <a:ext uri="{FF2B5EF4-FFF2-40B4-BE49-F238E27FC236}">
                <a16:creationId xmlns:a16="http://schemas.microsoft.com/office/drawing/2014/main" id="{633A6902-D9D2-B0AB-6884-5120254AD2C7}"/>
              </a:ext>
            </a:extLst>
          </p:cNvPr>
          <p:cNvSpPr txBox="1"/>
          <p:nvPr/>
        </p:nvSpPr>
        <p:spPr>
          <a:xfrm>
            <a:off x="1295400" y="3384000"/>
            <a:ext cx="9180000" cy="5417100"/>
          </a:xfrm>
          <a:prstGeom prst="rect">
            <a:avLst/>
          </a:prstGeom>
          <a:noFill/>
        </p:spPr>
        <p:txBody>
          <a:bodyPr wrap="square" rtlCol="0">
            <a:noAutofit/>
          </a:bodyPr>
          <a:lstStyle/>
          <a:p>
            <a:r>
              <a:rPr lang="sv-SE" sz="2400" kern="0" dirty="0">
                <a:latin typeface="Helvetica Neue" panose="020B0604020202020204"/>
                <a:ea typeface="Microsoft Sans Serif" panose="020B0604020202020204" pitchFamily="34" charset="0"/>
                <a:cs typeface="Microsoft Sans Serif" panose="020B0604020202020204" pitchFamily="34" charset="0"/>
              </a:rPr>
              <a:t>Intäktsfasen markerar det ögonblick då organisationen tittar på intäktsgenereringen av erbjudandet och som en bättre uppfattning om hur lönsamt det är.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Om det arbete som utfördes under de föregående etapperna var effektivt och väl utformat blir intäkterna en "bara" biprodukt. De bevis som vi samlar in ur detta bedömningsstadium är mer vägledande än någon annan av de prestationer som finns.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Om resultaten ligger under förväntningarna</a:t>
            </a:r>
            <a:r>
              <a:rPr lang="en-US" sz="2400" kern="0" dirty="0">
                <a:latin typeface="Helvetica Neue" panose="020B0604020202020204"/>
                <a:ea typeface="Microsoft Sans Serif" panose="020B0604020202020204" pitchFamily="34" charset="0"/>
                <a:cs typeface="Microsoft Sans Serif" panose="020B0604020202020204" pitchFamily="34" charset="0"/>
              </a:rPr>
              <a:t>:</a:t>
            </a:r>
          </a:p>
          <a:p>
            <a:pPr marL="342900" indent="-342900">
              <a:buFont typeface="Arial" panose="020B0604020202020204" pitchFamily="34" charset="0"/>
              <a:buChar char="•"/>
            </a:pPr>
            <a:r>
              <a:rPr lang="sv-SE" sz="2400" kern="0" dirty="0">
                <a:latin typeface="Helvetica Neue" panose="020B0604020202020204"/>
                <a:ea typeface="Microsoft Sans Serif" panose="020B0604020202020204" pitchFamily="34" charset="0"/>
                <a:cs typeface="Microsoft Sans Serif" panose="020B0604020202020204" pitchFamily="34" charset="0"/>
              </a:rPr>
              <a:t>Antingen var förväntningarna för höga (dvs överskattade)</a:t>
            </a:r>
            <a:r>
              <a:rPr lang="en-US" sz="2400" kern="0" dirty="0">
                <a:latin typeface="Helvetica Neue" panose="020B0604020202020204"/>
                <a:ea typeface="Microsoft Sans Serif" panose="020B0604020202020204" pitchFamily="34" charset="0"/>
                <a:cs typeface="Microsoft Sans Serif" panose="020B0604020202020204" pitchFamily="34" charset="0"/>
              </a:rPr>
              <a:t>…</a:t>
            </a:r>
          </a:p>
          <a:p>
            <a:pPr marL="342900" indent="-342900">
              <a:buFont typeface="Arial" panose="020B0604020202020204" pitchFamily="34" charset="0"/>
              <a:buChar char="•"/>
            </a:pPr>
            <a:r>
              <a:rPr lang="en-US" sz="2400" kern="0" dirty="0">
                <a:latin typeface="Helvetica Neue" panose="020B0604020202020204"/>
                <a:ea typeface="Microsoft Sans Serif" panose="020B0604020202020204" pitchFamily="34" charset="0"/>
                <a:cs typeface="Microsoft Sans Serif" panose="020B0604020202020204" pitchFamily="34" charset="0"/>
              </a:rPr>
              <a:t>…</a:t>
            </a:r>
            <a:r>
              <a:rPr lang="sv-SE" sz="2400" kern="0" dirty="0">
                <a:latin typeface="Helvetica Neue" panose="020B0604020202020204"/>
                <a:ea typeface="Microsoft Sans Serif" panose="020B0604020202020204" pitchFamily="34" charset="0"/>
                <a:cs typeface="Microsoft Sans Serif" panose="020B0604020202020204" pitchFamily="34" charset="0"/>
              </a:rPr>
              <a:t>eller så är det fallet att gå tillbaka till ritbordet och optimera något av de tidigare stegen (genom att undersöka var analysen verkar svagare / mindre robust)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graphicFrame>
        <p:nvGraphicFramePr>
          <p:cNvPr id="4" name="Diagramma 3"/>
          <p:cNvGraphicFramePr/>
          <p:nvPr>
            <p:extLst>
              <p:ext uri="{D42A27DB-BD31-4B8C-83A1-F6EECF244321}">
                <p14:modId xmlns:p14="http://schemas.microsoft.com/office/powerpoint/2010/main" val="3241649848"/>
              </p:ext>
            </p:extLst>
          </p:nvPr>
        </p:nvGraphicFramePr>
        <p:xfrm>
          <a:off x="9638400" y="3583220"/>
          <a:ext cx="7811400" cy="5217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uadroTexto 1">
            <a:extLst>
              <a:ext uri="{FF2B5EF4-FFF2-40B4-BE49-F238E27FC236}">
                <a16:creationId xmlns:a16="http://schemas.microsoft.com/office/drawing/2014/main" id="{16602150-55CF-DCC5-03FE-1345858EAE5A}"/>
              </a:ext>
            </a:extLst>
          </p:cNvPr>
          <p:cNvSpPr txBox="1"/>
          <p:nvPr/>
        </p:nvSpPr>
        <p:spPr>
          <a:xfrm>
            <a:off x="1296000" y="1548000"/>
            <a:ext cx="16020000" cy="830997"/>
          </a:xfrm>
          <a:prstGeom prst="rect">
            <a:avLst/>
          </a:prstGeom>
          <a:noFill/>
        </p:spPr>
        <p:txBody>
          <a:bodyPr wrap="square" rtlCol="0">
            <a:noAutofit/>
          </a:bodyPr>
          <a:lstStyle/>
          <a:p>
            <a:r>
              <a:rPr lang="sv-SE"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Kärnsteg i Piraternas tratt </a:t>
            </a:r>
            <a:r>
              <a:rPr lang="sv-SE" sz="42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aka</a:t>
            </a:r>
            <a:r>
              <a:rPr lang="sv-SE"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AARRR! modell
</a:t>
            </a:r>
            <a:endParaRPr lang="en-US"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5589216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r>
              <a:rPr lang="sv-SE"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2.5 Remiss – Utlösa muntlig effekt och positiva externa effekter
</a:t>
            </a:r>
            <a:endParaRPr lang="en-AU"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6" name="CuadroTexto 3">
            <a:extLst>
              <a:ext uri="{FF2B5EF4-FFF2-40B4-BE49-F238E27FC236}">
                <a16:creationId xmlns:a16="http://schemas.microsoft.com/office/drawing/2014/main" id="{633A6902-D9D2-B0AB-6884-5120254AD2C7}"/>
              </a:ext>
            </a:extLst>
          </p:cNvPr>
          <p:cNvSpPr txBox="1"/>
          <p:nvPr/>
        </p:nvSpPr>
        <p:spPr>
          <a:xfrm>
            <a:off x="1295400" y="3384000"/>
            <a:ext cx="11582400" cy="5417100"/>
          </a:xfrm>
          <a:prstGeom prst="rect">
            <a:avLst/>
          </a:prstGeom>
          <a:noFill/>
        </p:spPr>
        <p:txBody>
          <a:bodyPr wrap="square" rtlCol="0">
            <a:noAutofit/>
          </a:bodyPr>
          <a:lstStyle/>
          <a:p>
            <a:pPr>
              <a:tabLst>
                <a:tab pos="8877300" algn="l"/>
              </a:tabLst>
            </a:pPr>
            <a:r>
              <a:rPr lang="sv-SE" sz="2400" kern="0" dirty="0">
                <a:latin typeface="Helvetica Neue" panose="020B0604020202020204"/>
                <a:ea typeface="Microsoft Sans Serif" panose="020B0604020202020204" pitchFamily="34" charset="0"/>
                <a:cs typeface="Microsoft Sans Serif" panose="020B0604020202020204" pitchFamily="34" charset="0"/>
              </a:rPr>
              <a:t>Remissfasen markerar det ögonblick då erbjudandet har potential </a:t>
            </a:r>
          </a:p>
          <a:p>
            <a:pPr>
              <a:tabLst>
                <a:tab pos="8877300" algn="l"/>
              </a:tabLst>
            </a:pPr>
            <a:r>
              <a:rPr lang="sv-SE" sz="2400" kern="0" dirty="0">
                <a:latin typeface="Helvetica Neue" panose="020B0604020202020204"/>
                <a:ea typeface="Microsoft Sans Serif" panose="020B0604020202020204" pitchFamily="34" charset="0"/>
                <a:cs typeface="Microsoft Sans Serif" panose="020B0604020202020204" pitchFamily="34" charset="0"/>
              </a:rPr>
              <a:t>att bli "viralt" och locka ännu fler och fler användare tack vare det </a:t>
            </a:r>
          </a:p>
          <a:p>
            <a:pPr>
              <a:tabLst>
                <a:tab pos="8877300" algn="l"/>
              </a:tabLst>
            </a:pPr>
            <a:r>
              <a:rPr lang="sv-SE" sz="2400" kern="0" dirty="0">
                <a:latin typeface="Helvetica Neue" panose="020B0604020202020204"/>
                <a:ea typeface="Microsoft Sans Serif" panose="020B0604020202020204" pitchFamily="34" charset="0"/>
                <a:cs typeface="Microsoft Sans Serif" panose="020B0604020202020204" pitchFamily="34" charset="0"/>
              </a:rPr>
              <a:t>rykte som det lyckades etablera.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Det största misstaget som organisationen kan göra när den väl kom till </a:t>
            </a:r>
          </a:p>
          <a:p>
            <a:r>
              <a:rPr lang="sv-SE" sz="2400" kern="0" dirty="0">
                <a:latin typeface="Helvetica Neue" panose="020B0604020202020204"/>
                <a:ea typeface="Microsoft Sans Serif" panose="020B0604020202020204" pitchFamily="34" charset="0"/>
                <a:cs typeface="Microsoft Sans Serif" panose="020B0604020202020204" pitchFamily="34" charset="0"/>
              </a:rPr>
              <a:t>detta ögonblick av implementering är att överge kunden / mjölka vinster </a:t>
            </a:r>
          </a:p>
          <a:p>
            <a:r>
              <a:rPr lang="sv-SE" sz="2400" kern="0" dirty="0">
                <a:latin typeface="Helvetica Neue" panose="020B0604020202020204"/>
                <a:ea typeface="Microsoft Sans Serif" panose="020B0604020202020204" pitchFamily="34" charset="0"/>
                <a:cs typeface="Microsoft Sans Serif" panose="020B0604020202020204" pitchFamily="34" charset="0"/>
              </a:rPr>
              <a:t>utan oro för relationernas livslängd.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När kunderna är nöjda kommer de mer eller mindre omedvetet att </a:t>
            </a:r>
          </a:p>
          <a:p>
            <a:r>
              <a:rPr lang="sv-SE" sz="2400" kern="0" dirty="0">
                <a:latin typeface="Helvetica Neue" panose="020B0604020202020204"/>
                <a:ea typeface="Microsoft Sans Serif" panose="020B0604020202020204" pitchFamily="34" charset="0"/>
                <a:cs typeface="Microsoft Sans Serif" panose="020B0604020202020204" pitchFamily="34" charset="0"/>
              </a:rPr>
              <a:t>marknadsföra erbjudandet på uppdrag av organisationen, utan någon verklig ansträngning från den senare annat än att säkerställa en pågående positiv upplevelse.</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En noggrann övervakning av mätvärdena efter försäljning är avgörande för att bedöma och utvärdera hur kunden och (miss)nöjd med de tjänster som företaget tillhandahåller.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graphicFrame>
        <p:nvGraphicFramePr>
          <p:cNvPr id="4" name="Diagramma 3"/>
          <p:cNvGraphicFramePr/>
          <p:nvPr>
            <p:extLst>
              <p:ext uri="{D42A27DB-BD31-4B8C-83A1-F6EECF244321}">
                <p14:modId xmlns:p14="http://schemas.microsoft.com/office/powerpoint/2010/main" val="663657128"/>
              </p:ext>
            </p:extLst>
          </p:nvPr>
        </p:nvGraphicFramePr>
        <p:xfrm>
          <a:off x="9638400" y="3583220"/>
          <a:ext cx="7811400" cy="5217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uadroTexto 1">
            <a:extLst>
              <a:ext uri="{FF2B5EF4-FFF2-40B4-BE49-F238E27FC236}">
                <a16:creationId xmlns:a16="http://schemas.microsoft.com/office/drawing/2014/main" id="{AD202CCA-7B73-8F4B-3BCA-3BD8AC8BB867}"/>
              </a:ext>
            </a:extLst>
          </p:cNvPr>
          <p:cNvSpPr txBox="1"/>
          <p:nvPr/>
        </p:nvSpPr>
        <p:spPr>
          <a:xfrm>
            <a:off x="1296000" y="1548000"/>
            <a:ext cx="16020000" cy="830997"/>
          </a:xfrm>
          <a:prstGeom prst="rect">
            <a:avLst/>
          </a:prstGeom>
          <a:noFill/>
        </p:spPr>
        <p:txBody>
          <a:bodyPr wrap="square" rtlCol="0">
            <a:noAutofit/>
          </a:bodyPr>
          <a:lstStyle/>
          <a:p>
            <a:r>
              <a:rPr lang="sv-SE"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Kärnsteg i Piraternas tratt </a:t>
            </a:r>
            <a:r>
              <a:rPr lang="sv-SE" sz="42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aka</a:t>
            </a:r>
            <a:r>
              <a:rPr lang="sv-SE"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AARRR! modell</a:t>
            </a:r>
            <a:endParaRPr lang="en-US"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860529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60E8CE8-475C-0CF7-6EF0-892B466B3ABA}"/>
              </a:ext>
            </a:extLst>
          </p:cNvPr>
          <p:cNvSpPr/>
          <p:nvPr/>
        </p:nvSpPr>
        <p:spPr>
          <a:xfrm>
            <a:off x="9396000" y="1368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3"/>
              <a:defRPr/>
            </a:pPr>
            <a:r>
              <a:rPr lang="en-US" altLang="es-ES" sz="2400" b="1" kern="0" dirty="0">
                <a:latin typeface="Helvetica Neue" panose="020B0604020202020204"/>
                <a:ea typeface="Microsoft Sans Serif" panose="020B0604020202020204" pitchFamily="34" charset="0"/>
                <a:cs typeface="Microsoft Sans Serif" panose="020B0604020202020204" pitchFamily="34" charset="0"/>
              </a:rPr>
              <a:t>Med </a:t>
            </a:r>
            <a:r>
              <a:rPr lang="en-US" altLang="es-ES" sz="2400" b="1" kern="0" dirty="0" err="1">
                <a:latin typeface="Helvetica Neue" panose="020B0604020202020204"/>
                <a:ea typeface="Microsoft Sans Serif" panose="020B0604020202020204" pitchFamily="34" charset="0"/>
                <a:cs typeface="Microsoft Sans Serif" panose="020B0604020202020204" pitchFamily="34" charset="0"/>
              </a:rPr>
              <a:t>traktion</a:t>
            </a:r>
            <a:r>
              <a:rPr lang="en-US" altLang="es-ES" sz="2400" b="1" kern="0" dirty="0">
                <a:latin typeface="Helvetica Neue" panose="020B0604020202020204"/>
                <a:ea typeface="Microsoft Sans Serif" panose="020B0604020202020204" pitchFamily="34" charset="0"/>
                <a:cs typeface="Microsoft Sans Serif" panose="020B0604020202020204" pitchFamily="34" charset="0"/>
              </a:rPr>
              <a:t> </a:t>
            </a:r>
            <a:r>
              <a:rPr lang="en-US" altLang="es-ES" sz="2400" b="1" kern="0" dirty="0" err="1">
                <a:latin typeface="Helvetica Neue" panose="020B0604020202020204"/>
                <a:ea typeface="Microsoft Sans Serif" panose="020B0604020202020204" pitchFamily="34" charset="0"/>
                <a:cs typeface="Microsoft Sans Serif" panose="020B0604020202020204" pitchFamily="34" charset="0"/>
              </a:rPr>
              <a:t>menar</a:t>
            </a:r>
            <a:r>
              <a:rPr lang="en-US" altLang="es-ES" sz="2400" b="1" kern="0" dirty="0">
                <a:latin typeface="Helvetica Neue" panose="020B0604020202020204"/>
                <a:ea typeface="Microsoft Sans Serif" panose="020B0604020202020204" pitchFamily="34" charset="0"/>
                <a:cs typeface="Microsoft Sans Serif" panose="020B0604020202020204" pitchFamily="34" charset="0"/>
              </a:rPr>
              <a:t> vi: </a:t>
            </a:r>
          </a:p>
          <a:p>
            <a:pPr marL="342900" indent="-342900">
              <a:buBlip>
                <a:blip r:embed="rId2"/>
              </a:buBlip>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sv-SE" altLang="es-ES" sz="2200" kern="0" dirty="0">
                <a:latin typeface="Helvetica Neue" panose="020B0604020202020204"/>
                <a:ea typeface="Microsoft Sans Serif" panose="020B0604020202020204" pitchFamily="34" charset="0"/>
                <a:cs typeface="Microsoft Sans Serif" panose="020B0604020202020204" pitchFamily="34" charset="0"/>
              </a:rPr>
              <a:t>En affärsidés överklagande
Förhållandet Förvärv / aktivering 
Revisionsversionen av AARRR! modell</a:t>
            </a: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7" name="Rectángulo 6">
            <a:extLst>
              <a:ext uri="{FF2B5EF4-FFF2-40B4-BE49-F238E27FC236}">
                <a16:creationId xmlns:a16="http://schemas.microsoft.com/office/drawing/2014/main" id="{8FF09CAC-0BB2-4D89-DCC3-82680B21E194}"/>
              </a:ext>
            </a:extLst>
          </p:cNvPr>
          <p:cNvSpPr/>
          <p:nvPr/>
        </p:nvSpPr>
        <p:spPr>
          <a:xfrm>
            <a:off x="9396000" y="3996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4"/>
              <a:defRPr/>
            </a:pPr>
            <a:r>
              <a:rPr lang="en-US" altLang="es-ES" sz="2400" b="1" kern="0" dirty="0" err="1">
                <a:latin typeface="Helvetica Neue" panose="020B0604020202020204" charset="0"/>
                <a:ea typeface="Microsoft Sans Serif" panose="020B0604020202020204" pitchFamily="34" charset="0"/>
                <a:cs typeface="Microsoft Sans Serif" panose="020B0604020202020204" pitchFamily="34" charset="0"/>
              </a:rPr>
              <a:t>Retentionsmåttet</a:t>
            </a:r>
            <a:r>
              <a:rPr lang="en-US" altLang="es-ES" sz="2400" b="1" kern="0" dirty="0">
                <a:latin typeface="Helvetica Neue" panose="020B0604020202020204" charset="0"/>
                <a:ea typeface="Microsoft Sans Serif" panose="020B0604020202020204" pitchFamily="34" charset="0"/>
                <a:cs typeface="Microsoft Sans Serif" panose="020B0604020202020204" pitchFamily="34" charset="0"/>
              </a:rPr>
              <a:t> </a:t>
            </a:r>
            <a:r>
              <a:rPr lang="en-US" altLang="es-ES" sz="2400" b="1" kern="0" dirty="0" err="1">
                <a:latin typeface="Helvetica Neue" panose="020B0604020202020204" charset="0"/>
                <a:ea typeface="Microsoft Sans Serif" panose="020B0604020202020204" pitchFamily="34" charset="0"/>
                <a:cs typeface="Microsoft Sans Serif" panose="020B0604020202020204" pitchFamily="34" charset="0"/>
              </a:rPr>
              <a:t>är</a:t>
            </a:r>
            <a:r>
              <a:rPr lang="en-US" altLang="es-ES" sz="2400" b="1" kern="0" dirty="0">
                <a:latin typeface="Helvetica Neue" panose="020B0604020202020204" charset="0"/>
                <a:ea typeface="Microsoft Sans Serif" panose="020B0604020202020204" pitchFamily="34" charset="0"/>
                <a:cs typeface="Microsoft Sans Serif" panose="020B0604020202020204" pitchFamily="34" charset="0"/>
              </a:rPr>
              <a:t> </a:t>
            </a:r>
            <a:r>
              <a:rPr lang="en-US" altLang="es-ES" sz="2400" b="1" kern="0" dirty="0" err="1">
                <a:latin typeface="Helvetica Neue" panose="020B0604020202020204" charset="0"/>
                <a:ea typeface="Microsoft Sans Serif" panose="020B0604020202020204" pitchFamily="34" charset="0"/>
                <a:cs typeface="Microsoft Sans Serif" panose="020B0604020202020204" pitchFamily="34" charset="0"/>
              </a:rPr>
              <a:t>relaterat</a:t>
            </a:r>
            <a:r>
              <a:rPr lang="en-US" altLang="es-ES" sz="2400" b="1" kern="0" dirty="0">
                <a:latin typeface="Helvetica Neue" panose="020B0604020202020204" charset="0"/>
                <a:ea typeface="Microsoft Sans Serif" panose="020B0604020202020204" pitchFamily="34" charset="0"/>
                <a:cs typeface="Microsoft Sans Serif" panose="020B0604020202020204" pitchFamily="34" charset="0"/>
              </a:rPr>
              <a:t> till:</a:t>
            </a:r>
          </a:p>
          <a:p>
            <a:pPr>
              <a:defRPr/>
            </a:pPr>
            <a:endParaRPr lang="en-US" altLang="es-ES" sz="2400" kern="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sv-SE" altLang="es-ES" sz="2200" kern="0" dirty="0">
                <a:latin typeface="Helvetica Neue" panose="020B0604020202020204" charset="0"/>
                <a:ea typeface="Microsoft Sans Serif" panose="020B0604020202020204" pitchFamily="34" charset="0"/>
                <a:cs typeface="Microsoft Sans Serif" panose="020B0604020202020204" pitchFamily="34" charset="0"/>
              </a:rPr>
              <a:t>Antalet nya kunder per månad
Lojaliteten hos de redan förvärvade kunderna
Ökningen av vinstmarginalen</a:t>
            </a:r>
            <a:endParaRPr lang="en-US" altLang="es-ES" sz="2400" kern="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8100000" cy="830997"/>
          </a:xfrm>
          <a:prstGeom prst="rect">
            <a:avLst/>
          </a:prstGeom>
          <a:noFill/>
        </p:spPr>
        <p:txBody>
          <a:bodyPr wrap="square" rtlCol="0">
            <a:noAutofit/>
          </a:bodyPr>
          <a:lstStyle/>
          <a:p>
            <a:r>
              <a:rPr lang="en-US" sz="4800" b="1" kern="0">
                <a:solidFill>
                  <a:srgbClr val="4D94B7"/>
                </a:solidFill>
                <a:latin typeface="Helvetica Neue" panose="020B0604020202020204"/>
                <a:ea typeface="Microsoft Sans Serif" panose="020B0604020202020204" pitchFamily="34" charset="0"/>
                <a:cs typeface="Microsoft Sans Serif" panose="020B0604020202020204" pitchFamily="34" charset="0"/>
              </a:rPr>
              <a:t>Testa dina kunskaper!
</a:t>
            </a:r>
            <a:endPar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6000" y="2304000"/>
            <a:ext cx="7329600" cy="954107"/>
          </a:xfrm>
          <a:prstGeom prst="rect">
            <a:avLst/>
          </a:prstGeom>
          <a:noFill/>
        </p:spPr>
        <p:txBody>
          <a:bodyPr wrap="square" rtlCol="0">
            <a:noAutofit/>
          </a:bodyPr>
          <a:lstStyle/>
          <a:p>
            <a:r>
              <a:rPr lang="en-AU" sz="2800" b="1" kern="0">
                <a:solidFill>
                  <a:srgbClr val="AED633"/>
                </a:solidFill>
                <a:latin typeface="Helvetica Neue" panose="020B0604020202020204"/>
                <a:ea typeface="Microsoft Sans Serif" panose="020B0604020202020204" pitchFamily="34" charset="0"/>
                <a:cs typeface="Microsoft Sans Serif" panose="020B0604020202020204" pitchFamily="34" charset="0"/>
              </a:rPr>
              <a:t>Svara på följande frågor:
</a:t>
            </a:r>
            <a:endParaRPr lang="en-AU"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11" name="Rectángulo 10">
            <a:extLst>
              <a:ext uri="{FF2B5EF4-FFF2-40B4-BE49-F238E27FC236}">
                <a16:creationId xmlns:a16="http://schemas.microsoft.com/office/drawing/2014/main" id="{50E6530B-6B12-2FE3-B437-DB6FE55C1480}"/>
              </a:ext>
            </a:extLst>
          </p:cNvPr>
          <p:cNvSpPr/>
          <p:nvPr/>
        </p:nvSpPr>
        <p:spPr>
          <a:xfrm>
            <a:off x="1296000" y="3384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a:defRPr/>
            </a:pPr>
            <a:r>
              <a:rPr lang="sv-SE" altLang="es-ES" sz="2400" b="1" kern="0" dirty="0">
                <a:latin typeface="Helvetica Neue" panose="020B0604020202020204" charset="0"/>
                <a:ea typeface="Microsoft Sans Serif" panose="020B0604020202020204" pitchFamily="34" charset="0"/>
                <a:cs typeface="Microsoft Sans Serif" panose="020B0604020202020204" pitchFamily="34" charset="0"/>
              </a:rPr>
              <a:t>Vilket av följande är ett ”</a:t>
            </a:r>
            <a:r>
              <a:rPr lang="sv-SE" altLang="es-ES" sz="2400" b="1" kern="0" dirty="0" err="1">
                <a:latin typeface="Helvetica Neue" panose="020B0604020202020204" charset="0"/>
                <a:ea typeface="Microsoft Sans Serif" panose="020B0604020202020204" pitchFamily="34" charset="0"/>
                <a:cs typeface="Microsoft Sans Serif" panose="020B0604020202020204" pitchFamily="34" charset="0"/>
              </a:rPr>
              <a:t>vanity</a:t>
            </a:r>
            <a:r>
              <a:rPr lang="sv-SE" altLang="es-ES" sz="2400" b="1" kern="0" dirty="0">
                <a:latin typeface="Helvetica Neue" panose="020B0604020202020204" charset="0"/>
                <a:ea typeface="Microsoft Sans Serif" panose="020B0604020202020204" pitchFamily="34" charset="0"/>
                <a:cs typeface="Microsoft Sans Serif" panose="020B0604020202020204" pitchFamily="34" charset="0"/>
              </a:rPr>
              <a:t> </a:t>
            </a:r>
            <a:r>
              <a:rPr lang="sv-SE" altLang="es-ES" sz="2400" b="1" kern="0" dirty="0" err="1">
                <a:latin typeface="Helvetica Neue" panose="020B0604020202020204" charset="0"/>
                <a:ea typeface="Microsoft Sans Serif" panose="020B0604020202020204" pitchFamily="34" charset="0"/>
                <a:cs typeface="Microsoft Sans Serif" panose="020B0604020202020204" pitchFamily="34" charset="0"/>
              </a:rPr>
              <a:t>metric</a:t>
            </a:r>
            <a:r>
              <a:rPr lang="sv-SE" altLang="es-ES" sz="2400" b="1" kern="0" dirty="0">
                <a:latin typeface="Helvetica Neue" panose="020B0604020202020204" charset="0"/>
                <a:ea typeface="Microsoft Sans Serif" panose="020B0604020202020204" pitchFamily="34" charset="0"/>
                <a:cs typeface="Microsoft Sans Serif" panose="020B0604020202020204" pitchFamily="34" charset="0"/>
              </a:rPr>
              <a:t>"?</a:t>
            </a:r>
          </a:p>
          <a:p>
            <a:pPr marL="457200" indent="-457200">
              <a:buFont typeface="+mj-lt"/>
              <a:buAutoNum type="arabicPeriod"/>
              <a:defRPr/>
            </a:pPr>
            <a:endParaRPr lang="en-GB" altLang="es-ES" sz="2400" kern="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kern="0" dirty="0" err="1">
                <a:latin typeface="Helvetica Neue" panose="020B0604020202020204" charset="0"/>
                <a:ea typeface="Microsoft Sans Serif" panose="020B0604020202020204" pitchFamily="34" charset="0"/>
                <a:cs typeface="Microsoft Sans Serif" panose="020B0604020202020204" pitchFamily="34" charset="0"/>
              </a:rPr>
              <a:t>Medvetenhet</a:t>
            </a:r>
            <a:r>
              <a:rPr lang="en-US" altLang="es-ES" sz="2200" kern="0" dirty="0">
                <a:latin typeface="Helvetica Neue" panose="020B0604020202020204" charset="0"/>
                <a:ea typeface="Microsoft Sans Serif" panose="020B0604020202020204" pitchFamily="34" charset="0"/>
                <a:cs typeface="Microsoft Sans Serif" panose="020B0604020202020204" pitchFamily="34" charset="0"/>
              </a:rPr>
              <a:t>
</a:t>
            </a:r>
            <a:r>
              <a:rPr lang="en-US" altLang="es-ES" sz="2200" kern="0" dirty="0" err="1">
                <a:latin typeface="Helvetica Neue" panose="020B0604020202020204" charset="0"/>
                <a:ea typeface="Microsoft Sans Serif" panose="020B0604020202020204" pitchFamily="34" charset="0"/>
                <a:cs typeface="Microsoft Sans Serif" panose="020B0604020202020204" pitchFamily="34" charset="0"/>
              </a:rPr>
              <a:t>Förvärv</a:t>
            </a:r>
            <a:r>
              <a:rPr lang="en-US" altLang="es-ES" sz="2200" kern="0" dirty="0">
                <a:latin typeface="Helvetica Neue" panose="020B0604020202020204" charset="0"/>
                <a:ea typeface="Microsoft Sans Serif" panose="020B0604020202020204" pitchFamily="34" charset="0"/>
                <a:cs typeface="Microsoft Sans Serif" panose="020B0604020202020204" pitchFamily="34" charset="0"/>
              </a:rPr>
              <a:t>
</a:t>
            </a:r>
            <a:r>
              <a:rPr lang="en-US" altLang="es-ES" sz="2200" kern="0" dirty="0" err="1">
                <a:latin typeface="Helvetica Neue" panose="020B0604020202020204" charset="0"/>
                <a:ea typeface="Microsoft Sans Serif" panose="020B0604020202020204" pitchFamily="34" charset="0"/>
                <a:cs typeface="Microsoft Sans Serif" panose="020B0604020202020204" pitchFamily="34" charset="0"/>
              </a:rPr>
              <a:t>Aktivering</a:t>
            </a:r>
            <a:endParaRPr lang="en-US" altLang="es-ES" sz="2400" kern="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4" name="Rectángulo 13">
            <a:extLst>
              <a:ext uri="{FF2B5EF4-FFF2-40B4-BE49-F238E27FC236}">
                <a16:creationId xmlns:a16="http://schemas.microsoft.com/office/drawing/2014/main" id="{F388E2A2-651A-B13A-BF81-EF89824635A0}"/>
              </a:ext>
            </a:extLst>
          </p:cNvPr>
          <p:cNvSpPr/>
          <p:nvPr/>
        </p:nvSpPr>
        <p:spPr>
          <a:xfrm>
            <a:off x="9396000" y="6624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5"/>
              <a:defRPr/>
            </a:pPr>
            <a:r>
              <a:rPr lang="sv-SE" altLang="es-ES" sz="2400" b="1" kern="0" dirty="0">
                <a:latin typeface="Helvetica Neue" panose="020B0604020202020204"/>
                <a:ea typeface="Microsoft Sans Serif" panose="020B0604020202020204" pitchFamily="34" charset="0"/>
                <a:cs typeface="Microsoft Sans Serif" panose="020B0604020202020204" pitchFamily="34" charset="0"/>
              </a:rPr>
              <a:t>Ett robust och pålitligt rykte </a:t>
            </a:r>
          </a:p>
          <a:p>
            <a:pPr marL="342900" indent="-342900">
              <a:buBlip>
                <a:blip r:embed="rId2"/>
              </a:buBlip>
              <a:defRPr/>
            </a:pPr>
            <a:endParaRPr lang="sv-SE" altLang="es-ES" sz="2400" b="1"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kern="0" dirty="0" err="1">
                <a:latin typeface="Helvetica Neue" panose="020B0604020202020204"/>
                <a:ea typeface="Microsoft Sans Serif" panose="020B0604020202020204" pitchFamily="34" charset="0"/>
                <a:cs typeface="Microsoft Sans Serif" panose="020B0604020202020204" pitchFamily="34" charset="0"/>
              </a:rPr>
              <a:t>Lättar</a:t>
            </a: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 </a:t>
            </a:r>
            <a:r>
              <a:rPr lang="en-US" altLang="es-ES" sz="2200" kern="0" dirty="0" err="1">
                <a:latin typeface="Helvetica Neue" panose="020B0604020202020204"/>
                <a:ea typeface="Microsoft Sans Serif" panose="020B0604020202020204" pitchFamily="34" charset="0"/>
                <a:cs typeface="Microsoft Sans Serif" panose="020B0604020202020204" pitchFamily="34" charset="0"/>
              </a:rPr>
              <a:t>på</a:t>
            </a: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 </a:t>
            </a:r>
            <a:r>
              <a:rPr lang="en-US" altLang="es-ES" sz="2200" kern="0" dirty="0" err="1">
                <a:latin typeface="Helvetica Neue" panose="020B0604020202020204"/>
                <a:ea typeface="Microsoft Sans Serif" panose="020B0604020202020204" pitchFamily="34" charset="0"/>
                <a:cs typeface="Microsoft Sans Serif" panose="020B0604020202020204" pitchFamily="34" charset="0"/>
              </a:rPr>
              <a:t>attraktionsscenen</a:t>
            </a: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
</a:t>
            </a:r>
            <a:r>
              <a:rPr lang="sv-SE" altLang="es-ES" sz="2200" kern="0" dirty="0" err="1">
                <a:latin typeface="Helvetica Neue" panose="020B0604020202020204"/>
                <a:ea typeface="Microsoft Sans Serif" panose="020B0604020202020204" pitchFamily="34" charset="0"/>
                <a:cs typeface="Microsoft Sans Serif" panose="020B0604020202020204" pitchFamily="34" charset="0"/>
              </a:rPr>
              <a:t>Stärkar</a:t>
            </a:r>
            <a:r>
              <a:rPr lang="sv-SE" altLang="es-ES" sz="2200" kern="0" dirty="0">
                <a:latin typeface="Helvetica Neue" panose="020B0604020202020204"/>
                <a:ea typeface="Microsoft Sans Serif" panose="020B0604020202020204" pitchFamily="34" charset="0"/>
                <a:cs typeface="Microsoft Sans Serif" panose="020B0604020202020204" pitchFamily="34" charset="0"/>
              </a:rPr>
              <a:t> konkurrensens utveckling och innovation
</a:t>
            </a:r>
            <a:r>
              <a:rPr lang="en-US" altLang="es-ES" sz="2200" kern="0" dirty="0" err="1">
                <a:latin typeface="Helvetica Neue" panose="020B0604020202020204"/>
                <a:ea typeface="Microsoft Sans Serif" panose="020B0604020202020204" pitchFamily="34" charset="0"/>
                <a:cs typeface="Microsoft Sans Serif" panose="020B0604020202020204" pitchFamily="34" charset="0"/>
              </a:rPr>
              <a:t>Ökar</a:t>
            </a: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 </a:t>
            </a:r>
            <a:r>
              <a:rPr lang="en-US" altLang="es-ES" sz="2200" kern="0" dirty="0" err="1">
                <a:latin typeface="Helvetica Neue" panose="020B0604020202020204"/>
                <a:ea typeface="Microsoft Sans Serif" panose="020B0604020202020204" pitchFamily="34" charset="0"/>
                <a:cs typeface="Microsoft Sans Serif" panose="020B0604020202020204" pitchFamily="34" charset="0"/>
              </a:rPr>
              <a:t>kostnaderna</a:t>
            </a: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30" name="Rectángulo 29">
            <a:extLst>
              <a:ext uri="{FF2B5EF4-FFF2-40B4-BE49-F238E27FC236}">
                <a16:creationId xmlns:a16="http://schemas.microsoft.com/office/drawing/2014/main" id="{EFE5BD8F-EBB1-F040-DC3D-47BD1BA62050}"/>
              </a:ext>
            </a:extLst>
          </p:cNvPr>
          <p:cNvSpPr/>
          <p:nvPr/>
        </p:nvSpPr>
        <p:spPr>
          <a:xfrm>
            <a:off x="1296000" y="6012000"/>
            <a:ext cx="7740000" cy="2727000"/>
          </a:xfrm>
          <a:prstGeom prst="snip2DiagRect">
            <a:avLst/>
          </a:prstGeom>
          <a:ln w="28575">
            <a:solidFill>
              <a:srgbClr val="4D94B7"/>
            </a:solidFill>
          </a:ln>
        </p:spPr>
        <p:txBody>
          <a:bodyPr wrap="square" tIns="0" bIns="0">
            <a:noAutofit/>
          </a:bodyPr>
          <a:lstStyle/>
          <a:p>
            <a:pPr marL="457200" indent="-457200">
              <a:buFont typeface="+mj-lt"/>
              <a:buAutoNum type="arabicPeriod" startAt="2"/>
              <a:defRPr/>
            </a:pPr>
            <a:r>
              <a:rPr lang="en-GB" altLang="es-ES" sz="2400" b="1" kern="0" dirty="0" err="1">
                <a:latin typeface="Helvetica Neue" panose="020B0604020202020204"/>
                <a:ea typeface="Microsoft Sans Serif" panose="020B0604020202020204" pitchFamily="34" charset="0"/>
                <a:cs typeface="Microsoft Sans Serif" panose="020B0604020202020204" pitchFamily="34" charset="0"/>
              </a:rPr>
              <a:t>Tillväxthackning</a:t>
            </a:r>
            <a:r>
              <a:rPr lang="en-GB" altLang="es-ES" sz="2400" b="1" kern="0" dirty="0">
                <a:latin typeface="Helvetica Neue" panose="020B0604020202020204"/>
                <a:ea typeface="Microsoft Sans Serif" panose="020B0604020202020204" pitchFamily="34" charset="0"/>
                <a:cs typeface="Microsoft Sans Serif" panose="020B0604020202020204" pitchFamily="34" charset="0"/>
              </a:rPr>
              <a:t> </a:t>
            </a:r>
            <a:r>
              <a:rPr lang="en-GB" altLang="es-ES" sz="2400" b="1" kern="0" dirty="0" err="1">
                <a:latin typeface="Helvetica Neue" panose="020B0604020202020204"/>
                <a:ea typeface="Microsoft Sans Serif" panose="020B0604020202020204" pitchFamily="34" charset="0"/>
                <a:cs typeface="Microsoft Sans Serif" panose="020B0604020202020204" pitchFamily="34" charset="0"/>
              </a:rPr>
              <a:t>är</a:t>
            </a:r>
            <a:r>
              <a:rPr lang="en-GB" altLang="es-ES" sz="2400" b="1" kern="0" dirty="0">
                <a:latin typeface="Helvetica Neue" panose="020B0604020202020204"/>
                <a:ea typeface="Microsoft Sans Serif" panose="020B0604020202020204" pitchFamily="34" charset="0"/>
                <a:cs typeface="Microsoft Sans Serif" panose="020B0604020202020204" pitchFamily="34" charset="0"/>
              </a:rPr>
              <a:t>:</a:t>
            </a:r>
          </a:p>
          <a:p>
            <a:pPr>
              <a:defRPr/>
            </a:pPr>
            <a:endParaRPr lang="en-GB"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sv-SE" altLang="es-ES" sz="2200" kern="0" dirty="0">
                <a:latin typeface="Helvetica Neue" panose="020B0604020202020204"/>
                <a:ea typeface="Microsoft Sans Serif" panose="020B0604020202020204" pitchFamily="34" charset="0"/>
                <a:cs typeface="Microsoft Sans Serif" panose="020B0604020202020204" pitchFamily="34" charset="0"/>
              </a:rPr>
              <a:t>En svarsmekanism för cybersäkerhet för it-start-</a:t>
            </a:r>
            <a:r>
              <a:rPr lang="sv-SE" altLang="es-ES" sz="2200" kern="0" dirty="0" err="1">
                <a:latin typeface="Helvetica Neue" panose="020B0604020202020204"/>
                <a:ea typeface="Microsoft Sans Serif" panose="020B0604020202020204" pitchFamily="34" charset="0"/>
                <a:cs typeface="Microsoft Sans Serif" panose="020B0604020202020204" pitchFamily="34" charset="0"/>
              </a:rPr>
              <a:t>up</a:t>
            </a:r>
            <a:r>
              <a:rPr lang="sv-SE" altLang="es-ES" sz="2200" kern="0" dirty="0">
                <a:latin typeface="Helvetica Neue" panose="020B0604020202020204"/>
                <a:ea typeface="Microsoft Sans Serif" panose="020B0604020202020204" pitchFamily="34" charset="0"/>
                <a:cs typeface="Microsoft Sans Serif" panose="020B0604020202020204" pitchFamily="34" charset="0"/>
              </a:rPr>
              <a:t>
En marknadsföringsstrategi för att öka den digitala försäljningen
Ett metodiskt tillvägagångssätt för att påskynda marknadens penetration</a:t>
            </a:r>
            <a:endParaRPr lang="en-GB"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1753807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60E8CE8-475C-0CF7-6EF0-892B466B3ABA}"/>
              </a:ext>
            </a:extLst>
          </p:cNvPr>
          <p:cNvSpPr/>
          <p:nvPr/>
        </p:nvSpPr>
        <p:spPr>
          <a:xfrm>
            <a:off x="9396000" y="1368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3"/>
              <a:defRPr/>
            </a:pPr>
            <a:r>
              <a:rPr lang="en-US" altLang="es-ES" sz="2400" b="1" kern="0" dirty="0">
                <a:latin typeface="Helvetica Neue" panose="020B0604020202020204"/>
                <a:ea typeface="Microsoft Sans Serif" panose="020B0604020202020204" pitchFamily="34" charset="0"/>
                <a:cs typeface="Microsoft Sans Serif" panose="020B0604020202020204" pitchFamily="34" charset="0"/>
              </a:rPr>
              <a:t>Med </a:t>
            </a:r>
            <a:r>
              <a:rPr lang="en-US" altLang="es-ES" sz="2400" b="1" kern="0" dirty="0" err="1">
                <a:latin typeface="Helvetica Neue" panose="020B0604020202020204"/>
                <a:ea typeface="Microsoft Sans Serif" panose="020B0604020202020204" pitchFamily="34" charset="0"/>
                <a:cs typeface="Microsoft Sans Serif" panose="020B0604020202020204" pitchFamily="34" charset="0"/>
              </a:rPr>
              <a:t>traktion</a:t>
            </a:r>
            <a:r>
              <a:rPr lang="en-US" altLang="es-ES" sz="2400" b="1" kern="0" dirty="0">
                <a:latin typeface="Helvetica Neue" panose="020B0604020202020204"/>
                <a:ea typeface="Microsoft Sans Serif" panose="020B0604020202020204" pitchFamily="34" charset="0"/>
                <a:cs typeface="Microsoft Sans Serif" panose="020B0604020202020204" pitchFamily="34" charset="0"/>
              </a:rPr>
              <a:t> </a:t>
            </a:r>
            <a:r>
              <a:rPr lang="en-US" altLang="es-ES" sz="2400" b="1" kern="0" dirty="0" err="1">
                <a:latin typeface="Helvetica Neue" panose="020B0604020202020204"/>
                <a:ea typeface="Microsoft Sans Serif" panose="020B0604020202020204" pitchFamily="34" charset="0"/>
                <a:cs typeface="Microsoft Sans Serif" panose="020B0604020202020204" pitchFamily="34" charset="0"/>
              </a:rPr>
              <a:t>menar</a:t>
            </a:r>
            <a:r>
              <a:rPr lang="en-US" altLang="es-ES" sz="2400" b="1" kern="0" dirty="0">
                <a:latin typeface="Helvetica Neue" panose="020B0604020202020204"/>
                <a:ea typeface="Microsoft Sans Serif" panose="020B0604020202020204" pitchFamily="34" charset="0"/>
                <a:cs typeface="Microsoft Sans Serif" panose="020B0604020202020204" pitchFamily="34" charset="0"/>
              </a:rPr>
              <a:t> vi: </a:t>
            </a:r>
          </a:p>
          <a:p>
            <a:pPr marL="342900" indent="-342900">
              <a:buBlip>
                <a:blip r:embed="rId2"/>
              </a:buBlip>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sv-SE" altLang="es-ES" sz="2200" b="1" kern="0" dirty="0">
                <a:latin typeface="Helvetica Neue" panose="020B0604020202020204"/>
                <a:ea typeface="Microsoft Sans Serif" panose="020B0604020202020204" pitchFamily="34" charset="0"/>
                <a:cs typeface="Microsoft Sans Serif" panose="020B0604020202020204" pitchFamily="34" charset="0"/>
              </a:rPr>
              <a:t>En affärsidés överklagande</a:t>
            </a:r>
            <a:r>
              <a:rPr lang="sv-SE" altLang="es-ES" sz="2200" kern="0" dirty="0">
                <a:latin typeface="Helvetica Neue" panose="020B0604020202020204"/>
                <a:ea typeface="Microsoft Sans Serif" panose="020B0604020202020204" pitchFamily="34" charset="0"/>
                <a:cs typeface="Microsoft Sans Serif" panose="020B0604020202020204" pitchFamily="34" charset="0"/>
              </a:rPr>
              <a:t>
Förhållandet Förvärv / aktivering 
Revisionsversionen av AARRR! modell</a:t>
            </a: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7" name="Rectángulo 6">
            <a:extLst>
              <a:ext uri="{FF2B5EF4-FFF2-40B4-BE49-F238E27FC236}">
                <a16:creationId xmlns:a16="http://schemas.microsoft.com/office/drawing/2014/main" id="{8FF09CAC-0BB2-4D89-DCC3-82680B21E194}"/>
              </a:ext>
            </a:extLst>
          </p:cNvPr>
          <p:cNvSpPr/>
          <p:nvPr/>
        </p:nvSpPr>
        <p:spPr>
          <a:xfrm>
            <a:off x="9396000" y="3996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4"/>
              <a:defRPr/>
            </a:pPr>
            <a:r>
              <a:rPr lang="en-US" altLang="es-ES" sz="2400" b="1" kern="0" dirty="0" err="1">
                <a:latin typeface="Helvetica Neue" panose="020B0604020202020204" charset="0"/>
                <a:ea typeface="Microsoft Sans Serif" panose="020B0604020202020204" pitchFamily="34" charset="0"/>
                <a:cs typeface="Microsoft Sans Serif" panose="020B0604020202020204" pitchFamily="34" charset="0"/>
              </a:rPr>
              <a:t>Kvarhållningsmåttet</a:t>
            </a:r>
            <a:r>
              <a:rPr lang="en-US" altLang="es-ES" sz="2400" b="1" kern="0" dirty="0">
                <a:latin typeface="Helvetica Neue" panose="020B0604020202020204" charset="0"/>
                <a:ea typeface="Microsoft Sans Serif" panose="020B0604020202020204" pitchFamily="34" charset="0"/>
                <a:cs typeface="Microsoft Sans Serif" panose="020B0604020202020204" pitchFamily="34" charset="0"/>
              </a:rPr>
              <a:t> </a:t>
            </a:r>
            <a:r>
              <a:rPr lang="en-US" altLang="es-ES" sz="2400" b="1" kern="0" dirty="0" err="1">
                <a:latin typeface="Helvetica Neue" panose="020B0604020202020204" charset="0"/>
                <a:ea typeface="Microsoft Sans Serif" panose="020B0604020202020204" pitchFamily="34" charset="0"/>
                <a:cs typeface="Microsoft Sans Serif" panose="020B0604020202020204" pitchFamily="34" charset="0"/>
              </a:rPr>
              <a:t>är</a:t>
            </a:r>
            <a:r>
              <a:rPr lang="en-US" altLang="es-ES" sz="2400" b="1" kern="0" dirty="0">
                <a:latin typeface="Helvetica Neue" panose="020B0604020202020204" charset="0"/>
                <a:ea typeface="Microsoft Sans Serif" panose="020B0604020202020204" pitchFamily="34" charset="0"/>
                <a:cs typeface="Microsoft Sans Serif" panose="020B0604020202020204" pitchFamily="34" charset="0"/>
              </a:rPr>
              <a:t> </a:t>
            </a:r>
            <a:r>
              <a:rPr lang="en-US" altLang="es-ES" sz="2400" b="1" kern="0" dirty="0" err="1">
                <a:latin typeface="Helvetica Neue" panose="020B0604020202020204" charset="0"/>
                <a:ea typeface="Microsoft Sans Serif" panose="020B0604020202020204" pitchFamily="34" charset="0"/>
                <a:cs typeface="Microsoft Sans Serif" panose="020B0604020202020204" pitchFamily="34" charset="0"/>
              </a:rPr>
              <a:t>relaterat</a:t>
            </a:r>
            <a:r>
              <a:rPr lang="en-US" altLang="es-ES" sz="2400" b="1" kern="0" dirty="0">
                <a:latin typeface="Helvetica Neue" panose="020B0604020202020204" charset="0"/>
                <a:ea typeface="Microsoft Sans Serif" panose="020B0604020202020204" pitchFamily="34" charset="0"/>
                <a:cs typeface="Microsoft Sans Serif" panose="020B0604020202020204" pitchFamily="34" charset="0"/>
              </a:rPr>
              <a:t> till:</a:t>
            </a:r>
          </a:p>
          <a:p>
            <a:pPr>
              <a:defRPr/>
            </a:pPr>
            <a:endParaRPr lang="en-US" altLang="es-ES" sz="2400" kern="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sv-SE" altLang="es-ES" sz="2200" kern="0" dirty="0">
                <a:latin typeface="Helvetica Neue" panose="020B0604020202020204" charset="0"/>
                <a:ea typeface="Microsoft Sans Serif" panose="020B0604020202020204" pitchFamily="34" charset="0"/>
                <a:cs typeface="Microsoft Sans Serif" panose="020B0604020202020204" pitchFamily="34" charset="0"/>
              </a:rPr>
              <a:t>Antalet nya kunder per månad
</a:t>
            </a:r>
            <a:r>
              <a:rPr lang="sv-SE" altLang="es-ES" sz="2200" b="1" kern="0" dirty="0">
                <a:latin typeface="Helvetica Neue" panose="020B0604020202020204" charset="0"/>
                <a:ea typeface="Microsoft Sans Serif" panose="020B0604020202020204" pitchFamily="34" charset="0"/>
                <a:cs typeface="Microsoft Sans Serif" panose="020B0604020202020204" pitchFamily="34" charset="0"/>
              </a:rPr>
              <a:t>Lojaliteten hos de redan förvärvade kunderna</a:t>
            </a:r>
            <a:r>
              <a:rPr lang="sv-SE" altLang="es-ES" sz="2200" kern="0" dirty="0">
                <a:latin typeface="Helvetica Neue" panose="020B0604020202020204" charset="0"/>
                <a:ea typeface="Microsoft Sans Serif" panose="020B0604020202020204" pitchFamily="34" charset="0"/>
                <a:cs typeface="Microsoft Sans Serif" panose="020B0604020202020204" pitchFamily="34" charset="0"/>
              </a:rPr>
              <a:t>
Ökningen av vinstmarginalen</a:t>
            </a:r>
            <a:endParaRPr lang="en-US" altLang="es-ES" sz="2400" kern="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81000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Testa </a:t>
            </a:r>
            <a:r>
              <a:rPr lang="en-US" sz="48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dina</a:t>
            </a:r>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a:t>
            </a:r>
            <a:r>
              <a:rPr lang="en-US" sz="48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kunskaper</a:t>
            </a:r>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a:t>
            </a:r>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6000" y="2304000"/>
            <a:ext cx="7329600" cy="954107"/>
          </a:xfrm>
          <a:prstGeom prst="rect">
            <a:avLst/>
          </a:prstGeom>
          <a:noFill/>
        </p:spPr>
        <p:txBody>
          <a:bodyPr wrap="square" rtlCol="0">
            <a:noAutofit/>
          </a:bodyPr>
          <a:lstStyle/>
          <a:p>
            <a:r>
              <a:rPr lang="en-AU" sz="2800" b="1" kern="0" dirty="0" err="1">
                <a:solidFill>
                  <a:srgbClr val="AED633"/>
                </a:solidFill>
                <a:latin typeface="Helvetica Neue" panose="020B0604020202020204"/>
                <a:ea typeface="Microsoft Sans Serif" panose="020B0604020202020204" pitchFamily="34" charset="0"/>
                <a:cs typeface="Microsoft Sans Serif" panose="020B0604020202020204" pitchFamily="34" charset="0"/>
              </a:rPr>
              <a:t>Lösning</a:t>
            </a:r>
            <a:r>
              <a:rPr lang="en-AU"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a:t>
            </a:r>
          </a:p>
        </p:txBody>
      </p:sp>
      <p:sp>
        <p:nvSpPr>
          <p:cNvPr id="11" name="Rectángulo 10">
            <a:extLst>
              <a:ext uri="{FF2B5EF4-FFF2-40B4-BE49-F238E27FC236}">
                <a16:creationId xmlns:a16="http://schemas.microsoft.com/office/drawing/2014/main" id="{50E6530B-6B12-2FE3-B437-DB6FE55C1480}"/>
              </a:ext>
            </a:extLst>
          </p:cNvPr>
          <p:cNvSpPr/>
          <p:nvPr/>
        </p:nvSpPr>
        <p:spPr>
          <a:xfrm>
            <a:off x="1296000" y="3384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a:defRPr/>
            </a:pPr>
            <a:r>
              <a:rPr lang="sv-SE" altLang="es-ES" sz="2400" b="1" kern="0" dirty="0">
                <a:latin typeface="Helvetica Neue" panose="020B0604020202020204" charset="0"/>
                <a:ea typeface="Microsoft Sans Serif" panose="020B0604020202020204" pitchFamily="34" charset="0"/>
                <a:cs typeface="Microsoft Sans Serif" panose="020B0604020202020204" pitchFamily="34" charset="0"/>
              </a:rPr>
              <a:t>Vilket av följande är ett ”</a:t>
            </a:r>
            <a:r>
              <a:rPr lang="sv-SE" altLang="es-ES" sz="2400" b="1" kern="0" dirty="0" err="1">
                <a:latin typeface="Helvetica Neue" panose="020B0604020202020204" charset="0"/>
                <a:ea typeface="Microsoft Sans Serif" panose="020B0604020202020204" pitchFamily="34" charset="0"/>
                <a:cs typeface="Microsoft Sans Serif" panose="020B0604020202020204" pitchFamily="34" charset="0"/>
              </a:rPr>
              <a:t>vanity</a:t>
            </a:r>
            <a:r>
              <a:rPr lang="sv-SE" altLang="es-ES" sz="2400" b="1" kern="0" dirty="0">
                <a:latin typeface="Helvetica Neue" panose="020B0604020202020204" charset="0"/>
                <a:ea typeface="Microsoft Sans Serif" panose="020B0604020202020204" pitchFamily="34" charset="0"/>
                <a:cs typeface="Microsoft Sans Serif" panose="020B0604020202020204" pitchFamily="34" charset="0"/>
              </a:rPr>
              <a:t> </a:t>
            </a:r>
            <a:r>
              <a:rPr lang="sv-SE" altLang="es-ES" sz="2400" b="1" kern="0" dirty="0" err="1">
                <a:latin typeface="Helvetica Neue" panose="020B0604020202020204" charset="0"/>
                <a:ea typeface="Microsoft Sans Serif" panose="020B0604020202020204" pitchFamily="34" charset="0"/>
                <a:cs typeface="Microsoft Sans Serif" panose="020B0604020202020204" pitchFamily="34" charset="0"/>
              </a:rPr>
              <a:t>metric</a:t>
            </a:r>
            <a:r>
              <a:rPr lang="sv-SE" altLang="es-ES" sz="2400" b="1" kern="0" dirty="0">
                <a:latin typeface="Helvetica Neue" panose="020B0604020202020204" charset="0"/>
                <a:ea typeface="Microsoft Sans Serif" panose="020B0604020202020204" pitchFamily="34" charset="0"/>
                <a:cs typeface="Microsoft Sans Serif" panose="020B0604020202020204" pitchFamily="34" charset="0"/>
              </a:rPr>
              <a:t>"?</a:t>
            </a:r>
          </a:p>
          <a:p>
            <a:pPr marL="457200" indent="-457200">
              <a:buFont typeface="+mj-lt"/>
              <a:buAutoNum type="arabicPeriod"/>
              <a:defRPr/>
            </a:pPr>
            <a:endParaRPr lang="en-GB" altLang="es-ES" sz="2400" kern="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b="1" kern="0" dirty="0" err="1">
                <a:latin typeface="Helvetica Neue" panose="020B0604020202020204" charset="0"/>
                <a:ea typeface="Microsoft Sans Serif" panose="020B0604020202020204" pitchFamily="34" charset="0"/>
                <a:cs typeface="Microsoft Sans Serif" panose="020B0604020202020204" pitchFamily="34" charset="0"/>
              </a:rPr>
              <a:t>Medvetenhet</a:t>
            </a:r>
            <a:r>
              <a:rPr lang="en-US" altLang="es-ES" sz="2200" kern="0" dirty="0">
                <a:latin typeface="Helvetica Neue" panose="020B0604020202020204" charset="0"/>
                <a:ea typeface="Microsoft Sans Serif" panose="020B0604020202020204" pitchFamily="34" charset="0"/>
                <a:cs typeface="Microsoft Sans Serif" panose="020B0604020202020204" pitchFamily="34" charset="0"/>
              </a:rPr>
              <a:t>
</a:t>
            </a:r>
            <a:r>
              <a:rPr lang="en-US" altLang="es-ES" sz="2200" kern="0" dirty="0" err="1">
                <a:latin typeface="Helvetica Neue" panose="020B0604020202020204" charset="0"/>
                <a:ea typeface="Microsoft Sans Serif" panose="020B0604020202020204" pitchFamily="34" charset="0"/>
                <a:cs typeface="Microsoft Sans Serif" panose="020B0604020202020204" pitchFamily="34" charset="0"/>
              </a:rPr>
              <a:t>Förvärv</a:t>
            </a:r>
            <a:r>
              <a:rPr lang="en-US" altLang="es-ES" sz="2200" kern="0" dirty="0">
                <a:latin typeface="Helvetica Neue" panose="020B0604020202020204" charset="0"/>
                <a:ea typeface="Microsoft Sans Serif" panose="020B0604020202020204" pitchFamily="34" charset="0"/>
                <a:cs typeface="Microsoft Sans Serif" panose="020B0604020202020204" pitchFamily="34" charset="0"/>
              </a:rPr>
              <a:t>
</a:t>
            </a:r>
            <a:r>
              <a:rPr lang="en-US" altLang="es-ES" sz="2200" kern="0" dirty="0" err="1">
                <a:latin typeface="Helvetica Neue" panose="020B0604020202020204" charset="0"/>
                <a:ea typeface="Microsoft Sans Serif" panose="020B0604020202020204" pitchFamily="34" charset="0"/>
                <a:cs typeface="Microsoft Sans Serif" panose="020B0604020202020204" pitchFamily="34" charset="0"/>
              </a:rPr>
              <a:t>Aktivering</a:t>
            </a:r>
            <a:endParaRPr lang="en-US" altLang="es-ES" sz="2400" kern="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4" name="Rectángulo 13">
            <a:extLst>
              <a:ext uri="{FF2B5EF4-FFF2-40B4-BE49-F238E27FC236}">
                <a16:creationId xmlns:a16="http://schemas.microsoft.com/office/drawing/2014/main" id="{F388E2A2-651A-B13A-BF81-EF89824635A0}"/>
              </a:ext>
            </a:extLst>
          </p:cNvPr>
          <p:cNvSpPr/>
          <p:nvPr/>
        </p:nvSpPr>
        <p:spPr>
          <a:xfrm>
            <a:off x="9396000" y="6624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5"/>
              <a:defRPr/>
            </a:pPr>
            <a:r>
              <a:rPr lang="sv-SE" altLang="es-ES" sz="2400" b="1" kern="0" dirty="0">
                <a:latin typeface="Helvetica Neue" panose="020B0604020202020204"/>
                <a:ea typeface="Microsoft Sans Serif" panose="020B0604020202020204" pitchFamily="34" charset="0"/>
                <a:cs typeface="Microsoft Sans Serif" panose="020B0604020202020204" pitchFamily="34" charset="0"/>
              </a:rPr>
              <a:t>Ett robust och pålitligt rykte </a:t>
            </a:r>
          </a:p>
          <a:p>
            <a:pPr marL="342900" indent="-342900">
              <a:buBlip>
                <a:blip r:embed="rId2"/>
              </a:buBlip>
              <a:defRPr/>
            </a:pPr>
            <a:endParaRPr lang="sv-SE" altLang="es-ES" sz="2400" b="1"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b="1" kern="0" dirty="0" err="1">
                <a:latin typeface="Helvetica Neue" panose="020B0604020202020204"/>
                <a:ea typeface="Microsoft Sans Serif" panose="020B0604020202020204" pitchFamily="34" charset="0"/>
                <a:cs typeface="Microsoft Sans Serif" panose="020B0604020202020204" pitchFamily="34" charset="0"/>
              </a:rPr>
              <a:t>Lättar</a:t>
            </a:r>
            <a:r>
              <a:rPr lang="en-US" altLang="es-ES" sz="2200" b="1" kern="0" dirty="0">
                <a:latin typeface="Helvetica Neue" panose="020B0604020202020204"/>
                <a:ea typeface="Microsoft Sans Serif" panose="020B0604020202020204" pitchFamily="34" charset="0"/>
                <a:cs typeface="Microsoft Sans Serif" panose="020B0604020202020204" pitchFamily="34" charset="0"/>
              </a:rPr>
              <a:t> </a:t>
            </a:r>
            <a:r>
              <a:rPr lang="en-US" altLang="es-ES" sz="2200" b="1" kern="0" dirty="0" err="1">
                <a:latin typeface="Helvetica Neue" panose="020B0604020202020204"/>
                <a:ea typeface="Microsoft Sans Serif" panose="020B0604020202020204" pitchFamily="34" charset="0"/>
                <a:cs typeface="Microsoft Sans Serif" panose="020B0604020202020204" pitchFamily="34" charset="0"/>
              </a:rPr>
              <a:t>på</a:t>
            </a:r>
            <a:r>
              <a:rPr lang="en-US" altLang="es-ES" sz="2200" b="1" kern="0" dirty="0">
                <a:latin typeface="Helvetica Neue" panose="020B0604020202020204"/>
                <a:ea typeface="Microsoft Sans Serif" panose="020B0604020202020204" pitchFamily="34" charset="0"/>
                <a:cs typeface="Microsoft Sans Serif" panose="020B0604020202020204" pitchFamily="34" charset="0"/>
              </a:rPr>
              <a:t> </a:t>
            </a:r>
            <a:r>
              <a:rPr lang="en-US" altLang="es-ES" sz="2200" b="1" kern="0" dirty="0" err="1">
                <a:latin typeface="Helvetica Neue" panose="020B0604020202020204"/>
                <a:ea typeface="Microsoft Sans Serif" panose="020B0604020202020204" pitchFamily="34" charset="0"/>
                <a:cs typeface="Microsoft Sans Serif" panose="020B0604020202020204" pitchFamily="34" charset="0"/>
              </a:rPr>
              <a:t>attraktionsscenen</a:t>
            </a: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
</a:t>
            </a:r>
            <a:r>
              <a:rPr lang="sv-SE" altLang="es-ES" sz="2200" kern="0" dirty="0" err="1">
                <a:latin typeface="Helvetica Neue" panose="020B0604020202020204"/>
                <a:ea typeface="Microsoft Sans Serif" panose="020B0604020202020204" pitchFamily="34" charset="0"/>
                <a:cs typeface="Microsoft Sans Serif" panose="020B0604020202020204" pitchFamily="34" charset="0"/>
              </a:rPr>
              <a:t>Stärkar</a:t>
            </a:r>
            <a:r>
              <a:rPr lang="sv-SE" altLang="es-ES" sz="2200" kern="0" dirty="0">
                <a:latin typeface="Helvetica Neue" panose="020B0604020202020204"/>
                <a:ea typeface="Microsoft Sans Serif" panose="020B0604020202020204" pitchFamily="34" charset="0"/>
                <a:cs typeface="Microsoft Sans Serif" panose="020B0604020202020204" pitchFamily="34" charset="0"/>
              </a:rPr>
              <a:t> konkurrensens utveckling och innovation
</a:t>
            </a:r>
            <a:r>
              <a:rPr lang="en-US" altLang="es-ES" sz="2200" kern="0" dirty="0" err="1">
                <a:latin typeface="Helvetica Neue" panose="020B0604020202020204"/>
                <a:ea typeface="Microsoft Sans Serif" panose="020B0604020202020204" pitchFamily="34" charset="0"/>
                <a:cs typeface="Microsoft Sans Serif" panose="020B0604020202020204" pitchFamily="34" charset="0"/>
              </a:rPr>
              <a:t>Ökar</a:t>
            </a: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 </a:t>
            </a:r>
            <a:r>
              <a:rPr lang="en-US" altLang="es-ES" sz="2200" kern="0" dirty="0" err="1">
                <a:latin typeface="Helvetica Neue" panose="020B0604020202020204"/>
                <a:ea typeface="Microsoft Sans Serif" panose="020B0604020202020204" pitchFamily="34" charset="0"/>
                <a:cs typeface="Microsoft Sans Serif" panose="020B0604020202020204" pitchFamily="34" charset="0"/>
              </a:rPr>
              <a:t>kostnaderna</a:t>
            </a: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30" name="Rectángulo 29">
            <a:extLst>
              <a:ext uri="{FF2B5EF4-FFF2-40B4-BE49-F238E27FC236}">
                <a16:creationId xmlns:a16="http://schemas.microsoft.com/office/drawing/2014/main" id="{EFE5BD8F-EBB1-F040-DC3D-47BD1BA62050}"/>
              </a:ext>
            </a:extLst>
          </p:cNvPr>
          <p:cNvSpPr/>
          <p:nvPr/>
        </p:nvSpPr>
        <p:spPr>
          <a:xfrm>
            <a:off x="1296000" y="6012000"/>
            <a:ext cx="7740000" cy="2727000"/>
          </a:xfrm>
          <a:prstGeom prst="snip2DiagRect">
            <a:avLst/>
          </a:prstGeom>
          <a:ln w="28575">
            <a:solidFill>
              <a:srgbClr val="4D94B7"/>
            </a:solidFill>
          </a:ln>
        </p:spPr>
        <p:txBody>
          <a:bodyPr wrap="square" tIns="0" bIns="0">
            <a:noAutofit/>
          </a:bodyPr>
          <a:lstStyle/>
          <a:p>
            <a:pPr marL="457200" indent="-457200">
              <a:buFont typeface="+mj-lt"/>
              <a:buAutoNum type="arabicPeriod" startAt="2"/>
              <a:defRPr/>
            </a:pPr>
            <a:r>
              <a:rPr lang="en-GB" altLang="es-ES" sz="2400" b="1" kern="0" dirty="0" err="1">
                <a:latin typeface="Helvetica Neue" panose="020B0604020202020204"/>
                <a:ea typeface="Microsoft Sans Serif" panose="020B0604020202020204" pitchFamily="34" charset="0"/>
                <a:cs typeface="Microsoft Sans Serif" panose="020B0604020202020204" pitchFamily="34" charset="0"/>
              </a:rPr>
              <a:t>Tillväxthackning</a:t>
            </a:r>
            <a:r>
              <a:rPr lang="en-GB" altLang="es-ES" sz="2400" b="1" kern="0" dirty="0">
                <a:latin typeface="Helvetica Neue" panose="020B0604020202020204"/>
                <a:ea typeface="Microsoft Sans Serif" panose="020B0604020202020204" pitchFamily="34" charset="0"/>
                <a:cs typeface="Microsoft Sans Serif" panose="020B0604020202020204" pitchFamily="34" charset="0"/>
              </a:rPr>
              <a:t> </a:t>
            </a:r>
            <a:r>
              <a:rPr lang="en-GB" altLang="es-ES" sz="2400" b="1" kern="0" dirty="0" err="1">
                <a:latin typeface="Helvetica Neue" panose="020B0604020202020204"/>
                <a:ea typeface="Microsoft Sans Serif" panose="020B0604020202020204" pitchFamily="34" charset="0"/>
                <a:cs typeface="Microsoft Sans Serif" panose="020B0604020202020204" pitchFamily="34" charset="0"/>
              </a:rPr>
              <a:t>är</a:t>
            </a:r>
            <a:r>
              <a:rPr lang="en-GB" altLang="es-ES" sz="2400" b="1" kern="0" dirty="0">
                <a:latin typeface="Helvetica Neue" panose="020B0604020202020204"/>
                <a:ea typeface="Microsoft Sans Serif" panose="020B0604020202020204" pitchFamily="34" charset="0"/>
                <a:cs typeface="Microsoft Sans Serif" panose="020B0604020202020204" pitchFamily="34" charset="0"/>
              </a:rPr>
              <a:t>:</a:t>
            </a:r>
          </a:p>
          <a:p>
            <a:pPr>
              <a:defRPr/>
            </a:pPr>
            <a:endParaRPr lang="en-GB"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sv-SE" altLang="es-ES" sz="2200" kern="0" dirty="0">
                <a:latin typeface="Helvetica Neue" panose="020B0604020202020204"/>
                <a:ea typeface="Microsoft Sans Serif" panose="020B0604020202020204" pitchFamily="34" charset="0"/>
                <a:cs typeface="Microsoft Sans Serif" panose="020B0604020202020204" pitchFamily="34" charset="0"/>
              </a:rPr>
              <a:t>En svarsmekanism för cybersäkerhet för it-start-</a:t>
            </a:r>
            <a:r>
              <a:rPr lang="sv-SE" altLang="es-ES" sz="2200" kern="0" dirty="0" err="1">
                <a:latin typeface="Helvetica Neue" panose="020B0604020202020204"/>
                <a:ea typeface="Microsoft Sans Serif" panose="020B0604020202020204" pitchFamily="34" charset="0"/>
                <a:cs typeface="Microsoft Sans Serif" panose="020B0604020202020204" pitchFamily="34" charset="0"/>
              </a:rPr>
              <a:t>up</a:t>
            </a:r>
            <a:r>
              <a:rPr lang="sv-SE" altLang="es-ES" sz="2200" kern="0" dirty="0">
                <a:latin typeface="Helvetica Neue" panose="020B0604020202020204"/>
                <a:ea typeface="Microsoft Sans Serif" panose="020B0604020202020204" pitchFamily="34" charset="0"/>
                <a:cs typeface="Microsoft Sans Serif" panose="020B0604020202020204" pitchFamily="34" charset="0"/>
              </a:rPr>
              <a:t>
En marknadsföringsstrategi för att öka den digitala försäljningen
</a:t>
            </a:r>
            <a:r>
              <a:rPr lang="sv-SE" altLang="es-ES" sz="2200" b="1" kern="0" dirty="0">
                <a:latin typeface="Helvetica Neue" panose="020B0604020202020204"/>
                <a:ea typeface="Microsoft Sans Serif" panose="020B0604020202020204" pitchFamily="34" charset="0"/>
                <a:cs typeface="Microsoft Sans Serif" panose="020B0604020202020204" pitchFamily="34" charset="0"/>
              </a:rPr>
              <a:t>Ett metodiskt tillvägagångssätt för att påskynda marknadens penetration</a:t>
            </a:r>
            <a:endParaRPr lang="en-GB" altLang="es-ES" sz="2400" b="1"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8755566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DB84E59-BEE2-6728-DC07-0140C0B13519}"/>
              </a:ext>
            </a:extLst>
          </p:cNvPr>
          <p:cNvSpPr txBox="1"/>
          <p:nvPr/>
        </p:nvSpPr>
        <p:spPr>
          <a:xfrm>
            <a:off x="1295400" y="1548000"/>
            <a:ext cx="7924800" cy="830997"/>
          </a:xfrm>
          <a:prstGeom prst="rect">
            <a:avLst/>
          </a:prstGeom>
          <a:noFill/>
        </p:spPr>
        <p:txBody>
          <a:bodyPr wrap="square" rtlCol="0">
            <a:noAutofit/>
          </a:bodyPr>
          <a:lstStyle/>
          <a:p>
            <a:r>
              <a:rPr lang="en-AU" sz="48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Sammanfattningsvis</a:t>
            </a:r>
            <a:r>
              <a:rPr lang="en-AU"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a:t>
            </a:r>
          </a:p>
        </p:txBody>
      </p:sp>
      <p:sp>
        <p:nvSpPr>
          <p:cNvPr id="3" name="CuadroTexto 2">
            <a:extLst>
              <a:ext uri="{FF2B5EF4-FFF2-40B4-BE49-F238E27FC236}">
                <a16:creationId xmlns:a16="http://schemas.microsoft.com/office/drawing/2014/main" id="{D22D9822-984B-62FC-5C87-1598298E3ED9}"/>
              </a:ext>
            </a:extLst>
          </p:cNvPr>
          <p:cNvSpPr txBox="1"/>
          <p:nvPr/>
        </p:nvSpPr>
        <p:spPr>
          <a:xfrm>
            <a:off x="1296000" y="2304000"/>
            <a:ext cx="7034400" cy="954107"/>
          </a:xfrm>
          <a:prstGeom prst="rect">
            <a:avLst/>
          </a:prstGeom>
          <a:noFill/>
        </p:spPr>
        <p:txBody>
          <a:bodyPr wrap="square">
            <a:noAutofit/>
          </a:bodyPr>
          <a:lstStyle/>
          <a:p>
            <a:pPr algn="just"/>
            <a:r>
              <a:rPr lang="sv-SE"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Bra gjort! Nu vet du mer om:
</a:t>
            </a:r>
            <a:endParaRPr lang="en-GB"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pic>
        <p:nvPicPr>
          <p:cNvPr id="4" name="Picture 2">
            <a:extLst>
              <a:ext uri="{FF2B5EF4-FFF2-40B4-BE49-F238E27FC236}">
                <a16:creationId xmlns:a16="http://schemas.microsoft.com/office/drawing/2014/main" id="{F5617D1E-E52B-5160-DEE6-77A75861B16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972800" y="3372231"/>
            <a:ext cx="5601396" cy="5601396"/>
          </a:xfrm>
          <a:prstGeom prst="rect">
            <a:avLst/>
          </a:prstGeom>
          <a:noFill/>
          <a:extLst>
            <a:ext uri="{909E8E84-426E-40DD-AFC4-6F175D3DCCD1}">
              <a14:hiddenFill xmlns:a14="http://schemas.microsoft.com/office/drawing/2010/main">
                <a:solidFill>
                  <a:srgbClr val="FFFFFF"/>
                </a:solidFill>
              </a14:hiddenFill>
            </a:ext>
          </a:extLst>
        </p:spPr>
      </p:pic>
      <p:sp>
        <p:nvSpPr>
          <p:cNvPr id="11" name="Google Shape;98;p4">
            <a:extLst>
              <a:ext uri="{FF2B5EF4-FFF2-40B4-BE49-F238E27FC236}">
                <a16:creationId xmlns:a16="http://schemas.microsoft.com/office/drawing/2014/main" id="{02223251-5CED-BEC3-B449-9E441A0A9932}"/>
              </a:ext>
            </a:extLst>
          </p:cNvPr>
          <p:cNvSpPr txBox="1"/>
          <p:nvPr/>
        </p:nvSpPr>
        <p:spPr>
          <a:xfrm>
            <a:off x="1296000" y="3384000"/>
            <a:ext cx="9360000" cy="3744000"/>
          </a:xfrm>
          <a:prstGeom prst="rect">
            <a:avLst/>
          </a:prstGeom>
          <a:noFill/>
          <a:ln>
            <a:noFill/>
          </a:ln>
        </p:spPr>
        <p:txBody>
          <a:bodyPr spcFirstLastPara="1" wrap="square" lIns="91425" tIns="45700" rIns="91425" bIns="45700" anchor="t" anchorCtr="0">
            <a:noAutofit/>
          </a:bodyPr>
          <a:lstStyle/>
          <a:p>
            <a:pPr marL="342900" indent="-342900">
              <a:spcAft>
                <a:spcPts val="1800"/>
              </a:spcAft>
              <a:buBlip>
                <a:blip r:embed="rId3"/>
              </a:buBlip>
            </a:pPr>
            <a:r>
              <a:rPr lang="sv-SE" sz="2400" kern="0" dirty="0">
                <a:latin typeface="Helvetica Neue" panose="020B0604020202020204"/>
                <a:ea typeface="Microsoft Sans Serif" panose="020B0604020202020204" pitchFamily="34" charset="0"/>
                <a:cs typeface="Microsoft Sans Serif" panose="020B0604020202020204" pitchFamily="34" charset="0"/>
              </a:rPr>
              <a:t>Tillväxthackning och acceleration av kundretention
AARRR! Modell och mätvärden för affärstillväxt
Från medvetenhet till remiss: penetration av marknaden, WOW-effekt och analys av konkurrenskraft</a:t>
            </a:r>
            <a:endParaRPr lang="en-AU" sz="2400"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258165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 name="Google Shape;583;p43">
            <a:extLst>
              <a:ext uri="{FF2B5EF4-FFF2-40B4-BE49-F238E27FC236}">
                <a16:creationId xmlns:a16="http://schemas.microsoft.com/office/drawing/2014/main" id="{5C861289-132B-3ED1-A1A7-943E70807241}"/>
              </a:ext>
            </a:extLst>
          </p:cNvPr>
          <p:cNvSpPr txBox="1"/>
          <p:nvPr/>
        </p:nvSpPr>
        <p:spPr>
          <a:xfrm>
            <a:off x="1296000" y="1548000"/>
            <a:ext cx="8571931" cy="830956"/>
          </a:xfrm>
          <a:prstGeom prst="rect">
            <a:avLst/>
          </a:prstGeom>
          <a:noFill/>
          <a:ln>
            <a:noFill/>
          </a:ln>
        </p:spPr>
        <p:txBody>
          <a:bodyPr spcFirstLastPara="1" wrap="square" lIns="91425" tIns="45700" rIns="91425" bIns="45700" anchor="t" anchorCtr="0">
            <a:noAutofit/>
          </a:bodyPr>
          <a:lstStyle/>
          <a:p>
            <a:pPr lvl="0">
              <a:buClr>
                <a:srgbClr val="000000"/>
              </a:buClr>
              <a:buSzPts val="4800"/>
            </a:pPr>
            <a:r>
              <a:rPr lang="en-US" sz="4800" b="1" dirty="0" err="1">
                <a:solidFill>
                  <a:srgbClr val="4D94B7"/>
                </a:solidFill>
                <a:latin typeface="Helvetica Neue" panose="020B0604020202020204" charset="0"/>
                <a:ea typeface="Helvetica Neue"/>
                <a:cs typeface="Helvetica Neue"/>
                <a:sym typeface="Helvetica Neue"/>
              </a:rPr>
              <a:t>Bibliografi</a:t>
            </a:r>
            <a:r>
              <a:rPr lang="en-US" sz="4800" b="1" dirty="0">
                <a:solidFill>
                  <a:srgbClr val="4D94B7"/>
                </a:solidFill>
                <a:latin typeface="Helvetica Neue" panose="020B0604020202020204" charset="0"/>
                <a:ea typeface="Helvetica Neue"/>
                <a:cs typeface="Helvetica Neue"/>
                <a:sym typeface="Helvetica Neue"/>
              </a:rPr>
              <a:t>
</a:t>
            </a:r>
            <a:endParaRPr lang="en-US" sz="1400" b="0" i="0" u="none" strike="noStrike" cap="none" dirty="0">
              <a:solidFill>
                <a:srgbClr val="000000"/>
              </a:solidFill>
              <a:latin typeface="Helvetica Neue" panose="020B0604020202020204" charset="0"/>
              <a:ea typeface="Helvetica Neue"/>
              <a:cs typeface="Helvetica Neue"/>
              <a:sym typeface="Helvetica Neue"/>
            </a:endParaRPr>
          </a:p>
        </p:txBody>
      </p:sp>
      <p:sp>
        <p:nvSpPr>
          <p:cNvPr id="4" name="Google Shape;584;p43">
            <a:extLst>
              <a:ext uri="{FF2B5EF4-FFF2-40B4-BE49-F238E27FC236}">
                <a16:creationId xmlns:a16="http://schemas.microsoft.com/office/drawing/2014/main" id="{AD83BF62-5BF9-500A-3090-3DC29F8FACD9}"/>
              </a:ext>
            </a:extLst>
          </p:cNvPr>
          <p:cNvSpPr/>
          <p:nvPr/>
        </p:nvSpPr>
        <p:spPr>
          <a:xfrm>
            <a:off x="1296000" y="3384000"/>
            <a:ext cx="15840000" cy="4959900"/>
          </a:xfrm>
          <a:prstGeom prst="rect">
            <a:avLst/>
          </a:prstGeom>
          <a:noFill/>
          <a:ln>
            <a:noFill/>
          </a:ln>
        </p:spPr>
        <p:txBody>
          <a:bodyPr spcFirstLastPara="1" wrap="square" lIns="91425" tIns="45700" rIns="91425" bIns="45700" anchor="t" anchorCtr="0">
            <a:noAutofit/>
          </a:bodyPr>
          <a:lstStyle/>
          <a:p>
            <a:pPr marL="534988" marR="0" lvl="0" indent="-534988" algn="l" rtl="0">
              <a:lnSpc>
                <a:spcPct val="100000"/>
              </a:lnSpc>
              <a:spcAft>
                <a:spcPts val="2400"/>
              </a:spcAft>
              <a:buClr>
                <a:srgbClr val="4D94B7"/>
              </a:buClr>
              <a:buSzPct val="105000"/>
              <a:buFont typeface="+mj-lt"/>
              <a:buAutoNum type="arabicParenBoth"/>
            </a:pPr>
            <a:r>
              <a:rPr lang="en-US" sz="2400" b="0" i="0" u="none" strike="noStrike" cap="none" dirty="0">
                <a:solidFill>
                  <a:srgbClr val="000000"/>
                </a:solidFill>
                <a:latin typeface="Helvetica Neue" panose="020B0604020202020204" charset="0"/>
                <a:ea typeface="Helvetica Neue"/>
                <a:cs typeface="Helvetica Neue"/>
                <a:sym typeface="Helvetica Neue"/>
              </a:rPr>
              <a:t>Startup Metrics for Pirates: AARRR! - Dave McClure, Ignite Seattle (2007) https://www.youtube.com/watch?v=irjgfW0BIrw</a:t>
            </a:r>
          </a:p>
          <a:p>
            <a:pPr marL="534988" marR="0" lvl="0" indent="-534988" algn="l" rtl="0">
              <a:lnSpc>
                <a:spcPct val="100000"/>
              </a:lnSpc>
              <a:spcAft>
                <a:spcPts val="2400"/>
              </a:spcAft>
              <a:buClr>
                <a:srgbClr val="4D94B7"/>
              </a:buClr>
              <a:buSzPct val="105000"/>
              <a:buFont typeface="+mj-lt"/>
              <a:buAutoNum type="arabicParenBoth"/>
            </a:pPr>
            <a:r>
              <a:rPr lang="en-US" sz="2400" b="0" i="0" u="none" strike="noStrike" cap="none" dirty="0">
                <a:solidFill>
                  <a:srgbClr val="000000"/>
                </a:solidFill>
                <a:latin typeface="Helvetica Neue" panose="020B0604020202020204" charset="0"/>
                <a:ea typeface="Helvetica Neue"/>
                <a:cs typeface="Helvetica Neue"/>
                <a:sym typeface="Helvetica Neue"/>
              </a:rPr>
              <a:t>Stanford Seminar - Entrepreneurial Thought Leaders: Dave McClure of 500 Startups, Stanford Online (2014) https://www.youtube.com/watch?v=MXuwRICnMW0</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02A30407-F476-8E1F-DB07-7E4DAA7CEBA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58D0937A-837C-D506-AC51-4F65FDAEBA4C}"/>
              </a:ext>
            </a:extLst>
          </p:cNvPr>
          <p:cNvSpPr txBox="1"/>
          <p:nvPr/>
        </p:nvSpPr>
        <p:spPr>
          <a:xfrm>
            <a:off x="4572000" y="6724601"/>
            <a:ext cx="9144000" cy="1200329"/>
          </a:xfrm>
          <a:prstGeom prst="rect">
            <a:avLst/>
          </a:prstGeom>
          <a:noFill/>
        </p:spPr>
        <p:txBody>
          <a:bodyPr wrap="square">
            <a:noAutofit/>
          </a:bodyPr>
          <a:lstStyle/>
          <a:p>
            <a:pPr lvl="0" algn="ctr">
              <a:spcBef>
                <a:spcPts val="5"/>
              </a:spcBef>
              <a:tabLst>
                <a:tab pos="1205230" algn="l"/>
                <a:tab pos="1926589" algn="l"/>
                <a:tab pos="2915920" algn="l"/>
                <a:tab pos="3444875" algn="l"/>
                <a:tab pos="4383405" algn="l"/>
                <a:tab pos="6796405" algn="l"/>
              </a:tabLst>
              <a:defRPr/>
            </a:pPr>
            <a:r>
              <a:rPr lang="en-US" sz="7200" b="1" kern="0">
                <a:solidFill>
                  <a:srgbClr val="4D94B7"/>
                </a:solidFill>
                <a:latin typeface="Helvetica Neue" panose="020B0604020202020204"/>
                <a:ea typeface="Microsoft Sans Serif" panose="020B0604020202020204" pitchFamily="34" charset="0"/>
                <a:cs typeface="Microsoft Sans Serif" panose="020B0604020202020204" pitchFamily="34" charset="0"/>
              </a:rPr>
              <a:t>Tack!
</a:t>
            </a:r>
            <a:endParaRPr kumimoji="0" lang="en-US" sz="7200" b="1" i="0" u="none" strike="noStrike" kern="0" cap="none" normalizeH="0" dirty="0">
              <a:ln>
                <a:noFill/>
              </a:ln>
              <a:solidFill>
                <a:srgbClr val="4D94B7"/>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58819152-3D01-B1E1-F64F-05AE8538B6E2}"/>
              </a:ext>
            </a:extLst>
          </p:cNvPr>
          <p:cNvSpPr txBox="1"/>
          <p:nvPr/>
        </p:nvSpPr>
        <p:spPr>
          <a:xfrm>
            <a:off x="7845064" y="5629475"/>
            <a:ext cx="2594335" cy="461665"/>
          </a:xfrm>
          <a:prstGeom prst="rect">
            <a:avLst/>
          </a:prstGeom>
          <a:noFill/>
        </p:spPr>
        <p:txBody>
          <a:bodyPr wrap="square">
            <a:noAutofit/>
          </a:bodyPr>
          <a:lstStyle/>
          <a:p>
            <a:r>
              <a:rPr lang="es-ES" sz="2400" b="1" i="0" u="none" strike="noStrike" dirty="0">
                <a:solidFill>
                  <a:srgbClr val="AED633"/>
                </a:solidFill>
                <a:effectLst/>
                <a:latin typeface="Helvetica Neue" panose="020B0604020202020204"/>
                <a:ea typeface="Microsoft Sans Serif" panose="020B0604020202020204" pitchFamily="34" charset="0"/>
                <a:cs typeface="Microsoft Sans Serif" panose="020B0604020202020204" pitchFamily="34" charset="0"/>
              </a:rPr>
              <a:t>genieproject.eu</a:t>
            </a:r>
            <a:endParaRPr lang="es-ES" sz="2400" b="1"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01475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085FDEA-229E-2F58-EDB2-FCDD0BF64AAD}"/>
              </a:ext>
            </a:extLst>
          </p:cNvPr>
          <p:cNvSpPr txBox="1"/>
          <p:nvPr/>
        </p:nvSpPr>
        <p:spPr>
          <a:xfrm>
            <a:off x="1296000" y="1548000"/>
            <a:ext cx="3361031" cy="830997"/>
          </a:xfrm>
          <a:prstGeom prst="rect">
            <a:avLst/>
          </a:prstGeom>
          <a:noFill/>
        </p:spPr>
        <p:txBody>
          <a:bodyPr wrap="square" rtlCol="0">
            <a:noAutofit/>
          </a:bodyPr>
          <a:lstStyle/>
          <a:p>
            <a:r>
              <a:rPr lang="en-AU"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Index</a:t>
            </a:r>
          </a:p>
        </p:txBody>
      </p:sp>
      <p:sp>
        <p:nvSpPr>
          <p:cNvPr id="6" name="CuadroTexto 3">
            <a:extLst>
              <a:ext uri="{FF2B5EF4-FFF2-40B4-BE49-F238E27FC236}">
                <a16:creationId xmlns:a16="http://schemas.microsoft.com/office/drawing/2014/main" id="{F3ED4796-14D2-8BCF-AF7E-68D8C7E5E706}"/>
              </a:ext>
            </a:extLst>
          </p:cNvPr>
          <p:cNvSpPr txBox="1"/>
          <p:nvPr/>
        </p:nvSpPr>
        <p:spPr>
          <a:xfrm>
            <a:off x="1296000" y="3384000"/>
            <a:ext cx="720000" cy="2808000"/>
          </a:xfrm>
          <a:prstGeom prst="rect">
            <a:avLst/>
          </a:prstGeom>
          <a:noFill/>
        </p:spPr>
        <p:txBody>
          <a:bodyPr wrap="square" rtlCol="0" anchor="ctr">
            <a:noAutofit/>
          </a:bodyPr>
          <a:lstStyle/>
          <a:p>
            <a:r>
              <a:rPr lang="en-AU" sz="4800" b="1"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a:t>
            </a:r>
          </a:p>
        </p:txBody>
      </p:sp>
      <p:sp>
        <p:nvSpPr>
          <p:cNvPr id="9" name="CuadroTexto 6">
            <a:extLst>
              <a:ext uri="{FF2B5EF4-FFF2-40B4-BE49-F238E27FC236}">
                <a16:creationId xmlns:a16="http://schemas.microsoft.com/office/drawing/2014/main" id="{316FBC8D-09C2-4570-C378-9E1FDF7FFCBA}"/>
              </a:ext>
            </a:extLst>
          </p:cNvPr>
          <p:cNvSpPr txBox="1"/>
          <p:nvPr/>
        </p:nvSpPr>
        <p:spPr>
          <a:xfrm>
            <a:off x="1944000" y="3384000"/>
            <a:ext cx="5580000" cy="2808000"/>
          </a:xfrm>
          <a:prstGeom prst="rect">
            <a:avLst/>
          </a:prstGeom>
          <a:noFill/>
        </p:spPr>
        <p:txBody>
          <a:bodyPr wrap="square" rtlCol="0" anchor="ctr">
            <a:noAutofit/>
          </a:bodyPr>
          <a:lstStyle/>
          <a:p>
            <a:r>
              <a:rPr lang="sv-SE" sz="2400" b="1" kern="0" dirty="0">
                <a:latin typeface="Helvetica Neue" panose="020B0604020202020204"/>
                <a:ea typeface="Microsoft Sans Serif" panose="020B0604020202020204" pitchFamily="34" charset="0"/>
                <a:cs typeface="Microsoft Sans Serif" panose="020B0604020202020204" pitchFamily="34" charset="0"/>
              </a:rPr>
              <a:t>Kort introduktion till Piraternas tratt </a:t>
            </a:r>
            <a:r>
              <a:rPr lang="sv-SE" sz="2400" b="1" kern="0" dirty="0" err="1">
                <a:latin typeface="Helvetica Neue" panose="020B0604020202020204"/>
                <a:ea typeface="Microsoft Sans Serif" panose="020B0604020202020204" pitchFamily="34" charset="0"/>
                <a:cs typeface="Microsoft Sans Serif" panose="020B0604020202020204" pitchFamily="34" charset="0"/>
              </a:rPr>
              <a:t>aka</a:t>
            </a:r>
            <a:r>
              <a:rPr lang="sv-SE" sz="2400" b="1" kern="0" dirty="0">
                <a:latin typeface="Helvetica Neue" panose="020B0604020202020204"/>
                <a:ea typeface="Microsoft Sans Serif" panose="020B0604020202020204" pitchFamily="34" charset="0"/>
                <a:cs typeface="Microsoft Sans Serif" panose="020B0604020202020204" pitchFamily="34" charset="0"/>
              </a:rPr>
              <a:t> AARRR! modell</a:t>
            </a:r>
            <a:endParaRPr lang="en-GB" sz="2400" b="1"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11" name="CuadroTexto 12">
            <a:extLst>
              <a:ext uri="{FF2B5EF4-FFF2-40B4-BE49-F238E27FC236}">
                <a16:creationId xmlns:a16="http://schemas.microsoft.com/office/drawing/2014/main" id="{4E82F637-E871-BFFB-8539-326559711D8C}"/>
              </a:ext>
            </a:extLst>
          </p:cNvPr>
          <p:cNvSpPr txBox="1"/>
          <p:nvPr/>
        </p:nvSpPr>
        <p:spPr>
          <a:xfrm>
            <a:off x="7488000" y="3384000"/>
            <a:ext cx="9684000" cy="2808000"/>
          </a:xfrm>
          <a:prstGeom prst="rect">
            <a:avLst/>
          </a:prstGeom>
          <a:noFill/>
        </p:spPr>
        <p:txBody>
          <a:bodyPr wrap="square" rtlCol="0" anchor="ctr">
            <a:noAutofit/>
          </a:bodyPr>
          <a:lstStyle/>
          <a:p>
            <a:pPr marL="534988" indent="-534988">
              <a:spcAft>
                <a:spcPts val="600"/>
              </a:spcAft>
              <a:tabLst>
                <a:tab pos="534988" algn="l"/>
                <a:tab pos="1204913" algn="l"/>
                <a:tab pos="1925638" algn="l"/>
                <a:tab pos="2914650" algn="l"/>
                <a:tab pos="3444875" algn="l"/>
                <a:tab pos="4383088" algn="l"/>
                <a:tab pos="6796088" algn="l"/>
              </a:tabLst>
              <a:defRPr/>
            </a:pPr>
            <a:r>
              <a:rPr lang="sv-SE" sz="2400" kern="0" dirty="0">
                <a:latin typeface="Helvetica Neue" panose="020B0604020202020204"/>
                <a:ea typeface="Microsoft Sans Serif" panose="020B0604020202020204" pitchFamily="34" charset="0"/>
                <a:cs typeface="Microsoft Sans Serif" panose="020B0604020202020204" pitchFamily="34" charset="0"/>
              </a:rPr>
              <a:t>1.1 Vad är AARRR! Modell om? En snabb introduktion till Piraternas tratt 
1.2 AARRR! för intraprenörer - Varför ens bry sig... 
1.3 AARRR! Modell i sina kärnämnen – Fem steg för mätning av mätvärden 
1.4 Små variationer som till stor del tillämpas och värderas i praktiken - AAARRR! Modell</a:t>
            </a:r>
            <a:endParaRPr lang="en-GB"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12" name="Abrir llave 15">
            <a:extLst>
              <a:ext uri="{FF2B5EF4-FFF2-40B4-BE49-F238E27FC236}">
                <a16:creationId xmlns:a16="http://schemas.microsoft.com/office/drawing/2014/main" id="{182D58F8-756A-66B7-BA8D-54CAC8B5AB0E}"/>
              </a:ext>
            </a:extLst>
          </p:cNvPr>
          <p:cNvSpPr/>
          <p:nvPr/>
        </p:nvSpPr>
        <p:spPr>
          <a:xfrm>
            <a:off x="7308000" y="3384000"/>
            <a:ext cx="180000" cy="2808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latin typeface="Helvetica Neue" panose="020B0604020202020204"/>
            </a:endParaRPr>
          </a:p>
        </p:txBody>
      </p:sp>
      <p:sp>
        <p:nvSpPr>
          <p:cNvPr id="14" name="CuadroTexto 4">
            <a:extLst>
              <a:ext uri="{FF2B5EF4-FFF2-40B4-BE49-F238E27FC236}">
                <a16:creationId xmlns:a16="http://schemas.microsoft.com/office/drawing/2014/main" id="{A5038C9B-F40E-77C2-8060-982BDCC812BB}"/>
              </a:ext>
            </a:extLst>
          </p:cNvPr>
          <p:cNvSpPr txBox="1"/>
          <p:nvPr/>
        </p:nvSpPr>
        <p:spPr>
          <a:xfrm>
            <a:off x="1296000" y="6552000"/>
            <a:ext cx="720000" cy="2520000"/>
          </a:xfrm>
          <a:prstGeom prst="rect">
            <a:avLst/>
          </a:prstGeom>
          <a:noFill/>
        </p:spPr>
        <p:txBody>
          <a:bodyPr wrap="square" rtlCol="0" anchor="ctr">
            <a:noAutofit/>
          </a:bodyPr>
          <a:lstStyle/>
          <a:p>
            <a:r>
              <a:rPr lang="en-AU" sz="4800" b="1" kern="0" dirty="0">
                <a:solidFill>
                  <a:srgbClr val="78B17A"/>
                </a:solidFill>
                <a:latin typeface="Helvetica Neue" panose="020B0604020202020204"/>
                <a:ea typeface="Microsoft Sans Serif" panose="020B0604020202020204" pitchFamily="34" charset="0"/>
                <a:cs typeface="Microsoft Sans Serif" panose="020B0604020202020204" pitchFamily="34" charset="0"/>
              </a:rPr>
              <a:t>2</a:t>
            </a:r>
          </a:p>
        </p:txBody>
      </p:sp>
      <p:sp>
        <p:nvSpPr>
          <p:cNvPr id="15" name="CuadroTexto 7">
            <a:extLst>
              <a:ext uri="{FF2B5EF4-FFF2-40B4-BE49-F238E27FC236}">
                <a16:creationId xmlns:a16="http://schemas.microsoft.com/office/drawing/2014/main" id="{D1A63E9D-D14E-EF7F-2A4C-A196A55D0EBE}"/>
              </a:ext>
            </a:extLst>
          </p:cNvPr>
          <p:cNvSpPr txBox="1"/>
          <p:nvPr/>
        </p:nvSpPr>
        <p:spPr>
          <a:xfrm>
            <a:off x="1944000" y="6552000"/>
            <a:ext cx="5580000" cy="2520000"/>
          </a:xfrm>
          <a:prstGeom prst="rect">
            <a:avLst/>
          </a:prstGeom>
          <a:noFill/>
        </p:spPr>
        <p:txBody>
          <a:bodyPr wrap="square" rtlCol="0" anchor="ctr">
            <a:noAutofit/>
          </a:bodyPr>
          <a:lstStyle/>
          <a:p>
            <a:r>
              <a:rPr lang="sv-SE" sz="2400" b="1" kern="0" dirty="0">
                <a:latin typeface="Helvetica Neue" panose="020B0604020202020204"/>
                <a:ea typeface="Microsoft Sans Serif" panose="020B0604020202020204" pitchFamily="34" charset="0"/>
                <a:cs typeface="Microsoft Sans Serif" panose="020B0604020202020204" pitchFamily="34" charset="0"/>
              </a:rPr>
              <a:t>Kärnsteg i Piraternas tratt </a:t>
            </a:r>
            <a:r>
              <a:rPr lang="sv-SE" sz="2400" b="1" kern="0" dirty="0" err="1">
                <a:latin typeface="Helvetica Neue" panose="020B0604020202020204"/>
                <a:ea typeface="Microsoft Sans Serif" panose="020B0604020202020204" pitchFamily="34" charset="0"/>
                <a:cs typeface="Microsoft Sans Serif" panose="020B0604020202020204" pitchFamily="34" charset="0"/>
              </a:rPr>
              <a:t>aka</a:t>
            </a:r>
            <a:r>
              <a:rPr lang="sv-SE" sz="2400" b="1" kern="0" dirty="0">
                <a:latin typeface="Helvetica Neue" panose="020B0604020202020204"/>
                <a:ea typeface="Microsoft Sans Serif" panose="020B0604020202020204" pitchFamily="34" charset="0"/>
                <a:cs typeface="Microsoft Sans Serif" panose="020B0604020202020204" pitchFamily="34" charset="0"/>
              </a:rPr>
              <a:t> AARRR! modell</a:t>
            </a:r>
            <a:endParaRPr lang="en-GB" sz="2400" b="1"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17" name="Abrir llave 17">
            <a:extLst>
              <a:ext uri="{FF2B5EF4-FFF2-40B4-BE49-F238E27FC236}">
                <a16:creationId xmlns:a16="http://schemas.microsoft.com/office/drawing/2014/main" id="{A9CD2AE4-7EF3-36F3-A0F3-9A02D8D83C94}"/>
              </a:ext>
            </a:extLst>
          </p:cNvPr>
          <p:cNvSpPr/>
          <p:nvPr/>
        </p:nvSpPr>
        <p:spPr>
          <a:xfrm>
            <a:off x="7308000" y="6552000"/>
            <a:ext cx="180000" cy="2520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latin typeface="Helvetica Neue" panose="020B0604020202020204"/>
            </a:endParaRPr>
          </a:p>
        </p:txBody>
      </p:sp>
      <p:sp>
        <p:nvSpPr>
          <p:cNvPr id="20" name="CuadroTexto 18">
            <a:extLst>
              <a:ext uri="{FF2B5EF4-FFF2-40B4-BE49-F238E27FC236}">
                <a16:creationId xmlns:a16="http://schemas.microsoft.com/office/drawing/2014/main" id="{3CA52F6F-536B-EE1F-12B3-A62B3E5B89AB}"/>
              </a:ext>
            </a:extLst>
          </p:cNvPr>
          <p:cNvSpPr txBox="1"/>
          <p:nvPr/>
        </p:nvSpPr>
        <p:spPr>
          <a:xfrm>
            <a:off x="7488000" y="6552000"/>
            <a:ext cx="9684000" cy="2520000"/>
          </a:xfrm>
          <a:prstGeom prst="rect">
            <a:avLst/>
          </a:prstGeom>
          <a:noFill/>
        </p:spPr>
        <p:txBody>
          <a:bodyPr wrap="square" rtlCol="0" anchor="ctr">
            <a:noAutofit/>
          </a:bodyPr>
          <a:lstStyle/>
          <a:p>
            <a:pPr>
              <a:spcAft>
                <a:spcPts val="600"/>
              </a:spcAft>
            </a:pPr>
            <a:r>
              <a:rPr lang="sv-SE" sz="2400" kern="0" dirty="0">
                <a:latin typeface="Helvetica Neue" panose="020B0604020202020204"/>
                <a:ea typeface="Microsoft Sans Serif" panose="020B0604020202020204" pitchFamily="34" charset="0"/>
                <a:cs typeface="Microsoft Sans Serif" panose="020B0604020202020204" pitchFamily="34" charset="0"/>
              </a:rPr>
              <a:t>
2.1 Förvärv – Det ledande steget
2.2 Aktivering – Stimulerar vidare blykontakterna
2.3 Retention - Vårda kundlojalitet
2.4 Intäkt - Dags att göra vinst
2.5 Remiss – Utlöser muntlig effekt och positiva externa effekter
</a:t>
            </a:r>
            <a:endParaRPr lang="en-AU" sz="2400"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059406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439CB70-E0A1-C2E2-8B9D-A1B518250D21}"/>
              </a:ext>
            </a:extLst>
          </p:cNvPr>
          <p:cNvSpPr txBox="1"/>
          <p:nvPr/>
        </p:nvSpPr>
        <p:spPr>
          <a:xfrm>
            <a:off x="1295400" y="1548000"/>
            <a:ext cx="3361031" cy="830997"/>
          </a:xfrm>
          <a:prstGeom prst="rect">
            <a:avLst/>
          </a:prstGeom>
          <a:noFill/>
        </p:spPr>
        <p:txBody>
          <a:bodyPr wrap="square" rtlCol="0">
            <a:noAutofit/>
          </a:bodyPr>
          <a:lstStyle/>
          <a:p>
            <a:r>
              <a:rPr lang="en-AU" sz="4800" b="1" kern="0">
                <a:solidFill>
                  <a:srgbClr val="4D94B7"/>
                </a:solidFill>
                <a:latin typeface="Helvetica Neue" panose="020B0604020202020204"/>
                <a:ea typeface="Microsoft Sans Serif" panose="020B0604020202020204" pitchFamily="34" charset="0"/>
                <a:cs typeface="Microsoft Sans Serif" panose="020B0604020202020204" pitchFamily="34" charset="0"/>
              </a:rPr>
              <a:t>Mål
</a:t>
            </a:r>
            <a:endParaRPr lang="en-AU" sz="4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0CFCC641-014E-3EB1-F1FD-5333A8EF9A60}"/>
              </a:ext>
            </a:extLst>
          </p:cNvPr>
          <p:cNvSpPr txBox="1"/>
          <p:nvPr/>
        </p:nvSpPr>
        <p:spPr>
          <a:xfrm>
            <a:off x="1296000" y="3384000"/>
            <a:ext cx="9144000" cy="461665"/>
          </a:xfrm>
          <a:prstGeom prst="rect">
            <a:avLst/>
          </a:prstGeom>
          <a:noFill/>
        </p:spPr>
        <p:txBody>
          <a:bodyPr wrap="square">
            <a:noAutofit/>
          </a:bodyPr>
          <a:lstStyle/>
          <a:p>
            <a:pPr algn="just"/>
            <a:r>
              <a:rPr lang="sv-SE" sz="2400" b="1" kern="0">
                <a:solidFill>
                  <a:srgbClr val="AED633"/>
                </a:solidFill>
                <a:latin typeface="Helvetica Neue" panose="020B0604020202020204"/>
                <a:ea typeface="Microsoft Sans Serif" panose="020B0604020202020204" pitchFamily="34" charset="0"/>
                <a:cs typeface="Microsoft Sans Serif" panose="020B0604020202020204" pitchFamily="34" charset="0"/>
              </a:rPr>
              <a:t>I slutet av denna modul kommer du att kunna:
</a:t>
            </a:r>
            <a:endParaRPr lang="en-GB" sz="24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pic>
        <p:nvPicPr>
          <p:cNvPr id="10" name="Picture 2">
            <a:extLst>
              <a:ext uri="{FF2B5EF4-FFF2-40B4-BE49-F238E27FC236}">
                <a16:creationId xmlns:a16="http://schemas.microsoft.com/office/drawing/2014/main" id="{0590EAAF-5000-C379-CD06-B7F018868874}"/>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439400" y="2740507"/>
            <a:ext cx="6060593" cy="6060593"/>
          </a:xfrm>
          <a:prstGeom prst="rect">
            <a:avLst/>
          </a:prstGeom>
          <a:noFill/>
          <a:extLst>
            <a:ext uri="{909E8E84-426E-40DD-AFC4-6F175D3DCCD1}">
              <a14:hiddenFill xmlns:a14="http://schemas.microsoft.com/office/drawing/2010/main">
                <a:solidFill>
                  <a:srgbClr val="FFFFFF"/>
                </a:solidFill>
              </a14:hiddenFill>
            </a:ext>
          </a:extLst>
        </p:spPr>
      </p:pic>
      <p:sp>
        <p:nvSpPr>
          <p:cNvPr id="12" name="Google Shape;98;p4">
            <a:extLst>
              <a:ext uri="{FF2B5EF4-FFF2-40B4-BE49-F238E27FC236}">
                <a16:creationId xmlns:a16="http://schemas.microsoft.com/office/drawing/2014/main" id="{32C4FFFF-C82B-F242-8BC2-B1D8D80573D3}"/>
              </a:ext>
            </a:extLst>
          </p:cNvPr>
          <p:cNvSpPr txBox="1"/>
          <p:nvPr/>
        </p:nvSpPr>
        <p:spPr>
          <a:xfrm>
            <a:off x="1296000" y="4104000"/>
            <a:ext cx="9360000" cy="461624"/>
          </a:xfrm>
          <a:prstGeom prst="rect">
            <a:avLst/>
          </a:prstGeom>
          <a:noFill/>
          <a:ln>
            <a:noFill/>
          </a:ln>
        </p:spPr>
        <p:txBody>
          <a:bodyPr spcFirstLastPara="1" wrap="square" lIns="91425" tIns="45700" rIns="91425" bIns="45700" anchor="t" anchorCtr="0">
            <a:noAutofit/>
          </a:bodyPr>
          <a:lstStyle/>
          <a:p>
            <a:pPr marL="342900" indent="-342900">
              <a:spcAft>
                <a:spcPts val="1800"/>
              </a:spcAft>
              <a:buBlip>
                <a:blip r:embed="rId3"/>
              </a:buBlip>
            </a:pPr>
            <a:r>
              <a:rPr lang="sv-SE" sz="2400" kern="0">
                <a:latin typeface="Helvetica Neue" panose="020B0604020202020204"/>
                <a:ea typeface="Microsoft Sans Serif" panose="020B0604020202020204" pitchFamily="34" charset="0"/>
                <a:cs typeface="Microsoft Sans Serif" panose="020B0604020202020204" pitchFamily="34" charset="0"/>
              </a:rPr>
              <a:t>Bekanta dig med det väsentliga i tillväxthackning
Experimentera med de fem nyckelstadierna i piraternas tratt
Validera analys av mått i praktiken för kundretention</a:t>
            </a:r>
            <a:endParaRPr lang="en-AU" sz="2400"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27939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59C829C-41D6-1410-D4AD-4579EC19C654}"/>
              </a:ext>
            </a:extLst>
          </p:cNvPr>
          <p:cNvSpPr txBox="1"/>
          <p:nvPr/>
        </p:nvSpPr>
        <p:spPr>
          <a:xfrm>
            <a:off x="4428000" y="3888000"/>
            <a:ext cx="9576000" cy="830997"/>
          </a:xfrm>
          <a:prstGeom prst="rect">
            <a:avLst/>
          </a:prstGeom>
          <a:noFill/>
        </p:spPr>
        <p:txBody>
          <a:bodyPr wrap="square">
            <a:noAutofit/>
          </a:bodyPr>
          <a:lstStyle/>
          <a:p>
            <a:pPr lvl="0" algn="ctr">
              <a:spcBef>
                <a:spcPts val="5"/>
              </a:spcBef>
              <a:tabLst>
                <a:tab pos="1205230" algn="l"/>
                <a:tab pos="1926589" algn="l"/>
                <a:tab pos="2915920" algn="l"/>
                <a:tab pos="3444875" algn="l"/>
                <a:tab pos="4383405" algn="l"/>
                <a:tab pos="6796405" algn="l"/>
              </a:tabLst>
              <a:defRPr/>
            </a:pPr>
            <a:r>
              <a:rPr lang="sv-SE" sz="4800" b="1" kern="0">
                <a:solidFill>
                  <a:srgbClr val="4D94B7"/>
                </a:solidFill>
                <a:latin typeface="Helvetica Neue" panose="020B0604020202020204"/>
                <a:ea typeface="Microsoft Sans Serif" panose="020B0604020202020204" pitchFamily="34" charset="0"/>
                <a:cs typeface="Microsoft Sans Serif" panose="020B0604020202020204" pitchFamily="34" charset="0"/>
              </a:rPr>
              <a:t>Kort introduktion till Piraternas tratt aka AARRR! modell
</a:t>
            </a:r>
            <a:endParaRPr kumimoji="0" lang="en-US" sz="4800" b="1" i="0" u="none" strike="noStrike" kern="0" cap="none" normalizeH="0" dirty="0">
              <a:ln>
                <a:noFill/>
              </a:ln>
              <a:solidFill>
                <a:srgbClr val="4D94B7"/>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60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Unit 1</a:t>
            </a:r>
            <a:endParaRPr kumimoji="0" lang="en-US" sz="6000" b="1" i="0" u="none" strike="noStrike" kern="0" cap="none"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6" name="CuadroTexto 2">
            <a:extLst>
              <a:ext uri="{FF2B5EF4-FFF2-40B4-BE49-F238E27FC236}">
                <a16:creationId xmlns:a16="http://schemas.microsoft.com/office/drawing/2014/main" id="{3EE4750C-D6F4-5978-8478-203FE57F86F7}"/>
              </a:ext>
            </a:extLst>
          </p:cNvPr>
          <p:cNvSpPr txBox="1"/>
          <p:nvPr/>
        </p:nvSpPr>
        <p:spPr>
          <a:xfrm>
            <a:off x="1296000" y="5400000"/>
            <a:ext cx="11505600" cy="3538800"/>
          </a:xfrm>
          <a:prstGeom prst="rect">
            <a:avLst/>
          </a:prstGeom>
          <a:noFill/>
        </p:spPr>
        <p:txBody>
          <a:bodyPr wrap="square">
            <a:noAutofit/>
          </a:bodyPr>
          <a:lstStyle/>
          <a:p>
            <a:pPr marL="534988" indent="-534988">
              <a:spcAft>
                <a:spcPts val="1200"/>
              </a:spcAft>
              <a:tabLst>
                <a:tab pos="1205230" algn="l"/>
                <a:tab pos="1926589" algn="l"/>
                <a:tab pos="2915920" algn="l"/>
                <a:tab pos="3444875" algn="l"/>
                <a:tab pos="4383405" algn="l"/>
                <a:tab pos="6796405" algn="l"/>
              </a:tabLst>
              <a:defRPr/>
            </a:pPr>
            <a:r>
              <a:rPr lang="sv-SE"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1.1 Vad är AARRR! Modell om? En snabb introduktion till Piraternas tratt 
1.2 AARRR! för intraprenörer - Varför ens bry sig... 
1.3 AARRR! Modell i sina kärnämnen – Fem steg för mätning av mätvärden 
1.4 Små variationer som till stor del tillämpas och värderas i praktiken - AAARRR! Modell
</a:t>
            </a:r>
            <a:endParaRPr kumimoji="0" lang="en-US" sz="2800" i="0" u="none" strike="noStrike" kern="0" cap="none"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pic>
        <p:nvPicPr>
          <p:cNvPr id="2" name="Google Shape;111;p5">
            <a:extLst>
              <a:ext uri="{FF2B5EF4-FFF2-40B4-BE49-F238E27FC236}">
                <a16:creationId xmlns:a16="http://schemas.microsoft.com/office/drawing/2014/main" id="{E8D23B66-F107-0D55-713F-C282BE65A05E}"/>
              </a:ext>
            </a:extLst>
          </p:cNvPr>
          <p:cNvPicPr preferRelativeResize="0"/>
          <p:nvPr/>
        </p:nvPicPr>
        <p:blipFill rotWithShape="1">
          <a:blip r:embed="rId2">
            <a:alphaModFix/>
          </a:blip>
          <a:srcRect/>
          <a:stretch/>
        </p:blipFill>
        <p:spPr>
          <a:xfrm>
            <a:off x="12344400" y="4921071"/>
            <a:ext cx="3907362" cy="3907362"/>
          </a:xfrm>
          <a:prstGeom prst="rect">
            <a:avLst/>
          </a:prstGeom>
          <a:noFill/>
          <a:ln>
            <a:noFill/>
          </a:ln>
        </p:spPr>
      </p:pic>
    </p:spTree>
    <p:extLst>
      <p:ext uri="{BB962C8B-B14F-4D97-AF65-F5344CB8AC3E}">
        <p14:creationId xmlns:p14="http://schemas.microsoft.com/office/powerpoint/2010/main" val="3682568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7C69ACA-7BF7-A9C9-3BE0-131DFDC66F3B}"/>
              </a:ext>
            </a:extLst>
          </p:cNvPr>
          <p:cNvSpPr txBox="1"/>
          <p:nvPr/>
        </p:nvSpPr>
        <p:spPr>
          <a:xfrm>
            <a:off x="1296000" y="1548000"/>
            <a:ext cx="16020000" cy="830997"/>
          </a:xfrm>
          <a:prstGeom prst="rect">
            <a:avLst/>
          </a:prstGeom>
          <a:noFill/>
        </p:spPr>
        <p:txBody>
          <a:bodyPr wrap="square" rtlCol="0">
            <a:noAutofit/>
          </a:bodyPr>
          <a:lstStyle/>
          <a:p>
            <a:r>
              <a:rPr lang="sv-SE"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Kort introduktion till Piraternas tratt </a:t>
            </a:r>
            <a:r>
              <a:rPr lang="sv-SE" sz="42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aka</a:t>
            </a:r>
            <a:r>
              <a:rPr lang="sv-SE"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AARRR! modell
</a:t>
            </a:r>
            <a:endParaRPr lang="en-US"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r>
              <a:rPr lang="sv-SE"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1.1 Vad är AARRR! Modell om? </a:t>
            </a:r>
            <a:r>
              <a:rPr lang="sv-SE"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En snabb introduktion till Piraternas tratt </a:t>
            </a:r>
            <a:r>
              <a:rPr lang="sv-SE"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a:t>
            </a:r>
            <a:endParaRPr lang="en-AU"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6"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sv-SE" sz="2400" kern="0" dirty="0">
                <a:latin typeface="Helvetica Neue" panose="020B0604020202020204"/>
                <a:ea typeface="Microsoft Sans Serif" panose="020B0604020202020204" pitchFamily="34" charset="0"/>
                <a:cs typeface="Microsoft Sans Serif" panose="020B0604020202020204" pitchFamily="34" charset="0"/>
              </a:rPr>
              <a:t>The AARRR! Modell är ett teoretiskt ramverk för </a:t>
            </a:r>
            <a:r>
              <a:rPr lang="sv-SE" sz="2400" b="1" kern="0" dirty="0" err="1">
                <a:solidFill>
                  <a:srgbClr val="0070C0"/>
                </a:solidFill>
                <a:latin typeface="Helvetica Neue" panose="020B0604020202020204"/>
                <a:ea typeface="Microsoft Sans Serif" panose="020B0604020202020204" pitchFamily="34" charset="0"/>
                <a:cs typeface="Microsoft Sans Serif" panose="020B0604020202020204" pitchFamily="34" charset="0"/>
              </a:rPr>
              <a:t>Growth</a:t>
            </a:r>
            <a:r>
              <a:rPr lang="sv-SE"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 </a:t>
            </a:r>
            <a:r>
              <a:rPr lang="sv-SE" sz="2400" b="1" kern="0" dirty="0" err="1">
                <a:solidFill>
                  <a:srgbClr val="0070C0"/>
                </a:solidFill>
                <a:latin typeface="Helvetica Neue" panose="020B0604020202020204"/>
                <a:ea typeface="Microsoft Sans Serif" panose="020B0604020202020204" pitchFamily="34" charset="0"/>
                <a:cs typeface="Microsoft Sans Serif" panose="020B0604020202020204" pitchFamily="34" charset="0"/>
              </a:rPr>
              <a:t>Hacking</a:t>
            </a:r>
            <a:r>
              <a:rPr lang="sv-SE"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 (tillväxthakning) </a:t>
            </a:r>
            <a:r>
              <a:rPr lang="sv-SE" sz="2400" kern="0" dirty="0">
                <a:latin typeface="Helvetica Neue" panose="020B0604020202020204"/>
                <a:ea typeface="Microsoft Sans Serif" panose="020B0604020202020204" pitchFamily="34" charset="0"/>
                <a:cs typeface="Microsoft Sans Serif" panose="020B0604020202020204" pitchFamily="34" charset="0"/>
              </a:rPr>
              <a:t>och </a:t>
            </a:r>
            <a:r>
              <a:rPr lang="sv-SE"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affärsacceleration</a:t>
            </a:r>
            <a:r>
              <a:rPr lang="sv-SE" sz="2400" kern="0" dirty="0">
                <a:latin typeface="Helvetica Neue" panose="020B0604020202020204"/>
                <a:ea typeface="Microsoft Sans Serif" panose="020B0604020202020204" pitchFamily="34" charset="0"/>
                <a:cs typeface="Microsoft Sans Serif" panose="020B0604020202020204" pitchFamily="34" charset="0"/>
              </a:rPr>
              <a:t> som introducerades för första gången någonsin 2007 av Dave </a:t>
            </a:r>
            <a:r>
              <a:rPr lang="sv-SE" sz="2400" kern="0" dirty="0" err="1">
                <a:latin typeface="Helvetica Neue" panose="020B0604020202020204"/>
                <a:ea typeface="Microsoft Sans Serif" panose="020B0604020202020204" pitchFamily="34" charset="0"/>
                <a:cs typeface="Microsoft Sans Serif" panose="020B0604020202020204" pitchFamily="34" charset="0"/>
              </a:rPr>
              <a:t>McClure</a:t>
            </a:r>
            <a:r>
              <a:rPr lang="sv-SE" sz="2400" kern="0" dirty="0">
                <a:latin typeface="Helvetica Neue" panose="020B0604020202020204"/>
                <a:ea typeface="Microsoft Sans Serif" panose="020B0604020202020204" pitchFamily="34" charset="0"/>
                <a:cs typeface="Microsoft Sans Serif" panose="020B0604020202020204" pitchFamily="34" charset="0"/>
              </a:rPr>
              <a:t> - grundare av 500 Startup, en av de viktigaste och mest förnyade riskkapitalen över hela världen.
</a:t>
            </a:r>
            <a:endParaRPr lang="en-AU"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Begreppet </a:t>
            </a:r>
            <a:r>
              <a:rPr lang="sv-SE" sz="2400" kern="0" dirty="0" err="1">
                <a:latin typeface="Helvetica Neue" panose="020B0604020202020204"/>
                <a:ea typeface="Microsoft Sans Serif" panose="020B0604020202020204" pitchFamily="34" charset="0"/>
                <a:cs typeface="Microsoft Sans Serif" panose="020B0604020202020204" pitchFamily="34" charset="0"/>
              </a:rPr>
              <a:t>Growth</a:t>
            </a:r>
            <a:r>
              <a:rPr lang="sv-SE" sz="2400" kern="0" dirty="0">
                <a:latin typeface="Helvetica Neue" panose="020B0604020202020204"/>
                <a:ea typeface="Microsoft Sans Serif" panose="020B0604020202020204" pitchFamily="34" charset="0"/>
                <a:cs typeface="Microsoft Sans Serif" panose="020B0604020202020204" pitchFamily="34" charset="0"/>
              </a:rPr>
              <a:t> </a:t>
            </a:r>
            <a:r>
              <a:rPr lang="sv-SE" sz="2400" kern="0" dirty="0" err="1">
                <a:latin typeface="Helvetica Neue" panose="020B0604020202020204"/>
                <a:ea typeface="Microsoft Sans Serif" panose="020B0604020202020204" pitchFamily="34" charset="0"/>
                <a:cs typeface="Microsoft Sans Serif" panose="020B0604020202020204" pitchFamily="34" charset="0"/>
              </a:rPr>
              <a:t>Hacking</a:t>
            </a:r>
            <a:r>
              <a:rPr lang="sv-SE" sz="2400" kern="0" dirty="0">
                <a:latin typeface="Helvetica Neue" panose="020B0604020202020204"/>
                <a:ea typeface="Microsoft Sans Serif" panose="020B0604020202020204" pitchFamily="34" charset="0"/>
                <a:cs typeface="Microsoft Sans Serif" panose="020B0604020202020204" pitchFamily="34" charset="0"/>
              </a:rPr>
              <a:t> avser en metodik baserad på insamling, bearbetning och experimenterande med data på produkt- och marknadsföringskanalnivå som nygrundade organisationer förlitar sig på för att påskynda sin penetration av marknaden och bygga sin kundbas så snabbt som möjligt.
</a:t>
            </a:r>
            <a:endParaRPr lang="en-AU"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AARRR! Modellen är i själva verket starkt beroende av kvantitativ analys och riktmärke för mätvärden för att filtrera vilka av de tillgängliga affärs- / investeringsalternativen som är mest lämpliga och genomförbara vid den givna tiden.
</a:t>
            </a:r>
            <a:endParaRPr lang="en-AU"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Modellen gör det möjligt för användare att finjustera och optimera den mest relevanta marknadsföringsmatrisen för ett projekts tillväxt och konkurrenskraft, nämligen kundernas </a:t>
            </a:r>
            <a:r>
              <a:rPr lang="sv-SE"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förvärv</a:t>
            </a:r>
            <a:r>
              <a:rPr lang="sv-SE" sz="2400" kern="0" dirty="0">
                <a:latin typeface="Helvetica Neue" panose="020B0604020202020204"/>
                <a:ea typeface="Microsoft Sans Serif" panose="020B0604020202020204" pitchFamily="34" charset="0"/>
                <a:cs typeface="Microsoft Sans Serif" panose="020B0604020202020204" pitchFamily="34" charset="0"/>
              </a:rPr>
              <a:t> och </a:t>
            </a:r>
            <a:r>
              <a:rPr lang="sv-SE"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retention</a:t>
            </a:r>
            <a:r>
              <a:rPr lang="sv-SE" sz="2400" kern="0" dirty="0">
                <a:latin typeface="Helvetica Neue" panose="020B0604020202020204"/>
                <a:ea typeface="Microsoft Sans Serif" panose="020B0604020202020204" pitchFamily="34" charset="0"/>
                <a:cs typeface="Microsoft Sans Serif" panose="020B0604020202020204" pitchFamily="34" charset="0"/>
              </a:rPr>
              <a:t>.
</a:t>
            </a:r>
            <a:endParaRPr lang="en-US"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433620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r>
              <a:rPr lang="sv-SE"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1.2 AARRR! för intraprenörer - Varför ens bry sig ... </a:t>
            </a:r>
            <a:endParaRPr lang="en-AU"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6" name="CuadroTexto 3">
            <a:extLst>
              <a:ext uri="{FF2B5EF4-FFF2-40B4-BE49-F238E27FC236}">
                <a16:creationId xmlns:a16="http://schemas.microsoft.com/office/drawing/2014/main" id="{633A6902-D9D2-B0AB-6884-5120254AD2C7}"/>
              </a:ext>
            </a:extLst>
          </p:cNvPr>
          <p:cNvSpPr txBox="1"/>
          <p:nvPr/>
        </p:nvSpPr>
        <p:spPr>
          <a:xfrm>
            <a:off x="1295400" y="3384000"/>
            <a:ext cx="6934200" cy="5417100"/>
          </a:xfrm>
          <a:prstGeom prst="rect">
            <a:avLst/>
          </a:prstGeom>
          <a:noFill/>
        </p:spPr>
        <p:txBody>
          <a:bodyPr wrap="square" rtlCol="0">
            <a:noAutofit/>
          </a:bodyPr>
          <a:lstStyle/>
          <a:p>
            <a:r>
              <a:rPr lang="sv-SE" sz="2400" kern="0" dirty="0">
                <a:latin typeface="Helvetica Neue" panose="020B0604020202020204"/>
                <a:ea typeface="Microsoft Sans Serif" panose="020B0604020202020204" pitchFamily="34" charset="0"/>
                <a:cs typeface="Microsoft Sans Serif" panose="020B0604020202020204" pitchFamily="34" charset="0"/>
              </a:rPr>
              <a:t>Intraprenörer delar många likheter med nystartade företag och tillämpningen av AARRR! Modell i de här olika inställningarna kan generera betydande fördelar. 
</a:t>
            </a:r>
            <a:endParaRPr lang="en-AU"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The AARRR! Modellen kan hjälpa blivande intraprenörer att bättre underskatta marknadens aptit för sin idé (dvs. </a:t>
            </a:r>
            <a:r>
              <a:rPr lang="sv-SE" sz="2400" b="1" kern="0" dirty="0" err="1">
                <a:solidFill>
                  <a:srgbClr val="0070C0"/>
                </a:solidFill>
                <a:latin typeface="Helvetica Neue" panose="020B0604020202020204"/>
                <a:ea typeface="Microsoft Sans Serif" panose="020B0604020202020204" pitchFamily="34" charset="0"/>
                <a:cs typeface="Microsoft Sans Serif" panose="020B0604020202020204" pitchFamily="34" charset="0"/>
              </a:rPr>
              <a:t>traktion</a:t>
            </a:r>
            <a:r>
              <a:rPr lang="sv-SE" sz="2400" kern="0" dirty="0">
                <a:latin typeface="Helvetica Neue" panose="020B0604020202020204"/>
                <a:ea typeface="Microsoft Sans Serif" panose="020B0604020202020204" pitchFamily="34" charset="0"/>
                <a:cs typeface="Microsoft Sans Serif" panose="020B0604020202020204" pitchFamily="34" charset="0"/>
              </a:rPr>
              <a:t>), och i vilken utsträckning det är möjligt för dem att gå från idéstadiet, genom </a:t>
            </a:r>
            <a:r>
              <a:rPr lang="sv-SE" sz="2400" kern="0" dirty="0" err="1">
                <a:latin typeface="Helvetica Neue" panose="020B0604020202020204"/>
                <a:ea typeface="Microsoft Sans Serif" panose="020B0604020202020204" pitchFamily="34" charset="0"/>
                <a:cs typeface="Microsoft Sans Serif" panose="020B0604020202020204" pitchFamily="34" charset="0"/>
              </a:rPr>
              <a:t>pilotering</a:t>
            </a:r>
            <a:r>
              <a:rPr lang="sv-SE" sz="2400" kern="0" dirty="0">
                <a:latin typeface="Helvetica Neue" panose="020B0604020202020204"/>
                <a:ea typeface="Microsoft Sans Serif" panose="020B0604020202020204" pitchFamily="34" charset="0"/>
                <a:cs typeface="Microsoft Sans Serif" panose="020B0604020202020204" pitchFamily="34" charset="0"/>
              </a:rPr>
              <a:t> och in på marknaden.</a:t>
            </a:r>
          </a:p>
          <a:p>
            <a:endParaRPr lang="en-AU"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Som referens, här till höger </a:t>
            </a:r>
            <a:r>
              <a:rPr lang="sv-SE" sz="2400" kern="0" dirty="0">
                <a:latin typeface="Helvetica Neue" panose="020B0604020202020204"/>
                <a:ea typeface="Microsoft Sans Serif" panose="020B0604020202020204" pitchFamily="34" charset="0"/>
                <a:cs typeface="Microsoft Sans Serif" panose="020B0604020202020204" pitchFamily="34" charset="0"/>
                <a:hlinkClick r:id="rId2"/>
              </a:rPr>
              <a:t>den </a:t>
            </a:r>
            <a:r>
              <a:rPr lang="sv-SE" sz="2400" kern="0" dirty="0" err="1">
                <a:latin typeface="Helvetica Neue" panose="020B0604020202020204"/>
                <a:ea typeface="Microsoft Sans Serif" panose="020B0604020202020204" pitchFamily="34" charset="0"/>
                <a:cs typeface="Microsoft Sans Serif" panose="020B0604020202020204" pitchFamily="34" charset="0"/>
                <a:hlinkClick r:id="rId2"/>
              </a:rPr>
              <a:t>originala</a:t>
            </a:r>
            <a:r>
              <a:rPr lang="sv-SE" sz="2400" kern="0" dirty="0">
                <a:latin typeface="Helvetica Neue" panose="020B0604020202020204"/>
                <a:ea typeface="Microsoft Sans Serif" panose="020B0604020202020204" pitchFamily="34" charset="0"/>
                <a:cs typeface="Microsoft Sans Serif" panose="020B0604020202020204" pitchFamily="34" charset="0"/>
                <a:hlinkClick r:id="rId2"/>
              </a:rPr>
              <a:t> introduktionen</a:t>
            </a:r>
            <a:r>
              <a:rPr lang="sv-SE" sz="2400" kern="0" dirty="0">
                <a:latin typeface="Helvetica Neue" panose="020B0604020202020204"/>
                <a:ea typeface="Microsoft Sans Serif" panose="020B0604020202020204" pitchFamily="34" charset="0"/>
                <a:cs typeface="Microsoft Sans Serif" panose="020B0604020202020204" pitchFamily="34" charset="0"/>
              </a:rPr>
              <a:t> av modellen från 2007.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pic>
        <p:nvPicPr>
          <p:cNvPr id="4" name="Immagine 3"/>
          <p:cNvPicPr>
            <a:picLocks noChangeAspect="1"/>
          </p:cNvPicPr>
          <p:nvPr/>
        </p:nvPicPr>
        <p:blipFill>
          <a:blip r:embed="rId3"/>
          <a:stretch>
            <a:fillRect/>
          </a:stretch>
        </p:blipFill>
        <p:spPr>
          <a:xfrm>
            <a:off x="9067800" y="3407315"/>
            <a:ext cx="6889182" cy="5644354"/>
          </a:xfrm>
          <a:prstGeom prst="rect">
            <a:avLst/>
          </a:prstGeom>
          <a:ln w="38100">
            <a:solidFill>
              <a:schemeClr val="accent1"/>
            </a:solidFill>
          </a:ln>
        </p:spPr>
      </p:pic>
      <p:sp>
        <p:nvSpPr>
          <p:cNvPr id="5" name="CuadroTexto 1">
            <a:extLst>
              <a:ext uri="{FF2B5EF4-FFF2-40B4-BE49-F238E27FC236}">
                <a16:creationId xmlns:a16="http://schemas.microsoft.com/office/drawing/2014/main" id="{9A9A2674-F498-7F93-4A8F-67BCA6CE5EA5}"/>
              </a:ext>
            </a:extLst>
          </p:cNvPr>
          <p:cNvSpPr txBox="1"/>
          <p:nvPr/>
        </p:nvSpPr>
        <p:spPr>
          <a:xfrm>
            <a:off x="1296000" y="1548000"/>
            <a:ext cx="16020000" cy="830997"/>
          </a:xfrm>
          <a:prstGeom prst="rect">
            <a:avLst/>
          </a:prstGeom>
          <a:noFill/>
        </p:spPr>
        <p:txBody>
          <a:bodyPr wrap="square" rtlCol="0">
            <a:noAutofit/>
          </a:bodyPr>
          <a:lstStyle/>
          <a:p>
            <a:r>
              <a:rPr lang="sv-SE"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Kort introduktion till Piraternas tratt </a:t>
            </a:r>
            <a:r>
              <a:rPr lang="sv-SE" sz="42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aka</a:t>
            </a:r>
            <a:r>
              <a:rPr lang="sv-SE"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AARRR! modell
</a:t>
            </a:r>
            <a:endParaRPr lang="en-US"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2" name="CuadroTexto 1">
            <a:extLst>
              <a:ext uri="{FF2B5EF4-FFF2-40B4-BE49-F238E27FC236}">
                <a16:creationId xmlns:a16="http://schemas.microsoft.com/office/drawing/2014/main" id="{49D50D8E-3DAD-F78F-46BE-6DBF54F6034C}"/>
              </a:ext>
            </a:extLst>
          </p:cNvPr>
          <p:cNvSpPr txBox="1"/>
          <p:nvPr/>
        </p:nvSpPr>
        <p:spPr>
          <a:xfrm>
            <a:off x="1296000" y="8928000"/>
            <a:ext cx="1676400" cy="276999"/>
          </a:xfrm>
          <a:prstGeom prst="rect">
            <a:avLst/>
          </a:prstGeom>
          <a:noFill/>
        </p:spPr>
        <p:txBody>
          <a:bodyPr wrap="square" rtlCol="0">
            <a:spAutoFit/>
          </a:bodyPr>
          <a:lstStyle/>
          <a:p>
            <a:r>
              <a:rPr lang="es-ES" sz="1200" dirty="0">
                <a:latin typeface="Helvetica Neue" panose="020B0604020202020204"/>
                <a:ea typeface="Microsoft Sans Serif" panose="020B0604020202020204" pitchFamily="34" charset="0"/>
                <a:cs typeface="Microsoft Sans Serif" panose="020B0604020202020204" pitchFamily="34" charset="0"/>
              </a:rPr>
              <a:t>Source no.: 1 </a:t>
            </a:r>
          </a:p>
        </p:txBody>
      </p:sp>
    </p:spTree>
    <p:extLst>
      <p:ext uri="{BB962C8B-B14F-4D97-AF65-F5344CB8AC3E}">
        <p14:creationId xmlns:p14="http://schemas.microsoft.com/office/powerpoint/2010/main" val="439994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r>
              <a:rPr lang="sv-SE"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1.3 AARRR! Modell i sina kärnämnen – </a:t>
            </a:r>
            <a:r>
              <a:rPr lang="sv-SE"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Fem steg för mätning av mätvärden </a:t>
            </a:r>
            <a:r>
              <a:rPr lang="sv-SE"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a:t>
            </a:r>
            <a:endParaRPr lang="en-AU"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6" name="CuadroTexto 3">
            <a:extLst>
              <a:ext uri="{FF2B5EF4-FFF2-40B4-BE49-F238E27FC236}">
                <a16:creationId xmlns:a16="http://schemas.microsoft.com/office/drawing/2014/main" id="{633A6902-D9D2-B0AB-6884-5120254AD2C7}"/>
              </a:ext>
            </a:extLst>
          </p:cNvPr>
          <p:cNvSpPr txBox="1"/>
          <p:nvPr/>
        </p:nvSpPr>
        <p:spPr>
          <a:xfrm>
            <a:off x="1295400" y="3384000"/>
            <a:ext cx="15621000" cy="921300"/>
          </a:xfrm>
          <a:prstGeom prst="rect">
            <a:avLst/>
          </a:prstGeom>
          <a:noFill/>
        </p:spPr>
        <p:txBody>
          <a:bodyPr wrap="square" rtlCol="0">
            <a:noAutofit/>
          </a:bodyPr>
          <a:lstStyle/>
          <a:p>
            <a:r>
              <a:rPr lang="sv-SE" sz="2400" kern="0" dirty="0">
                <a:latin typeface="Helvetica Neue" panose="020B0604020202020204"/>
                <a:ea typeface="Microsoft Sans Serif" panose="020B0604020202020204" pitchFamily="34" charset="0"/>
                <a:cs typeface="Microsoft Sans Serif" panose="020B0604020202020204" pitchFamily="34" charset="0"/>
              </a:rPr>
              <a:t>AARRR! Modellen beskriver kundens livscykel i fem viktiga steg: vart och ett av dessa steg är grundläggande för att säkerställa affärstillväxt och kontinuitet. Dessa fem steg är:
</a:t>
            </a:r>
            <a:endParaRPr lang="en-AU" sz="2400" kern="0" dirty="0">
              <a:latin typeface="Helvetica Neue" panose="020B0604020202020204"/>
              <a:ea typeface="Microsoft Sans Serif" panose="020B0604020202020204" pitchFamily="34" charset="0"/>
              <a:cs typeface="Microsoft Sans Serif" panose="020B0604020202020204" pitchFamily="34" charset="0"/>
            </a:endParaRPr>
          </a:p>
        </p:txBody>
      </p:sp>
      <p:graphicFrame>
        <p:nvGraphicFramePr>
          <p:cNvPr id="4" name="Diagramma 3"/>
          <p:cNvGraphicFramePr/>
          <p:nvPr>
            <p:extLst>
              <p:ext uri="{D42A27DB-BD31-4B8C-83A1-F6EECF244321}">
                <p14:modId xmlns:p14="http://schemas.microsoft.com/office/powerpoint/2010/main" val="3340508339"/>
              </p:ext>
            </p:extLst>
          </p:nvPr>
        </p:nvGraphicFramePr>
        <p:xfrm>
          <a:off x="5238300" y="4457700"/>
          <a:ext cx="7811400"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1">
            <a:extLst>
              <a:ext uri="{FF2B5EF4-FFF2-40B4-BE49-F238E27FC236}">
                <a16:creationId xmlns:a16="http://schemas.microsoft.com/office/drawing/2014/main" id="{948152A1-DCA9-1836-30BA-D212D938A352}"/>
              </a:ext>
            </a:extLst>
          </p:cNvPr>
          <p:cNvSpPr txBox="1"/>
          <p:nvPr/>
        </p:nvSpPr>
        <p:spPr>
          <a:xfrm>
            <a:off x="1296000" y="1548000"/>
            <a:ext cx="16020000" cy="830997"/>
          </a:xfrm>
          <a:prstGeom prst="rect">
            <a:avLst/>
          </a:prstGeom>
          <a:noFill/>
        </p:spPr>
        <p:txBody>
          <a:bodyPr wrap="square" rtlCol="0">
            <a:noAutofit/>
          </a:bodyPr>
          <a:lstStyle/>
          <a:p>
            <a:r>
              <a:rPr lang="sv-SE"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Kort introduktion till Piraternas tratt </a:t>
            </a:r>
            <a:r>
              <a:rPr lang="sv-SE" sz="42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aka</a:t>
            </a:r>
            <a:r>
              <a:rPr lang="sv-SE"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AARRR! modell</a:t>
            </a:r>
            <a:endParaRPr lang="en-US"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707328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r>
              <a:rPr lang="sv-SE" sz="2800" b="1" kern="0">
                <a:solidFill>
                  <a:srgbClr val="AED633"/>
                </a:solidFill>
                <a:latin typeface="Helvetica Neue" panose="020B0604020202020204"/>
                <a:ea typeface="Microsoft Sans Serif" panose="020B0604020202020204" pitchFamily="34" charset="0"/>
                <a:cs typeface="Microsoft Sans Serif" panose="020B0604020202020204" pitchFamily="34" charset="0"/>
              </a:rPr>
              <a:t>1.4 Små variationer som till stor del tillämpas och värderas i praktiken - AAARRR! Modell
</a:t>
            </a:r>
            <a:endParaRPr lang="en-AU"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6" name="CuadroTexto 3">
            <a:extLst>
              <a:ext uri="{FF2B5EF4-FFF2-40B4-BE49-F238E27FC236}">
                <a16:creationId xmlns:a16="http://schemas.microsoft.com/office/drawing/2014/main" id="{633A6902-D9D2-B0AB-6884-5120254AD2C7}"/>
              </a:ext>
            </a:extLst>
          </p:cNvPr>
          <p:cNvSpPr txBox="1"/>
          <p:nvPr/>
        </p:nvSpPr>
        <p:spPr>
          <a:xfrm>
            <a:off x="1295400" y="3384000"/>
            <a:ext cx="8991600" cy="5417100"/>
          </a:xfrm>
          <a:prstGeom prst="rect">
            <a:avLst/>
          </a:prstGeom>
          <a:noFill/>
        </p:spPr>
        <p:txBody>
          <a:bodyPr wrap="square" rtlCol="0">
            <a:noAutofit/>
          </a:bodyPr>
          <a:lstStyle/>
          <a:p>
            <a:r>
              <a:rPr lang="sv-SE" sz="2400" kern="0" dirty="0">
                <a:latin typeface="Helvetica Neue" panose="020B0604020202020204"/>
                <a:ea typeface="Microsoft Sans Serif" panose="020B0604020202020204" pitchFamily="34" charset="0"/>
                <a:cs typeface="Microsoft Sans Serif" panose="020B0604020202020204" pitchFamily="34" charset="0"/>
              </a:rPr>
              <a:t>Liten variation av den </a:t>
            </a:r>
            <a:r>
              <a:rPr lang="sv-SE" sz="2400" kern="0" dirty="0" err="1">
                <a:latin typeface="Helvetica Neue" panose="020B0604020202020204"/>
                <a:ea typeface="Microsoft Sans Serif" panose="020B0604020202020204" pitchFamily="34" charset="0"/>
                <a:cs typeface="Microsoft Sans Serif" panose="020B0604020202020204" pitchFamily="34" charset="0"/>
              </a:rPr>
              <a:t>originala</a:t>
            </a:r>
            <a:r>
              <a:rPr lang="sv-SE" sz="2400" kern="0" dirty="0">
                <a:latin typeface="Helvetica Neue" panose="020B0604020202020204"/>
                <a:ea typeface="Microsoft Sans Serif" panose="020B0604020202020204" pitchFamily="34" charset="0"/>
                <a:cs typeface="Microsoft Sans Serif" panose="020B0604020202020204" pitchFamily="34" charset="0"/>
              </a:rPr>
              <a:t> modellen fann stor tillämpning både i specialiserad litteratur och i praktiken. Detta beror på att modellen i sig är mycket flexibel och potentiellt överförbar i många olika inställningar.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Till exempel föreslog vissa att den allra första dimensionen av denna metriska bedömning bör fokusera på den </a:t>
            </a:r>
            <a:r>
              <a:rPr lang="sv-SE"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medvetenhet</a:t>
            </a:r>
            <a:r>
              <a:rPr lang="sv-SE" sz="2400" kern="0" dirty="0">
                <a:latin typeface="Helvetica Neue" panose="020B0604020202020204"/>
                <a:ea typeface="Microsoft Sans Serif" panose="020B0604020202020204" pitchFamily="34" charset="0"/>
                <a:cs typeface="Microsoft Sans Serif" panose="020B0604020202020204" pitchFamily="34" charset="0"/>
              </a:rPr>
              <a:t> som människor har om det nyligen tillgängliga projektet / produkten / tjänsten. 
</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sv-SE" sz="2400" kern="0" dirty="0">
                <a:latin typeface="Helvetica Neue" panose="020B0604020202020204"/>
                <a:ea typeface="Microsoft Sans Serif" panose="020B0604020202020204" pitchFamily="34" charset="0"/>
                <a:cs typeface="Microsoft Sans Serif" panose="020B0604020202020204" pitchFamily="34" charset="0"/>
              </a:rPr>
              <a:t>För vissa andra, även om detta verkligen är mycket relevant, är medvetenhet mer än någonting ett ”</a:t>
            </a:r>
            <a:r>
              <a:rPr lang="sv-SE" sz="2400" kern="0" dirty="0" err="1">
                <a:latin typeface="Helvetica Neue" panose="020B0604020202020204"/>
                <a:ea typeface="Microsoft Sans Serif" panose="020B0604020202020204" pitchFamily="34" charset="0"/>
                <a:cs typeface="Microsoft Sans Serif" panose="020B0604020202020204" pitchFamily="34" charset="0"/>
              </a:rPr>
              <a:t>vanity</a:t>
            </a:r>
            <a:r>
              <a:rPr lang="sv-SE" sz="2400" kern="0" dirty="0">
                <a:latin typeface="Helvetica Neue" panose="020B0604020202020204"/>
                <a:ea typeface="Microsoft Sans Serif" panose="020B0604020202020204" pitchFamily="34" charset="0"/>
                <a:cs typeface="Microsoft Sans Serif" panose="020B0604020202020204" pitchFamily="34" charset="0"/>
              </a:rPr>
              <a:t> </a:t>
            </a:r>
            <a:r>
              <a:rPr lang="sv-SE" sz="2400" kern="0" dirty="0" err="1">
                <a:latin typeface="Helvetica Neue" panose="020B0604020202020204"/>
                <a:ea typeface="Microsoft Sans Serif" panose="020B0604020202020204" pitchFamily="34" charset="0"/>
                <a:cs typeface="Microsoft Sans Serif" panose="020B0604020202020204" pitchFamily="34" charset="0"/>
              </a:rPr>
              <a:t>metric</a:t>
            </a:r>
            <a:r>
              <a:rPr lang="sv-SE" sz="2400" kern="0" dirty="0">
                <a:latin typeface="Helvetica Neue" panose="020B0604020202020204"/>
                <a:ea typeface="Microsoft Sans Serif" panose="020B0604020202020204" pitchFamily="34" charset="0"/>
                <a:cs typeface="Microsoft Sans Serif" panose="020B0604020202020204" pitchFamily="34" charset="0"/>
              </a:rPr>
              <a:t>": kompletterande bevis som naturligtvis är av stor relevans men som inte ger konkreta och meningsfulla mått på ett projekts tillväxt.</a:t>
            </a:r>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graphicFrame>
        <p:nvGraphicFramePr>
          <p:cNvPr id="4" name="Diagramma 3"/>
          <p:cNvGraphicFramePr/>
          <p:nvPr>
            <p:extLst>
              <p:ext uri="{D42A27DB-BD31-4B8C-83A1-F6EECF244321}">
                <p14:modId xmlns:p14="http://schemas.microsoft.com/office/powerpoint/2010/main" val="647428870"/>
              </p:ext>
            </p:extLst>
          </p:nvPr>
        </p:nvGraphicFramePr>
        <p:xfrm>
          <a:off x="9638400" y="3583220"/>
          <a:ext cx="7811400" cy="52178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uadroTexto 1">
            <a:extLst>
              <a:ext uri="{FF2B5EF4-FFF2-40B4-BE49-F238E27FC236}">
                <a16:creationId xmlns:a16="http://schemas.microsoft.com/office/drawing/2014/main" id="{39E0EEC2-F2E7-73F9-16F8-8EB42A37FAC1}"/>
              </a:ext>
            </a:extLst>
          </p:cNvPr>
          <p:cNvSpPr txBox="1"/>
          <p:nvPr/>
        </p:nvSpPr>
        <p:spPr>
          <a:xfrm>
            <a:off x="1296000" y="1548000"/>
            <a:ext cx="16020000" cy="830997"/>
          </a:xfrm>
          <a:prstGeom prst="rect">
            <a:avLst/>
          </a:prstGeom>
          <a:noFill/>
        </p:spPr>
        <p:txBody>
          <a:bodyPr wrap="square" rtlCol="0">
            <a:noAutofit/>
          </a:bodyPr>
          <a:lstStyle/>
          <a:p>
            <a:r>
              <a:rPr lang="sv-SE"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Kort introduktion till Piraternas tratt </a:t>
            </a:r>
            <a:r>
              <a:rPr lang="sv-SE" sz="42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aka</a:t>
            </a:r>
            <a:r>
              <a:rPr lang="sv-SE"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AARRR! modell
</a:t>
            </a:r>
            <a:endParaRPr lang="en-US"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529890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830997"/>
          </a:xfrm>
          <a:prstGeom prst="rect">
            <a:avLst/>
          </a:prstGeom>
          <a:noFill/>
        </p:spPr>
        <p:txBody>
          <a:bodyPr wrap="square">
            <a:noAutofit/>
          </a:bodyPr>
          <a:lstStyle/>
          <a:p>
            <a:pPr lvl="0" algn="ctr">
              <a:spcBef>
                <a:spcPts val="5"/>
              </a:spcBef>
              <a:tabLst>
                <a:tab pos="1205230" algn="l"/>
                <a:tab pos="1926589" algn="l"/>
                <a:tab pos="2915920" algn="l"/>
                <a:tab pos="3444875" algn="l"/>
                <a:tab pos="4383405" algn="l"/>
                <a:tab pos="6796405" algn="l"/>
              </a:tabLst>
              <a:defRPr/>
            </a:pPr>
            <a:r>
              <a:rPr lang="sv-SE" sz="4800" b="1" kern="0">
                <a:solidFill>
                  <a:srgbClr val="4D94B7"/>
                </a:solidFill>
                <a:latin typeface="Helvetica Neue" panose="020B0604020202020204"/>
                <a:ea typeface="Microsoft Sans Serif" panose="020B0604020202020204" pitchFamily="34" charset="0"/>
                <a:cs typeface="Microsoft Sans Serif" panose="020B0604020202020204" pitchFamily="34" charset="0"/>
              </a:rPr>
              <a:t>Kärnsteg i Piraternas tratt aka AARRR! modell
</a:t>
            </a:r>
            <a:endParaRPr kumimoji="0" lang="en-US" sz="4800" b="1" i="0" u="none" strike="noStrike" kern="0" cap="none" normalizeH="0" dirty="0">
              <a:ln>
                <a:noFill/>
              </a:ln>
              <a:solidFill>
                <a:srgbClr val="4D94B7"/>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60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Unit 2</a:t>
            </a:r>
            <a:endParaRPr kumimoji="0" lang="en-US" sz="6000" b="1" i="0" u="none" strike="noStrike" kern="0" cap="none"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6" name="CuadroTexto 2">
            <a:extLst>
              <a:ext uri="{FF2B5EF4-FFF2-40B4-BE49-F238E27FC236}">
                <a16:creationId xmlns:a16="http://schemas.microsoft.com/office/drawing/2014/main" id="{3EE4750C-D6F4-5978-8478-203FE57F86F7}"/>
              </a:ext>
            </a:extLst>
          </p:cNvPr>
          <p:cNvSpPr txBox="1"/>
          <p:nvPr/>
        </p:nvSpPr>
        <p:spPr>
          <a:xfrm>
            <a:off x="1296000" y="5400000"/>
            <a:ext cx="11700000" cy="3538800"/>
          </a:xfrm>
          <a:prstGeom prst="rect">
            <a:avLst/>
          </a:prstGeom>
          <a:noFill/>
        </p:spPr>
        <p:txBody>
          <a:bodyPr wrap="square">
            <a:noAutofit/>
          </a:bodyPr>
          <a:lstStyle/>
          <a:p>
            <a:pPr marL="633413" indent="-633413">
              <a:spcAft>
                <a:spcPts val="1200"/>
              </a:spcAft>
              <a:tabLst>
                <a:tab pos="1205230" algn="l"/>
                <a:tab pos="1926589" algn="l"/>
                <a:tab pos="2915920" algn="l"/>
                <a:tab pos="3444875" algn="l"/>
                <a:tab pos="4383405" algn="l"/>
                <a:tab pos="6796405" algn="l"/>
              </a:tabLst>
              <a:defRPr/>
            </a:pPr>
            <a:r>
              <a:rPr lang="sv-SE"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2.1 Förvärv – Det ledande steget
2.2 Aktivering – Stimulerar vidare blykontakterna
2.3 Retention - Vårda kundlojalitet
2.4 Intäkt - Dags att göra vinst
2.5 Remiss – Utlöser muntlig effekt och positiva externa effekter 
</a:t>
            </a:r>
            <a:endParaRPr kumimoji="0" lang="en-US" sz="2800" i="0" u="none" strike="noStrike" kern="0" cap="none"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pic>
        <p:nvPicPr>
          <p:cNvPr id="2" name="Google Shape;111;p5">
            <a:extLst>
              <a:ext uri="{FF2B5EF4-FFF2-40B4-BE49-F238E27FC236}">
                <a16:creationId xmlns:a16="http://schemas.microsoft.com/office/drawing/2014/main" id="{935CA6E1-65C8-343F-2FBF-0AD359B7F1C7}"/>
              </a:ext>
            </a:extLst>
          </p:cNvPr>
          <p:cNvPicPr preferRelativeResize="0"/>
          <p:nvPr/>
        </p:nvPicPr>
        <p:blipFill rotWithShape="1">
          <a:blip r:embed="rId2">
            <a:alphaModFix/>
          </a:blip>
          <a:srcRect/>
          <a:stretch/>
        </p:blipFill>
        <p:spPr>
          <a:xfrm>
            <a:off x="12344400" y="4921071"/>
            <a:ext cx="3907362" cy="3907362"/>
          </a:xfrm>
          <a:prstGeom prst="rect">
            <a:avLst/>
          </a:prstGeom>
          <a:noFill/>
          <a:ln>
            <a:noFill/>
          </a:ln>
        </p:spPr>
      </p:pic>
    </p:spTree>
    <p:extLst>
      <p:ext uri="{BB962C8B-B14F-4D97-AF65-F5344CB8AC3E}">
        <p14:creationId xmlns:p14="http://schemas.microsoft.com/office/powerpoint/2010/main" val="23569341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5e4f25f3-ae99-423f-9fae-d4f11a58cf43" xsi:nil="true"/>
    <lcf76f155ced4ddcb4097134ff3c332f xmlns="f6553746-0384-4618-9962-7a6484f5408d">
      <Terms xmlns="http://schemas.microsoft.com/office/infopath/2007/PartnerControls"/>
    </lcf76f155ced4ddcb4097134ff3c332f>
    <_dlc_ExpireDateSaved xmlns="http://schemas.microsoft.com/sharepoint/v3" xsi:nil="true"/>
    <_dlc_ExpireDate xmlns="http://schemas.microsoft.com/sharepoint/v3">2028-01-03T12:12:44+00:00</_dlc_ExpireDat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p:Policy xmlns:p="office.server.policy" id="" local="true">
  <p:Name>dokument</p:Name>
  <p:Description/>
  <p:Statement/>
  <p:PolicyItems>
    <p:PolicyItem featureId="Microsoft.Office.RecordsManagement.PolicyFeatures.Expiration" staticId="0x0101000EF0B05C24659849954D56DEC08069FD|1641654227" UniqueId="132f4d7b-0655-4107-abe2-768974fa023b">
      <p:Name>Bevarande</p:Name>
      <p:Description>Automatisk schemaläggning av innehåll som ska bearbetas, och utföra en kvarhållnings åtgärd på innehåll som har nått sitt förfallodatum.</p:Description>
      <p:CustomData>
        <Schedules nextStageId="2">
          <Schedule type="Default">
            <stages>
              <data stageId="1">
                <formula id="Microsoft.Office.RecordsManagement.PolicyFeatures.Expiration.Formula.BuiltIn">
                  <number>5</number>
                  <property>Created</property>
                  <propertyId>8c06beca-0777-48f7-91c7-6da68bc07b69</propertyId>
                  <period>years</period>
                </formula>
                <action type="action" id="Microsoft.Office.RecordsManagement.PolicyFeatures.Expiration.Action.DeletePreviousDrafts"/>
              </data>
            </stages>
          </Schedule>
        </Schedules>
      </p:CustomData>
    </p:PolicyItem>
  </p:PolicyItems>
</p:Policy>
</file>

<file path=customXml/item4.xml><?xml version="1.0" encoding="utf-8"?>
<ct:contentTypeSchema xmlns:ct="http://schemas.microsoft.com/office/2006/metadata/contentType" xmlns:ma="http://schemas.microsoft.com/office/2006/metadata/properties/metaAttributes" ct:_="" ma:_="" ma:contentTypeName="dokument" ma:contentTypeID="0x0101000EF0B05C24659849954D56DEC08069FD" ma:contentTypeVersion="21" ma:contentTypeDescription="Skapa ett nytt dokument." ma:contentTypeScope="" ma:versionID="15938920fd11a15b20a4ec01fd239d70">
  <xsd:schema xmlns:xsd="http://www.w3.org/2001/XMLSchema" xmlns:xs="http://www.w3.org/2001/XMLSchema" xmlns:p="http://schemas.microsoft.com/office/2006/metadata/properties" xmlns:ns1="http://schemas.microsoft.com/sharepoint/v3" xmlns:ns2="f6553746-0384-4618-9962-7a6484f5408d" xmlns:ns3="5e4f25f3-ae99-423f-9fae-d4f11a58cf43" targetNamespace="http://schemas.microsoft.com/office/2006/metadata/properties" ma:root="true" ma:fieldsID="32b6f933b8e1f6dcac1529711787f093" ns1:_="" ns2:_="" ns3:_="">
    <xsd:import namespace="http://schemas.microsoft.com/sharepoint/v3"/>
    <xsd:import namespace="f6553746-0384-4618-9962-7a6484f5408d"/>
    <xsd:import namespace="5e4f25f3-ae99-423f-9fae-d4f11a58cf4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1:_dlc_Exempt" minOccurs="0"/>
                <xsd:element ref="ns1:_dlc_ExpireDateSaved" minOccurs="0"/>
                <xsd:element ref="ns1:_dlc_ExpireDate"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5" nillable="true" ma:displayName="Undanta från princip" ma:hidden="true" ma:internalName="_dlc_Exempt" ma:readOnly="true">
      <xsd:simpleType>
        <xsd:restriction base="dms:Unknown"/>
      </xsd:simpleType>
    </xsd:element>
    <xsd:element name="_dlc_ExpireDateSaved" ma:index="16" nillable="true" ma:displayName="Originalförfallodag" ma:hidden="true" ma:internalName="_dlc_ExpireDateSaved" ma:readOnly="true">
      <xsd:simpleType>
        <xsd:restriction base="dms:DateTime"/>
      </xsd:simpleType>
    </xsd:element>
    <xsd:element name="_dlc_ExpireDate" ma:index="17" nillable="true" ma:displayName="Förfallodatum" ma:hidden="true" ma:internalName="_dlc_ExpireDat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f6553746-0384-4618-9962-7a6484f540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LengthInSeconds" ma:index="23"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Bildmarkeringar" ma:readOnly="false" ma:fieldId="{5cf76f15-5ced-4ddc-b409-7134ff3c332f}" ma:taxonomyMulti="true" ma:sspId="19d4c047-6b36-4fa7-b9a8-e8d476ae0fa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e4f25f3-ae99-423f-9fae-d4f11a58cf43"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element name="TaxCatchAll" ma:index="26" nillable="true" ma:displayName="Taxonomy Catch All Column" ma:hidden="true" ma:list="{bb7f6521-95e7-4e53-83de-3456b496cd35}" ma:internalName="TaxCatchAll" ma:showField="CatchAllData" ma:web="5e4f25f3-ae99-423f-9fae-d4f11a58cf4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4A38CE0-0BE2-401A-AE2A-C040934B99EE}">
  <ds:schemaRefs>
    <ds:schemaRef ds:uri="http://schemas.microsoft.com/office/2006/metadata/properties"/>
    <ds:schemaRef ds:uri="http://schemas.microsoft.com/office/infopath/2007/PartnerControls"/>
    <ds:schemaRef ds:uri="5e4f25f3-ae99-423f-9fae-d4f11a58cf43"/>
    <ds:schemaRef ds:uri="f6553746-0384-4618-9962-7a6484f5408d"/>
    <ds:schemaRef ds:uri="http://schemas.microsoft.com/sharepoint/v3"/>
  </ds:schemaRefs>
</ds:datastoreItem>
</file>

<file path=customXml/itemProps2.xml><?xml version="1.0" encoding="utf-8"?>
<ds:datastoreItem xmlns:ds="http://schemas.openxmlformats.org/officeDocument/2006/customXml" ds:itemID="{06EB0342-4A42-4843-BDDD-9357E37DB2C4}">
  <ds:schemaRefs>
    <ds:schemaRef ds:uri="http://schemas.microsoft.com/sharepoint/v3/contenttype/forms"/>
  </ds:schemaRefs>
</ds:datastoreItem>
</file>

<file path=customXml/itemProps3.xml><?xml version="1.0" encoding="utf-8"?>
<ds:datastoreItem xmlns:ds="http://schemas.openxmlformats.org/officeDocument/2006/customXml" ds:itemID="{325EBC4E-64A3-4293-898A-043A541EE238}">
  <ds:schemaRefs>
    <ds:schemaRef ds:uri="office.server.policy"/>
  </ds:schemaRefs>
</ds:datastoreItem>
</file>

<file path=customXml/itemProps4.xml><?xml version="1.0" encoding="utf-8"?>
<ds:datastoreItem xmlns:ds="http://schemas.openxmlformats.org/officeDocument/2006/customXml" ds:itemID="{913AC3A6-AED6-42BD-8F88-7CDD8AC190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6553746-0384-4618-9962-7a6484f5408d"/>
    <ds:schemaRef ds:uri="5e4f25f3-ae99-423f-9fae-d4f11a58cf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1746</Words>
  <Application>Microsoft Office PowerPoint</Application>
  <PresentationFormat>Benutzerdefiniert</PresentationFormat>
  <Paragraphs>156</Paragraphs>
  <Slides>19</Slides>
  <Notes>3</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19</vt:i4>
      </vt:variant>
    </vt:vector>
  </HeadingPairs>
  <TitlesOfParts>
    <vt:vector size="25" baseType="lpstr">
      <vt:lpstr>Arial</vt:lpstr>
      <vt:lpstr>Calibri</vt:lpstr>
      <vt:lpstr>Helvetica Neue</vt:lpstr>
      <vt:lpstr>Microsoft Sans Serif</vt:lpstr>
      <vt:lpstr>Office Theme</vt:lpstr>
      <vt:lpstr>Diseño personalizado</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sin título</dc:title>
  <dc:creator>Monia Coppola</dc:creator>
  <cp:keywords>DAE2pz8_XrU,BAEXurJiHZU</cp:keywords>
  <cp:lastModifiedBy>Jennifer Voepel</cp:lastModifiedBy>
  <cp:revision>91</cp:revision>
  <dcterms:created xsi:type="dcterms:W3CDTF">2022-01-27T16:04:38Z</dcterms:created>
  <dcterms:modified xsi:type="dcterms:W3CDTF">2024-02-05T00:00:06Z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2022-01-27T00:00:00Z</vt:filetime>
  </property>
  <property fmtid="{D5CDD505-2E9C-101B-9397-08002B2CF9AE}" pid="3" name="Creator">
    <vt:lpwstr>Canva</vt:lpwstr>
  </property>
  <property fmtid="{D5CDD505-2E9C-101B-9397-08002B2CF9AE}" pid="4" name="LastSaved">
    <vt:filetime>2022-01-27T00:00:00Z</vt:filetime>
  </property>
  <property fmtid="{D5CDD505-2E9C-101B-9397-08002B2CF9AE}" pid="5" name="ContentTypeId">
    <vt:lpwstr>0x0101000EF0B05C24659849954D56DEC08069FD</vt:lpwstr>
  </property>
  <property fmtid="{D5CDD505-2E9C-101B-9397-08002B2CF9AE}" pid="6" name="_dlc_policyId">
    <vt:lpwstr>0x0101000EF0B05C24659849954D56DEC08069FD|1641654227</vt:lpwstr>
  </property>
  <property fmtid="{D5CDD505-2E9C-101B-9397-08002B2CF9AE}" pid="7" name="ItemRetentionFormula">
    <vt:lpwstr>&lt;formula id="Microsoft.Office.RecordsManagement.PolicyFeatures.Expiration.Formula.BuiltIn"&gt;&lt;number&gt;5&lt;/number&gt;&lt;property&gt;Created&lt;/property&gt;&lt;propertyId&gt;8c06beca-0777-48f7-91c7-6da68bc07b69&lt;/propertyId&gt;&lt;period&gt;years&lt;/period&gt;&lt;/formula&gt;</vt:lpwstr>
  </property>
  <property fmtid="{D5CDD505-2E9C-101B-9397-08002B2CF9AE}" pid="8" name="MediaServiceImageTags">
    <vt:lpwstr/>
  </property>
</Properties>
</file>