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5"/>
    <p:sldMasterId id="2147483667" r:id="rId6"/>
  </p:sldMasterIdLst>
  <p:notesMasterIdLst>
    <p:notesMasterId r:id="rId33"/>
  </p:notesMasterIdLst>
  <p:handoutMasterIdLst>
    <p:handoutMasterId r:id="rId34"/>
  </p:handoutMasterIdLst>
  <p:sldIdLst>
    <p:sldId id="277" r:id="rId7"/>
    <p:sldId id="278" r:id="rId8"/>
    <p:sldId id="279" r:id="rId9"/>
    <p:sldId id="289" r:id="rId10"/>
    <p:sldId id="280" r:id="rId11"/>
    <p:sldId id="291" r:id="rId12"/>
    <p:sldId id="292" r:id="rId13"/>
    <p:sldId id="293" r:id="rId14"/>
    <p:sldId id="296" r:id="rId15"/>
    <p:sldId id="295" r:id="rId16"/>
    <p:sldId id="297" r:id="rId17"/>
    <p:sldId id="298" r:id="rId18"/>
    <p:sldId id="299" r:id="rId19"/>
    <p:sldId id="300" r:id="rId20"/>
    <p:sldId id="281" r:id="rId21"/>
    <p:sldId id="301" r:id="rId22"/>
    <p:sldId id="302" r:id="rId23"/>
    <p:sldId id="303" r:id="rId24"/>
    <p:sldId id="304" r:id="rId25"/>
    <p:sldId id="305" r:id="rId26"/>
    <p:sldId id="306" r:id="rId27"/>
    <p:sldId id="285" r:id="rId28"/>
    <p:sldId id="309" r:id="rId29"/>
    <p:sldId id="290" r:id="rId30"/>
    <p:sldId id="268" r:id="rId31"/>
    <p:sldId id="287" r:id="rId3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D94B7"/>
    <a:srgbClr val="002060"/>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C77FF-DF45-4F3A-A195-23BE9B3020B5}"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lang="it-IT"/>
        </a:p>
      </dgm:t>
    </dgm:pt>
    <dgm:pt modelId="{6FBFE652-C198-4C88-8F83-C19B26B419EE}">
      <dgm:prSet phldrT="[Testo]" custT="1"/>
      <dgm:spPr/>
      <dgm:t>
        <a:bodyPr/>
        <a:lstStyle/>
        <a:p>
          <a:r>
            <a:rPr lang="en-US" sz="2400" noProof="0" dirty="0" err="1">
              <a:latin typeface="Helvetica Neue" panose="020B0604020202020204" charset="0"/>
            </a:rPr>
            <a:t>Visualisera</a:t>
          </a:r>
          <a:r>
            <a:rPr lang="it-IT" sz="2400" dirty="0">
              <a:latin typeface="Helvetica Neue" panose="020B0604020202020204" charset="0"/>
            </a:rPr>
            <a:t> </a:t>
          </a:r>
        </a:p>
      </dgm:t>
    </dgm:pt>
    <dgm:pt modelId="{5DE6870A-E139-49D4-89E3-6AEDAF044FC6}" type="parTrans" cxnId="{967F4C8C-4B01-4115-83FC-FBDEAAD5ABF3}">
      <dgm:prSet/>
      <dgm:spPr/>
      <dgm:t>
        <a:bodyPr/>
        <a:lstStyle/>
        <a:p>
          <a:endParaRPr lang="it-IT"/>
        </a:p>
      </dgm:t>
    </dgm:pt>
    <dgm:pt modelId="{B002C68E-0604-4A71-8CCA-65C60B96A323}" type="sibTrans" cxnId="{967F4C8C-4B01-4115-83FC-FBDEAAD5ABF3}">
      <dgm:prSet/>
      <dgm:spPr/>
      <dgm:t>
        <a:bodyPr/>
        <a:lstStyle/>
        <a:p>
          <a:endParaRPr lang="it-IT" dirty="0"/>
        </a:p>
      </dgm:t>
    </dgm:pt>
    <dgm:pt modelId="{2F5A167E-9651-4F63-BBE9-86E0A9C9CBBC}">
      <dgm:prSet phldrT="[Testo]" custT="1"/>
      <dgm:spPr/>
      <dgm:t>
        <a:bodyPr/>
        <a:lstStyle/>
        <a:p>
          <a:r>
            <a:rPr lang="it-IT" sz="2400" dirty="0">
              <a:latin typeface="Helvetica Neue" panose="020B0604020202020204" charset="0"/>
            </a:rPr>
            <a:t>Planera</a:t>
          </a:r>
        </a:p>
      </dgm:t>
    </dgm:pt>
    <dgm:pt modelId="{26132A69-6EBF-40B6-A469-6422EB3341A2}" type="parTrans" cxnId="{A23D5E1B-E0B5-460B-9868-EB4C41B280C0}">
      <dgm:prSet/>
      <dgm:spPr/>
      <dgm:t>
        <a:bodyPr/>
        <a:lstStyle/>
        <a:p>
          <a:endParaRPr lang="it-IT"/>
        </a:p>
      </dgm:t>
    </dgm:pt>
    <dgm:pt modelId="{B02B785D-F5D1-4FDD-85CD-C2D21EDBC7E8}" type="sibTrans" cxnId="{A23D5E1B-E0B5-460B-9868-EB4C41B280C0}">
      <dgm:prSet/>
      <dgm:spPr/>
      <dgm:t>
        <a:bodyPr/>
        <a:lstStyle/>
        <a:p>
          <a:endParaRPr lang="it-IT" dirty="0"/>
        </a:p>
      </dgm:t>
    </dgm:pt>
    <dgm:pt modelId="{B6DFAFE3-63E3-4E8D-B893-56B7E6006E8C}">
      <dgm:prSet phldrT="[Testo]" custT="1"/>
      <dgm:spPr/>
      <dgm:t>
        <a:bodyPr/>
        <a:lstStyle/>
        <a:p>
          <a:r>
            <a:rPr lang="en-US" sz="2400" noProof="0" dirty="0" err="1">
              <a:latin typeface="Helvetica Neue" panose="020B0604020202020204" charset="0"/>
            </a:rPr>
            <a:t>Implementera</a:t>
          </a:r>
          <a:r>
            <a:rPr lang="en-US" sz="2400" noProof="0" dirty="0">
              <a:latin typeface="Helvetica Neue" panose="020B0604020202020204" charset="0"/>
            </a:rPr>
            <a:t> </a:t>
          </a:r>
          <a:endParaRPr lang="it-IT" sz="2400" dirty="0">
            <a:latin typeface="Helvetica Neue" panose="020B0604020202020204" charset="0"/>
          </a:endParaRPr>
        </a:p>
      </dgm:t>
    </dgm:pt>
    <dgm:pt modelId="{0FCCE536-E455-4FBD-B2EE-00F4660CB7FA}" type="parTrans" cxnId="{EC1485D8-464D-468C-90A6-EC0298A4D765}">
      <dgm:prSet/>
      <dgm:spPr/>
      <dgm:t>
        <a:bodyPr/>
        <a:lstStyle/>
        <a:p>
          <a:endParaRPr lang="it-IT"/>
        </a:p>
      </dgm:t>
    </dgm:pt>
    <dgm:pt modelId="{7A22C95C-B651-4DF0-B050-967DCD4C7AA5}" type="sibTrans" cxnId="{EC1485D8-464D-468C-90A6-EC0298A4D765}">
      <dgm:prSet/>
      <dgm:spPr/>
      <dgm:t>
        <a:bodyPr/>
        <a:lstStyle/>
        <a:p>
          <a:endParaRPr lang="it-IT" dirty="0"/>
        </a:p>
      </dgm:t>
    </dgm:pt>
    <dgm:pt modelId="{1C558A97-FA2A-45D3-B2C8-9DB611641469}" type="pres">
      <dgm:prSet presAssocID="{D74C77FF-DF45-4F3A-A195-23BE9B3020B5}" presName="cycle" presStyleCnt="0">
        <dgm:presLayoutVars>
          <dgm:dir/>
          <dgm:resizeHandles val="exact"/>
        </dgm:presLayoutVars>
      </dgm:prSet>
      <dgm:spPr/>
    </dgm:pt>
    <dgm:pt modelId="{FA6A58B8-D652-441B-B0A3-BF0D2C4BE270}" type="pres">
      <dgm:prSet presAssocID="{6FBFE652-C198-4C88-8F83-C19B26B419EE}" presName="node" presStyleLbl="node1" presStyleIdx="0" presStyleCnt="3" custScaleX="110236">
        <dgm:presLayoutVars>
          <dgm:bulletEnabled val="1"/>
        </dgm:presLayoutVars>
      </dgm:prSet>
      <dgm:spPr/>
    </dgm:pt>
    <dgm:pt modelId="{4E501A2F-E83A-469A-A687-BC3167181B31}" type="pres">
      <dgm:prSet presAssocID="{B002C68E-0604-4A71-8CCA-65C60B96A323}" presName="sibTrans" presStyleLbl="sibTrans2D1" presStyleIdx="0" presStyleCnt="3"/>
      <dgm:spPr/>
    </dgm:pt>
    <dgm:pt modelId="{52C61379-1A48-48FA-AED5-4B3988560678}" type="pres">
      <dgm:prSet presAssocID="{B002C68E-0604-4A71-8CCA-65C60B96A323}" presName="connectorText" presStyleLbl="sibTrans2D1" presStyleIdx="0" presStyleCnt="3"/>
      <dgm:spPr/>
    </dgm:pt>
    <dgm:pt modelId="{8E43C16E-F8E3-4262-96F3-13128ABFCC95}" type="pres">
      <dgm:prSet presAssocID="{2F5A167E-9651-4F63-BBE9-86E0A9C9CBBC}" presName="node" presStyleLbl="node1" presStyleIdx="1" presStyleCnt="3" custScaleX="126636">
        <dgm:presLayoutVars>
          <dgm:bulletEnabled val="1"/>
        </dgm:presLayoutVars>
      </dgm:prSet>
      <dgm:spPr/>
    </dgm:pt>
    <dgm:pt modelId="{3B539CC0-6B72-46AB-B04A-3FE433E7E3E0}" type="pres">
      <dgm:prSet presAssocID="{B02B785D-F5D1-4FDD-85CD-C2D21EDBC7E8}" presName="sibTrans" presStyleLbl="sibTrans2D1" presStyleIdx="1" presStyleCnt="3"/>
      <dgm:spPr/>
    </dgm:pt>
    <dgm:pt modelId="{A26B2B04-D208-47C2-9928-FCA9BB914FC6}" type="pres">
      <dgm:prSet presAssocID="{B02B785D-F5D1-4FDD-85CD-C2D21EDBC7E8}" presName="connectorText" presStyleLbl="sibTrans2D1" presStyleIdx="1" presStyleCnt="3"/>
      <dgm:spPr/>
    </dgm:pt>
    <dgm:pt modelId="{3A9C97B1-CB63-4186-A1F7-029A5C402FAE}" type="pres">
      <dgm:prSet presAssocID="{B6DFAFE3-63E3-4E8D-B893-56B7E6006E8C}" presName="node" presStyleLbl="node1" presStyleIdx="2" presStyleCnt="3" custScaleX="132306">
        <dgm:presLayoutVars>
          <dgm:bulletEnabled val="1"/>
        </dgm:presLayoutVars>
      </dgm:prSet>
      <dgm:spPr/>
    </dgm:pt>
    <dgm:pt modelId="{D050DE1E-DD49-445C-AA98-AC2C4B8F4E28}" type="pres">
      <dgm:prSet presAssocID="{7A22C95C-B651-4DF0-B050-967DCD4C7AA5}" presName="sibTrans" presStyleLbl="sibTrans2D1" presStyleIdx="2" presStyleCnt="3"/>
      <dgm:spPr/>
    </dgm:pt>
    <dgm:pt modelId="{79A909F6-CB2C-4C31-8178-95492F25FA7A}" type="pres">
      <dgm:prSet presAssocID="{7A22C95C-B651-4DF0-B050-967DCD4C7AA5}" presName="connectorText" presStyleLbl="sibTrans2D1" presStyleIdx="2" presStyleCnt="3"/>
      <dgm:spPr/>
    </dgm:pt>
  </dgm:ptLst>
  <dgm:cxnLst>
    <dgm:cxn modelId="{646C330A-0AC4-4823-92E0-4ADE5656A45F}" type="presOf" srcId="{B02B785D-F5D1-4FDD-85CD-C2D21EDBC7E8}" destId="{A26B2B04-D208-47C2-9928-FCA9BB914FC6}" srcOrd="1" destOrd="0" presId="urn:microsoft.com/office/officeart/2005/8/layout/cycle2"/>
    <dgm:cxn modelId="{A23D5E1B-E0B5-460B-9868-EB4C41B280C0}" srcId="{D74C77FF-DF45-4F3A-A195-23BE9B3020B5}" destId="{2F5A167E-9651-4F63-BBE9-86E0A9C9CBBC}" srcOrd="1" destOrd="0" parTransId="{26132A69-6EBF-40B6-A469-6422EB3341A2}" sibTransId="{B02B785D-F5D1-4FDD-85CD-C2D21EDBC7E8}"/>
    <dgm:cxn modelId="{F92A5D2D-B906-4AA5-9B28-B0EFB9DCB174}" type="presOf" srcId="{B002C68E-0604-4A71-8CCA-65C60B96A323}" destId="{52C61379-1A48-48FA-AED5-4B3988560678}" srcOrd="1" destOrd="0" presId="urn:microsoft.com/office/officeart/2005/8/layout/cycle2"/>
    <dgm:cxn modelId="{C1452E68-D6A7-4E0B-BCC6-F5B2325AFEC2}" type="presOf" srcId="{2F5A167E-9651-4F63-BBE9-86E0A9C9CBBC}" destId="{8E43C16E-F8E3-4262-96F3-13128ABFCC95}" srcOrd="0" destOrd="0" presId="urn:microsoft.com/office/officeart/2005/8/layout/cycle2"/>
    <dgm:cxn modelId="{B3646E68-ED53-4290-B9A0-024B9A0A31D9}" type="presOf" srcId="{B6DFAFE3-63E3-4E8D-B893-56B7E6006E8C}" destId="{3A9C97B1-CB63-4186-A1F7-029A5C402FAE}" srcOrd="0" destOrd="0" presId="urn:microsoft.com/office/officeart/2005/8/layout/cycle2"/>
    <dgm:cxn modelId="{39BCEB74-58F5-4ABA-B81F-B16B55C10E26}" type="presOf" srcId="{B002C68E-0604-4A71-8CCA-65C60B96A323}" destId="{4E501A2F-E83A-469A-A687-BC3167181B31}" srcOrd="0" destOrd="0" presId="urn:microsoft.com/office/officeart/2005/8/layout/cycle2"/>
    <dgm:cxn modelId="{D316A87F-C8DD-4F45-BC20-D993EF176890}" type="presOf" srcId="{B02B785D-F5D1-4FDD-85CD-C2D21EDBC7E8}" destId="{3B539CC0-6B72-46AB-B04A-3FE433E7E3E0}" srcOrd="0" destOrd="0" presId="urn:microsoft.com/office/officeart/2005/8/layout/cycle2"/>
    <dgm:cxn modelId="{967F4C8C-4B01-4115-83FC-FBDEAAD5ABF3}" srcId="{D74C77FF-DF45-4F3A-A195-23BE9B3020B5}" destId="{6FBFE652-C198-4C88-8F83-C19B26B419EE}" srcOrd="0" destOrd="0" parTransId="{5DE6870A-E139-49D4-89E3-6AEDAF044FC6}" sibTransId="{B002C68E-0604-4A71-8CCA-65C60B96A323}"/>
    <dgm:cxn modelId="{79095F9E-24BC-4762-9A5B-7601B2589826}" type="presOf" srcId="{6FBFE652-C198-4C88-8F83-C19B26B419EE}" destId="{FA6A58B8-D652-441B-B0A3-BF0D2C4BE270}" srcOrd="0" destOrd="0" presId="urn:microsoft.com/office/officeart/2005/8/layout/cycle2"/>
    <dgm:cxn modelId="{3EADF2AF-88A6-4399-89D8-76DA280EDFC9}" type="presOf" srcId="{7A22C95C-B651-4DF0-B050-967DCD4C7AA5}" destId="{D050DE1E-DD49-445C-AA98-AC2C4B8F4E28}" srcOrd="0" destOrd="0" presId="urn:microsoft.com/office/officeart/2005/8/layout/cycle2"/>
    <dgm:cxn modelId="{C9282AC7-C197-4CE3-BA00-F57535C6D800}" type="presOf" srcId="{D74C77FF-DF45-4F3A-A195-23BE9B3020B5}" destId="{1C558A97-FA2A-45D3-B2C8-9DB611641469}" srcOrd="0" destOrd="0" presId="urn:microsoft.com/office/officeart/2005/8/layout/cycle2"/>
    <dgm:cxn modelId="{671D1AD6-3BDC-4410-A0C7-05F28F84B23F}" type="presOf" srcId="{7A22C95C-B651-4DF0-B050-967DCD4C7AA5}" destId="{79A909F6-CB2C-4C31-8178-95492F25FA7A}" srcOrd="1" destOrd="0" presId="urn:microsoft.com/office/officeart/2005/8/layout/cycle2"/>
    <dgm:cxn modelId="{EC1485D8-464D-468C-90A6-EC0298A4D765}" srcId="{D74C77FF-DF45-4F3A-A195-23BE9B3020B5}" destId="{B6DFAFE3-63E3-4E8D-B893-56B7E6006E8C}" srcOrd="2" destOrd="0" parTransId="{0FCCE536-E455-4FBD-B2EE-00F4660CB7FA}" sibTransId="{7A22C95C-B651-4DF0-B050-967DCD4C7AA5}"/>
    <dgm:cxn modelId="{CBF4A4E7-E00A-478C-9846-46F4253246C8}" type="presParOf" srcId="{1C558A97-FA2A-45D3-B2C8-9DB611641469}" destId="{FA6A58B8-D652-441B-B0A3-BF0D2C4BE270}" srcOrd="0" destOrd="0" presId="urn:microsoft.com/office/officeart/2005/8/layout/cycle2"/>
    <dgm:cxn modelId="{00A7BDF7-FB64-4BF7-AA7B-B231F96CD6BB}" type="presParOf" srcId="{1C558A97-FA2A-45D3-B2C8-9DB611641469}" destId="{4E501A2F-E83A-469A-A687-BC3167181B31}" srcOrd="1" destOrd="0" presId="urn:microsoft.com/office/officeart/2005/8/layout/cycle2"/>
    <dgm:cxn modelId="{199C4480-2B27-4FAB-A216-FA1760985D0D}" type="presParOf" srcId="{4E501A2F-E83A-469A-A687-BC3167181B31}" destId="{52C61379-1A48-48FA-AED5-4B3988560678}" srcOrd="0" destOrd="0" presId="urn:microsoft.com/office/officeart/2005/8/layout/cycle2"/>
    <dgm:cxn modelId="{34750AC3-EB64-4F31-98CC-9BC2B2B0C714}" type="presParOf" srcId="{1C558A97-FA2A-45D3-B2C8-9DB611641469}" destId="{8E43C16E-F8E3-4262-96F3-13128ABFCC95}" srcOrd="2" destOrd="0" presId="urn:microsoft.com/office/officeart/2005/8/layout/cycle2"/>
    <dgm:cxn modelId="{A6355794-87C9-4165-B7CA-B0192E597F6D}" type="presParOf" srcId="{1C558A97-FA2A-45D3-B2C8-9DB611641469}" destId="{3B539CC0-6B72-46AB-B04A-3FE433E7E3E0}" srcOrd="3" destOrd="0" presId="urn:microsoft.com/office/officeart/2005/8/layout/cycle2"/>
    <dgm:cxn modelId="{33D64BEB-3C46-4703-8D09-4FC0BC1DEAB4}" type="presParOf" srcId="{3B539CC0-6B72-46AB-B04A-3FE433E7E3E0}" destId="{A26B2B04-D208-47C2-9928-FCA9BB914FC6}" srcOrd="0" destOrd="0" presId="urn:microsoft.com/office/officeart/2005/8/layout/cycle2"/>
    <dgm:cxn modelId="{8099FE2D-619B-4DA5-B03D-E21E6E97FB0A}" type="presParOf" srcId="{1C558A97-FA2A-45D3-B2C8-9DB611641469}" destId="{3A9C97B1-CB63-4186-A1F7-029A5C402FAE}" srcOrd="4" destOrd="0" presId="urn:microsoft.com/office/officeart/2005/8/layout/cycle2"/>
    <dgm:cxn modelId="{0C17B266-9EE9-46A3-97DF-B57C61BCD2F8}" type="presParOf" srcId="{1C558A97-FA2A-45D3-B2C8-9DB611641469}" destId="{D050DE1E-DD49-445C-AA98-AC2C4B8F4E28}" srcOrd="5" destOrd="0" presId="urn:microsoft.com/office/officeart/2005/8/layout/cycle2"/>
    <dgm:cxn modelId="{BEB0FC77-4FE2-40C3-822C-8EB507F96DCB}" type="presParOf" srcId="{D050DE1E-DD49-445C-AA98-AC2C4B8F4E28}" destId="{79A909F6-CB2C-4C31-8178-95492F25F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A58B8-D652-441B-B0A3-BF0D2C4BE270}">
      <dsp:nvSpPr>
        <dsp:cNvPr id="0" name=""/>
        <dsp:cNvSpPr/>
      </dsp:nvSpPr>
      <dsp:spPr>
        <a:xfrm>
          <a:off x="1656075" y="296"/>
          <a:ext cx="232771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err="1">
              <a:latin typeface="Helvetica Neue" panose="020B0604020202020204" charset="0"/>
            </a:rPr>
            <a:t>Visualisera</a:t>
          </a:r>
          <a:r>
            <a:rPr lang="it-IT" sz="2400" kern="1200" dirty="0">
              <a:latin typeface="Helvetica Neue" panose="020B0604020202020204" charset="0"/>
            </a:rPr>
            <a:t> </a:t>
          </a:r>
        </a:p>
      </dsp:txBody>
      <dsp:txXfrm>
        <a:off x="1996961" y="309529"/>
        <a:ext cx="1645940" cy="1493106"/>
      </dsp:txXfrm>
    </dsp:sp>
    <dsp:sp modelId="{4E501A2F-E83A-469A-A687-BC3167181B31}">
      <dsp:nvSpPr>
        <dsp:cNvPr id="0" name=""/>
        <dsp:cNvSpPr/>
      </dsp:nvSpPr>
      <dsp:spPr>
        <a:xfrm rot="3600000">
          <a:off x="3337779" y="2048202"/>
          <a:ext cx="521356"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3376881" y="2123007"/>
        <a:ext cx="364949" cy="427593"/>
      </dsp:txXfrm>
    </dsp:sp>
    <dsp:sp modelId="{8E43C16E-F8E3-4262-96F3-13128ABFCC95}">
      <dsp:nvSpPr>
        <dsp:cNvPr id="0" name=""/>
        <dsp:cNvSpPr/>
      </dsp:nvSpPr>
      <dsp:spPr>
        <a:xfrm>
          <a:off x="3069389" y="2748131"/>
          <a:ext cx="2674010"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Helvetica Neue" panose="020B0604020202020204" charset="0"/>
            </a:rPr>
            <a:t>Planera</a:t>
          </a:r>
        </a:p>
      </dsp:txBody>
      <dsp:txXfrm>
        <a:off x="3460989" y="3057364"/>
        <a:ext cx="1890810" cy="1493106"/>
      </dsp:txXfrm>
    </dsp:sp>
    <dsp:sp modelId="{3B539CC0-6B72-46AB-B04A-3FE433E7E3E0}">
      <dsp:nvSpPr>
        <dsp:cNvPr id="0" name=""/>
        <dsp:cNvSpPr/>
      </dsp:nvSpPr>
      <dsp:spPr>
        <a:xfrm rot="10800000">
          <a:off x="2740099" y="3447589"/>
          <a:ext cx="23269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rot="10800000">
        <a:off x="2809908" y="3590120"/>
        <a:ext cx="162888" cy="427593"/>
      </dsp:txXfrm>
    </dsp:sp>
    <dsp:sp modelId="{3A9C97B1-CB63-4186-A1F7-029A5C402FAE}">
      <dsp:nvSpPr>
        <dsp:cNvPr id="0" name=""/>
        <dsp:cNvSpPr/>
      </dsp:nvSpPr>
      <dsp:spPr>
        <a:xfrm>
          <a:off x="-163399" y="2748131"/>
          <a:ext cx="2793736"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err="1">
              <a:latin typeface="Helvetica Neue" panose="020B0604020202020204" charset="0"/>
            </a:rPr>
            <a:t>Implementera</a:t>
          </a:r>
          <a:r>
            <a:rPr lang="en-US" sz="2400" kern="1200" noProof="0" dirty="0">
              <a:latin typeface="Helvetica Neue" panose="020B0604020202020204" charset="0"/>
            </a:rPr>
            <a:t> </a:t>
          </a:r>
          <a:endParaRPr lang="it-IT" sz="2400" kern="1200" dirty="0">
            <a:latin typeface="Helvetica Neue" panose="020B0604020202020204" charset="0"/>
          </a:endParaRPr>
        </a:p>
      </dsp:txBody>
      <dsp:txXfrm>
        <a:off x="245734" y="3057364"/>
        <a:ext cx="1975470" cy="1493106"/>
      </dsp:txXfrm>
    </dsp:sp>
    <dsp:sp modelId="{D050DE1E-DD49-445C-AA98-AC2C4B8F4E28}">
      <dsp:nvSpPr>
        <dsp:cNvPr id="0" name=""/>
        <dsp:cNvSpPr/>
      </dsp:nvSpPr>
      <dsp:spPr>
        <a:xfrm rot="18000000">
          <a:off x="1770199" y="2070150"/>
          <a:ext cx="51706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1808979" y="2279850"/>
        <a:ext cx="361947" cy="4275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25</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8CBDA4B8-1D05-1016-012C-DA2E2D55944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656610A7-F378-F7E1-3E00-E3D3EC816E6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D02DDAE3-A674-D993-58C6-6BBE0CFE14C7}"/>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6" name="bg object 18">
            <a:extLst>
              <a:ext uri="{FF2B5EF4-FFF2-40B4-BE49-F238E27FC236}">
                <a16:creationId xmlns:a16="http://schemas.microsoft.com/office/drawing/2014/main" id="{C00B0E46-031A-17A1-70C3-E7F80CA3764F}"/>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37B449CC-C316-B672-3B4D-8F8E01895B7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DEE36575-2312-A43A-C9F7-A1F1EB213C9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7D2B7D3F-0998-3AF4-F644-BDF71710ABF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sv-SE"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Att få saker att hända 1: 
En användarhandbok lista över triggers för att vårda, utvärdera och belöna </a:t>
            </a:r>
            <a:r>
              <a:rPr lang="sv-SE" sz="3600" b="1" spc="-114"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entreprenöriella</a:t>
            </a:r>
            <a:r>
              <a:rPr lang="sv-SE"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attityder och initiativförmåga
</a:t>
            </a:r>
            <a:endParaRPr kumimoji="0" lang="en-US" sz="36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Ingen kortsiktig vision tillåten - Vänta på att växten ska blomma...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5781"/>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Dina potentiella drömmare i vardande kan visa mycket tidiga tecken på blivande intraprenörer, men det betyder inte att de idéer som genereras av dem kommer att vara riktigt effektfulla, lönsamma och pålitliga så snabbt.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Människor som spelar spelet by the </a:t>
            </a:r>
            <a:r>
              <a:rPr lang="sv-SE" sz="2400" kern="0" dirty="0" err="1">
                <a:latin typeface="Helvetica Neue" panose="020B0604020202020204"/>
                <a:ea typeface="Microsoft Sans Serif" panose="020B0604020202020204" pitchFamily="34" charset="0"/>
                <a:cs typeface="Microsoft Sans Serif" panose="020B0604020202020204" pitchFamily="34" charset="0"/>
              </a:rPr>
              <a:t>book</a:t>
            </a:r>
            <a:r>
              <a:rPr lang="sv-SE" sz="2400" kern="0" dirty="0">
                <a:latin typeface="Helvetica Neue" panose="020B0604020202020204"/>
                <a:ea typeface="Microsoft Sans Serif" panose="020B0604020202020204" pitchFamily="34" charset="0"/>
                <a:cs typeface="Microsoft Sans Serif" panose="020B0604020202020204" pitchFamily="34" charset="0"/>
              </a:rPr>
              <a:t> vet vad reglerna redan är: de är bekanta med färdplanen och viktigast av allt är väl medvetna om det väsentliga i deras arbetsfördelningsstruktur.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Å andra sidan gör blivande intraprenörer sina egna böcker och ställer själva upp de regler som gäller för dem.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Naturligtvis är det inget fel i att spela spelet by the </a:t>
            </a:r>
            <a:r>
              <a:rPr lang="sv-SE" sz="2400" kern="0" dirty="0" err="1">
                <a:latin typeface="Helvetica Neue" panose="020B0604020202020204"/>
                <a:ea typeface="Microsoft Sans Serif" panose="020B0604020202020204" pitchFamily="34" charset="0"/>
                <a:cs typeface="Microsoft Sans Serif" panose="020B0604020202020204" pitchFamily="34" charset="0"/>
              </a:rPr>
              <a:t>book</a:t>
            </a:r>
            <a:r>
              <a:rPr lang="sv-SE" sz="2400" kern="0" dirty="0">
                <a:latin typeface="Helvetica Neue" panose="020B0604020202020204"/>
                <a:ea typeface="Microsoft Sans Serif" panose="020B0604020202020204" pitchFamily="34" charset="0"/>
                <a:cs typeface="Microsoft Sans Serif" panose="020B0604020202020204" pitchFamily="34" charset="0"/>
              </a:rPr>
              <a:t>, men det är uppenbart hur vi i det andra fallet är på en helt annan nivå och ansvarsskala.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78120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sv-SE" sz="2400" kern="0" dirty="0">
                <a:solidFill>
                  <a:prstClr val="black"/>
                </a:solidFill>
                <a:latin typeface="Helvetica Neue" panose="020B0604020202020204"/>
                <a:ea typeface="Microsoft Sans Serif" panose="020B0604020202020204" pitchFamily="34" charset="0"/>
                <a:cs typeface="Microsoft Sans Serif" panose="020B0604020202020204" pitchFamily="34" charset="0"/>
              </a:rPr>
              <a:t>Konsolideringen av positiva spridningseffekter från denna nya framväxande dynamik kräver tid, tålamod och viljan att uppleva många, frekventa och ibland sårande motgångar. Om entreprenörer har en beredskapsplan att uthärda och vara motståndskraftig mot allt detta, kommer tiden att göra sin handling ...</a:t>
            </a:r>
            <a:endParaRPr kumimoji="0" lang="en-US" sz="2400" b="0" i="0" u="none" strike="noStrike" kern="0" cap="none" spc="0" normalizeH="0" baseline="0" noProof="0" dirty="0">
              <a:ln>
                <a:noFill/>
              </a:ln>
              <a:solidFill>
                <a:prstClr val="black"/>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EA79BD07-A2A4-132E-6095-BDF8D6E299B9}"/>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798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1979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Riskelementet är ett särdrag hos entreprenörskap, och detta är det element som skiljer en lysande ledningskarriär från en lysande entreprenörskarriär.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Entreprenörer lär sig att hantera en mental trötthet och nödfaktor som inga andra.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Bördan och ansvaret som följer med alla beslut ligger bara på deras axlar: om de vill vårda sina drömmare i vardande måste de överföra all den rikedom av kunskap de kan för att hjälpa människor att passa dessa nya skor.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Det engagemang som människor kommer att visa för den sak de omfamnar kan variera från person till person, beroende på de inneboende elementen bakom deras förnyade motivation att ta steg framåt.</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7740000"/>
            <a:ext cx="15336000" cy="140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400" dirty="0">
                <a:solidFill>
                  <a:schemeClr val="tx1"/>
                </a:solidFill>
                <a:latin typeface="Helvetica Neue" panose="020B0604020202020204" charset="0"/>
              </a:rPr>
              <a:t>Som den ”original" entreprenören kommer du att behöva bedöma vad som är deras gräns: den punkt utöver vilken de inte är villiga att gå längre - annars kan detta skapa en viss obalans mellan vad du har för förväntningar på dem och vad som är deras förväntningar på sig själva (dvs. ett typiskt scenario som är den perfekta miljön för konflikt).</a:t>
            </a:r>
            <a:endParaRPr lang="en-US" sz="2400" dirty="0">
              <a:solidFill>
                <a:schemeClr val="tx1"/>
              </a:solidFill>
              <a:latin typeface="Helvetica Neue" panose="020B0604020202020204" charset="0"/>
            </a:endParaRPr>
          </a:p>
        </p:txBody>
      </p:sp>
      <p:sp>
        <p:nvSpPr>
          <p:cNvPr id="7"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1.6 Bygg ett system som är här för att stanna - Öva uthållighet och motståndskraft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6B981935-E6C2-80CC-6F1D-2CCB5BAD12F5}"/>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3761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9677400" cy="2369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Det räcker inte med att inspirera och motivera.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Ett system som är immunt mot organisatorisk innovation är ett system som är rädd för att genomföra förändringar som kan störa det naturliga och traditionella förloppet.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6120000"/>
            <a:ext cx="9144000" cy="202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kern="0" dirty="0">
                <a:solidFill>
                  <a:schemeClr val="tx1"/>
                </a:solidFill>
                <a:latin typeface="Helvetica Neue" panose="020B0604020202020204" charset="0"/>
              </a:rPr>
              <a:t>Förutsättningarna för ett "affärsklimat" som är benäget att utlösa entreprenörsliknande tankesätt bland anställda innebär flexibilitet inom viss marginal eller fel som oundvikligen kommer att uppstå när saker äntligen är i rörelse.</a:t>
            </a:r>
            <a:endParaRPr lang="en-US" sz="2400" kern="0" dirty="0">
              <a:solidFill>
                <a:schemeClr val="tx1"/>
              </a:solidFill>
              <a:latin typeface="Helvetica Neue" panose="020B0604020202020204" charset="0"/>
            </a:endParaRPr>
          </a:p>
        </p:txBody>
      </p:sp>
      <p:graphicFrame>
        <p:nvGraphicFramePr>
          <p:cNvPr id="6" name="Diagramma 5"/>
          <p:cNvGraphicFramePr/>
          <p:nvPr>
            <p:extLst>
              <p:ext uri="{D42A27DB-BD31-4B8C-83A1-F6EECF244321}">
                <p14:modId xmlns:p14="http://schemas.microsoft.com/office/powerpoint/2010/main" val="149184985"/>
              </p:ext>
            </p:extLst>
          </p:nvPr>
        </p:nvGraphicFramePr>
        <p:xfrm>
          <a:off x="11268000" y="3384000"/>
          <a:ext cx="558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pPr marL="534988" indent="-534988"/>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Magisk formel är den icke-magiska formeln - Omfamna osäkerhet ... inom vissa utsträckningar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EDF84D3F-A81C-3344-2509-948CEABEB6D3}"/>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5494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en-US" sz="4800" b="1" kern="0" spc="-114">
                <a:solidFill>
                  <a:srgbClr val="4D94B7"/>
                </a:solidFill>
                <a:latin typeface="Helvetica Neue" panose="020B0604020202020204"/>
                <a:ea typeface="Microsoft Sans Serif" panose="020B0604020202020204" pitchFamily="34" charset="0"/>
                <a:cs typeface="Microsoft Sans Serif" panose="020B0604020202020204" pitchFamily="34" charset="0"/>
              </a:rPr>
              <a:t>En förnyad chefsstrategi
</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2</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36000"/>
            <a:ext cx="10980000" cy="3538800"/>
          </a:xfrm>
          <a:prstGeom prst="rect">
            <a:avLst/>
          </a:prstGeom>
          <a:noFill/>
        </p:spPr>
        <p:txBody>
          <a:bodyPr wrap="square">
            <a:noAutofit/>
          </a:bodyPr>
          <a:lstStyle/>
          <a:p>
            <a:pPr>
              <a:spcAft>
                <a:spcPts val="600"/>
              </a:spcAft>
              <a:tabLst>
                <a:tab pos="1205230" algn="l"/>
                <a:tab pos="1926589" algn="l"/>
                <a:tab pos="2915920" algn="l"/>
                <a:tab pos="3444875" algn="l"/>
                <a:tab pos="4383405" algn="l"/>
                <a:tab pos="6796405" algn="l"/>
              </a:tabLst>
              <a:defRPr/>
            </a:pPr>
            <a:r>
              <a:rPr lang="sv-SE" sz="2400" b="1" kern="0" spc="-114">
                <a:solidFill>
                  <a:srgbClr val="AED633"/>
                </a:solidFill>
                <a:latin typeface="Helvetica Neue" panose="020B0604020202020204"/>
                <a:ea typeface="Microsoft Sans Serif" panose="020B0604020202020204" pitchFamily="34" charset="0"/>
                <a:cs typeface="Microsoft Sans Serif" panose="020B0604020202020204" pitchFamily="34" charset="0"/>
              </a:rPr>
              <a:t>2.1 Stöd och sponsring – En öppen och flytande kultur för att främja intraprenörskap
2.2 Självmedvetenhet och självverkan - Utforska vägarna framåt
2.3 Incitament... inte av ekonomisk karaktär
2.4 Belöningar... av finansiell karaktär 
2.5 Resurser – Kunskapskapital, tid och felmarginaler
2.6 Kommunikation... för kvalitetssäkring och strategisk planering
2.7 Processer – Decentralisering och delegering
</a:t>
            </a: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DA94E471-DE92-2E59-33E4-FF3328C7B03C}"/>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412671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2369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I samband med de senaste bilderna har vi identifierat de mycket väsentliga faktorer som krävs för att lägga grunden för vård och framväxt av intraprenörskapsorienterade affärsmiljöer.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 nästa avsnitt kommer vi å andra sidan att fokusera på triggers och hävstångseffekter som entreprenörerna kan lita på för att hålla saker i rörelse och fortsätta att vårda intraprenörskapsmotorn inom sin organisation. En kort ögonblicksbild av det ovan nämnda introduceras nedan: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1446213" lvl="2" indent="-531813">
              <a:buFont typeface="+mj-lt"/>
              <a:buAutoNum type="arabicPeriod"/>
            </a:pPr>
            <a:r>
              <a:rPr lang="sv-SE" sz="2400" kern="0" dirty="0">
                <a:latin typeface="Helvetica Neue" panose="020B0604020202020204"/>
                <a:ea typeface="Microsoft Sans Serif" panose="020B0604020202020204" pitchFamily="34" charset="0"/>
                <a:cs typeface="Microsoft Sans Serif" panose="020B0604020202020204" pitchFamily="34" charset="0"/>
              </a:rPr>
              <a:t>Stöd och sponsring
Självmedvetenhet och självverkan
Incitament
Belöningar
Resurser
Kommunikation
Processer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ansvarsfriskrivning</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
        <p:nvSpPr>
          <p:cNvPr id="2" name="CuadroTexto 1">
            <a:extLst>
              <a:ext uri="{FF2B5EF4-FFF2-40B4-BE49-F238E27FC236}">
                <a16:creationId xmlns:a16="http://schemas.microsoft.com/office/drawing/2014/main" id="{B19A38BC-E78F-AF18-CAC8-FB944163975B}"/>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a:ea typeface="Microsoft Sans Serif" panose="020B0604020202020204" pitchFamily="34" charset="0"/>
                <a:cs typeface="Microsoft Sans Serif" panose="020B0604020202020204" pitchFamily="34" charset="0"/>
              </a:rPr>
              <a:t>Source no.: 2 </a:t>
            </a:r>
          </a:p>
        </p:txBody>
      </p:sp>
    </p:spTree>
    <p:extLst>
      <p:ext uri="{BB962C8B-B14F-4D97-AF65-F5344CB8AC3E}">
        <p14:creationId xmlns:p14="http://schemas.microsoft.com/office/powerpoint/2010/main" val="11912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Stöd och sponsring - En öppen och flytande kultur för att främja intraprenörskap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Drömmare i vardande bör känna fullt stöd och värderas.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Valorisering och godkännande betyder inte att allt som kommer ut ur deras sinne ska stödjas och upprätthållas oavsett, men att det åtminstone bör övervägas och diskuteras om den givna frågan.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Upprättandet av en öppen kultur och ett företagsklimat som välkomnar en sådan typ av attityd utgör verkligen en nödvändig förutsättning för att uppmuntra input, kommentarer och feedback nedifrån och upp.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Ett snabbt, effektivt och reaktivt (</a:t>
            </a:r>
            <a:r>
              <a:rPr lang="sv-SE" sz="2400" kern="0" dirty="0" err="1">
                <a:latin typeface="Helvetica Neue" panose="020B0604020202020204"/>
                <a:ea typeface="Microsoft Sans Serif" panose="020B0604020202020204" pitchFamily="34" charset="0"/>
                <a:cs typeface="Microsoft Sans Serif" panose="020B0604020202020204" pitchFamily="34" charset="0"/>
              </a:rPr>
              <a:t>responsivt</a:t>
            </a:r>
            <a:r>
              <a:rPr lang="sv-SE" sz="2400" kern="0" dirty="0">
                <a:latin typeface="Helvetica Neue" panose="020B0604020202020204"/>
                <a:ea typeface="Microsoft Sans Serif" panose="020B0604020202020204" pitchFamily="34" charset="0"/>
                <a:cs typeface="Microsoft Sans Serif" panose="020B0604020202020204" pitchFamily="34" charset="0"/>
              </a:rPr>
              <a:t>) strukturerat feedbackloopsystem gör att idéer kan cirkulera smidigare, samtidigt som marginalerna för störande flaskhalsar och hinder för effektiv dialog minskar.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4320C9A6-35B3-7CE6-0A96-63ED24F97D1B}"/>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förnyad</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ledningstrategi</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2.2 Självmedvetenhet och självverkan - Utforska vägarna framåt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Vägarna mot entreprenörskapsinspirerade lösningar är en krokig väg.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Chefer, entreprenörer och personer högst upp i befälskedjan måste uppmuntra medarbetarnas oberoende och kreativa lösningar utan att införa alltför komplicerade utvärderingsmekanismer som riskerar att förinta de inneboende fördelarna med hela processen.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Det måste naturligtvis finnas ett strukturerat system för bedömning och övervakning, men dessa bör inte påverka sakernas förlopp negativt, vilket till exempel saktar ner hela tidslinjen mellan ”input → </a:t>
            </a:r>
            <a:r>
              <a:rPr lang="sv-SE" sz="2400" kern="0" dirty="0" err="1">
                <a:latin typeface="Helvetica Neue" panose="020B0604020202020204"/>
                <a:ea typeface="Microsoft Sans Serif" panose="020B0604020202020204" pitchFamily="34" charset="0"/>
                <a:cs typeface="Microsoft Sans Serif" panose="020B0604020202020204" pitchFamily="34" charset="0"/>
              </a:rPr>
              <a:t>elaboration</a:t>
            </a:r>
            <a:r>
              <a:rPr lang="sv-SE" sz="2400" kern="0" dirty="0">
                <a:latin typeface="Helvetica Neue" panose="020B0604020202020204"/>
                <a:ea typeface="Microsoft Sans Serif" panose="020B0604020202020204" pitchFamily="34" charset="0"/>
                <a:cs typeface="Microsoft Sans Serif" panose="020B0604020202020204" pitchFamily="34" charset="0"/>
              </a:rPr>
              <a:t> → output” värdekedja.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2AC980B7-2231-154E-0941-8466787DC938}"/>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förnyad</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ledningstrategi</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39410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2.3 Incitament... inte av ekonomisk karaktär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Drömmare i vardande motiveras (vanligtvis) av andra typer av förväntade belöningar, som helt enkelt kan relateras till självigenkänning av en högre status.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Uppbyggnaden av ett system som gynnar framväxten av entreprenörsliknande initiativ bland anställda bör i själva verket fungera på inställningen av mer sofistikerade incitament som värderar samarbetsformen och rollerna / ansvaret för de personer som ansvarar för det.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 flesta gånger tillhandahåller företagare en säker miljö för dessa människor att ha något att säga till om i kritiska beslutsfattande scenarier, vilket i sin tur säkerställer en stor känsla av bemyndigande.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1">
            <a:extLst>
              <a:ext uri="{FF2B5EF4-FFF2-40B4-BE49-F238E27FC236}">
                <a16:creationId xmlns:a16="http://schemas.microsoft.com/office/drawing/2014/main" id="{9052566B-7B01-3C3F-32D4-0121CCBAC418}"/>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förnyad</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ledningstrategi</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31575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2.4 Belöningar... av finansiell karaktär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Risktagare som drömmare i vardande är (vanligtvis) väl medvetna om de konsekvenser som ett felaktigt beslut kommer att få för framgången för deras initiativ.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Samtidigt, på grund av de mycket särdragen i den verklighet de spelar i som intraprenörer, kan de inte ha full kontroll över resultatet av den handling de gör sig ansvariga för.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Den ekonomiska ersättningen för deras insatser bör ta hänsyn till gemensamt utvecklade alternativ till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vinstdelning</a:t>
            </a:r>
            <a:r>
              <a:rPr lang="sv-SE" sz="2400" kern="0" dirty="0">
                <a:latin typeface="Helvetica Neue" panose="020B0604020202020204"/>
                <a:ea typeface="Microsoft Sans Serif" panose="020B0604020202020204" pitchFamily="34" charset="0"/>
                <a:cs typeface="Microsoft Sans Serif" panose="020B0604020202020204" pitchFamily="34" charset="0"/>
              </a:rPr>
              <a:t>, som omfattar både kort- och långsiktiga milstolpar.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1">
            <a:extLst>
              <a:ext uri="{FF2B5EF4-FFF2-40B4-BE49-F238E27FC236}">
                <a16:creationId xmlns:a16="http://schemas.microsoft.com/office/drawing/2014/main" id="{7262BFB0-6951-3E70-87B0-B5CB0960B3D0}"/>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förnyad</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ledningstrategi</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4784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2.5 Resurser - Kunskapskapital, tid och felmarginaler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Det är viktigt att alltid komma ihåg att i slutet av dagen är drömmare i vardande </a:t>
            </a:r>
            <a:r>
              <a:rPr lang="sv-SE" sz="2400" kern="0" dirty="0" err="1">
                <a:latin typeface="Helvetica Neue" panose="020B0604020202020204"/>
                <a:ea typeface="Microsoft Sans Serif" panose="020B0604020202020204" pitchFamily="34" charset="0"/>
                <a:cs typeface="Microsoft Sans Serif" panose="020B0604020202020204" pitchFamily="34" charset="0"/>
              </a:rPr>
              <a:t>aka</a:t>
            </a:r>
            <a:r>
              <a:rPr lang="sv-SE" sz="2400" kern="0" dirty="0">
                <a:latin typeface="Helvetica Neue" panose="020B0604020202020204"/>
                <a:ea typeface="Microsoft Sans Serif" panose="020B0604020202020204" pitchFamily="34" charset="0"/>
                <a:cs typeface="Microsoft Sans Serif" panose="020B0604020202020204" pitchFamily="34" charset="0"/>
              </a:rPr>
              <a:t> potentiella intraprenörer fortfarande anställda mer eller mindre "trassliga" till det dagliga ansvaret och uppgifterna.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Intraprenörer har inte råd att lämna allt bakom sig bara för att driva sina idéer: det är anledningen till att det är viktigt att entreprenörer och högsta ledningen förhandlar med intraprenörer en tydlig och transparent projektplan för utveckling av allt av värde som anställda kan ta med sig till bordet.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Detta inkluderar även tillgång till</a:t>
            </a:r>
            <a:r>
              <a:rPr lang="en-US" sz="2400" kern="0" dirty="0">
                <a:latin typeface="Helvetica Neue" panose="020B0604020202020204"/>
                <a:ea typeface="Microsoft Sans Serif" panose="020B0604020202020204" pitchFamily="34" charset="0"/>
                <a:cs typeface="Microsoft Sans Serif" panose="020B0604020202020204" pitchFamily="34" charset="0"/>
              </a:rPr>
              <a:t>:</a:t>
            </a:r>
          </a:p>
          <a:p>
            <a:pPr marL="342900" indent="-342900">
              <a:buFont typeface="Arial" panose="020B0604020202020204" pitchFamily="34" charset="0"/>
              <a:buChar char="•"/>
            </a:pPr>
            <a:r>
              <a:rPr lang="sv-SE" sz="2400" kern="0" dirty="0">
                <a:latin typeface="Helvetica Neue" panose="020B0604020202020204"/>
                <a:ea typeface="Microsoft Sans Serif" panose="020B0604020202020204" pitchFamily="34" charset="0"/>
                <a:cs typeface="Microsoft Sans Serif" panose="020B0604020202020204" pitchFamily="34" charset="0"/>
              </a:rPr>
              <a:t>Finansiella och ekonomiska resurser som normalt inte skulle vara tillgängliga
Teknik och kunskapskapital i allmänhet (dvs. konsulttjänster från experter inom företaget) som normalt ligger utanför deras intresseområde</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sv-SE" sz="2400" kern="0" dirty="0">
                <a:latin typeface="Helvetica Neue" panose="020B0604020202020204"/>
                <a:ea typeface="Microsoft Sans Serif" panose="020B0604020202020204" pitchFamily="34" charset="0"/>
                <a:cs typeface="Microsoft Sans Serif" panose="020B0604020202020204" pitchFamily="34" charset="0"/>
              </a:rPr>
              <a:t>... sist men inte minst,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tid</a:t>
            </a:r>
            <a:r>
              <a:rPr lang="sv-SE" sz="2400" kern="0" dirty="0">
                <a:latin typeface="Helvetica Neue" panose="020B0604020202020204"/>
                <a:ea typeface="Microsoft Sans Serif" panose="020B0604020202020204" pitchFamily="34" charset="0"/>
                <a:cs typeface="Microsoft Sans Serif" panose="020B0604020202020204" pitchFamily="34" charset="0"/>
              </a:rPr>
              <a:t>.</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1">
            <a:extLst>
              <a:ext uri="{FF2B5EF4-FFF2-40B4-BE49-F238E27FC236}">
                <a16:creationId xmlns:a16="http://schemas.microsoft.com/office/drawing/2014/main" id="{6BFC74FA-E20A-309C-A653-818003718475}"/>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förnyad</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ledningstrategi</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38074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Index</a:t>
            </a:r>
          </a:p>
        </p:txBody>
      </p:sp>
      <p:sp>
        <p:nvSpPr>
          <p:cNvPr id="6" name="CuadroTexto 3">
            <a:extLst>
              <a:ext uri="{FF2B5EF4-FFF2-40B4-BE49-F238E27FC236}">
                <a16:creationId xmlns:a16="http://schemas.microsoft.com/office/drawing/2014/main" id="{C71D465D-879B-6504-A4EF-7CC3AC0DB77C}"/>
              </a:ext>
            </a:extLst>
          </p:cNvPr>
          <p:cNvSpPr txBox="1"/>
          <p:nvPr/>
        </p:nvSpPr>
        <p:spPr>
          <a:xfrm>
            <a:off x="1296000" y="2916000"/>
            <a:ext cx="720000" cy="3204000"/>
          </a:xfrm>
          <a:prstGeom prst="rect">
            <a:avLst/>
          </a:prstGeom>
          <a:noFill/>
        </p:spPr>
        <p:txBody>
          <a:bodyPr wrap="square" rtlCol="0" anchor="ctr">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7B1D030C-15CE-39F2-3C8F-B2423FD625A8}"/>
              </a:ext>
            </a:extLst>
          </p:cNvPr>
          <p:cNvSpPr txBox="1"/>
          <p:nvPr/>
        </p:nvSpPr>
        <p:spPr>
          <a:xfrm>
            <a:off x="1944000" y="2916000"/>
            <a:ext cx="3600000" cy="3204000"/>
          </a:xfrm>
          <a:prstGeom prst="rect">
            <a:avLst/>
          </a:prstGeom>
          <a:noFill/>
        </p:spPr>
        <p:txBody>
          <a:bodyPr wrap="square" rtlCol="0" anchor="ctr">
            <a:noAutofit/>
          </a:bodyPr>
          <a:lstStyle/>
          <a:p>
            <a:r>
              <a:rPr lang="en-US" sz="2400" b="1" kern="0" dirty="0">
                <a:latin typeface="Helvetica Neue" panose="020B0604020202020204"/>
                <a:ea typeface="Microsoft Sans Serif" panose="020B0604020202020204" pitchFamily="34" charset="0"/>
                <a:cs typeface="Microsoft Sans Serif" panose="020B0604020202020204" pitchFamily="34" charset="0"/>
              </a:rPr>
              <a:t>DOs and DON’Ts</a:t>
            </a:r>
          </a:p>
        </p:txBody>
      </p:sp>
      <p:sp>
        <p:nvSpPr>
          <p:cNvPr id="12" name="CuadroTexto 12">
            <a:extLst>
              <a:ext uri="{FF2B5EF4-FFF2-40B4-BE49-F238E27FC236}">
                <a16:creationId xmlns:a16="http://schemas.microsoft.com/office/drawing/2014/main" id="{CD119980-DAAF-B753-A614-EEBF11716009}"/>
              </a:ext>
            </a:extLst>
          </p:cNvPr>
          <p:cNvSpPr txBox="1"/>
          <p:nvPr/>
        </p:nvSpPr>
        <p:spPr>
          <a:xfrm>
            <a:off x="6768000" y="2916000"/>
            <a:ext cx="10512000" cy="3204000"/>
          </a:xfrm>
          <a:prstGeom prst="rect">
            <a:avLst/>
          </a:prstGeom>
          <a:noFill/>
        </p:spPr>
        <p:txBody>
          <a:bodyPr wrap="square" rtlCol="0" anchor="ctr">
            <a:noAutofit/>
          </a:bodyPr>
          <a:lstStyle/>
          <a:p>
            <a:pPr marL="450850" indent="-450850">
              <a:spcAft>
                <a:spcPts val="600"/>
              </a:spcAft>
              <a:tabLst>
                <a:tab pos="1205230" algn="l"/>
                <a:tab pos="1926589" algn="l"/>
                <a:tab pos="2915920" algn="l"/>
                <a:tab pos="3444875" algn="l"/>
                <a:tab pos="4383405" algn="l"/>
                <a:tab pos="6796405" algn="l"/>
              </a:tabLst>
              <a:defRPr/>
            </a:pPr>
            <a:r>
              <a:rPr lang="sv-SE" sz="2000" kern="0" dirty="0">
                <a:latin typeface="Helvetica Neue" panose="020B0604020202020204"/>
                <a:ea typeface="Microsoft Sans Serif" panose="020B0604020202020204" pitchFamily="34" charset="0"/>
                <a:cs typeface="Microsoft Sans Serif" panose="020B0604020202020204" pitchFamily="34" charset="0"/>
              </a:rPr>
              <a:t>1.1 Lektion från historien - Animal </a:t>
            </a:r>
            <a:r>
              <a:rPr lang="sv-SE" sz="2000" kern="0" dirty="0" err="1">
                <a:latin typeface="Helvetica Neue" panose="020B0604020202020204"/>
                <a:ea typeface="Microsoft Sans Serif" panose="020B0604020202020204" pitchFamily="34" charset="0"/>
                <a:cs typeface="Microsoft Sans Serif" panose="020B0604020202020204" pitchFamily="34" charset="0"/>
              </a:rPr>
              <a:t>Spirits</a:t>
            </a:r>
            <a:r>
              <a:rPr lang="sv-SE" sz="2000" kern="0" dirty="0">
                <a:latin typeface="Helvetica Neue" panose="020B0604020202020204"/>
                <a:ea typeface="Microsoft Sans Serif" panose="020B0604020202020204" pitchFamily="34" charset="0"/>
                <a:cs typeface="Microsoft Sans Serif" panose="020B0604020202020204" pitchFamily="34" charset="0"/>
              </a:rPr>
              <a:t>
1.2 En kritik – Fungerar Animal </a:t>
            </a:r>
            <a:r>
              <a:rPr lang="sv-SE" sz="2000" kern="0" dirty="0" err="1">
                <a:latin typeface="Helvetica Neue" panose="020B0604020202020204"/>
                <a:ea typeface="Microsoft Sans Serif" panose="020B0604020202020204" pitchFamily="34" charset="0"/>
                <a:cs typeface="Microsoft Sans Serif" panose="020B0604020202020204" pitchFamily="34" charset="0"/>
              </a:rPr>
              <a:t>Spirits</a:t>
            </a:r>
            <a:r>
              <a:rPr lang="sv-SE" sz="2000" kern="0" dirty="0">
                <a:latin typeface="Helvetica Neue" panose="020B0604020202020204"/>
                <a:ea typeface="Microsoft Sans Serif" panose="020B0604020202020204" pitchFamily="34" charset="0"/>
                <a:cs typeface="Microsoft Sans Serif" panose="020B0604020202020204" pitchFamily="34" charset="0"/>
              </a:rPr>
              <a:t> verkligen för entreprenörskap och känsla för </a:t>
            </a:r>
            <a:r>
              <a:rPr lang="sv-SE" sz="2000" kern="0" dirty="0" err="1">
                <a:latin typeface="Helvetica Neue" panose="020B0604020202020204"/>
                <a:ea typeface="Microsoft Sans Serif" panose="020B0604020202020204" pitchFamily="34" charset="0"/>
                <a:cs typeface="Microsoft Sans Serif" panose="020B0604020202020204" pitchFamily="34" charset="0"/>
              </a:rPr>
              <a:t>entreprenöriell</a:t>
            </a:r>
            <a:r>
              <a:rPr lang="sv-SE" sz="2000" kern="0" dirty="0">
                <a:latin typeface="Helvetica Neue" panose="020B0604020202020204"/>
                <a:ea typeface="Microsoft Sans Serif" panose="020B0604020202020204" pitchFamily="34" charset="0"/>
                <a:cs typeface="Microsoft Sans Serif" panose="020B0604020202020204" pitchFamily="34" charset="0"/>
              </a:rPr>
              <a:t> attityd?
1.3 Inspirera och motivera!... eller kanske inte? Intraprenörskap fungerar inte för alla...
1.4 Se upp för fällorna – </a:t>
            </a:r>
            <a:r>
              <a:rPr lang="sv-SE" sz="2000" kern="0" dirty="0" err="1">
                <a:latin typeface="Helvetica Neue" panose="020B0604020202020204"/>
                <a:ea typeface="Microsoft Sans Serif" panose="020B0604020202020204" pitchFamily="34" charset="0"/>
                <a:cs typeface="Microsoft Sans Serif" panose="020B0604020202020204" pitchFamily="34" charset="0"/>
              </a:rPr>
              <a:t>Slaloming</a:t>
            </a:r>
            <a:r>
              <a:rPr lang="sv-SE" sz="2000" kern="0" dirty="0">
                <a:latin typeface="Helvetica Neue" panose="020B0604020202020204"/>
                <a:ea typeface="Microsoft Sans Serif" panose="020B0604020202020204" pitchFamily="34" charset="0"/>
                <a:cs typeface="Microsoft Sans Serif" panose="020B0604020202020204" pitchFamily="34" charset="0"/>
              </a:rPr>
              <a:t> genom vanliga hämmare och hinder för intraprenörskap
1.5 Ingen kortsiktig vision tillåten - Vänta på att växten ska blomma ...
1.6 Bygg ett system som är här för att stanna - Öva uthållighet och motståndskraft
1.7 Magisk formel är den icke-magiska formeln - Omfamna osäkerhet ... inom vissa utsträckningar</a:t>
            </a:r>
            <a:endParaRPr lang="en-US" sz="20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Abrir llave 17">
            <a:extLst>
              <a:ext uri="{FF2B5EF4-FFF2-40B4-BE49-F238E27FC236}">
                <a16:creationId xmlns:a16="http://schemas.microsoft.com/office/drawing/2014/main" id="{EF39F3B6-F81F-3012-A00B-B85B214EDCB3}"/>
              </a:ext>
            </a:extLst>
          </p:cNvPr>
          <p:cNvSpPr/>
          <p:nvPr/>
        </p:nvSpPr>
        <p:spPr>
          <a:xfrm>
            <a:off x="6408000" y="2916000"/>
            <a:ext cx="180000" cy="320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16" name="CuadroTexto 4">
            <a:extLst>
              <a:ext uri="{FF2B5EF4-FFF2-40B4-BE49-F238E27FC236}">
                <a16:creationId xmlns:a16="http://schemas.microsoft.com/office/drawing/2014/main" id="{65CB7BFB-0D12-55A7-13B7-B11E223263FA}"/>
              </a:ext>
            </a:extLst>
          </p:cNvPr>
          <p:cNvSpPr txBox="1"/>
          <p:nvPr/>
        </p:nvSpPr>
        <p:spPr>
          <a:xfrm>
            <a:off x="1296000" y="6480000"/>
            <a:ext cx="720000" cy="2628000"/>
          </a:xfrm>
          <a:prstGeom prst="rect">
            <a:avLst/>
          </a:prstGeom>
          <a:noFill/>
        </p:spPr>
        <p:txBody>
          <a:bodyPr wrap="square" rtlCol="0" anchor="ctr">
            <a:noAutofit/>
          </a:bodyPr>
          <a:lstStyle/>
          <a:p>
            <a:r>
              <a:rPr lang="en-US" sz="4800" b="1"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7" name="CuadroTexto 7">
            <a:extLst>
              <a:ext uri="{FF2B5EF4-FFF2-40B4-BE49-F238E27FC236}">
                <a16:creationId xmlns:a16="http://schemas.microsoft.com/office/drawing/2014/main" id="{7E9DD049-60BC-BA7B-D52A-1B07C3B89275}"/>
              </a:ext>
            </a:extLst>
          </p:cNvPr>
          <p:cNvSpPr txBox="1"/>
          <p:nvPr/>
        </p:nvSpPr>
        <p:spPr>
          <a:xfrm>
            <a:off x="1944000" y="6480000"/>
            <a:ext cx="3600000" cy="2628000"/>
          </a:xfrm>
          <a:prstGeom prst="rect">
            <a:avLst/>
          </a:prstGeom>
          <a:noFill/>
        </p:spPr>
        <p:txBody>
          <a:bodyPr wrap="square" rtlCol="0" anchor="ctr">
            <a:noAutofit/>
          </a:bodyPr>
          <a:lstStyle/>
          <a:p>
            <a:r>
              <a:rPr lang="en-US" sz="2400" b="1" kern="0" dirty="0" err="1">
                <a:latin typeface="Helvetica Neue" panose="020B0604020202020204"/>
                <a:ea typeface="Microsoft Sans Serif" panose="020B0604020202020204" pitchFamily="34" charset="0"/>
                <a:cs typeface="Microsoft Sans Serif" panose="020B0604020202020204" pitchFamily="34" charset="0"/>
              </a:rPr>
              <a:t>En</a:t>
            </a:r>
            <a:r>
              <a:rPr lang="en-US" sz="2400" b="1" kern="0" dirty="0">
                <a:latin typeface="Helvetica Neue" panose="020B0604020202020204"/>
                <a:ea typeface="Microsoft Sans Serif" panose="020B0604020202020204" pitchFamily="34" charset="0"/>
                <a:cs typeface="Microsoft Sans Serif" panose="020B0604020202020204" pitchFamily="34" charset="0"/>
              </a:rPr>
              <a:t> </a:t>
            </a:r>
            <a:r>
              <a:rPr lang="en-US" sz="2400" b="1" kern="0" dirty="0" err="1">
                <a:latin typeface="Helvetica Neue" panose="020B0604020202020204"/>
                <a:ea typeface="Microsoft Sans Serif" panose="020B0604020202020204" pitchFamily="34" charset="0"/>
                <a:cs typeface="Microsoft Sans Serif" panose="020B0604020202020204" pitchFamily="34" charset="0"/>
              </a:rPr>
              <a:t>förnyad</a:t>
            </a:r>
            <a:r>
              <a:rPr lang="en-US" sz="2400" b="1" kern="0" dirty="0">
                <a:latin typeface="Helvetica Neue" panose="020B0604020202020204"/>
                <a:ea typeface="Microsoft Sans Serif" panose="020B0604020202020204" pitchFamily="34" charset="0"/>
                <a:cs typeface="Microsoft Sans Serif" panose="020B0604020202020204" pitchFamily="34" charset="0"/>
              </a:rPr>
              <a:t> </a:t>
            </a:r>
            <a:r>
              <a:rPr lang="en-US" sz="2400" b="1" kern="0" dirty="0" err="1">
                <a:latin typeface="Helvetica Neue" panose="020B0604020202020204"/>
                <a:ea typeface="Microsoft Sans Serif" panose="020B0604020202020204" pitchFamily="34" charset="0"/>
                <a:cs typeface="Microsoft Sans Serif" panose="020B0604020202020204" pitchFamily="34" charset="0"/>
              </a:rPr>
              <a:t>ledningsstrategi</a:t>
            </a:r>
            <a:endParaRPr lang="en-US" sz="2400" b="1"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20" name="Abrir llave 17">
            <a:extLst>
              <a:ext uri="{FF2B5EF4-FFF2-40B4-BE49-F238E27FC236}">
                <a16:creationId xmlns:a16="http://schemas.microsoft.com/office/drawing/2014/main" id="{0BC7AEDF-F01B-70F1-43EE-256F9D6C4B9B}"/>
              </a:ext>
            </a:extLst>
          </p:cNvPr>
          <p:cNvSpPr/>
          <p:nvPr/>
        </p:nvSpPr>
        <p:spPr>
          <a:xfrm>
            <a:off x="6408000" y="6479999"/>
            <a:ext cx="180000" cy="262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21" name="CuadroTexto 18">
            <a:extLst>
              <a:ext uri="{FF2B5EF4-FFF2-40B4-BE49-F238E27FC236}">
                <a16:creationId xmlns:a16="http://schemas.microsoft.com/office/drawing/2014/main" id="{150EFBC2-92AA-9D9D-0DF5-AD02FFB04DD7}"/>
              </a:ext>
            </a:extLst>
          </p:cNvPr>
          <p:cNvSpPr txBox="1"/>
          <p:nvPr/>
        </p:nvSpPr>
        <p:spPr>
          <a:xfrm>
            <a:off x="6768000" y="6480000"/>
            <a:ext cx="10512000" cy="2628000"/>
          </a:xfrm>
          <a:prstGeom prst="rect">
            <a:avLst/>
          </a:prstGeom>
          <a:noFill/>
        </p:spPr>
        <p:txBody>
          <a:bodyPr wrap="square" rtlCol="0" anchor="ctr">
            <a:noAutofit/>
          </a:bodyPr>
          <a:lstStyle/>
          <a:p>
            <a:pPr>
              <a:spcAft>
                <a:spcPts val="600"/>
              </a:spcAft>
            </a:pPr>
            <a:r>
              <a:rPr lang="sv-SE" sz="2000" kern="0" dirty="0">
                <a:latin typeface="Helvetica Neue" panose="020B0604020202020204"/>
                <a:ea typeface="Microsoft Sans Serif" panose="020B0604020202020204" pitchFamily="34" charset="0"/>
                <a:cs typeface="Microsoft Sans Serif" panose="020B0604020202020204" pitchFamily="34" charset="0"/>
              </a:rPr>
              <a:t>2.1 Stöd och sponsring – En öppen och flytande kultur för att främja intraprenörskap
2.2 Självmedvetenhet och självverkan - Utforska vägarna framåt
2.3 Incitament... inte av ekonomisk karaktär
2.4 Belöningar... av finansiell karaktär 
2.5 Resurser – Kunskapskapital, tid och felmarginaler
2.6 Kommunikation... för kvalitetssäkring och strategisk planering
2.7 Processer – Decentralisering och delegering</a:t>
            </a:r>
            <a:endParaRPr lang="en-US" sz="20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2.6 Kommunikation... för kvalitetssäkring och strategisk planering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Det finns flera sätt på vilka företag kan utnyttja kommunikation för att främja en vårdande miljö av drömmare och blivande intraprenörer.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 stora organisationer är det till exempel vanligt att ha en digital plattform för utbyte av kunskap, idéer och expertis på plats som är tillgänglig för alla och fri från fördomar.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 vissa andra organisationer placeras mer produktionsorienterade, fysiska "brevlådor" nära produktionslinjen, så att arbetare som arbetar med maskinerna dagligen kan bidra med idéerna för den totala effektiviteten i hela monterings- / produktionssystemet.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 andra fall är det vanligt att skicka affärsutmaningar till arbetare och anställda som inte nödvändigtvis är ansvariga för den funktion som utmaningen hänför sig till: deras insatser är fria från eventuella fördomar och kan faktiskt utlösa nya lösningar / alternativ som genererar från ett nytt sätt att se på saker ...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1">
            <a:extLst>
              <a:ext uri="{FF2B5EF4-FFF2-40B4-BE49-F238E27FC236}">
                <a16:creationId xmlns:a16="http://schemas.microsoft.com/office/drawing/2014/main" id="{19F6469C-C2BF-4B04-4B9A-1CBEABE63346}"/>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förnyad</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ledningstrategi</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24639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2.7 Processer - Decentralisering och delegering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Det är inte fel att anta att ofta den mest robusta och tillförlitliga kunskapen om processen eller en produkt kvarhålls av folket på den lägsta nivån i beslutskedjan, men som också är desamma med en närmare syn på dess särdrag.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Företag och organisationer som lyckas införa intraprenörskapskunniga miljöer frestar att effektivisera befälskedjan, samtidigt som de gynnar decentraliserade styrningssystem som kombinerar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tvärsektoriella</a:t>
            </a:r>
            <a:r>
              <a:rPr lang="sv-SE" sz="2400" kern="0" dirty="0">
                <a:latin typeface="Helvetica Neue" panose="020B0604020202020204"/>
                <a:ea typeface="Microsoft Sans Serif" panose="020B0604020202020204" pitchFamily="34" charset="0"/>
                <a:cs typeface="Microsoft Sans Serif" panose="020B0604020202020204" pitchFamily="34" charset="0"/>
              </a:rPr>
              <a:t> kunskapssamarbeten och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tvärvetenskapligt</a:t>
            </a:r>
            <a:r>
              <a:rPr lang="sv-SE" sz="2400" kern="0" dirty="0">
                <a:latin typeface="Helvetica Neue" panose="020B0604020202020204"/>
                <a:ea typeface="Microsoft Sans Serif" panose="020B0604020202020204" pitchFamily="34" charset="0"/>
                <a:cs typeface="Microsoft Sans Serif" panose="020B0604020202020204" pitchFamily="34" charset="0"/>
              </a:rPr>
              <a:t> baserade samarbetsprojekt.</a:t>
            </a:r>
          </a:p>
          <a:p>
            <a:endParaRPr lang="sv-SE"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 viss utsträckning, när det gäller mikro- och småföretag är denna decentralisering ännu enklare, eftersom denna organisation redan är mycket mer flexibel jämfört med stora etablerade företag, och där - tack vare den minskade omfattningen av aktiviteterna och antalet inblandade personer - är det mycket mindre komplicerat att hantera tvärvetenskapliga och sektorsövergripande projekt som just beskrivits..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F54DBE12-69F6-D0D7-4D4A-801B18B72156}"/>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förnyad</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ledningstrategi</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47981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Den icke-magiska formeln innebär en pågående cykel av:</a:t>
            </a:r>
          </a:p>
          <a:p>
            <a:pPr marL="457200" indent="-457200">
              <a:buFont typeface="+mj-lt"/>
              <a:buAutoNum type="arabicPeriod" startAt="3"/>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Motivation och inspiration
Planering, genomförande och revidering
Revisionsbedömning och finansiell kontroll</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Incitament</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charset="0"/>
                <a:ea typeface="Microsoft Sans Serif" panose="020B0604020202020204" pitchFamily="34" charset="0"/>
                <a:cs typeface="Microsoft Sans Serif" panose="020B0604020202020204" pitchFamily="34" charset="0"/>
              </a:rPr>
              <a:t>Är endast av ekonomisk karaktär
Är endast reserverade för högre ledningsnivå
Ingen av de tidigare</a:t>
            </a: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619400" cy="830997"/>
          </a:xfrm>
          <a:prstGeom prst="rect">
            <a:avLst/>
          </a:prstGeom>
          <a:noFill/>
        </p:spPr>
        <p:txBody>
          <a:bodyPr wrap="square" rtlCol="0">
            <a:noAutofit/>
          </a:bodyPr>
          <a:lstStyle/>
          <a:p>
            <a:r>
              <a:rPr lang="en-US"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Testa dina kunskaper!
</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a:solidFill>
                  <a:srgbClr val="AED633"/>
                </a:solidFill>
                <a:latin typeface="Helvetica Neue" panose="020B0604020202020204"/>
                <a:ea typeface="Microsoft Sans Serif" panose="020B0604020202020204" pitchFamily="34" charset="0"/>
                <a:cs typeface="Microsoft Sans Serif" panose="020B0604020202020204" pitchFamily="34" charset="0"/>
              </a:rPr>
              <a:t>Svara på följande frågor:
</a:t>
            </a:r>
            <a:endPar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Inom ekonomi är Animal </a:t>
            </a:r>
            <a:r>
              <a:rPr lang="sv-SE" altLang="es-ES" sz="2400" b="1" kern="0" dirty="0" err="1">
                <a:latin typeface="Helvetica Neue" panose="020B0604020202020204"/>
                <a:ea typeface="Microsoft Sans Serif" panose="020B0604020202020204" pitchFamily="34" charset="0"/>
                <a:cs typeface="Microsoft Sans Serif" panose="020B0604020202020204" pitchFamily="34" charset="0"/>
              </a:rPr>
              <a:t>Spirits</a:t>
            </a: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marL="457200" indent="-457200">
              <a:buFont typeface="+mj-lt"/>
              <a:buAutoNum type="arabicPeriod"/>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Aggresiva</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marknadsföring</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taktik</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Bankirer</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på</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hög</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nivå</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En metaforisk förklaring till </a:t>
            </a:r>
            <a:r>
              <a:rPr lang="sv-SE" altLang="es-ES" sz="2200" kern="0" dirty="0" err="1">
                <a:latin typeface="Helvetica Neue" panose="020B0604020202020204"/>
                <a:ea typeface="Microsoft Sans Serif" panose="020B0604020202020204" pitchFamily="34" charset="0"/>
                <a:cs typeface="Microsoft Sans Serif" panose="020B0604020202020204" pitchFamily="34" charset="0"/>
              </a:rPr>
              <a:t>entreprenöriell</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attityd</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err="1">
                <a:latin typeface="Helvetica Neue" panose="020B0604020202020204"/>
                <a:ea typeface="Microsoft Sans Serif" panose="020B0604020202020204" pitchFamily="34" charset="0"/>
                <a:cs typeface="Microsoft Sans Serif" panose="020B0604020202020204" pitchFamily="34" charset="0"/>
              </a:rPr>
              <a:t>Kunskapskapital</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marL="457200" indent="-457200">
              <a:buFont typeface="+mj-lt"/>
              <a:buAutoNum type="arabicPeriod" startAt="5"/>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behövs av blivande intraprenörer för att sätta saker i rörelse
… endast tillgängligt för FoU 
… skyddas av immateriella rättigheter </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I intraprenörskapsinspirerade organisationer är kommunikation:</a:t>
            </a:r>
          </a:p>
          <a:p>
            <a:pPr marL="457200" indent="-457200">
              <a:buFont typeface="+mj-lt"/>
              <a:buAutoNum type="arabicPeriod" startAt="2"/>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Alltid uppifrån och ner
Alltid nedifrån och upp
Ingen av de tidigare </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Den icke-magiska formeln innebär en pågående cykel av:</a:t>
            </a:r>
          </a:p>
          <a:p>
            <a:pPr marL="457200" indent="-457200">
              <a:buFont typeface="+mj-lt"/>
              <a:buAutoNum type="arabicPeriod" startAt="3"/>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Motivation och inspiration
</a:t>
            </a:r>
            <a:r>
              <a:rPr lang="sv-SE" altLang="es-ES" sz="2200" b="1" kern="0" dirty="0">
                <a:latin typeface="Helvetica Neue" panose="020B0604020202020204"/>
                <a:ea typeface="Microsoft Sans Serif" panose="020B0604020202020204" pitchFamily="34" charset="0"/>
                <a:cs typeface="Microsoft Sans Serif" panose="020B0604020202020204" pitchFamily="34" charset="0"/>
              </a:rPr>
              <a:t>Planering, genomförande och revidering</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Revisionsbedömning och finansiell kontroll</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Incitament</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charset="0"/>
                <a:ea typeface="Microsoft Sans Serif" panose="020B0604020202020204" pitchFamily="34" charset="0"/>
                <a:cs typeface="Microsoft Sans Serif" panose="020B0604020202020204" pitchFamily="34" charset="0"/>
              </a:rPr>
              <a:t>Är endast av ekonomisk karaktär
Är endast reserverade för högre ledningsnivå
</a:t>
            </a:r>
            <a:r>
              <a:rPr lang="sv-SE" altLang="es-ES" sz="2200" b="1" kern="0" dirty="0">
                <a:latin typeface="Helvetica Neue" panose="020B0604020202020204" charset="0"/>
                <a:ea typeface="Microsoft Sans Serif" panose="020B0604020202020204" pitchFamily="34" charset="0"/>
                <a:cs typeface="Microsoft Sans Serif" panose="020B0604020202020204" pitchFamily="34" charset="0"/>
              </a:rPr>
              <a:t>Ingen av de tidigare</a:t>
            </a:r>
            <a:endPar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619400" cy="830997"/>
          </a:xfrm>
          <a:prstGeom prst="rect">
            <a:avLst/>
          </a:prstGeom>
          <a:noFill/>
        </p:spPr>
        <p:txBody>
          <a:bodyPr wrap="square" rtlCol="0">
            <a:noAutofit/>
          </a:bodyPr>
          <a:lstStyle/>
          <a:p>
            <a:r>
              <a:rPr lang="en-US"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Testa dina kunskaper!
</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Lösning</a:t>
            </a:r>
            <a:r>
              <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Inom ekonomi är Animal </a:t>
            </a:r>
            <a:r>
              <a:rPr lang="sv-SE" altLang="es-ES" sz="2400" b="1" kern="0" dirty="0" err="1">
                <a:latin typeface="Helvetica Neue" panose="020B0604020202020204"/>
                <a:ea typeface="Microsoft Sans Serif" panose="020B0604020202020204" pitchFamily="34" charset="0"/>
                <a:cs typeface="Microsoft Sans Serif" panose="020B0604020202020204" pitchFamily="34" charset="0"/>
              </a:rPr>
              <a:t>Spirits</a:t>
            </a: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marL="457200" indent="-457200">
              <a:buFont typeface="+mj-lt"/>
              <a:buAutoNum type="arabicPeriod"/>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Aggresiva</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marknadsföring</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taktik</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Bankirer</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på</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hög</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nivå</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sv-SE" altLang="es-ES" sz="2200" b="1" kern="0" dirty="0">
                <a:latin typeface="Helvetica Neue" panose="020B0604020202020204"/>
                <a:ea typeface="Microsoft Sans Serif" panose="020B0604020202020204" pitchFamily="34" charset="0"/>
                <a:cs typeface="Microsoft Sans Serif" panose="020B0604020202020204" pitchFamily="34" charset="0"/>
              </a:rPr>
              <a:t>En metaforisk förklaring till </a:t>
            </a:r>
            <a:r>
              <a:rPr lang="sv-SE" altLang="es-ES" sz="2200" b="1" kern="0" dirty="0" err="1">
                <a:latin typeface="Helvetica Neue" panose="020B0604020202020204"/>
                <a:ea typeface="Microsoft Sans Serif" panose="020B0604020202020204" pitchFamily="34" charset="0"/>
                <a:cs typeface="Microsoft Sans Serif" panose="020B0604020202020204" pitchFamily="34" charset="0"/>
              </a:rPr>
              <a:t>entreprenöriell</a:t>
            </a:r>
            <a:r>
              <a:rPr lang="sv-SE" altLang="es-ES" sz="2200" b="1" kern="0" dirty="0">
                <a:latin typeface="Helvetica Neue" panose="020B0604020202020204"/>
                <a:ea typeface="Microsoft Sans Serif" panose="020B0604020202020204" pitchFamily="34" charset="0"/>
                <a:cs typeface="Microsoft Sans Serif" panose="020B0604020202020204" pitchFamily="34" charset="0"/>
              </a:rPr>
              <a:t> attityd</a:t>
            </a:r>
            <a:endParaRPr lang="en-US" altLang="es-ES" sz="2400" b="1"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err="1">
                <a:latin typeface="Helvetica Neue" panose="020B0604020202020204"/>
                <a:ea typeface="Microsoft Sans Serif" panose="020B0604020202020204" pitchFamily="34" charset="0"/>
                <a:cs typeface="Microsoft Sans Serif" panose="020B0604020202020204" pitchFamily="34" charset="0"/>
              </a:rPr>
              <a:t>Kunskapskapital</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marL="457200" indent="-457200">
              <a:buFont typeface="+mj-lt"/>
              <a:buAutoNum type="arabicPeriod" startAt="5"/>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b="1" kern="0" dirty="0">
                <a:latin typeface="Helvetica Neue" panose="020B0604020202020204"/>
                <a:ea typeface="Microsoft Sans Serif" panose="020B0604020202020204" pitchFamily="34" charset="0"/>
                <a:cs typeface="Microsoft Sans Serif" panose="020B0604020202020204" pitchFamily="34" charset="0"/>
              </a:rPr>
              <a:t>... behövs av blivande intraprenörer för att sätta saker i rörelse</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 endast tillgängligt för FoU 
… skyddas av immateriella rättigheter </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I intraprenörskapsinspirerade organisationer är kommunikation:</a:t>
            </a:r>
          </a:p>
          <a:p>
            <a:pPr marL="457200" indent="-457200">
              <a:buFont typeface="+mj-lt"/>
              <a:buAutoNum type="arabicPeriod" startAt="2"/>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Alltid uppifrån och ner
Alltid nedifrån och upp
</a:t>
            </a:r>
            <a:r>
              <a:rPr lang="sv-SE" altLang="es-ES" sz="2200" b="1" kern="0" dirty="0">
                <a:latin typeface="Helvetica Neue" panose="020B0604020202020204"/>
                <a:ea typeface="Microsoft Sans Serif" panose="020B0604020202020204" pitchFamily="34" charset="0"/>
                <a:cs typeface="Microsoft Sans Serif" panose="020B0604020202020204" pitchFamily="34" charset="0"/>
              </a:rPr>
              <a:t>Ingen av de tidigare </a:t>
            </a:r>
            <a:endParaRPr lang="en-US" altLang="es-ES" sz="2400" b="1"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96291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9067800" cy="830997"/>
          </a:xfrm>
          <a:prstGeom prst="rect">
            <a:avLst/>
          </a:prstGeom>
          <a:noFill/>
        </p:spPr>
        <p:txBody>
          <a:bodyPr wrap="square" rtlCol="0">
            <a:noAutofit/>
          </a:bodyPr>
          <a:lstStyle/>
          <a:p>
            <a:r>
              <a:rPr lang="en-US"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Sammanfattningsvis
</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Bra gjort! Nu vet du mer om:
</a:t>
            </a:r>
            <a:endPar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9054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sv-SE" sz="2400" kern="0" dirty="0">
                <a:latin typeface="Helvetica Neue" panose="020B0604020202020204"/>
                <a:ea typeface="Microsoft Sans Serif" panose="020B0604020202020204" pitchFamily="34" charset="0"/>
                <a:cs typeface="Microsoft Sans Serif" panose="020B0604020202020204" pitchFamily="34" charset="0"/>
              </a:rPr>
              <a:t>Bra och inte så bra praxis för att vårda </a:t>
            </a:r>
            <a:r>
              <a:rPr lang="sv-SE" sz="2400" kern="0" dirty="0" err="1">
                <a:latin typeface="Helvetica Neue" panose="020B0604020202020204"/>
                <a:ea typeface="Microsoft Sans Serif" panose="020B0604020202020204" pitchFamily="34" charset="0"/>
                <a:cs typeface="Microsoft Sans Serif" panose="020B0604020202020204" pitchFamily="34" charset="0"/>
              </a:rPr>
              <a:t>intraprenöriella</a:t>
            </a:r>
            <a:r>
              <a:rPr lang="sv-SE" sz="2400" kern="0" dirty="0">
                <a:latin typeface="Helvetica Neue" panose="020B0604020202020204"/>
                <a:ea typeface="Microsoft Sans Serif" panose="020B0604020202020204" pitchFamily="34" charset="0"/>
                <a:cs typeface="Microsoft Sans Serif" panose="020B0604020202020204" pitchFamily="34" charset="0"/>
              </a:rPr>
              <a:t> Animal </a:t>
            </a:r>
            <a:r>
              <a:rPr lang="sv-SE" sz="2400" kern="0" dirty="0" err="1">
                <a:latin typeface="Helvetica Neue" panose="020B0604020202020204"/>
                <a:ea typeface="Microsoft Sans Serif" panose="020B0604020202020204" pitchFamily="34" charset="0"/>
                <a:cs typeface="Microsoft Sans Serif" panose="020B0604020202020204" pitchFamily="34" charset="0"/>
              </a:rPr>
              <a:t>Spirits</a:t>
            </a:r>
            <a:r>
              <a:rPr lang="sv-SE" sz="2400" kern="0" dirty="0">
                <a:latin typeface="Helvetica Neue" panose="020B0604020202020204"/>
                <a:ea typeface="Microsoft Sans Serif" panose="020B0604020202020204" pitchFamily="34" charset="0"/>
                <a:cs typeface="Microsoft Sans Serif" panose="020B0604020202020204" pitchFamily="34" charset="0"/>
              </a:rPr>
              <a:t>
Utlöser och hämmar dina anställdas initiativförmåga
Hävstångseffekter för en intraprenörskapsvänlig ledningsstrategi</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4648200" cy="830956"/>
          </a:xfrm>
          <a:prstGeom prst="rect">
            <a:avLst/>
          </a:prstGeom>
          <a:noFill/>
          <a:ln>
            <a:noFill/>
          </a:ln>
        </p:spPr>
        <p:txBody>
          <a:bodyPr spcFirstLastPara="1" wrap="square" lIns="91425" tIns="45700" rIns="91425" bIns="45700" anchor="t" anchorCtr="0">
            <a:noAutofit/>
          </a:bodyPr>
          <a:lstStyle/>
          <a:p>
            <a:pPr lvl="0"/>
            <a:r>
              <a:rPr lang="en-US" sz="4800" b="1" kern="0">
                <a:solidFill>
                  <a:srgbClr val="4D94B7"/>
                </a:solidFill>
                <a:latin typeface="Helvetica Neue" panose="020B0604020202020204"/>
                <a:ea typeface="Helvetica Neue" panose="020B0604020202020204"/>
                <a:cs typeface="Helvetica Neue" panose="020B0604020202020204"/>
                <a:sym typeface="Helvetica Neue"/>
              </a:rPr>
              <a:t>Bibliografi
</a:t>
            </a:r>
            <a:endParaRPr lang="en-US" kern="0" dirty="0">
              <a:latin typeface="Helvetica Neue" panose="020B0604020202020204"/>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1508105"/>
          </a:xfrm>
          <a:prstGeom prst="rect">
            <a:avLst/>
          </a:prstGeom>
          <a:ln>
            <a:noFill/>
          </a:ln>
        </p:spPr>
        <p:txBody>
          <a:bodyPr wrap="square">
            <a:noAutofit/>
          </a:bodyPr>
          <a:lstStyle/>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Goldberg, W. H. (1986). Book Reviews : Gifford Pinchot III: Intrapreneuring: Why You Don’t Have to Leave the Corporation to Become an Entrepreneur 1985, New York: Harper and Row. 368 pages. Organization Studies, 7(4), 398–399. https://doi.org/10.1177/017084068600700408</a:t>
            </a:r>
          </a:p>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Five Insights into Intrapreneurship. A guide to Accelerating Innovation within Corporations. </a:t>
            </a:r>
            <a:r>
              <a:rPr lang="en-US" altLang="es-ES" sz="2400" i="1" kern="0" dirty="0">
                <a:latin typeface="Helvetica Neue" panose="020B0604020202020204"/>
                <a:ea typeface="Microsoft Sans Serif" panose="020B0604020202020204" pitchFamily="34" charset="0"/>
                <a:cs typeface="Microsoft Sans Serif" panose="020B0604020202020204" pitchFamily="34" charset="0"/>
              </a:rPr>
              <a:t>Deloitte Digital. </a:t>
            </a: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URL: https://www2.deloitte.com/content/dam/Deloitte/de/Documents/technology/Intrapreneurship_Whitepaper_English.pdf</a:t>
            </a:r>
            <a:endParaRPr lang="en-US" altLang="es-ES" sz="2400" i="1" kern="0" dirty="0">
              <a:latin typeface="Helvetica Neue" panose="020B0604020202020204"/>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en-US" sz="7200" b="1" spc="-114">
                <a:solidFill>
                  <a:srgbClr val="4D94B7"/>
                </a:solidFill>
                <a:latin typeface="Helvetica Neue" panose="020B0604020202020204"/>
                <a:ea typeface="Microsoft Sans Serif" panose="020B0604020202020204" pitchFamily="34" charset="0"/>
                <a:cs typeface="Microsoft Sans Serif" panose="020B0604020202020204" pitchFamily="34" charset="0"/>
              </a:rPr>
              <a:t>Tack!
</a:t>
            </a:r>
            <a:endParaRPr kumimoji="0" lang="en-US" sz="72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US"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Mål
</a:t>
            </a:r>
            <a:endParaRPr lang="en-US"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sv-SE" sz="24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I slutet av denna modul kommer du att kunna:
</a:t>
            </a:r>
            <a:endParaRPr lang="en-US"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sv-SE" sz="2400" kern="0" dirty="0">
                <a:latin typeface="Helvetica Neue" panose="020B0604020202020204"/>
                <a:ea typeface="Microsoft Sans Serif" panose="020B0604020202020204" pitchFamily="34" charset="0"/>
                <a:cs typeface="Microsoft Sans Serif" panose="020B0604020202020204" pitchFamily="34" charset="0"/>
              </a:rPr>
              <a:t>Förstå det väsentliga i intraprenörskap
Implementera Dos and </a:t>
            </a:r>
            <a:r>
              <a:rPr lang="sv-SE" sz="2400" kern="0" dirty="0" err="1">
                <a:latin typeface="Helvetica Neue" panose="020B0604020202020204"/>
                <a:ea typeface="Microsoft Sans Serif" panose="020B0604020202020204" pitchFamily="34" charset="0"/>
                <a:cs typeface="Microsoft Sans Serif" panose="020B0604020202020204" pitchFamily="34" charset="0"/>
              </a:rPr>
              <a:t>Don'ts</a:t>
            </a:r>
            <a:r>
              <a:rPr lang="sv-SE" sz="2400" kern="0" dirty="0">
                <a:latin typeface="Helvetica Neue" panose="020B0604020202020204"/>
                <a:ea typeface="Microsoft Sans Serif" panose="020B0604020202020204" pitchFamily="34" charset="0"/>
                <a:cs typeface="Microsoft Sans Serif" panose="020B0604020202020204" pitchFamily="34" charset="0"/>
              </a:rPr>
              <a:t> för att vårda </a:t>
            </a:r>
            <a:r>
              <a:rPr lang="sv-SE" sz="2400" kern="0" dirty="0" err="1">
                <a:latin typeface="Helvetica Neue" panose="020B0604020202020204"/>
                <a:ea typeface="Microsoft Sans Serif" panose="020B0604020202020204" pitchFamily="34" charset="0"/>
                <a:cs typeface="Microsoft Sans Serif" panose="020B0604020202020204" pitchFamily="34" charset="0"/>
              </a:rPr>
              <a:t>intraprenöriell</a:t>
            </a:r>
            <a:r>
              <a:rPr lang="sv-SE" sz="2400" kern="0" dirty="0">
                <a:latin typeface="Helvetica Neue" panose="020B0604020202020204"/>
                <a:ea typeface="Microsoft Sans Serif" panose="020B0604020202020204" pitchFamily="34" charset="0"/>
                <a:cs typeface="Microsoft Sans Serif" panose="020B0604020202020204" pitchFamily="34" charset="0"/>
              </a:rPr>
              <a:t> kultur
Finjustera en förnyad ledningsstrategi</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DOs and DON’Ts</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1</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3EE4750C-D6F4-5978-8478-203FE57F86F7}"/>
              </a:ext>
            </a:extLst>
          </p:cNvPr>
          <p:cNvSpPr txBox="1"/>
          <p:nvPr/>
        </p:nvSpPr>
        <p:spPr>
          <a:xfrm>
            <a:off x="1219200" y="4686300"/>
            <a:ext cx="11268000" cy="3538800"/>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sv-S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Lektion från historien - Animal </a:t>
            </a:r>
            <a:r>
              <a:rPr lang="sv-SE"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Spirits</a:t>
            </a:r>
            <a:r>
              <a:rPr lang="sv-S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1.2 En kritik – Fungerar Animal </a:t>
            </a:r>
            <a:r>
              <a:rPr lang="sv-SE"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Spirits</a:t>
            </a:r>
            <a:r>
              <a:rPr lang="sv-S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verkligen för entreprenörskap och känsla för </a:t>
            </a:r>
            <a:r>
              <a:rPr lang="sv-SE"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entreprenöriell</a:t>
            </a:r>
            <a:r>
              <a:rPr lang="sv-S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attityd?
1.3 Inspirera och motivera!... eller kanske inte? Intraprenörskap fungerar inte för alla...
1.4 Se upp för fällorna – </a:t>
            </a:r>
            <a:r>
              <a:rPr lang="sv-SE" sz="2400" b="1" kern="0" spc="-114"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Slaloming</a:t>
            </a:r>
            <a:r>
              <a:rPr lang="sv-S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genom vanliga hämmare och hinder för intraprenörskap
1.5 Ingen kortsiktig vision tillåten - Vänta på att växten ska blomma ...
1.6 Bygg ett system som är här för att stanna - Öva uthållighet och motståndskraft
1.7 Magisk formel är den icke-magiska formeln - Omfamna osäkerhet ... inom vissa utsträckningar
</a:t>
            </a:r>
            <a:endPar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5186E340-41AB-050D-D2EA-8BE30A7F19FA}"/>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En</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ansvarsfriskrivning</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Det finns mycket missuppfattningar där ute om entreprenörskap, och viktigast av allt, </a:t>
            </a:r>
            <a:r>
              <a:rPr lang="sv-SE" sz="2400" kern="0" dirty="0" err="1">
                <a:latin typeface="Helvetica Neue" panose="020B0604020202020204"/>
                <a:ea typeface="Microsoft Sans Serif" panose="020B0604020202020204" pitchFamily="34" charset="0"/>
                <a:cs typeface="Microsoft Sans Serif" panose="020B0604020202020204" pitchFamily="34" charset="0"/>
              </a:rPr>
              <a:t>entreprenöriell</a:t>
            </a:r>
            <a:r>
              <a:rPr lang="sv-SE" sz="2400" kern="0" dirty="0">
                <a:latin typeface="Helvetica Neue" panose="020B0604020202020204"/>
                <a:ea typeface="Microsoft Sans Serif" panose="020B0604020202020204" pitchFamily="34" charset="0"/>
                <a:cs typeface="Microsoft Sans Serif" panose="020B0604020202020204" pitchFamily="34" charset="0"/>
              </a:rPr>
              <a:t> attityd.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Tonerna frestar oftast att vara för vaga, hyperförenklade och konnoterade av en känsla av påtvingad positivitet - eftersom </a:t>
            </a:r>
            <a:r>
              <a:rPr lang="sv-SE" sz="2400" kern="0" dirty="0" err="1">
                <a:latin typeface="Helvetica Neue" panose="020B0604020202020204"/>
                <a:ea typeface="Microsoft Sans Serif" panose="020B0604020202020204" pitchFamily="34" charset="0"/>
                <a:cs typeface="Microsoft Sans Serif" panose="020B0604020202020204" pitchFamily="34" charset="0"/>
              </a:rPr>
              <a:t>entreprenöriella</a:t>
            </a:r>
            <a:r>
              <a:rPr lang="sv-SE" sz="2400" kern="0" dirty="0">
                <a:latin typeface="Helvetica Neue" panose="020B0604020202020204"/>
                <a:ea typeface="Microsoft Sans Serif" panose="020B0604020202020204" pitchFamily="34" charset="0"/>
                <a:cs typeface="Microsoft Sans Serif" panose="020B0604020202020204" pitchFamily="34" charset="0"/>
              </a:rPr>
              <a:t> attityder kommer av bara förmågan att förbli motiverade och översäkert positiva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Denna falska känsla av optimism hotar att gömma sig i skuggan den hårda verkligheten att vara en person som drivs av entreprenörsattityd och tankesätt, och vad som verkligen krävs för att gynna framväxten av intraprenörskapsvänliga operativa miljöer.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Innehållet i den här modulen är avsett att tillhandahålla de nycklar som du kan lita på för att ställa in det väsentliga och nödvändiga för intraprenörskapskunniga organisationer.</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Lektion från historien - Animal Spirits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I de mycket tidiga åldrarna av </a:t>
            </a:r>
            <a:r>
              <a:rPr lang="sv-SE" sz="2400" kern="0" dirty="0" err="1">
                <a:latin typeface="Helvetica Neue" panose="020B0604020202020204"/>
                <a:ea typeface="Microsoft Sans Serif" panose="020B0604020202020204" pitchFamily="34" charset="0"/>
                <a:cs typeface="Microsoft Sans Serif" panose="020B0604020202020204" pitchFamily="34" charset="0"/>
              </a:rPr>
              <a:t>neuromedicin</a:t>
            </a:r>
            <a:r>
              <a:rPr lang="sv-SE" sz="2400" kern="0" dirty="0">
                <a:latin typeface="Helvetica Neue" panose="020B0604020202020204"/>
                <a:ea typeface="Microsoft Sans Serif" panose="020B0604020202020204" pitchFamily="34" charset="0"/>
                <a:cs typeface="Microsoft Sans Serif" panose="020B0604020202020204" pitchFamily="34" charset="0"/>
              </a:rPr>
              <a:t> hänvisade forskare till begreppet Animal </a:t>
            </a:r>
            <a:r>
              <a:rPr lang="sv-SE" sz="2400" kern="0" dirty="0" err="1">
                <a:latin typeface="Helvetica Neue" panose="020B0604020202020204"/>
                <a:ea typeface="Microsoft Sans Serif" panose="020B0604020202020204" pitchFamily="34" charset="0"/>
                <a:cs typeface="Microsoft Sans Serif" panose="020B0604020202020204" pitchFamily="34" charset="0"/>
              </a:rPr>
              <a:t>Spirits</a:t>
            </a:r>
            <a:r>
              <a:rPr lang="sv-SE" sz="2400" kern="0" dirty="0">
                <a:latin typeface="Helvetica Neue" panose="020B0604020202020204"/>
                <a:ea typeface="Microsoft Sans Serif" panose="020B0604020202020204" pitchFamily="34" charset="0"/>
                <a:cs typeface="Microsoft Sans Serif" panose="020B0604020202020204" pitchFamily="34" charset="0"/>
              </a:rPr>
              <a:t> för att metaforiskt beskriva de mycket ursprungliga utlösarna av människors känsla av handlingsfrihet och katalysatorer för de neurala överföringarna som är ansvariga för rörelse.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Termen fann många olika tillämpningar inom discipliner till och med ganska olika varandra, inklusive ekonomi.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err="1">
                <a:latin typeface="Helvetica Neue" panose="020B0604020202020204"/>
                <a:ea typeface="Microsoft Sans Serif" panose="020B0604020202020204" pitchFamily="34" charset="0"/>
                <a:cs typeface="Microsoft Sans Serif" panose="020B0604020202020204" pitchFamily="34" charset="0"/>
              </a:rPr>
              <a:t>Upplåningen</a:t>
            </a:r>
            <a:r>
              <a:rPr lang="en-US" sz="2400" kern="0" dirty="0">
                <a:latin typeface="Helvetica Neue" panose="020B0604020202020204"/>
                <a:ea typeface="Microsoft Sans Serif" panose="020B0604020202020204" pitchFamily="34" charset="0"/>
                <a:cs typeface="Microsoft Sans Serif" panose="020B0604020202020204" pitchFamily="34" charset="0"/>
              </a:rPr>
              <a:t> av </a:t>
            </a:r>
            <a:r>
              <a:rPr lang="en-US" sz="2400" kern="0" dirty="0" err="1">
                <a:latin typeface="Helvetica Neue" panose="020B0604020202020204"/>
                <a:ea typeface="Microsoft Sans Serif" panose="020B0604020202020204" pitchFamily="34" charset="0"/>
                <a:cs typeface="Microsoft Sans Serif" panose="020B0604020202020204" pitchFamily="34" charset="0"/>
              </a:rPr>
              <a:t>konceptet</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krediteras</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ekonomen</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b="1" kern="0" dirty="0">
                <a:latin typeface="Helvetica Neue" panose="020B0604020202020204"/>
                <a:ea typeface="Microsoft Sans Serif" panose="020B0604020202020204" pitchFamily="34" charset="0"/>
                <a:cs typeface="Microsoft Sans Serif" panose="020B0604020202020204" pitchFamily="34" charset="0"/>
              </a:rPr>
              <a:t>John Maynard Keynes</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som</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i</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b="1" kern="0" dirty="0">
                <a:latin typeface="Helvetica Neue" panose="020B0604020202020204"/>
                <a:ea typeface="Microsoft Sans Serif" panose="020B0604020202020204" pitchFamily="34" charset="0"/>
                <a:cs typeface="Microsoft Sans Serif" panose="020B0604020202020204" pitchFamily="34" charset="0"/>
              </a:rPr>
              <a:t>The General Theory of Employment, Interest and Money</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identifierar</a:t>
            </a:r>
            <a:r>
              <a:rPr lang="en-US" sz="2400" kern="0" dirty="0">
                <a:latin typeface="Helvetica Neue" panose="020B0604020202020204"/>
                <a:ea typeface="Microsoft Sans Serif" panose="020B0604020202020204" pitchFamily="34" charset="0"/>
                <a:cs typeface="Microsoft Sans Serif" panose="020B0604020202020204" pitchFamily="34" charset="0"/>
              </a:rPr>
              <a:t> Animal Spirits </a:t>
            </a:r>
            <a:r>
              <a:rPr lang="en-US" sz="2400" kern="0" dirty="0" err="1">
                <a:latin typeface="Helvetica Neue" panose="020B0604020202020204"/>
                <a:ea typeface="Microsoft Sans Serif" panose="020B0604020202020204" pitchFamily="34" charset="0"/>
                <a:cs typeface="Microsoft Sans Serif" panose="020B0604020202020204" pitchFamily="34" charset="0"/>
              </a:rPr>
              <a:t>som</a:t>
            </a:r>
            <a:r>
              <a:rPr lang="en-US" sz="2400" kern="0" dirty="0">
                <a:latin typeface="Helvetica Neue" panose="020B0604020202020204"/>
                <a:ea typeface="Microsoft Sans Serif" panose="020B0604020202020204" pitchFamily="34" charset="0"/>
                <a:cs typeface="Microsoft Sans Serif" panose="020B0604020202020204" pitchFamily="34" charset="0"/>
              </a:rPr>
              <a:t> den </a:t>
            </a:r>
            <a:r>
              <a:rPr lang="en-US" sz="2400" kern="0" dirty="0" err="1">
                <a:latin typeface="Helvetica Neue" panose="020B0604020202020204"/>
                <a:ea typeface="Microsoft Sans Serif" panose="020B0604020202020204" pitchFamily="34" charset="0"/>
                <a:cs typeface="Microsoft Sans Serif" panose="020B0604020202020204" pitchFamily="34" charset="0"/>
              </a:rPr>
              <a:t>främsta</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drivkraften</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bakom</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strävan</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efter</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ett</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entreprenörsinitiativ</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och</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motiveras</a:t>
            </a:r>
            <a:r>
              <a:rPr lang="en-US" sz="2400" kern="0" dirty="0">
                <a:latin typeface="Helvetica Neue" panose="020B0604020202020204"/>
                <a:ea typeface="Microsoft Sans Serif" panose="020B0604020202020204" pitchFamily="34" charset="0"/>
                <a:cs typeface="Microsoft Sans Serif" panose="020B0604020202020204" pitchFamily="34" charset="0"/>
              </a:rPr>
              <a:t> av den </a:t>
            </a:r>
            <a:r>
              <a:rPr lang="en-US" sz="2400" kern="0" dirty="0" err="1">
                <a:latin typeface="Helvetica Neue" panose="020B0604020202020204"/>
                <a:ea typeface="Microsoft Sans Serif" panose="020B0604020202020204" pitchFamily="34" charset="0"/>
                <a:cs typeface="Microsoft Sans Serif" panose="020B0604020202020204" pitchFamily="34" charset="0"/>
              </a:rPr>
              <a:t>rena</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tilliten</a:t>
            </a:r>
            <a:r>
              <a:rPr lang="en-US" sz="2400" kern="0" dirty="0">
                <a:latin typeface="Helvetica Neue" panose="020B0604020202020204"/>
                <a:ea typeface="Microsoft Sans Serif" panose="020B0604020202020204" pitchFamily="34" charset="0"/>
                <a:cs typeface="Microsoft Sans Serif" panose="020B0604020202020204" pitchFamily="34" charset="0"/>
              </a:rPr>
              <a:t> till </a:t>
            </a:r>
            <a:r>
              <a:rPr lang="en-US" sz="2400" kern="0" dirty="0" err="1">
                <a:latin typeface="Helvetica Neue" panose="020B0604020202020204"/>
                <a:ea typeface="Microsoft Sans Serif" panose="020B0604020202020204" pitchFamily="34" charset="0"/>
                <a:cs typeface="Microsoft Sans Serif" panose="020B0604020202020204" pitchFamily="34" charset="0"/>
              </a:rPr>
              <a:t>intuitionen</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bakom</a:t>
            </a:r>
            <a:r>
              <a:rPr lang="en-US" sz="2400" kern="0" dirty="0">
                <a:latin typeface="Helvetica Neue" panose="020B0604020202020204"/>
                <a:ea typeface="Microsoft Sans Serif" panose="020B0604020202020204" pitchFamily="34" charset="0"/>
                <a:cs typeface="Microsoft Sans Serif" panose="020B0604020202020204" pitchFamily="34" charset="0"/>
              </a:rPr>
              <a:t> den </a:t>
            </a:r>
            <a:r>
              <a:rPr lang="en-US" sz="2400" kern="0" dirty="0" err="1">
                <a:latin typeface="Helvetica Neue" panose="020B0604020202020204"/>
                <a:ea typeface="Microsoft Sans Serif" panose="020B0604020202020204" pitchFamily="34" charset="0"/>
                <a:cs typeface="Microsoft Sans Serif" panose="020B0604020202020204" pitchFamily="34" charset="0"/>
              </a:rPr>
              <a:t>entreprenöriella</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dvs</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affärsmässiga</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r>
              <a:rPr lang="en-US" sz="2400" kern="0" dirty="0" err="1">
                <a:latin typeface="Helvetica Neue" panose="020B0604020202020204"/>
                <a:ea typeface="Microsoft Sans Serif" panose="020B0604020202020204" pitchFamily="34" charset="0"/>
                <a:cs typeface="Microsoft Sans Serif" panose="020B0604020202020204" pitchFamily="34" charset="0"/>
              </a:rPr>
              <a:t>idén</a:t>
            </a:r>
            <a:r>
              <a:rPr lang="en-US" sz="2400" kern="0" dirty="0">
                <a:latin typeface="Helvetica Neue" panose="020B0604020202020204"/>
                <a:ea typeface="Microsoft Sans Serif" panose="020B0604020202020204" pitchFamily="34" charset="0"/>
                <a:cs typeface="Microsoft Sans Serif" panose="020B0604020202020204" pitchFamily="34" charset="0"/>
              </a:rPr>
              <a:t>.
</a:t>
            </a:r>
          </a:p>
          <a:p>
            <a:r>
              <a:rPr lang="sv-SE" sz="2400" kern="0" dirty="0">
                <a:latin typeface="Helvetica Neue" panose="020B0604020202020204"/>
                <a:ea typeface="Microsoft Sans Serif" panose="020B0604020202020204" pitchFamily="34" charset="0"/>
                <a:cs typeface="Microsoft Sans Serif" panose="020B0604020202020204" pitchFamily="34" charset="0"/>
              </a:rPr>
              <a:t>Även om det verkligen är mycket fascinerande, har idén om </a:t>
            </a:r>
            <a:r>
              <a:rPr lang="sv-SE" sz="2400" kern="0" dirty="0" err="1">
                <a:latin typeface="Helvetica Neue" panose="020B0604020202020204"/>
                <a:ea typeface="Microsoft Sans Serif" panose="020B0604020202020204" pitchFamily="34" charset="0"/>
                <a:cs typeface="Microsoft Sans Serif" panose="020B0604020202020204" pitchFamily="34" charset="0"/>
              </a:rPr>
              <a:t>entreprenöriella</a:t>
            </a:r>
            <a:r>
              <a:rPr lang="sv-SE" sz="2400" kern="0" dirty="0">
                <a:latin typeface="Helvetica Neue" panose="020B0604020202020204"/>
                <a:ea typeface="Microsoft Sans Serif" panose="020B0604020202020204" pitchFamily="34" charset="0"/>
                <a:cs typeface="Microsoft Sans Serif" panose="020B0604020202020204" pitchFamily="34" charset="0"/>
              </a:rPr>
              <a:t> "Animal </a:t>
            </a:r>
            <a:r>
              <a:rPr lang="sv-SE" sz="2400" kern="0" dirty="0" err="1">
                <a:latin typeface="Helvetica Neue" panose="020B0604020202020204"/>
                <a:ea typeface="Microsoft Sans Serif" panose="020B0604020202020204" pitchFamily="34" charset="0"/>
                <a:cs typeface="Microsoft Sans Serif" panose="020B0604020202020204" pitchFamily="34" charset="0"/>
              </a:rPr>
              <a:t>Spirits</a:t>
            </a:r>
            <a:r>
              <a:rPr lang="sv-SE" sz="2400" kern="0" dirty="0">
                <a:latin typeface="Helvetica Neue" panose="020B0604020202020204"/>
                <a:ea typeface="Microsoft Sans Serif" panose="020B0604020202020204" pitchFamily="34" charset="0"/>
                <a:cs typeface="Microsoft Sans Serif" panose="020B0604020202020204" pitchFamily="34" charset="0"/>
              </a:rPr>
              <a:t>" som observerats i praktiken vissa distinkta begränsningar - som vi faktiskt vill ta itu med i samband med denna modul.</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473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1.2 En kritik - Fungerar Animal Spirits verkligen för entreprenörskap och känsla av entreprenörskapsattityd?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Övertygelsen om att saker och ting kommer att bli bra bara för att de ska har inget att göra med initiativförmåga och entreprenörsattityd - detta är bara önsketänkande och det skiljer sig inte från spel i kasinot ...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Människor agerar inte för att de förväntar sig att bra saker händer runt dem oavsett, människor agerar för att tillfredsställa ett tillstånd av behov och för att gå vidare från en punkt av status </a:t>
            </a:r>
            <a:r>
              <a:rPr lang="sv-SE" sz="2400" kern="0" dirty="0" err="1">
                <a:latin typeface="Helvetica Neue" panose="020B0604020202020204"/>
                <a:ea typeface="Microsoft Sans Serif" panose="020B0604020202020204" pitchFamily="34" charset="0"/>
                <a:cs typeface="Microsoft Sans Serif" panose="020B0604020202020204" pitchFamily="34" charset="0"/>
              </a:rPr>
              <a:t>quo</a:t>
            </a:r>
            <a:r>
              <a:rPr lang="sv-SE" sz="2400" kern="0" dirty="0">
                <a:latin typeface="Helvetica Neue" panose="020B0604020202020204"/>
                <a:ea typeface="Microsoft Sans Serif" panose="020B0604020202020204" pitchFamily="34" charset="0"/>
                <a:cs typeface="Microsoft Sans Serif" panose="020B0604020202020204" pitchFamily="34" charset="0"/>
              </a:rPr>
              <a:t> som inte längre är hållbar.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Men förändringen av status </a:t>
            </a:r>
            <a:r>
              <a:rPr lang="sv-SE" sz="2400" kern="0" dirty="0" err="1">
                <a:latin typeface="Helvetica Neue" panose="020B0604020202020204"/>
                <a:ea typeface="Microsoft Sans Serif" panose="020B0604020202020204" pitchFamily="34" charset="0"/>
                <a:cs typeface="Microsoft Sans Serif" panose="020B0604020202020204" pitchFamily="34" charset="0"/>
              </a:rPr>
              <a:t>quo</a:t>
            </a:r>
            <a:r>
              <a:rPr lang="sv-SE" sz="2400" kern="0" dirty="0">
                <a:latin typeface="Helvetica Neue" panose="020B0604020202020204"/>
                <a:ea typeface="Microsoft Sans Serif" panose="020B0604020202020204" pitchFamily="34" charset="0"/>
                <a:cs typeface="Microsoft Sans Serif" panose="020B0604020202020204" pitchFamily="34" charset="0"/>
              </a:rPr>
              <a:t> är oundvikligen obekväm: det tvingar människor att flytta in i det okända och ändra många av sina konsoliderade uppfattningar om verkligheten och den kända världen.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Så hur ser du till att människor är lugna genom processen? Vilka är de hävstångseffekter som du kan lita på för att effektivt förbättra deras känsla av initiativ och deras uppfattning om komfort i en miljö av obehag? Sammanfattningsvis, hur hjälper du människor att få saker att hända?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1537CD40-74CD-9816-EC3A-0428FD48234D}"/>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36627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1.3 Inspirera och motivera!... eller kanske inte? Intraprenörskap fungerar inte för alla...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36645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Först och främst, om ditt mål är att katalysera entreprenörsinitiativ måste du först erkänna var bördig mark är och var det finns konkret marginal för ytterligare intervention och utveckling.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Intraprenörskap fungerar inte för alla: de flesta människor är inte bekväma med tanken på att hantera andra eller vara ansvariga för hela processer. Ett sådant ansvar kan vara för mycket för dem att hantera.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Det spelar ingen roll hur många inspirerande pep-talks och motiverande tal du kommer att göra, dessa människor kommer inte bara att se sig själva i en ledande position ... Faktum är att ju mer hypade och hyperenergiska du vill att de ska handla om detta perspektiv, desto mer ångest kommer du att orsaka dem.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6000" y="7272000"/>
            <a:ext cx="15336000" cy="97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400" kern="0" dirty="0">
                <a:solidFill>
                  <a:schemeClr val="tx1"/>
                </a:solidFill>
                <a:latin typeface="Helvetica Neue" panose="020B0604020202020204" charset="0"/>
              </a:rPr>
              <a:t>Det allra första viktiga steget för att vårda intra / entreprenörsanda inom ditt företag är att hitta den mycket lilla andelen människor med den gnistan i ögonen och begränsa ditt ytterligare fokus och ansträngningar på dem. </a:t>
            </a:r>
            <a:endParaRPr lang="en-US" sz="2400" kern="0" dirty="0">
              <a:latin typeface="Helvetica Neue" panose="020B0604020202020204" charset="0"/>
            </a:endParaRPr>
          </a:p>
        </p:txBody>
      </p:sp>
      <p:sp>
        <p:nvSpPr>
          <p:cNvPr id="6" name="CuadroTexto 1">
            <a:extLst>
              <a:ext uri="{FF2B5EF4-FFF2-40B4-BE49-F238E27FC236}">
                <a16:creationId xmlns:a16="http://schemas.microsoft.com/office/drawing/2014/main" id="{45FF4B00-9AAD-34C1-0EC2-F7535C6DC0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1834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Se upp för fällorna - </a:t>
            </a:r>
            <a:r>
              <a:rPr lang="sv-SE"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Slaloming</a:t>
            </a:r>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genom vanliga hämmare och hinder för intraprenörskap
</a:t>
            </a:r>
            <a:endPar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3301"/>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Den första officiella definitionen som vi har av intraprenörer är [...]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drömmare</a:t>
            </a:r>
            <a:r>
              <a:rPr lang="sv-SE" sz="2400" kern="0" dirty="0">
                <a:latin typeface="Helvetica Neue" panose="020B0604020202020204"/>
                <a:ea typeface="Microsoft Sans Serif" panose="020B0604020202020204" pitchFamily="34" charset="0"/>
                <a:cs typeface="Microsoft Sans Serif" panose="020B0604020202020204" pitchFamily="34" charset="0"/>
              </a:rPr>
              <a:t> som-gör-det. De som tar praktiskt ansvar för att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skapa innovation av något slag</a:t>
            </a:r>
            <a:r>
              <a:rPr lang="sv-SE" sz="2400" kern="0" dirty="0">
                <a:latin typeface="Helvetica Neue" panose="020B0604020202020204"/>
                <a:ea typeface="Microsoft Sans Serif" panose="020B0604020202020204" pitchFamily="34" charset="0"/>
                <a:cs typeface="Microsoft Sans Serif" panose="020B0604020202020204" pitchFamily="34" charset="0"/>
              </a:rPr>
              <a:t>, inom ett företag.
</a:t>
            </a:r>
            <a:endParaRPr lang="en-US" sz="24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Att skapa </a:t>
            </a:r>
            <a:r>
              <a:rPr lang="sv-SE" sz="2400" kern="0" dirty="0">
                <a:latin typeface="Helvetica Neue" panose="020B0604020202020204"/>
                <a:ea typeface="Microsoft Sans Serif" panose="020B0604020202020204" pitchFamily="34" charset="0"/>
                <a:cs typeface="Microsoft Sans Serif" panose="020B0604020202020204" pitchFamily="34" charset="0"/>
              </a:rPr>
              <a:t>innebär möjligheten att experimentera med ingångar och resurser i en vad som aldrig har testats före situation (dvs. att lägga till nya ingredienser till ekvationsvärdet, omstrukturera redan etablerade processer etc.).</a:t>
            </a:r>
            <a:endParaRPr lang="en-US" sz="10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endParaRPr lang="sv-SE"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Innovation</a:t>
            </a:r>
            <a:r>
              <a:rPr lang="sv-SE" sz="2400" kern="0" dirty="0">
                <a:latin typeface="Helvetica Neue" panose="020B0604020202020204"/>
                <a:ea typeface="Microsoft Sans Serif" panose="020B0604020202020204" pitchFamily="34" charset="0"/>
                <a:cs typeface="Microsoft Sans Serif" panose="020B0604020202020204" pitchFamily="34" charset="0"/>
              </a:rPr>
              <a:t> innebär möjligheten att bidra till genereringen av något som aldrig har konsoliderats tidigare, och med potential att generera nya positiva </a:t>
            </a:r>
            <a:r>
              <a:rPr lang="sv-SE" sz="2400" kern="0" dirty="0" err="1">
                <a:latin typeface="Helvetica Neue" panose="020B0604020202020204"/>
                <a:ea typeface="Microsoft Sans Serif" panose="020B0604020202020204" pitchFamily="34" charset="0"/>
                <a:cs typeface="Microsoft Sans Serif" panose="020B0604020202020204" pitchFamily="34" charset="0"/>
              </a:rPr>
              <a:t>kvanti</a:t>
            </a:r>
            <a:r>
              <a:rPr lang="sv-SE" sz="2400" kern="0" dirty="0">
                <a:latin typeface="Helvetica Neue" panose="020B0604020202020204"/>
                <a:ea typeface="Microsoft Sans Serif" panose="020B0604020202020204" pitchFamily="34" charset="0"/>
                <a:cs typeface="Microsoft Sans Serif" panose="020B0604020202020204" pitchFamily="34" charset="0"/>
              </a:rPr>
              <a:t>/kvalitativa resultat</a:t>
            </a:r>
          </a:p>
          <a:p>
            <a:endParaRPr lang="sv-SE" sz="2400" i="1" kern="0" dirty="0">
              <a:latin typeface="Helvetica Neue" panose="020B0604020202020204"/>
              <a:ea typeface="Microsoft Sans Serif" panose="020B0604020202020204" pitchFamily="34" charset="0"/>
              <a:cs typeface="Microsoft Sans Serif" panose="020B0604020202020204" pitchFamily="34" charset="0"/>
            </a:endParaRPr>
          </a:p>
          <a:p>
            <a:endParaRPr lang="en-US" sz="10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Av något slag </a:t>
            </a:r>
            <a:r>
              <a:rPr lang="sv-SE" sz="2400" kern="0" dirty="0">
                <a:latin typeface="Helvetica Neue" panose="020B0604020202020204"/>
                <a:ea typeface="Microsoft Sans Serif" panose="020B0604020202020204" pitchFamily="34" charset="0"/>
                <a:cs typeface="Microsoft Sans Serif" panose="020B0604020202020204" pitchFamily="34" charset="0"/>
              </a:rPr>
              <a:t>innebär möjligheten att genomföra kreativa innovativa processer utanför alla strikta gränser och med medvetenheten om att flytta inom en fri </a:t>
            </a:r>
            <a:r>
              <a:rPr lang="sv-SE" sz="2400" kern="0" dirty="0" err="1">
                <a:latin typeface="Helvetica Neue" panose="020B0604020202020204"/>
                <a:ea typeface="Microsoft Sans Serif" panose="020B0604020202020204" pitchFamily="34" charset="0"/>
                <a:cs typeface="Microsoft Sans Serif" panose="020B0604020202020204" pitchFamily="34" charset="0"/>
              </a:rPr>
              <a:t>testzon</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53A4973B-9D55-DE40-8783-A5F9688B4511}"/>
              </a:ext>
            </a:extLst>
          </p:cNvPr>
          <p:cNvSpPr txBox="1"/>
          <p:nvPr/>
        </p:nvSpPr>
        <p:spPr>
          <a:xfrm>
            <a:off x="1296000" y="8928000"/>
            <a:ext cx="2590200" cy="276999"/>
          </a:xfrm>
          <a:prstGeom prst="rect">
            <a:avLst/>
          </a:prstGeom>
          <a:noFill/>
        </p:spPr>
        <p:txBody>
          <a:bodyPr wrap="square" rtlCol="0">
            <a:spAutoFit/>
          </a:bodyPr>
          <a:lstStyle/>
          <a:p>
            <a:r>
              <a:rPr lang="en-US" sz="1200" dirty="0">
                <a:latin typeface="Helvetica Neue" panose="020B0604020202020204"/>
                <a:ea typeface="Microsoft Sans Serif" panose="020B0604020202020204" pitchFamily="34" charset="0"/>
                <a:cs typeface="Microsoft Sans Serif" panose="020B0604020202020204" pitchFamily="34" charset="0"/>
              </a:rPr>
              <a:t>Source: 1</a:t>
            </a:r>
            <a:endParaRPr lang="en-US" sz="1200" dirty="0"/>
          </a:p>
        </p:txBody>
      </p:sp>
      <p:sp>
        <p:nvSpPr>
          <p:cNvPr id="8" name="Rettangolo arrotondato 7"/>
          <p:cNvSpPr/>
          <p:nvPr/>
        </p:nvSpPr>
        <p:spPr>
          <a:xfrm>
            <a:off x="1295400" y="77343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400" kern="0" dirty="0">
                <a:solidFill>
                  <a:schemeClr val="tx1"/>
                </a:solidFill>
                <a:latin typeface="Helvetica Neue" panose="020B0604020202020204" charset="0"/>
              </a:rPr>
              <a:t>Dina drömmare som-gör-det i vardande kommer att behöva ett utrymme för att börja uttrycka och konsolidera sina kreativa innovation som är fri från subtila och "skadliga" fördomar mot vad som verkar okänt, vad som verkar för långt ifrån att visa tecken på mognad, vad som verkar för långt ifrån bekväma </a:t>
            </a:r>
            <a:r>
              <a:rPr lang="sv-SE" sz="2400" kern="0" dirty="0" err="1">
                <a:solidFill>
                  <a:schemeClr val="tx1"/>
                </a:solidFill>
                <a:latin typeface="Helvetica Neue" panose="020B0604020202020204" charset="0"/>
              </a:rPr>
              <a:t>proxylösningar</a:t>
            </a:r>
            <a:r>
              <a:rPr lang="sv-SE" sz="2400" kern="0" dirty="0">
                <a:solidFill>
                  <a:schemeClr val="tx1"/>
                </a:solidFill>
                <a:latin typeface="Helvetica Neue" panose="020B0604020202020204" charset="0"/>
              </a:rPr>
              <a:t>. </a:t>
            </a:r>
            <a:endParaRPr lang="en-US" sz="2400" kern="0" dirty="0">
              <a:solidFill>
                <a:schemeClr val="tx1"/>
              </a:solidFill>
              <a:latin typeface="Helvetica Neue" panose="020B0604020202020204" charset="0"/>
            </a:endParaRPr>
          </a:p>
        </p:txBody>
      </p:sp>
      <p:sp>
        <p:nvSpPr>
          <p:cNvPr id="5" name="CuadroTexto 1">
            <a:extLst>
              <a:ext uri="{FF2B5EF4-FFF2-40B4-BE49-F238E27FC236}">
                <a16:creationId xmlns:a16="http://schemas.microsoft.com/office/drawing/2014/main" id="{E5402BD7-299B-9CAD-C38A-F3C9C7E123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056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dokument</p:Name>
  <p:Description/>
  <p:Statement/>
  <p:PolicyItems>
    <p:PolicyItem featureId="Microsoft.Office.RecordsManagement.PolicyFeatures.Expiration" staticId="0x0101000EF0B05C24659849954D56DEC08069FD|1641654227" UniqueId="132f4d7b-0655-4107-abe2-768974fa023b">
      <p:Name>Bevarande</p:Name>
      <p:Description>Automatisk schemaläggning av innehåll som ska bearbetas, och utföra en kvarhållnings åtgärd på innehåll som har nått sitt förfallodatum.</p:Description>
      <p:CustomData>
        <Schedules nextStageId="2">
          <Schedule type="Default">
            <stages>
              <data stageId="1">
                <formula id="Microsoft.Office.RecordsManagement.PolicyFeatures.Expiration.Formula.BuiltIn">
                  <number>5</number>
                  <property>Created</property>
                  <propertyId>8c06beca-0777-48f7-91c7-6da68bc07b69</propertyId>
                  <period>years</period>
                </formula>
                <action type="action" id="Microsoft.Office.RecordsManagement.PolicyFeatures.Expiration.Action.DeletePreviousDrafts"/>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dokument" ma:contentTypeID="0x0101000EF0B05C24659849954D56DEC08069FD" ma:contentTypeVersion="21" ma:contentTypeDescription="Skapa ett nytt dokument." ma:contentTypeScope="" ma:versionID="15938920fd11a15b20a4ec01fd239d70">
  <xsd:schema xmlns:xsd="http://www.w3.org/2001/XMLSchema" xmlns:xs="http://www.w3.org/2001/XMLSchema" xmlns:p="http://schemas.microsoft.com/office/2006/metadata/properties" xmlns:ns1="http://schemas.microsoft.com/sharepoint/v3" xmlns:ns2="f6553746-0384-4618-9962-7a6484f5408d" xmlns:ns3="5e4f25f3-ae99-423f-9fae-d4f11a58cf43" targetNamespace="http://schemas.microsoft.com/office/2006/metadata/properties" ma:root="true" ma:fieldsID="32b6f933b8e1f6dcac1529711787f093" ns1:_="" ns2:_="" ns3:_="">
    <xsd:import namespace="http://schemas.microsoft.com/sharepoint/v3"/>
    <xsd:import namespace="f6553746-0384-4618-9962-7a6484f5408d"/>
    <xsd:import namespace="5e4f25f3-ae99-423f-9fae-d4f11a58cf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1:_dlc_Exempt" minOccurs="0"/>
                <xsd:element ref="ns1:_dlc_ExpireDateSaved" minOccurs="0"/>
                <xsd:element ref="ns1:_dlc_ExpireDate"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Undanta från princip" ma:hidden="true" ma:internalName="_dlc_Exempt" ma:readOnly="true">
      <xsd:simpleType>
        <xsd:restriction base="dms:Unknown"/>
      </xsd:simpleType>
    </xsd:element>
    <xsd:element name="_dlc_ExpireDateSaved" ma:index="16" nillable="true" ma:displayName="Originalförfallodag" ma:hidden="true" ma:internalName="_dlc_ExpireDateSaved" ma:readOnly="true">
      <xsd:simpleType>
        <xsd:restriction base="dms:DateTime"/>
      </xsd:simpleType>
    </xsd:element>
    <xsd:element name="_dlc_ExpireDate" ma:index="17" nillable="true" ma:displayName="Förfallodatum"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553746-0384-4618-9962-7a6484f540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dmarkeringar" ma:readOnly="false" ma:fieldId="{5cf76f15-5ced-4ddc-b409-7134ff3c332f}" ma:taxonomyMulti="true" ma:sspId="19d4c047-6b36-4fa7-b9a8-e8d476ae0f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4f25f3-ae99-423f-9fae-d4f11a58cf43"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6" nillable="true" ma:displayName="Taxonomy Catch All Column" ma:hidden="true" ma:list="{bb7f6521-95e7-4e53-83de-3456b496cd35}" ma:internalName="TaxCatchAll" ma:showField="CatchAllData" ma:web="5e4f25f3-ae99-423f-9fae-d4f11a58c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5e4f25f3-ae99-423f-9fae-d4f11a58cf43" xsi:nil="true"/>
    <lcf76f155ced4ddcb4097134ff3c332f xmlns="f6553746-0384-4618-9962-7a6484f5408d">
      <Terms xmlns="http://schemas.microsoft.com/office/infopath/2007/PartnerControls"/>
    </lcf76f155ced4ddcb4097134ff3c332f>
    <_dlc_ExpireDateSaved xmlns="http://schemas.microsoft.com/sharepoint/v3" xsi:nil="true"/>
    <_dlc_ExpireDate xmlns="http://schemas.microsoft.com/sharepoint/v3">2028-01-03T13:43:51+00:00</_dlc_ExpireDate>
  </documentManagement>
</p:properties>
</file>

<file path=customXml/itemProps1.xml><?xml version="1.0" encoding="utf-8"?>
<ds:datastoreItem xmlns:ds="http://schemas.openxmlformats.org/officeDocument/2006/customXml" ds:itemID="{466429EE-8321-4B32-AD64-8AD60328C591}">
  <ds:schemaRefs>
    <ds:schemaRef ds:uri="http://schemas.microsoft.com/sharepoint/v3/contenttype/forms"/>
  </ds:schemaRefs>
</ds:datastoreItem>
</file>

<file path=customXml/itemProps2.xml><?xml version="1.0" encoding="utf-8"?>
<ds:datastoreItem xmlns:ds="http://schemas.openxmlformats.org/officeDocument/2006/customXml" ds:itemID="{65C6B561-DF66-4C3F-BF0D-3712BD34A553}">
  <ds:schemaRefs>
    <ds:schemaRef ds:uri="office.server.policy"/>
  </ds:schemaRefs>
</ds:datastoreItem>
</file>

<file path=customXml/itemProps3.xml><?xml version="1.0" encoding="utf-8"?>
<ds:datastoreItem xmlns:ds="http://schemas.openxmlformats.org/officeDocument/2006/customXml" ds:itemID="{0753F936-6554-49C2-8973-FA945CC45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553746-0384-4618-9962-7a6484f5408d"/>
    <ds:schemaRef ds:uri="5e4f25f3-ae99-423f-9fae-d4f11a58c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7121D0A-FE10-417A-9D61-497CB4F40163}">
  <ds:schemaRefs>
    <ds:schemaRef ds:uri="http://schemas.microsoft.com/office/2006/metadata/properties"/>
    <ds:schemaRef ds:uri="http://schemas.microsoft.com/office/infopath/2007/PartnerControls"/>
    <ds:schemaRef ds:uri="5e4f25f3-ae99-423f-9fae-d4f11a58cf43"/>
    <ds:schemaRef ds:uri="f6553746-0384-4618-9962-7a6484f5408d"/>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0</TotalTime>
  <Words>3123</Words>
  <Application>Microsoft Office PowerPoint</Application>
  <PresentationFormat>Benutzerdefiniert</PresentationFormat>
  <Paragraphs>179</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26</vt:i4>
      </vt:variant>
    </vt:vector>
  </HeadingPairs>
  <TitlesOfParts>
    <vt:vector size="31"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126</cp:revision>
  <dcterms:created xsi:type="dcterms:W3CDTF">2022-01-27T16:04:38Z</dcterms:created>
  <dcterms:modified xsi:type="dcterms:W3CDTF">2024-02-05T00:18:50Z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y fmtid="{D5CDD505-2E9C-101B-9397-08002B2CF9AE}" pid="5" name="ContentTypeId">
    <vt:lpwstr>0x0101000EF0B05C24659849954D56DEC08069FD</vt:lpwstr>
  </property>
  <property fmtid="{D5CDD505-2E9C-101B-9397-08002B2CF9AE}" pid="6" name="_dlc_policyId">
    <vt:lpwstr>0x0101000EF0B05C24659849954D56DEC08069FD|1641654227</vt:lpwstr>
  </property>
  <property fmtid="{D5CDD505-2E9C-101B-9397-08002B2CF9AE}" pid="7" name="ItemRetentionFormula">
    <vt:lpwstr>&lt;formula id="Microsoft.Office.RecordsManagement.PolicyFeatures.Expiration.Formula.BuiltIn"&gt;&lt;number&gt;5&lt;/number&gt;&lt;property&gt;Created&lt;/property&gt;&lt;propertyId&gt;8c06beca-0777-48f7-91c7-6da68bc07b69&lt;/propertyId&gt;&lt;period&gt;years&lt;/period&gt;&lt;/formula&gt;</vt:lpwstr>
  </property>
  <property fmtid="{D5CDD505-2E9C-101B-9397-08002B2CF9AE}" pid="8" name="MediaServiceImageTags">
    <vt:lpwstr/>
  </property>
</Properties>
</file>