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5"/>
    <p:sldMasterId id="2147483667" r:id="rId6"/>
  </p:sldMasterIdLst>
  <p:notesMasterIdLst>
    <p:notesMasterId r:id="rId40"/>
  </p:notesMasterIdLst>
  <p:handoutMasterIdLst>
    <p:handoutMasterId r:id="rId41"/>
  </p:handoutMasterIdLst>
  <p:sldIdLst>
    <p:sldId id="277" r:id="rId7"/>
    <p:sldId id="278" r:id="rId8"/>
    <p:sldId id="279" r:id="rId9"/>
    <p:sldId id="289" r:id="rId10"/>
    <p:sldId id="304" r:id="rId11"/>
    <p:sldId id="302" r:id="rId12"/>
    <p:sldId id="305" r:id="rId13"/>
    <p:sldId id="306" r:id="rId14"/>
    <p:sldId id="307" r:id="rId15"/>
    <p:sldId id="323" r:id="rId16"/>
    <p:sldId id="281" r:id="rId17"/>
    <p:sldId id="291" r:id="rId18"/>
    <p:sldId id="311" r:id="rId19"/>
    <p:sldId id="312" r:id="rId20"/>
    <p:sldId id="309" r:id="rId21"/>
    <p:sldId id="284" r:id="rId22"/>
    <p:sldId id="324" r:id="rId23"/>
    <p:sldId id="292" r:id="rId24"/>
    <p:sldId id="313" r:id="rId25"/>
    <p:sldId id="314" r:id="rId26"/>
    <p:sldId id="300" r:id="rId27"/>
    <p:sldId id="301" r:id="rId28"/>
    <p:sldId id="310" r:id="rId29"/>
    <p:sldId id="293" r:id="rId30"/>
    <p:sldId id="315" r:id="rId31"/>
    <p:sldId id="285" r:id="rId32"/>
    <p:sldId id="329" r:id="rId33"/>
    <p:sldId id="290" r:id="rId34"/>
    <p:sldId id="316" r:id="rId35"/>
    <p:sldId id="326" r:id="rId36"/>
    <p:sldId id="327" r:id="rId37"/>
    <p:sldId id="328" r:id="rId38"/>
    <p:sldId id="287" r:id="rId39"/>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F770FA1-16AD-4335-ED35-1F9876AF6202}" name="Adilhan Adil (CCG)" initials="AA(" userId="S::adilhan.adil@ccgeurope.com::525f50c8-9af0-493a-950e-9bb6f042934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94B7"/>
    <a:srgbClr val="AED633"/>
    <a:srgbClr val="78B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96ACC0-4670-4DD8-BA07-1D86A441EB38}" v="47" dt="2022-11-15T18:28:27.27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45" autoAdjust="0"/>
    <p:restoredTop sz="94660"/>
  </p:normalViewPr>
  <p:slideViewPr>
    <p:cSldViewPr>
      <p:cViewPr varScale="1">
        <p:scale>
          <a:sx n="59" d="100"/>
          <a:sy n="59" d="100"/>
        </p:scale>
        <p:origin x="88" y="124"/>
      </p:cViewPr>
      <p:guideLst>
        <p:guide orient="horz" pos="2880"/>
        <p:guide pos="2160"/>
      </p:guideLst>
    </p:cSldViewPr>
  </p:slideViewPr>
  <p:notesTextViewPr>
    <p:cViewPr>
      <p:scale>
        <a:sx n="100" d="100"/>
        <a:sy n="100" d="100"/>
      </p:scale>
      <p:origin x="0" y="0"/>
    </p:cViewPr>
  </p:notesText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presProps" Target="presProps.xml"/><Relationship Id="rId47" Type="http://schemas.microsoft.com/office/2018/10/relationships/authors" Target="author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microsoft.com/office/2015/10/relationships/revisionInfo" Target="revisionInfo.xml"/><Relationship Id="rId20" Type="http://schemas.openxmlformats.org/officeDocument/2006/relationships/slide" Target="slides/slide14.xml"/><Relationship Id="rId41"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1" Type="http://schemas.openxmlformats.org/officeDocument/2006/relationships/image" Target="../media/image14.png"/></Relationships>
</file>

<file path=ppt/diagrams/_rels/drawing1.xml.rels><?xml version="1.0" encoding="UTF-8" standalone="yes"?>
<Relationships xmlns="http://schemas.openxmlformats.org/package/2006/relationships"><Relationship Id="rId1"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r>
            <a:rPr lang="sv-SE" sz="2400" noProof="0" dirty="0">
              <a:latin typeface="Helvetica Neue"/>
            </a:rPr>
            <a:t>Brist på kommunikation om nivån på entreprenörsfrihet för juniora yrkesverksamma</a:t>
          </a:r>
          <a:endParaRPr lang="en-US" sz="2400" noProof="0" dirty="0">
            <a:latin typeface="Helvetica Neue"/>
          </a:endParaRPr>
        </a:p>
      </dgm:t>
    </dgm:pt>
    <dgm:pt modelId="{1CB79019-0CE4-43C8-AF4F-B31A2C6EFD51}" type="parTrans" cxnId="{509D4E3A-3D10-40A0-AB0A-B32E4372CD90}">
      <dgm:prSet/>
      <dgm:spPr/>
      <dgm:t>
        <a:bodyPr/>
        <a:lstStyle/>
        <a:p>
          <a:endParaRPr lang="es-ES"/>
        </a:p>
      </dgm:t>
    </dgm:pt>
    <dgm:pt modelId="{BA7815DD-03D0-49E8-A08B-59C65D01C410}" type="sibTrans" cxnId="{509D4E3A-3D10-40A0-AB0A-B32E4372CD90}">
      <dgm:prSet/>
      <dgm:spPr/>
      <dgm:t>
        <a:bodyPr/>
        <a:lstStyle/>
        <a:p>
          <a:endParaRPr lang="es-ES"/>
        </a:p>
      </dgm:t>
    </dgm:pt>
    <dgm:pt modelId="{D51BFEAE-B0D4-4920-ADF0-5667C068D592}">
      <dgm:prSet phldrT="[Texto]" custT="1"/>
      <dgm:spPr>
        <a:solidFill>
          <a:srgbClr val="AED633"/>
        </a:solidFill>
      </dgm:spPr>
      <dgm:t>
        <a:bodyPr/>
        <a:lstStyle/>
        <a:p>
          <a:r>
            <a:rPr lang="sv-SE" sz="2400" noProof="0" dirty="0">
              <a:latin typeface="Helvetica Neue"/>
            </a:rPr>
            <a:t>Betoning på individuella personliga intäkter snarare än samarbete </a:t>
          </a:r>
          <a:endParaRPr lang="en-US" sz="2400" noProof="0" dirty="0">
            <a:latin typeface="Helvetica Neue"/>
          </a:endParaRPr>
        </a:p>
      </dgm:t>
    </dgm:pt>
    <dgm:pt modelId="{E73953A9-3C21-4C7A-B7EA-A0F968A4EEEE}" type="parTrans" cxnId="{A0042052-DEF2-460E-96D6-461A435461E9}">
      <dgm:prSet/>
      <dgm:spPr/>
      <dgm:t>
        <a:bodyPr/>
        <a:lstStyle/>
        <a:p>
          <a:endParaRPr lang="es-ES"/>
        </a:p>
      </dgm:t>
    </dgm:pt>
    <dgm:pt modelId="{B4A75EF7-965B-46DA-AB53-32553BAF48B3}" type="sibTrans" cxnId="{A0042052-DEF2-460E-96D6-461A435461E9}">
      <dgm:prSet/>
      <dgm:spPr/>
      <dgm:t>
        <a:bodyPr/>
        <a:lstStyle/>
        <a:p>
          <a:endParaRPr lang="es-ES"/>
        </a:p>
      </dgm:t>
    </dgm:pt>
    <dgm:pt modelId="{14FDC5FA-FC11-4798-B559-480A802A3B33}">
      <dgm:prSet custT="1"/>
      <dgm:spPr/>
      <dgm:t>
        <a:bodyPr/>
        <a:lstStyle/>
        <a:p>
          <a:pPr>
            <a:buFontTx/>
            <a:buBlip>
              <a:blip xmlns:r="http://schemas.openxmlformats.org/officeDocument/2006/relationships" r:embed="rId1"/>
            </a:buBlip>
          </a:pPr>
          <a:r>
            <a:rPr lang="sv-SE" sz="2200" noProof="0" dirty="0">
              <a:latin typeface="Helvetica Neue"/>
            </a:rPr>
            <a:t>En kultur av öppenhet som ska stärkas genom spridning av tidigare innovativa idéer för att stödja </a:t>
          </a:r>
          <a:r>
            <a:rPr lang="sv-SE" sz="2200" noProof="0" dirty="0" err="1">
              <a:latin typeface="Helvetica Neue"/>
            </a:rPr>
            <a:t>entreprenöriellt</a:t>
          </a:r>
          <a:r>
            <a:rPr lang="sv-SE" sz="2200" noProof="0" dirty="0">
              <a:latin typeface="Helvetica Neue"/>
            </a:rPr>
            <a:t> beteende.</a:t>
          </a:r>
          <a:endParaRPr lang="en-US" sz="2200" noProof="0" dirty="0">
            <a:latin typeface="Helvetica Neue"/>
          </a:endParaRPr>
        </a:p>
      </dgm:t>
    </dgm:pt>
    <dgm:pt modelId="{CDBB4606-A806-40DC-9BEF-24AE8AB81A8F}" type="parTrans" cxnId="{2CF40845-FA46-4969-8520-C9A30E98856B}">
      <dgm:prSet/>
      <dgm:spPr/>
      <dgm:t>
        <a:bodyPr/>
        <a:lstStyle/>
        <a:p>
          <a:endParaRPr lang="en-GB"/>
        </a:p>
      </dgm:t>
    </dgm:pt>
    <dgm:pt modelId="{7846D640-E22C-4661-8267-57F519386CE2}" type="sibTrans" cxnId="{2CF40845-FA46-4969-8520-C9A30E98856B}">
      <dgm:prSet/>
      <dgm:spPr/>
      <dgm:t>
        <a:bodyPr/>
        <a:lstStyle/>
        <a:p>
          <a:endParaRPr lang="en-GB"/>
        </a:p>
      </dgm:t>
    </dgm:pt>
    <dgm:pt modelId="{E7980370-0A6E-402E-B734-B02EEEDF9051}">
      <dgm:prSet custT="1"/>
      <dgm:spPr/>
      <dgm:t>
        <a:bodyPr/>
        <a:lstStyle/>
        <a:p>
          <a:pPr>
            <a:buFontTx/>
            <a:buBlip>
              <a:blip xmlns:r="http://schemas.openxmlformats.org/officeDocument/2006/relationships" r:embed="rId1"/>
            </a:buBlip>
          </a:pPr>
          <a:r>
            <a:rPr lang="sv-SE" sz="2200" noProof="0" dirty="0">
              <a:latin typeface="Helvetica Neue"/>
            </a:rPr>
            <a:t>Intraprenörskap ses ofta som en laginsats och samarbete är nyckeln, inte alla våra instansers prestationsgranskningar tar tillräcklig hänsyn till betydelsen av entreprenörsproffs som arbetar som ett team.</a:t>
          </a:r>
          <a:endParaRPr lang="en-US" sz="2200" noProof="0" dirty="0">
            <a:latin typeface="Helvetica Neue"/>
          </a:endParaRPr>
        </a:p>
      </dgm:t>
    </dgm:pt>
    <dgm:pt modelId="{ED4D42A7-AA77-484E-9E79-C3ACBFDDD749}" type="parTrans" cxnId="{346D8864-0122-4C76-B680-D1F3304D662C}">
      <dgm:prSet/>
      <dgm:spPr/>
      <dgm:t>
        <a:bodyPr/>
        <a:lstStyle/>
        <a:p>
          <a:endParaRPr lang="en-GB"/>
        </a:p>
      </dgm:t>
    </dgm:pt>
    <dgm:pt modelId="{6CFE643C-E767-4A17-8833-094D1C9010E7}" type="sibTrans" cxnId="{346D8864-0122-4C76-B680-D1F3304D662C}">
      <dgm:prSet/>
      <dgm:spPr/>
      <dgm:t>
        <a:bodyPr/>
        <a:lstStyle/>
        <a:p>
          <a:endParaRPr lang="en-GB"/>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2"/>
      <dgm:spPr/>
    </dgm:pt>
    <dgm:pt modelId="{4764129B-7761-4B95-A03D-502AE032A78A}" type="pres">
      <dgm:prSet presAssocID="{9BBD28ED-822E-4AAF-9863-41B96A812890}" presName="parentText" presStyleLbl="node1" presStyleIdx="0" presStyleCnt="2" custScaleX="113825" custScaleY="11798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2">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2"/>
      <dgm:spPr/>
    </dgm:pt>
    <dgm:pt modelId="{5368F5F0-0155-4F7D-A6DE-89E67052E07A}" type="pres">
      <dgm:prSet presAssocID="{D51BFEAE-B0D4-4920-ADF0-5667C068D592}" presName="parentText" presStyleLbl="node1" presStyleIdx="1" presStyleCnt="2" custScaleX="113825">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2">
        <dgm:presLayoutVars>
          <dgm:bulletEnabled val="1"/>
        </dgm:presLayoutVars>
      </dgm:prSet>
      <dgm:spPr/>
    </dgm:pt>
  </dgm:ptLst>
  <dgm:cxnLst>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346D8864-0122-4C76-B680-D1F3304D662C}" srcId="{D51BFEAE-B0D4-4920-ADF0-5667C068D592}" destId="{E7980370-0A6E-402E-B734-B02EEEDF9051}" srcOrd="0" destOrd="0" parTransId="{ED4D42A7-AA77-484E-9E79-C3ACBFDDD749}" sibTransId="{6CFE643C-E767-4A17-8833-094D1C9010E7}"/>
    <dgm:cxn modelId="{2CF40845-FA46-4969-8520-C9A30E98856B}" srcId="{9BBD28ED-822E-4AAF-9863-41B96A812890}" destId="{14FDC5FA-FC11-4798-B559-480A802A3B33}" srcOrd="0" destOrd="0" parTransId="{CDBB4606-A806-40DC-9BEF-24AE8AB81A8F}" sibTransId="{7846D640-E22C-4661-8267-57F519386CE2}"/>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331D93E6-7624-45E1-BE42-7F8C47A526F6}" type="presOf" srcId="{14FDC5FA-FC11-4798-B559-480A802A3B33}" destId="{F758E55E-F9F3-4981-BCEE-5D7BA43DD5DB}" srcOrd="0"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C3D866F0-8FCC-4477-B8B0-ACC21819A024}" type="presOf" srcId="{E7980370-0A6E-402E-B734-B02EEEDF9051}" destId="{708B0FF5-326D-47CA-8907-B37CB19FA87D}"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E588ED-7EBD-4940-A553-F6D0A1C66C40}" type="doc">
      <dgm:prSet loTypeId="urn:microsoft.com/office/officeart/2005/8/layout/process1" loCatId="process" qsTypeId="urn:microsoft.com/office/officeart/2005/8/quickstyle/simple1" qsCatId="simple" csTypeId="urn:microsoft.com/office/officeart/2005/8/colors/accent1_2" csCatId="accent1" phldr="1"/>
      <dgm:spPr/>
    </dgm:pt>
    <dgm:pt modelId="{9F68FCD2-3E48-446E-8F22-E5810A80B537}">
      <dgm:prSet phldrT="[Texto]" custT="1"/>
      <dgm:spPr>
        <a:solidFill>
          <a:srgbClr val="4D94B7"/>
        </a:solidFill>
      </dgm:spPr>
      <dgm:t>
        <a:bodyPr/>
        <a:lstStyle/>
        <a:p>
          <a:r>
            <a:rPr lang="sv-SE" sz="2400" noProof="0" dirty="0">
              <a:latin typeface="Helvetica Neue"/>
              <a:ea typeface="Microsoft Sans Serif" panose="020B0604020202020204" pitchFamily="34" charset="0"/>
              <a:cs typeface="Microsoft Sans Serif" panose="020B0604020202020204" pitchFamily="34" charset="0"/>
            </a:rPr>
            <a:t>Organisationer bör ge lika stor vikt till enskilda intäkter, stöd för andra yrkesverksammas engagemang och viktiga faktorer för att betona värdet av samarbete.</a:t>
          </a:r>
          <a:endParaRPr lang="en-US" sz="2400" noProof="0" dirty="0">
            <a:latin typeface="Helvetica Neue"/>
            <a:ea typeface="Microsoft Sans Serif" panose="020B0604020202020204" pitchFamily="34" charset="0"/>
            <a:cs typeface="Microsoft Sans Serif" panose="020B0604020202020204" pitchFamily="34" charset="0"/>
          </a:endParaRPr>
        </a:p>
      </dgm:t>
    </dgm:pt>
    <dgm:pt modelId="{E365FBAA-F7F0-403A-8397-9FD8F939C0A5}" type="parTrans" cxnId="{3E3F5C2E-585E-46E0-9B67-4CF15D9DE66C}">
      <dgm:prSet/>
      <dgm:spPr/>
      <dgm:t>
        <a:bodyPr/>
        <a:lstStyle/>
        <a:p>
          <a:endParaRPr lang="en-US" sz="2400" noProof="0" dirty="0"/>
        </a:p>
      </dgm:t>
    </dgm:pt>
    <dgm:pt modelId="{CA4CCC53-C737-4D1A-A3D6-6E233543B85F}" type="sibTrans" cxnId="{3E3F5C2E-585E-46E0-9B67-4CF15D9DE66C}">
      <dgm:prSet custT="1"/>
      <dgm:spPr>
        <a:solidFill>
          <a:srgbClr val="4D94B7"/>
        </a:solidFill>
      </dgm:spPr>
      <dgm:t>
        <a:bodyPr/>
        <a:lstStyle/>
        <a:p>
          <a:endParaRPr lang="en-US" sz="2400" noProof="0" dirty="0"/>
        </a:p>
      </dgm:t>
    </dgm:pt>
    <dgm:pt modelId="{481B99E2-07C2-4F31-B274-5C5173450CC9}">
      <dgm:prSet phldrT="[Texto]" custT="1"/>
      <dgm:spPr>
        <a:solidFill>
          <a:srgbClr val="78B17A"/>
        </a:solidFill>
      </dgm:spPr>
      <dgm:t>
        <a:bodyPr/>
        <a:lstStyle/>
        <a:p>
          <a:r>
            <a:rPr lang="sv-SE" sz="2400" noProof="0" dirty="0">
              <a:latin typeface="Helvetica Neue"/>
              <a:ea typeface="Microsoft Sans Serif" panose="020B0604020202020204" pitchFamily="34" charset="0"/>
              <a:cs typeface="Microsoft Sans Serif" panose="020B0604020202020204" pitchFamily="34" charset="0"/>
            </a:rPr>
            <a:t>Företag måste utöva mod när de utvärderar alternativa strukturella alternativ för att behålla lysande yngre yrkesverksamma.</a:t>
          </a:r>
          <a:endParaRPr lang="en-US" sz="2400" noProof="0" dirty="0">
            <a:latin typeface="Helvetica Neue"/>
            <a:ea typeface="Microsoft Sans Serif" panose="020B0604020202020204" pitchFamily="34" charset="0"/>
            <a:cs typeface="Microsoft Sans Serif" panose="020B0604020202020204" pitchFamily="34" charset="0"/>
          </a:endParaRPr>
        </a:p>
      </dgm:t>
    </dgm:pt>
    <dgm:pt modelId="{B9409D82-36F5-4F73-B775-3E85ACD12163}" type="parTrans" cxnId="{28923907-63B0-42D4-A1D0-E5764EC029D6}">
      <dgm:prSet/>
      <dgm:spPr/>
      <dgm:t>
        <a:bodyPr/>
        <a:lstStyle/>
        <a:p>
          <a:endParaRPr lang="en-US" sz="2400" noProof="0" dirty="0"/>
        </a:p>
      </dgm:t>
    </dgm:pt>
    <dgm:pt modelId="{25726D37-C14A-41C3-B5DA-0AA7BB9A5C7F}" type="sibTrans" cxnId="{28923907-63B0-42D4-A1D0-E5764EC029D6}">
      <dgm:prSet custT="1"/>
      <dgm:spPr>
        <a:solidFill>
          <a:srgbClr val="78B17A"/>
        </a:solidFill>
      </dgm:spPr>
      <dgm:t>
        <a:bodyPr/>
        <a:lstStyle/>
        <a:p>
          <a:endParaRPr lang="en-US" sz="2400" noProof="0" dirty="0"/>
        </a:p>
      </dgm:t>
    </dgm:pt>
    <dgm:pt modelId="{D3D983BC-C515-40C3-9047-D7D1391B1F27}">
      <dgm:prSet custT="1"/>
      <dgm:spPr/>
      <dgm:t>
        <a:bodyPr/>
        <a:lstStyle/>
        <a:p>
          <a:r>
            <a:rPr lang="sv-SE" sz="2400" noProof="0" dirty="0">
              <a:latin typeface="Helvetica Neue"/>
              <a:ea typeface="Microsoft Sans Serif" panose="020B0604020202020204" pitchFamily="34" charset="0"/>
              <a:cs typeface="Microsoft Sans Serif" panose="020B0604020202020204" pitchFamily="34" charset="0"/>
            </a:rPr>
            <a:t>Det är viktigt att ge erfarna entreprenörer med långsiktiga utsikter ytterligare tid att förverkliga sina investeringar samt att utforska och expandera till andra marknader och tjänstesektorer. </a:t>
          </a:r>
          <a:endParaRPr lang="en-US" sz="2400" noProof="0" dirty="0">
            <a:latin typeface="Helvetica Neue"/>
            <a:ea typeface="Microsoft Sans Serif" panose="020B0604020202020204" pitchFamily="34" charset="0"/>
            <a:cs typeface="Microsoft Sans Serif" panose="020B0604020202020204" pitchFamily="34" charset="0"/>
          </a:endParaRPr>
        </a:p>
      </dgm:t>
    </dgm:pt>
    <dgm:pt modelId="{FCA0CEAB-B087-480A-9151-5EFAB6B03568}" type="parTrans" cxnId="{EFED3F2F-DED7-42FB-869E-6AF160A33A7A}">
      <dgm:prSet/>
      <dgm:spPr/>
      <dgm:t>
        <a:bodyPr/>
        <a:lstStyle/>
        <a:p>
          <a:endParaRPr lang="en-US" noProof="0" dirty="0"/>
        </a:p>
      </dgm:t>
    </dgm:pt>
    <dgm:pt modelId="{7BAA3435-1B7D-47B3-8F31-1DC9A997095B}" type="sibTrans" cxnId="{EFED3F2F-DED7-42FB-869E-6AF160A33A7A}">
      <dgm:prSet/>
      <dgm:spPr/>
      <dgm:t>
        <a:bodyPr/>
        <a:lstStyle/>
        <a:p>
          <a:endParaRPr lang="en-US" noProof="0" dirty="0"/>
        </a:p>
      </dgm:t>
    </dgm:pt>
    <dgm:pt modelId="{ACB8300B-DAEB-4002-BFC6-2F8944C61106}">
      <dgm:prSet custT="1"/>
      <dgm:spPr/>
      <dgm:t>
        <a:bodyPr/>
        <a:lstStyle/>
        <a:p>
          <a:r>
            <a:rPr lang="sv-SE" sz="2400" noProof="0" dirty="0">
              <a:latin typeface="Helvetica Neue"/>
              <a:ea typeface="Microsoft Sans Serif" panose="020B0604020202020204" pitchFamily="34" charset="0"/>
              <a:cs typeface="Microsoft Sans Serif" panose="020B0604020202020204" pitchFamily="34" charset="0"/>
            </a:rPr>
            <a:t>Interna partnermöten och offentligt erkännande bör inte bara fokuseras på individuell prestation utan också på </a:t>
          </a:r>
          <a:r>
            <a:rPr lang="sv-SE" sz="2400" noProof="0" dirty="0" err="1">
              <a:latin typeface="Helvetica Neue"/>
              <a:ea typeface="Microsoft Sans Serif" panose="020B0604020202020204" pitchFamily="34" charset="0"/>
              <a:cs typeface="Microsoft Sans Serif" panose="020B0604020202020204" pitchFamily="34" charset="0"/>
            </a:rPr>
            <a:t>entreprenöriellt</a:t>
          </a:r>
          <a:r>
            <a:rPr lang="sv-SE" sz="2400" noProof="0" dirty="0">
              <a:latin typeface="Helvetica Neue"/>
              <a:ea typeface="Microsoft Sans Serif" panose="020B0604020202020204" pitchFamily="34" charset="0"/>
              <a:cs typeface="Microsoft Sans Serif" panose="020B0604020202020204" pitchFamily="34" charset="0"/>
            </a:rPr>
            <a:t> grupparbete. </a:t>
          </a:r>
          <a:endParaRPr lang="en-US" sz="2400" noProof="0" dirty="0">
            <a:latin typeface="Helvetica Neue"/>
          </a:endParaRPr>
        </a:p>
      </dgm:t>
    </dgm:pt>
    <dgm:pt modelId="{C008A93E-3B10-4D1F-8264-305ABED6764F}" type="parTrans" cxnId="{2227972E-B265-44D7-9F55-24BA7941DB75}">
      <dgm:prSet/>
      <dgm:spPr/>
      <dgm:t>
        <a:bodyPr/>
        <a:lstStyle/>
        <a:p>
          <a:endParaRPr lang="en-US" noProof="0" dirty="0"/>
        </a:p>
      </dgm:t>
    </dgm:pt>
    <dgm:pt modelId="{4C97914D-C235-4105-9BFC-99A0527597FF}" type="sibTrans" cxnId="{2227972E-B265-44D7-9F55-24BA7941DB75}">
      <dgm:prSet/>
      <dgm:spPr/>
      <dgm:t>
        <a:bodyPr/>
        <a:lstStyle/>
        <a:p>
          <a:endParaRPr lang="en-US" noProof="0" dirty="0"/>
        </a:p>
      </dgm:t>
    </dgm:pt>
    <dgm:pt modelId="{86DBD685-4E9F-4113-AECB-029909B7CCA1}" type="pres">
      <dgm:prSet presAssocID="{79E588ED-7EBD-4940-A553-F6D0A1C66C40}" presName="Name0" presStyleCnt="0">
        <dgm:presLayoutVars>
          <dgm:dir/>
          <dgm:resizeHandles val="exact"/>
        </dgm:presLayoutVars>
      </dgm:prSet>
      <dgm:spPr/>
    </dgm:pt>
    <dgm:pt modelId="{450A97CA-7016-4E1E-9085-87FFAE26376F}" type="pres">
      <dgm:prSet presAssocID="{9F68FCD2-3E48-446E-8F22-E5810A80B537}" presName="node" presStyleLbl="node1" presStyleIdx="0" presStyleCnt="4" custScaleX="134077">
        <dgm:presLayoutVars>
          <dgm:bulletEnabled val="1"/>
        </dgm:presLayoutVars>
      </dgm:prSet>
      <dgm:spPr/>
    </dgm:pt>
    <dgm:pt modelId="{B049AB22-CB79-4239-957A-264D6567709F}" type="pres">
      <dgm:prSet presAssocID="{CA4CCC53-C737-4D1A-A3D6-6E233543B85F}" presName="sibTrans" presStyleLbl="sibTrans2D1" presStyleIdx="0" presStyleCnt="3"/>
      <dgm:spPr/>
    </dgm:pt>
    <dgm:pt modelId="{C973A0D1-4934-4DA6-ABBF-9B27F8240C15}" type="pres">
      <dgm:prSet presAssocID="{CA4CCC53-C737-4D1A-A3D6-6E233543B85F}" presName="connectorText" presStyleLbl="sibTrans2D1" presStyleIdx="0" presStyleCnt="3"/>
      <dgm:spPr/>
    </dgm:pt>
    <dgm:pt modelId="{1A51DBB4-CE49-4EA3-A0A1-EC878643DC16}" type="pres">
      <dgm:prSet presAssocID="{D3D983BC-C515-40C3-9047-D7D1391B1F27}" presName="node" presStyleLbl="node1" presStyleIdx="1" presStyleCnt="4" custLinFactNeighborX="2986" custLinFactNeighborY="23">
        <dgm:presLayoutVars>
          <dgm:bulletEnabled val="1"/>
        </dgm:presLayoutVars>
      </dgm:prSet>
      <dgm:spPr/>
    </dgm:pt>
    <dgm:pt modelId="{47A2ED89-F85C-457C-9DF5-60B1283D7CEC}" type="pres">
      <dgm:prSet presAssocID="{7BAA3435-1B7D-47B3-8F31-1DC9A997095B}" presName="sibTrans" presStyleLbl="sibTrans2D1" presStyleIdx="1" presStyleCnt="3"/>
      <dgm:spPr/>
    </dgm:pt>
    <dgm:pt modelId="{02300276-2B4F-486A-9A97-C29853CE3613}" type="pres">
      <dgm:prSet presAssocID="{7BAA3435-1B7D-47B3-8F31-1DC9A997095B}" presName="connectorText" presStyleLbl="sibTrans2D1" presStyleIdx="1" presStyleCnt="3"/>
      <dgm:spPr/>
    </dgm:pt>
    <dgm:pt modelId="{361931FD-1DED-4571-8576-DC40683A8DA4}" type="pres">
      <dgm:prSet presAssocID="{ACB8300B-DAEB-4002-BFC6-2F8944C61106}" presName="node" presStyleLbl="node1" presStyleIdx="2" presStyleCnt="4">
        <dgm:presLayoutVars>
          <dgm:bulletEnabled val="1"/>
        </dgm:presLayoutVars>
      </dgm:prSet>
      <dgm:spPr/>
    </dgm:pt>
    <dgm:pt modelId="{1A00E249-D9AA-41E8-A4CE-7044BF31277E}" type="pres">
      <dgm:prSet presAssocID="{4C97914D-C235-4105-9BFC-99A0527597FF}" presName="sibTrans" presStyleLbl="sibTrans2D1" presStyleIdx="2" presStyleCnt="3"/>
      <dgm:spPr/>
    </dgm:pt>
    <dgm:pt modelId="{DA9DB881-6DC3-486A-B3A7-B3E72E86201F}" type="pres">
      <dgm:prSet presAssocID="{4C97914D-C235-4105-9BFC-99A0527597FF}" presName="connectorText" presStyleLbl="sibTrans2D1" presStyleIdx="2" presStyleCnt="3"/>
      <dgm:spPr/>
    </dgm:pt>
    <dgm:pt modelId="{BEFF05DD-BC54-49FA-ABC3-1F8158BEDE33}" type="pres">
      <dgm:prSet presAssocID="{481B99E2-07C2-4F31-B274-5C5173450CC9}" presName="node" presStyleLbl="node1" presStyleIdx="3" presStyleCnt="4">
        <dgm:presLayoutVars>
          <dgm:bulletEnabled val="1"/>
        </dgm:presLayoutVars>
      </dgm:prSet>
      <dgm:spPr/>
    </dgm:pt>
  </dgm:ptLst>
  <dgm:cxnLst>
    <dgm:cxn modelId="{28923907-63B0-42D4-A1D0-E5764EC029D6}" srcId="{79E588ED-7EBD-4940-A553-F6D0A1C66C40}" destId="{481B99E2-07C2-4F31-B274-5C5173450CC9}" srcOrd="3" destOrd="0" parTransId="{B9409D82-36F5-4F73-B775-3E85ACD12163}" sibTransId="{25726D37-C14A-41C3-B5DA-0AA7BB9A5C7F}"/>
    <dgm:cxn modelId="{7ABDEA1E-696C-479F-B0EA-EE00331FE2E5}" type="presOf" srcId="{CA4CCC53-C737-4D1A-A3D6-6E233543B85F}" destId="{C973A0D1-4934-4DA6-ABBF-9B27F8240C15}" srcOrd="1" destOrd="0" presId="urn:microsoft.com/office/officeart/2005/8/layout/process1"/>
    <dgm:cxn modelId="{3E3F5C2E-585E-46E0-9B67-4CF15D9DE66C}" srcId="{79E588ED-7EBD-4940-A553-F6D0A1C66C40}" destId="{9F68FCD2-3E48-446E-8F22-E5810A80B537}" srcOrd="0" destOrd="0" parTransId="{E365FBAA-F7F0-403A-8397-9FD8F939C0A5}" sibTransId="{CA4CCC53-C737-4D1A-A3D6-6E233543B85F}"/>
    <dgm:cxn modelId="{2227972E-B265-44D7-9F55-24BA7941DB75}" srcId="{79E588ED-7EBD-4940-A553-F6D0A1C66C40}" destId="{ACB8300B-DAEB-4002-BFC6-2F8944C61106}" srcOrd="2" destOrd="0" parTransId="{C008A93E-3B10-4D1F-8264-305ABED6764F}" sibTransId="{4C97914D-C235-4105-9BFC-99A0527597FF}"/>
    <dgm:cxn modelId="{EFED3F2F-DED7-42FB-869E-6AF160A33A7A}" srcId="{79E588ED-7EBD-4940-A553-F6D0A1C66C40}" destId="{D3D983BC-C515-40C3-9047-D7D1391B1F27}" srcOrd="1" destOrd="0" parTransId="{FCA0CEAB-B087-480A-9151-5EFAB6B03568}" sibTransId="{7BAA3435-1B7D-47B3-8F31-1DC9A997095B}"/>
    <dgm:cxn modelId="{FBCA6A2F-95A1-416A-9363-355E7AE23C54}" type="presOf" srcId="{7BAA3435-1B7D-47B3-8F31-1DC9A997095B}" destId="{47A2ED89-F85C-457C-9DF5-60B1283D7CEC}" srcOrd="0" destOrd="0" presId="urn:microsoft.com/office/officeart/2005/8/layout/process1"/>
    <dgm:cxn modelId="{174D6F7F-AE26-4E4D-8869-895D2B90A809}" type="presOf" srcId="{4C97914D-C235-4105-9BFC-99A0527597FF}" destId="{DA9DB881-6DC3-486A-B3A7-B3E72E86201F}" srcOrd="1" destOrd="0" presId="urn:microsoft.com/office/officeart/2005/8/layout/process1"/>
    <dgm:cxn modelId="{9FE4598E-845C-4DAA-B168-C79A2D93C7B0}" type="presOf" srcId="{79E588ED-7EBD-4940-A553-F6D0A1C66C40}" destId="{86DBD685-4E9F-4113-AECB-029909B7CCA1}" srcOrd="0" destOrd="0" presId="urn:microsoft.com/office/officeart/2005/8/layout/process1"/>
    <dgm:cxn modelId="{19D20B91-4DE2-462F-8D82-6E0741B570AC}" type="presOf" srcId="{4C97914D-C235-4105-9BFC-99A0527597FF}" destId="{1A00E249-D9AA-41E8-A4CE-7044BF31277E}" srcOrd="0" destOrd="0" presId="urn:microsoft.com/office/officeart/2005/8/layout/process1"/>
    <dgm:cxn modelId="{EB7A9095-9ADB-4DC7-94D9-3DA758390DB1}" type="presOf" srcId="{D3D983BC-C515-40C3-9047-D7D1391B1F27}" destId="{1A51DBB4-CE49-4EA3-A0A1-EC878643DC16}" srcOrd="0" destOrd="0" presId="urn:microsoft.com/office/officeart/2005/8/layout/process1"/>
    <dgm:cxn modelId="{E5885498-13D1-47BC-8C11-D62DE6CA8E4A}" type="presOf" srcId="{CA4CCC53-C737-4D1A-A3D6-6E233543B85F}" destId="{B049AB22-CB79-4239-957A-264D6567709F}" srcOrd="0" destOrd="0" presId="urn:microsoft.com/office/officeart/2005/8/layout/process1"/>
    <dgm:cxn modelId="{A34B2CC8-C3FB-4367-B962-AD300C9D0899}" type="presOf" srcId="{9F68FCD2-3E48-446E-8F22-E5810A80B537}" destId="{450A97CA-7016-4E1E-9085-87FFAE26376F}" srcOrd="0" destOrd="0" presId="urn:microsoft.com/office/officeart/2005/8/layout/process1"/>
    <dgm:cxn modelId="{82F2CBCB-791A-4F61-90EC-1E31853B16A5}" type="presOf" srcId="{ACB8300B-DAEB-4002-BFC6-2F8944C61106}" destId="{361931FD-1DED-4571-8576-DC40683A8DA4}" srcOrd="0" destOrd="0" presId="urn:microsoft.com/office/officeart/2005/8/layout/process1"/>
    <dgm:cxn modelId="{3F4665D7-1C1F-446B-8B3B-7ADA1D5F7C78}" type="presOf" srcId="{481B99E2-07C2-4F31-B274-5C5173450CC9}" destId="{BEFF05DD-BC54-49FA-ABC3-1F8158BEDE33}" srcOrd="0" destOrd="0" presId="urn:microsoft.com/office/officeart/2005/8/layout/process1"/>
    <dgm:cxn modelId="{3C2037F7-5CBC-4DA3-8005-9BCF93240AAF}" type="presOf" srcId="{7BAA3435-1B7D-47B3-8F31-1DC9A997095B}" destId="{02300276-2B4F-486A-9A97-C29853CE3613}" srcOrd="1" destOrd="0" presId="urn:microsoft.com/office/officeart/2005/8/layout/process1"/>
    <dgm:cxn modelId="{89E3FED2-358A-45BB-BDD0-EDD1BD0C99DE}" type="presParOf" srcId="{86DBD685-4E9F-4113-AECB-029909B7CCA1}" destId="{450A97CA-7016-4E1E-9085-87FFAE26376F}" srcOrd="0" destOrd="0" presId="urn:microsoft.com/office/officeart/2005/8/layout/process1"/>
    <dgm:cxn modelId="{FCE26AD3-E2A8-406B-902B-E5B1F0AA54D9}" type="presParOf" srcId="{86DBD685-4E9F-4113-AECB-029909B7CCA1}" destId="{B049AB22-CB79-4239-957A-264D6567709F}" srcOrd="1" destOrd="0" presId="urn:microsoft.com/office/officeart/2005/8/layout/process1"/>
    <dgm:cxn modelId="{8363C24B-A1FD-4772-AE16-33FC619B18AE}" type="presParOf" srcId="{B049AB22-CB79-4239-957A-264D6567709F}" destId="{C973A0D1-4934-4DA6-ABBF-9B27F8240C15}" srcOrd="0" destOrd="0" presId="urn:microsoft.com/office/officeart/2005/8/layout/process1"/>
    <dgm:cxn modelId="{15D3E4AB-812F-46F1-BD1B-5D86A94192D5}" type="presParOf" srcId="{86DBD685-4E9F-4113-AECB-029909B7CCA1}" destId="{1A51DBB4-CE49-4EA3-A0A1-EC878643DC16}" srcOrd="2" destOrd="0" presId="urn:microsoft.com/office/officeart/2005/8/layout/process1"/>
    <dgm:cxn modelId="{AB929757-DB25-421D-BF03-E2996D3F5AAF}" type="presParOf" srcId="{86DBD685-4E9F-4113-AECB-029909B7CCA1}" destId="{47A2ED89-F85C-457C-9DF5-60B1283D7CEC}" srcOrd="3" destOrd="0" presId="urn:microsoft.com/office/officeart/2005/8/layout/process1"/>
    <dgm:cxn modelId="{F3E89BF0-0382-4A2F-B65E-0B182334C881}" type="presParOf" srcId="{47A2ED89-F85C-457C-9DF5-60B1283D7CEC}" destId="{02300276-2B4F-486A-9A97-C29853CE3613}" srcOrd="0" destOrd="0" presId="urn:microsoft.com/office/officeart/2005/8/layout/process1"/>
    <dgm:cxn modelId="{D29284AF-4FDD-4C26-A6D2-2576187CD895}" type="presParOf" srcId="{86DBD685-4E9F-4113-AECB-029909B7CCA1}" destId="{361931FD-1DED-4571-8576-DC40683A8DA4}" srcOrd="4" destOrd="0" presId="urn:microsoft.com/office/officeart/2005/8/layout/process1"/>
    <dgm:cxn modelId="{FC31930D-3FAF-4EEF-A77B-DE29B55DD361}" type="presParOf" srcId="{86DBD685-4E9F-4113-AECB-029909B7CCA1}" destId="{1A00E249-D9AA-41E8-A4CE-7044BF31277E}" srcOrd="5" destOrd="0" presId="urn:microsoft.com/office/officeart/2005/8/layout/process1"/>
    <dgm:cxn modelId="{A31D3E2C-A226-444E-9D89-911140E534ED}" type="presParOf" srcId="{1A00E249-D9AA-41E8-A4CE-7044BF31277E}" destId="{DA9DB881-6DC3-486A-B3A7-B3E72E86201F}" srcOrd="0" destOrd="0" presId="urn:microsoft.com/office/officeart/2005/8/layout/process1"/>
    <dgm:cxn modelId="{C368DB53-8C83-44F3-8BC0-38BE85B6E180}" type="presParOf" srcId="{86DBD685-4E9F-4113-AECB-029909B7CCA1}" destId="{BEFF05DD-BC54-49FA-ABC3-1F8158BEDE33}"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E588ED-7EBD-4940-A553-F6D0A1C66C40}" type="doc">
      <dgm:prSet loTypeId="urn:microsoft.com/office/officeart/2005/8/layout/process1" loCatId="process" qsTypeId="urn:microsoft.com/office/officeart/2005/8/quickstyle/simple1" qsCatId="simple" csTypeId="urn:microsoft.com/office/officeart/2005/8/colors/accent1_2" csCatId="accent1" phldr="1"/>
      <dgm:spPr/>
    </dgm:pt>
    <dgm:pt modelId="{9F68FCD2-3E48-446E-8F22-E5810A80B537}">
      <dgm:prSet phldrT="[Texto]" custT="1"/>
      <dgm:spPr>
        <a:solidFill>
          <a:srgbClr val="4D94B7"/>
        </a:solidFill>
      </dgm:spPr>
      <dgm:t>
        <a:bodyPr/>
        <a:lstStyle/>
        <a:p>
          <a:r>
            <a:rPr lang="sv-SE" sz="2400" noProof="0" dirty="0">
              <a:latin typeface="Helvetica Neue" panose="020B0604020202020204"/>
              <a:ea typeface="Microsoft Sans Serif" panose="020B0604020202020204" pitchFamily="34" charset="0"/>
              <a:cs typeface="Microsoft Sans Serif" panose="020B0604020202020204" pitchFamily="34" charset="0"/>
            </a:rPr>
            <a:t>Se till att du håller dig till dina överenskomna granskningstider om du vill hålla dina intraprenörer ansvariga på rätt sätt. </a:t>
          </a:r>
          <a:endParaRPr lang="en-US" sz="2400" noProof="0" dirty="0">
            <a:latin typeface="Helvetica Neue" panose="020B0604020202020204"/>
          </a:endParaRPr>
        </a:p>
      </dgm:t>
    </dgm:pt>
    <dgm:pt modelId="{E365FBAA-F7F0-403A-8397-9FD8F939C0A5}" type="parTrans" cxnId="{3E3F5C2E-585E-46E0-9B67-4CF15D9DE66C}">
      <dgm:prSet/>
      <dgm:spPr/>
      <dgm:t>
        <a:bodyPr/>
        <a:lstStyle/>
        <a:p>
          <a:endParaRPr lang="es-ES" sz="2400"/>
        </a:p>
      </dgm:t>
    </dgm:pt>
    <dgm:pt modelId="{CA4CCC53-C737-4D1A-A3D6-6E233543B85F}" type="sibTrans" cxnId="{3E3F5C2E-585E-46E0-9B67-4CF15D9DE66C}">
      <dgm:prSet custT="1"/>
      <dgm:spPr>
        <a:solidFill>
          <a:srgbClr val="4D94B7"/>
        </a:solidFill>
      </dgm:spPr>
      <dgm:t>
        <a:bodyPr/>
        <a:lstStyle/>
        <a:p>
          <a:endParaRPr lang="es-ES" sz="2400"/>
        </a:p>
      </dgm:t>
    </dgm:pt>
    <dgm:pt modelId="{481B99E2-07C2-4F31-B274-5C5173450CC9}">
      <dgm:prSet phldrT="[Texto]" custT="1"/>
      <dgm:spPr>
        <a:solidFill>
          <a:srgbClr val="78B17A"/>
        </a:solidFill>
      </dgm:spPr>
      <dgm:t>
        <a:bodyPr/>
        <a:lstStyle/>
        <a:p>
          <a:r>
            <a:rPr lang="sv-SE" sz="2400" noProof="0" dirty="0">
              <a:latin typeface="Helvetica Neue" panose="020B0604020202020204"/>
              <a:ea typeface="Microsoft Sans Serif" panose="020B0604020202020204" pitchFamily="34" charset="0"/>
              <a:cs typeface="Microsoft Sans Serif" panose="020B0604020202020204" pitchFamily="34" charset="0"/>
            </a:rPr>
            <a:t>Använd recensioner för att stärka din position som en pålitlig rådgivare. </a:t>
          </a:r>
          <a:endParaRPr lang="en-US" sz="2400" noProof="0" dirty="0">
            <a:latin typeface="Helvetica Neue" panose="020B0604020202020204"/>
          </a:endParaRPr>
        </a:p>
      </dgm:t>
    </dgm:pt>
    <dgm:pt modelId="{B9409D82-36F5-4F73-B775-3E85ACD12163}" type="parTrans" cxnId="{28923907-63B0-42D4-A1D0-E5764EC029D6}">
      <dgm:prSet/>
      <dgm:spPr/>
      <dgm:t>
        <a:bodyPr/>
        <a:lstStyle/>
        <a:p>
          <a:endParaRPr lang="es-ES" sz="2400"/>
        </a:p>
      </dgm:t>
    </dgm:pt>
    <dgm:pt modelId="{25726D37-C14A-41C3-B5DA-0AA7BB9A5C7F}" type="sibTrans" cxnId="{28923907-63B0-42D4-A1D0-E5764EC029D6}">
      <dgm:prSet custT="1"/>
      <dgm:spPr>
        <a:solidFill>
          <a:srgbClr val="78B17A"/>
        </a:solidFill>
      </dgm:spPr>
      <dgm:t>
        <a:bodyPr/>
        <a:lstStyle/>
        <a:p>
          <a:endParaRPr lang="es-ES" sz="2400"/>
        </a:p>
      </dgm:t>
    </dgm:pt>
    <dgm:pt modelId="{83888EDB-D508-422E-B9A0-24C7742CD4E7}">
      <dgm:prSet phldrT="[Texto]" custT="1"/>
      <dgm:spPr>
        <a:solidFill>
          <a:srgbClr val="AED633"/>
        </a:solidFill>
      </dgm:spPr>
      <dgm:t>
        <a:bodyPr/>
        <a:lstStyle/>
        <a:p>
          <a:r>
            <a:rPr lang="sv-SE" sz="2400" noProof="0" dirty="0">
              <a:latin typeface="Helvetica Neue" panose="020B0604020202020204"/>
              <a:ea typeface="Microsoft Sans Serif" panose="020B0604020202020204" pitchFamily="34" charset="0"/>
              <a:cs typeface="Microsoft Sans Serif" panose="020B0604020202020204" pitchFamily="34" charset="0"/>
            </a:rPr>
            <a:t>Bestäm dig för nya mål och finansiering samtidigt som du försiktigt vägleder laget på rätt väg.</a:t>
          </a:r>
          <a:endParaRPr lang="en-US" sz="2400" noProof="0" dirty="0">
            <a:latin typeface="Helvetica Neue" panose="020B0604020202020204"/>
          </a:endParaRPr>
        </a:p>
      </dgm:t>
    </dgm:pt>
    <dgm:pt modelId="{3592B604-65E3-405B-A8EF-A2A8E584F15E}" type="parTrans" cxnId="{8DC64D60-50D3-49FA-8A32-9B8BDAE761DA}">
      <dgm:prSet/>
      <dgm:spPr/>
      <dgm:t>
        <a:bodyPr/>
        <a:lstStyle/>
        <a:p>
          <a:endParaRPr lang="es-ES" sz="2400"/>
        </a:p>
      </dgm:t>
    </dgm:pt>
    <dgm:pt modelId="{C3B89293-49C3-4627-94FF-417DD0944269}" type="sibTrans" cxnId="{8DC64D60-50D3-49FA-8A32-9B8BDAE761DA}">
      <dgm:prSet/>
      <dgm:spPr/>
      <dgm:t>
        <a:bodyPr/>
        <a:lstStyle/>
        <a:p>
          <a:endParaRPr lang="es-ES" sz="2400"/>
        </a:p>
      </dgm:t>
    </dgm:pt>
    <dgm:pt modelId="{04666621-46AD-40D4-8639-9BD0BB0B2280}">
      <dgm:prSet phldrT="[Texto]" custT="1"/>
      <dgm:spPr>
        <a:solidFill>
          <a:srgbClr val="AED633"/>
        </a:solidFill>
      </dgm:spPr>
      <dgm:t>
        <a:bodyPr/>
        <a:lstStyle/>
        <a:p>
          <a:r>
            <a:rPr lang="sv-SE" sz="2400" noProof="0" dirty="0">
              <a:latin typeface="Helvetica Neue" panose="020B0604020202020204"/>
              <a:ea typeface="Microsoft Sans Serif" panose="020B0604020202020204" pitchFamily="34" charset="0"/>
              <a:cs typeface="Microsoft Sans Serif" panose="020B0604020202020204" pitchFamily="34" charset="0"/>
            </a:rPr>
            <a:t>Straffa aldrig dina intraprenörer om ett projekt inte fungerar. Majoriteten av </a:t>
          </a:r>
          <a:r>
            <a:rPr lang="sv-SE" sz="2400" noProof="0" dirty="0" err="1">
              <a:latin typeface="Helvetica Neue" panose="020B0604020202020204"/>
              <a:ea typeface="Microsoft Sans Serif" panose="020B0604020202020204" pitchFamily="34" charset="0"/>
              <a:cs typeface="Microsoft Sans Serif" panose="020B0604020202020204" pitchFamily="34" charset="0"/>
            </a:rPr>
            <a:t>intraprenöriella</a:t>
          </a:r>
          <a:r>
            <a:rPr lang="sv-SE" sz="2400" noProof="0" dirty="0">
              <a:latin typeface="Helvetica Neue" panose="020B0604020202020204"/>
              <a:ea typeface="Microsoft Sans Serif" panose="020B0604020202020204" pitchFamily="34" charset="0"/>
              <a:cs typeface="Microsoft Sans Serif" panose="020B0604020202020204" pitchFamily="34" charset="0"/>
            </a:rPr>
            <a:t> ansträngningar misslyckas faktiskt. </a:t>
          </a:r>
          <a:endParaRPr lang="en-US" sz="2400" noProof="0" dirty="0">
            <a:latin typeface="Helvetica Neue" panose="020B0604020202020204"/>
          </a:endParaRPr>
        </a:p>
      </dgm:t>
    </dgm:pt>
    <dgm:pt modelId="{4676A69C-5C6C-4F2D-A201-735515F566EE}" type="parTrans" cxnId="{CC398513-51FE-4CB9-9770-75BA274282EB}">
      <dgm:prSet/>
      <dgm:spPr/>
      <dgm:t>
        <a:bodyPr/>
        <a:lstStyle/>
        <a:p>
          <a:endParaRPr lang="en-GB"/>
        </a:p>
      </dgm:t>
    </dgm:pt>
    <dgm:pt modelId="{09683709-6212-42A3-B6C7-F4C14E4957A7}" type="sibTrans" cxnId="{CC398513-51FE-4CB9-9770-75BA274282EB}">
      <dgm:prSet/>
      <dgm:spPr/>
      <dgm:t>
        <a:bodyPr/>
        <a:lstStyle/>
        <a:p>
          <a:endParaRPr lang="en-GB"/>
        </a:p>
      </dgm:t>
    </dgm:pt>
    <dgm:pt modelId="{4229AF86-1F8E-4846-8005-ECD35CC7D1FA}">
      <dgm:prSet phldrT="[Texto]" custT="1"/>
      <dgm:spPr>
        <a:solidFill>
          <a:srgbClr val="AED633"/>
        </a:solidFill>
      </dgm:spPr>
      <dgm:t>
        <a:bodyPr/>
        <a:lstStyle/>
        <a:p>
          <a:r>
            <a:rPr lang="sv-SE" sz="2400" noProof="0" dirty="0">
              <a:latin typeface="Helvetica Neue" panose="020B0604020202020204"/>
              <a:ea typeface="Microsoft Sans Serif" panose="020B0604020202020204" pitchFamily="34" charset="0"/>
              <a:cs typeface="Microsoft Sans Serif" panose="020B0604020202020204" pitchFamily="34" charset="0"/>
            </a:rPr>
            <a:t>Om du tror att projektet har nått sin slutsats är det ditt jobb att avsluta det och hjälpa intraprenörer att gå vidare till nästa strävan</a:t>
          </a:r>
          <a:r>
            <a:rPr lang="en-US" sz="2400" noProof="0" dirty="0">
              <a:latin typeface="Helvetica Neue" panose="020B0604020202020204"/>
              <a:ea typeface="Microsoft Sans Serif" panose="020B0604020202020204" pitchFamily="34" charset="0"/>
              <a:cs typeface="Microsoft Sans Serif" panose="020B0604020202020204" pitchFamily="34" charset="0"/>
            </a:rPr>
            <a:t>. </a:t>
          </a:r>
          <a:endParaRPr lang="en-US" sz="2400" noProof="0" dirty="0">
            <a:latin typeface="Helvetica Neue" panose="020B0604020202020204"/>
          </a:endParaRPr>
        </a:p>
      </dgm:t>
    </dgm:pt>
    <dgm:pt modelId="{F0704586-52E4-4FC6-937E-86B9487118D5}" type="parTrans" cxnId="{10B2AFA9-73E1-476B-B0D5-F79E4EC65DCE}">
      <dgm:prSet/>
      <dgm:spPr/>
      <dgm:t>
        <a:bodyPr/>
        <a:lstStyle/>
        <a:p>
          <a:endParaRPr lang="en-GB"/>
        </a:p>
      </dgm:t>
    </dgm:pt>
    <dgm:pt modelId="{59F0459C-E91E-46EA-92F3-5E812E3B8CD8}" type="sibTrans" cxnId="{10B2AFA9-73E1-476B-B0D5-F79E4EC65DCE}">
      <dgm:prSet/>
      <dgm:spPr/>
      <dgm:t>
        <a:bodyPr/>
        <a:lstStyle/>
        <a:p>
          <a:endParaRPr lang="en-GB" dirty="0"/>
        </a:p>
      </dgm:t>
    </dgm:pt>
    <dgm:pt modelId="{86DBD685-4E9F-4113-AECB-029909B7CCA1}" type="pres">
      <dgm:prSet presAssocID="{79E588ED-7EBD-4940-A553-F6D0A1C66C40}" presName="Name0" presStyleCnt="0">
        <dgm:presLayoutVars>
          <dgm:dir/>
          <dgm:resizeHandles val="exact"/>
        </dgm:presLayoutVars>
      </dgm:prSet>
      <dgm:spPr/>
    </dgm:pt>
    <dgm:pt modelId="{450A97CA-7016-4E1E-9085-87FFAE26376F}" type="pres">
      <dgm:prSet presAssocID="{9F68FCD2-3E48-446E-8F22-E5810A80B537}" presName="node" presStyleLbl="node1" presStyleIdx="0" presStyleCnt="5" custScaleX="99738">
        <dgm:presLayoutVars>
          <dgm:bulletEnabled val="1"/>
        </dgm:presLayoutVars>
      </dgm:prSet>
      <dgm:spPr/>
    </dgm:pt>
    <dgm:pt modelId="{B049AB22-CB79-4239-957A-264D6567709F}" type="pres">
      <dgm:prSet presAssocID="{CA4CCC53-C737-4D1A-A3D6-6E233543B85F}" presName="sibTrans" presStyleLbl="sibTrans2D1" presStyleIdx="0" presStyleCnt="4"/>
      <dgm:spPr/>
    </dgm:pt>
    <dgm:pt modelId="{C973A0D1-4934-4DA6-ABBF-9B27F8240C15}" type="pres">
      <dgm:prSet presAssocID="{CA4CCC53-C737-4D1A-A3D6-6E233543B85F}" presName="connectorText" presStyleLbl="sibTrans2D1" presStyleIdx="0" presStyleCnt="4"/>
      <dgm:spPr/>
    </dgm:pt>
    <dgm:pt modelId="{BEFF05DD-BC54-49FA-ABC3-1F8158BEDE33}" type="pres">
      <dgm:prSet presAssocID="{481B99E2-07C2-4F31-B274-5C5173450CC9}" presName="node" presStyleLbl="node1" presStyleIdx="1" presStyleCnt="5" custScaleX="91701">
        <dgm:presLayoutVars>
          <dgm:bulletEnabled val="1"/>
        </dgm:presLayoutVars>
      </dgm:prSet>
      <dgm:spPr/>
    </dgm:pt>
    <dgm:pt modelId="{3703EE76-B3B5-46AA-A5D5-72A92C20F269}" type="pres">
      <dgm:prSet presAssocID="{25726D37-C14A-41C3-B5DA-0AA7BB9A5C7F}" presName="sibTrans" presStyleLbl="sibTrans2D1" presStyleIdx="1" presStyleCnt="4"/>
      <dgm:spPr/>
    </dgm:pt>
    <dgm:pt modelId="{C0732546-655D-4AEB-AAC0-13E6F6AC30E0}" type="pres">
      <dgm:prSet presAssocID="{25726D37-C14A-41C3-B5DA-0AA7BB9A5C7F}" presName="connectorText" presStyleLbl="sibTrans2D1" presStyleIdx="1" presStyleCnt="4"/>
      <dgm:spPr/>
    </dgm:pt>
    <dgm:pt modelId="{D74DD934-AFAA-4200-85A6-D99B1BD1E306}" type="pres">
      <dgm:prSet presAssocID="{83888EDB-D508-422E-B9A0-24C7742CD4E7}" presName="node" presStyleLbl="node1" presStyleIdx="2" presStyleCnt="5" custScaleX="118461">
        <dgm:presLayoutVars>
          <dgm:bulletEnabled val="1"/>
        </dgm:presLayoutVars>
      </dgm:prSet>
      <dgm:spPr/>
    </dgm:pt>
    <dgm:pt modelId="{5E582A72-72C0-41B8-A2AD-2916C50BDD9A}" type="pres">
      <dgm:prSet presAssocID="{C3B89293-49C3-4627-94FF-417DD0944269}" presName="sibTrans" presStyleLbl="sibTrans2D1" presStyleIdx="2" presStyleCnt="4"/>
      <dgm:spPr/>
    </dgm:pt>
    <dgm:pt modelId="{199E5F0B-77EC-40EF-89D9-DA9434E63361}" type="pres">
      <dgm:prSet presAssocID="{C3B89293-49C3-4627-94FF-417DD0944269}" presName="connectorText" presStyleLbl="sibTrans2D1" presStyleIdx="2" presStyleCnt="4"/>
      <dgm:spPr/>
    </dgm:pt>
    <dgm:pt modelId="{AED5F8EC-C5A6-442A-8C3C-1FA41DD78C22}" type="pres">
      <dgm:prSet presAssocID="{4229AF86-1F8E-4846-8005-ECD35CC7D1FA}" presName="node" presStyleLbl="node1" presStyleIdx="3" presStyleCnt="5" custScaleX="144864">
        <dgm:presLayoutVars>
          <dgm:bulletEnabled val="1"/>
        </dgm:presLayoutVars>
      </dgm:prSet>
      <dgm:spPr/>
    </dgm:pt>
    <dgm:pt modelId="{6CE14338-2AC7-4F7E-8502-7F23EB8E5BD9}" type="pres">
      <dgm:prSet presAssocID="{59F0459C-E91E-46EA-92F3-5E812E3B8CD8}" presName="sibTrans" presStyleLbl="sibTrans2D1" presStyleIdx="3" presStyleCnt="4"/>
      <dgm:spPr/>
    </dgm:pt>
    <dgm:pt modelId="{E472C655-5D8E-4A00-BB83-041D4B82C18F}" type="pres">
      <dgm:prSet presAssocID="{59F0459C-E91E-46EA-92F3-5E812E3B8CD8}" presName="connectorText" presStyleLbl="sibTrans2D1" presStyleIdx="3" presStyleCnt="4"/>
      <dgm:spPr/>
    </dgm:pt>
    <dgm:pt modelId="{10AFD01F-0C50-49B5-BBA4-63F6B3C0EBE5}" type="pres">
      <dgm:prSet presAssocID="{04666621-46AD-40D4-8639-9BD0BB0B2280}" presName="node" presStyleLbl="node1" presStyleIdx="4" presStyleCnt="5" custScaleX="122437">
        <dgm:presLayoutVars>
          <dgm:bulletEnabled val="1"/>
        </dgm:presLayoutVars>
      </dgm:prSet>
      <dgm:spPr/>
    </dgm:pt>
  </dgm:ptLst>
  <dgm:cxnLst>
    <dgm:cxn modelId="{E98EA705-D464-45D6-B20A-E9A2D856AE23}" type="presOf" srcId="{04666621-46AD-40D4-8639-9BD0BB0B2280}" destId="{10AFD01F-0C50-49B5-BBA4-63F6B3C0EBE5}" srcOrd="0" destOrd="0" presId="urn:microsoft.com/office/officeart/2005/8/layout/process1"/>
    <dgm:cxn modelId="{28923907-63B0-42D4-A1D0-E5764EC029D6}" srcId="{79E588ED-7EBD-4940-A553-F6D0A1C66C40}" destId="{481B99E2-07C2-4F31-B274-5C5173450CC9}" srcOrd="1" destOrd="0" parTransId="{B9409D82-36F5-4F73-B775-3E85ACD12163}" sibTransId="{25726D37-C14A-41C3-B5DA-0AA7BB9A5C7F}"/>
    <dgm:cxn modelId="{A312660C-7CDA-4B79-919E-A7BEBF839215}" type="presOf" srcId="{83888EDB-D508-422E-B9A0-24C7742CD4E7}" destId="{D74DD934-AFAA-4200-85A6-D99B1BD1E306}" srcOrd="0" destOrd="0" presId="urn:microsoft.com/office/officeart/2005/8/layout/process1"/>
    <dgm:cxn modelId="{CC398513-51FE-4CB9-9770-75BA274282EB}" srcId="{79E588ED-7EBD-4940-A553-F6D0A1C66C40}" destId="{04666621-46AD-40D4-8639-9BD0BB0B2280}" srcOrd="4" destOrd="0" parTransId="{4676A69C-5C6C-4F2D-A201-735515F566EE}" sibTransId="{09683709-6212-42A3-B6C7-F4C14E4957A7}"/>
    <dgm:cxn modelId="{C7120D18-0A8B-48FC-AC15-36EBFA10FCDA}" type="presOf" srcId="{59F0459C-E91E-46EA-92F3-5E812E3B8CD8}" destId="{6CE14338-2AC7-4F7E-8502-7F23EB8E5BD9}" srcOrd="0" destOrd="0" presId="urn:microsoft.com/office/officeart/2005/8/layout/process1"/>
    <dgm:cxn modelId="{46BB931E-B33B-40D8-BF6E-B83D576EA6ED}" type="presOf" srcId="{C3B89293-49C3-4627-94FF-417DD0944269}" destId="{5E582A72-72C0-41B8-A2AD-2916C50BDD9A}" srcOrd="0" destOrd="0" presId="urn:microsoft.com/office/officeart/2005/8/layout/process1"/>
    <dgm:cxn modelId="{7ABDEA1E-696C-479F-B0EA-EE00331FE2E5}" type="presOf" srcId="{CA4CCC53-C737-4D1A-A3D6-6E233543B85F}" destId="{C973A0D1-4934-4DA6-ABBF-9B27F8240C15}" srcOrd="1" destOrd="0" presId="urn:microsoft.com/office/officeart/2005/8/layout/process1"/>
    <dgm:cxn modelId="{6B527C28-3E06-47CD-856A-7CF5B6E4F4B8}" type="presOf" srcId="{25726D37-C14A-41C3-B5DA-0AA7BB9A5C7F}" destId="{3703EE76-B3B5-46AA-A5D5-72A92C20F269}" srcOrd="0" destOrd="0" presId="urn:microsoft.com/office/officeart/2005/8/layout/process1"/>
    <dgm:cxn modelId="{3E3F5C2E-585E-46E0-9B67-4CF15D9DE66C}" srcId="{79E588ED-7EBD-4940-A553-F6D0A1C66C40}" destId="{9F68FCD2-3E48-446E-8F22-E5810A80B537}" srcOrd="0" destOrd="0" parTransId="{E365FBAA-F7F0-403A-8397-9FD8F939C0A5}" sibTransId="{CA4CCC53-C737-4D1A-A3D6-6E233543B85F}"/>
    <dgm:cxn modelId="{8DC64D60-50D3-49FA-8A32-9B8BDAE761DA}" srcId="{79E588ED-7EBD-4940-A553-F6D0A1C66C40}" destId="{83888EDB-D508-422E-B9A0-24C7742CD4E7}" srcOrd="2" destOrd="0" parTransId="{3592B604-65E3-405B-A8EF-A2A8E584F15E}" sibTransId="{C3B89293-49C3-4627-94FF-417DD0944269}"/>
    <dgm:cxn modelId="{460DD378-53DF-4E4E-8059-3799076CD1C0}" type="presOf" srcId="{59F0459C-E91E-46EA-92F3-5E812E3B8CD8}" destId="{E472C655-5D8E-4A00-BB83-041D4B82C18F}" srcOrd="1" destOrd="0" presId="urn:microsoft.com/office/officeart/2005/8/layout/process1"/>
    <dgm:cxn modelId="{9B18F782-9339-4A5C-9FDA-F494DC7BEB7A}" type="presOf" srcId="{C3B89293-49C3-4627-94FF-417DD0944269}" destId="{199E5F0B-77EC-40EF-89D9-DA9434E63361}" srcOrd="1" destOrd="0" presId="urn:microsoft.com/office/officeart/2005/8/layout/process1"/>
    <dgm:cxn modelId="{8676A88C-A5F3-4334-A713-ACE35D22BE5B}" type="presOf" srcId="{25726D37-C14A-41C3-B5DA-0AA7BB9A5C7F}" destId="{C0732546-655D-4AEB-AAC0-13E6F6AC30E0}" srcOrd="1" destOrd="0" presId="urn:microsoft.com/office/officeart/2005/8/layout/process1"/>
    <dgm:cxn modelId="{9FE4598E-845C-4DAA-B168-C79A2D93C7B0}" type="presOf" srcId="{79E588ED-7EBD-4940-A553-F6D0A1C66C40}" destId="{86DBD685-4E9F-4113-AECB-029909B7CCA1}" srcOrd="0" destOrd="0" presId="urn:microsoft.com/office/officeart/2005/8/layout/process1"/>
    <dgm:cxn modelId="{E5885498-13D1-47BC-8C11-D62DE6CA8E4A}" type="presOf" srcId="{CA4CCC53-C737-4D1A-A3D6-6E233543B85F}" destId="{B049AB22-CB79-4239-957A-264D6567709F}" srcOrd="0" destOrd="0" presId="urn:microsoft.com/office/officeart/2005/8/layout/process1"/>
    <dgm:cxn modelId="{10B2AFA9-73E1-476B-B0D5-F79E4EC65DCE}" srcId="{79E588ED-7EBD-4940-A553-F6D0A1C66C40}" destId="{4229AF86-1F8E-4846-8005-ECD35CC7D1FA}" srcOrd="3" destOrd="0" parTransId="{F0704586-52E4-4FC6-937E-86B9487118D5}" sibTransId="{59F0459C-E91E-46EA-92F3-5E812E3B8CD8}"/>
    <dgm:cxn modelId="{0F12A3B0-53CF-43DF-9D61-D6A2733F83A1}" type="presOf" srcId="{4229AF86-1F8E-4846-8005-ECD35CC7D1FA}" destId="{AED5F8EC-C5A6-442A-8C3C-1FA41DD78C22}" srcOrd="0" destOrd="0" presId="urn:microsoft.com/office/officeart/2005/8/layout/process1"/>
    <dgm:cxn modelId="{A34B2CC8-C3FB-4367-B962-AD300C9D0899}" type="presOf" srcId="{9F68FCD2-3E48-446E-8F22-E5810A80B537}" destId="{450A97CA-7016-4E1E-9085-87FFAE26376F}" srcOrd="0" destOrd="0" presId="urn:microsoft.com/office/officeart/2005/8/layout/process1"/>
    <dgm:cxn modelId="{3F4665D7-1C1F-446B-8B3B-7ADA1D5F7C78}" type="presOf" srcId="{481B99E2-07C2-4F31-B274-5C5173450CC9}" destId="{BEFF05DD-BC54-49FA-ABC3-1F8158BEDE33}" srcOrd="0" destOrd="0" presId="urn:microsoft.com/office/officeart/2005/8/layout/process1"/>
    <dgm:cxn modelId="{89E3FED2-358A-45BB-BDD0-EDD1BD0C99DE}" type="presParOf" srcId="{86DBD685-4E9F-4113-AECB-029909B7CCA1}" destId="{450A97CA-7016-4E1E-9085-87FFAE26376F}" srcOrd="0" destOrd="0" presId="urn:microsoft.com/office/officeart/2005/8/layout/process1"/>
    <dgm:cxn modelId="{FCE26AD3-E2A8-406B-902B-E5B1F0AA54D9}" type="presParOf" srcId="{86DBD685-4E9F-4113-AECB-029909B7CCA1}" destId="{B049AB22-CB79-4239-957A-264D6567709F}" srcOrd="1" destOrd="0" presId="urn:microsoft.com/office/officeart/2005/8/layout/process1"/>
    <dgm:cxn modelId="{8363C24B-A1FD-4772-AE16-33FC619B18AE}" type="presParOf" srcId="{B049AB22-CB79-4239-957A-264D6567709F}" destId="{C973A0D1-4934-4DA6-ABBF-9B27F8240C15}" srcOrd="0" destOrd="0" presId="urn:microsoft.com/office/officeart/2005/8/layout/process1"/>
    <dgm:cxn modelId="{C368DB53-8C83-44F3-8BC0-38BE85B6E180}" type="presParOf" srcId="{86DBD685-4E9F-4113-AECB-029909B7CCA1}" destId="{BEFF05DD-BC54-49FA-ABC3-1F8158BEDE33}" srcOrd="2" destOrd="0" presId="urn:microsoft.com/office/officeart/2005/8/layout/process1"/>
    <dgm:cxn modelId="{07EB6A65-5135-4BD6-BC42-4435B953C78A}" type="presParOf" srcId="{86DBD685-4E9F-4113-AECB-029909B7CCA1}" destId="{3703EE76-B3B5-46AA-A5D5-72A92C20F269}" srcOrd="3" destOrd="0" presId="urn:microsoft.com/office/officeart/2005/8/layout/process1"/>
    <dgm:cxn modelId="{ABB1555D-1999-48DC-8729-6DCF48BE31AF}" type="presParOf" srcId="{3703EE76-B3B5-46AA-A5D5-72A92C20F269}" destId="{C0732546-655D-4AEB-AAC0-13E6F6AC30E0}" srcOrd="0" destOrd="0" presId="urn:microsoft.com/office/officeart/2005/8/layout/process1"/>
    <dgm:cxn modelId="{9B89F699-C273-4AEC-9948-B66A2A97752B}" type="presParOf" srcId="{86DBD685-4E9F-4113-AECB-029909B7CCA1}" destId="{D74DD934-AFAA-4200-85A6-D99B1BD1E306}" srcOrd="4" destOrd="0" presId="urn:microsoft.com/office/officeart/2005/8/layout/process1"/>
    <dgm:cxn modelId="{5AFD89CC-A3AD-43DC-8A9C-77024151CB3C}" type="presParOf" srcId="{86DBD685-4E9F-4113-AECB-029909B7CCA1}" destId="{5E582A72-72C0-41B8-A2AD-2916C50BDD9A}" srcOrd="5" destOrd="0" presId="urn:microsoft.com/office/officeart/2005/8/layout/process1"/>
    <dgm:cxn modelId="{FF7761ED-A4CC-4022-96AA-4CE82F4D6B2D}" type="presParOf" srcId="{5E582A72-72C0-41B8-A2AD-2916C50BDD9A}" destId="{199E5F0B-77EC-40EF-89D9-DA9434E63361}" srcOrd="0" destOrd="0" presId="urn:microsoft.com/office/officeart/2005/8/layout/process1"/>
    <dgm:cxn modelId="{4C988640-A8F9-4A15-A901-A39FCBDFE625}" type="presParOf" srcId="{86DBD685-4E9F-4113-AECB-029909B7CCA1}" destId="{AED5F8EC-C5A6-442A-8C3C-1FA41DD78C22}" srcOrd="6" destOrd="0" presId="urn:microsoft.com/office/officeart/2005/8/layout/process1"/>
    <dgm:cxn modelId="{2608F120-E1A2-4880-BB62-4F3AB05B7A22}" type="presParOf" srcId="{86DBD685-4E9F-4113-AECB-029909B7CCA1}" destId="{6CE14338-2AC7-4F7E-8502-7F23EB8E5BD9}" srcOrd="7" destOrd="0" presId="urn:microsoft.com/office/officeart/2005/8/layout/process1"/>
    <dgm:cxn modelId="{FFBCBF26-6E6A-4E74-9B28-2D972AA0FAC8}" type="presParOf" srcId="{6CE14338-2AC7-4F7E-8502-7F23EB8E5BD9}" destId="{E472C655-5D8E-4A00-BB83-041D4B82C18F}" srcOrd="0" destOrd="0" presId="urn:microsoft.com/office/officeart/2005/8/layout/process1"/>
    <dgm:cxn modelId="{05F90AFB-C625-4A35-BFD3-6063B0DBDBB1}" type="presParOf" srcId="{86DBD685-4E9F-4113-AECB-029909B7CCA1}" destId="{10AFD01F-0C50-49B5-BBA4-63F6B3C0EBE5}"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932221"/>
          <a:ext cx="10620000" cy="166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4230" tIns="916432" rIns="824230" bIns="156464" numCol="1" spcCol="1270" anchor="t" anchorCtr="0">
          <a:noAutofit/>
        </a:bodyPr>
        <a:lstStyle/>
        <a:p>
          <a:pPr marL="228600" lvl="1" indent="-228600" algn="l" defTabSz="977900">
            <a:lnSpc>
              <a:spcPct val="90000"/>
            </a:lnSpc>
            <a:spcBef>
              <a:spcPct val="0"/>
            </a:spcBef>
            <a:spcAft>
              <a:spcPct val="15000"/>
            </a:spcAft>
            <a:buFontTx/>
            <a:buBlip>
              <a:blip xmlns:r="http://schemas.openxmlformats.org/officeDocument/2006/relationships" r:embed="rId1"/>
            </a:buBlip>
          </a:pPr>
          <a:r>
            <a:rPr lang="sv-SE" sz="2200" kern="1200" noProof="0" dirty="0">
              <a:latin typeface="Helvetica Neue"/>
            </a:rPr>
            <a:t>En kultur av öppenhet som ska stärkas genom spridning av tidigare innovativa idéer för att stödja </a:t>
          </a:r>
          <a:r>
            <a:rPr lang="sv-SE" sz="2200" kern="1200" noProof="0" dirty="0" err="1">
              <a:latin typeface="Helvetica Neue"/>
            </a:rPr>
            <a:t>entreprenöriellt</a:t>
          </a:r>
          <a:r>
            <a:rPr lang="sv-SE" sz="2200" kern="1200" noProof="0" dirty="0">
              <a:latin typeface="Helvetica Neue"/>
            </a:rPr>
            <a:t> beteende.</a:t>
          </a:r>
          <a:endParaRPr lang="en-US" sz="2200" kern="1200" noProof="0" dirty="0">
            <a:latin typeface="Helvetica Neue"/>
          </a:endParaRPr>
        </a:p>
      </dsp:txBody>
      <dsp:txXfrm>
        <a:off x="0" y="932221"/>
        <a:ext cx="10620000" cy="1663200"/>
      </dsp:txXfrm>
    </dsp:sp>
    <dsp:sp modelId="{4764129B-7761-4B95-A03D-502AE032A78A}">
      <dsp:nvSpPr>
        <dsp:cNvPr id="0" name=""/>
        <dsp:cNvSpPr/>
      </dsp:nvSpPr>
      <dsp:spPr>
        <a:xfrm>
          <a:off x="531000" y="49138"/>
          <a:ext cx="8461750" cy="1532522"/>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988" tIns="0" rIns="280988" bIns="0" numCol="1" spcCol="1270" anchor="ctr" anchorCtr="0">
          <a:noAutofit/>
        </a:bodyPr>
        <a:lstStyle/>
        <a:p>
          <a:pPr marL="0" lvl="0" indent="0" algn="l" defTabSz="1066800">
            <a:lnSpc>
              <a:spcPct val="90000"/>
            </a:lnSpc>
            <a:spcBef>
              <a:spcPct val="0"/>
            </a:spcBef>
            <a:spcAft>
              <a:spcPct val="35000"/>
            </a:spcAft>
            <a:buNone/>
          </a:pPr>
          <a:r>
            <a:rPr lang="sv-SE" sz="2400" kern="1200" noProof="0" dirty="0">
              <a:latin typeface="Helvetica Neue"/>
            </a:rPr>
            <a:t>Brist på kommunikation om nivån på entreprenörsfrihet för juniora yrkesverksamma</a:t>
          </a:r>
          <a:endParaRPr lang="en-US" sz="2400" kern="1200" noProof="0" dirty="0">
            <a:latin typeface="Helvetica Neue"/>
          </a:endParaRPr>
        </a:p>
      </dsp:txBody>
      <dsp:txXfrm>
        <a:off x="605812" y="123950"/>
        <a:ext cx="8312126" cy="1382898"/>
      </dsp:txXfrm>
    </dsp:sp>
    <dsp:sp modelId="{708B0FF5-326D-47CA-8907-B37CB19FA87D}">
      <dsp:nvSpPr>
        <dsp:cNvPr id="0" name=""/>
        <dsp:cNvSpPr/>
      </dsp:nvSpPr>
      <dsp:spPr>
        <a:xfrm>
          <a:off x="0" y="3482461"/>
          <a:ext cx="10620000" cy="194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4230" tIns="916432" rIns="824230" bIns="156464" numCol="1" spcCol="1270" anchor="t" anchorCtr="0">
          <a:noAutofit/>
        </a:bodyPr>
        <a:lstStyle/>
        <a:p>
          <a:pPr marL="228600" lvl="1" indent="-228600" algn="l" defTabSz="977900">
            <a:lnSpc>
              <a:spcPct val="90000"/>
            </a:lnSpc>
            <a:spcBef>
              <a:spcPct val="0"/>
            </a:spcBef>
            <a:spcAft>
              <a:spcPct val="15000"/>
            </a:spcAft>
            <a:buFontTx/>
            <a:buBlip>
              <a:blip xmlns:r="http://schemas.openxmlformats.org/officeDocument/2006/relationships" r:embed="rId1"/>
            </a:buBlip>
          </a:pPr>
          <a:r>
            <a:rPr lang="sv-SE" sz="2200" kern="1200" noProof="0" dirty="0">
              <a:latin typeface="Helvetica Neue"/>
            </a:rPr>
            <a:t>Intraprenörskap ses ofta som en laginsats och samarbete är nyckeln, inte alla våra instansers prestationsgranskningar tar tillräcklig hänsyn till betydelsen av entreprenörsproffs som arbetar som ett team.</a:t>
          </a:r>
          <a:endParaRPr lang="en-US" sz="2200" kern="1200" noProof="0" dirty="0">
            <a:latin typeface="Helvetica Neue"/>
          </a:endParaRPr>
        </a:p>
      </dsp:txBody>
      <dsp:txXfrm>
        <a:off x="0" y="3482461"/>
        <a:ext cx="10620000" cy="1940400"/>
      </dsp:txXfrm>
    </dsp:sp>
    <dsp:sp modelId="{5368F5F0-0155-4F7D-A6DE-89E67052E07A}">
      <dsp:nvSpPr>
        <dsp:cNvPr id="0" name=""/>
        <dsp:cNvSpPr/>
      </dsp:nvSpPr>
      <dsp:spPr>
        <a:xfrm>
          <a:off x="531000" y="2833021"/>
          <a:ext cx="8461750" cy="129888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988" tIns="0" rIns="280988" bIns="0" numCol="1" spcCol="1270" anchor="ctr" anchorCtr="0">
          <a:noAutofit/>
        </a:bodyPr>
        <a:lstStyle/>
        <a:p>
          <a:pPr marL="0" lvl="0" indent="0" algn="l" defTabSz="1066800">
            <a:lnSpc>
              <a:spcPct val="90000"/>
            </a:lnSpc>
            <a:spcBef>
              <a:spcPct val="0"/>
            </a:spcBef>
            <a:spcAft>
              <a:spcPct val="35000"/>
            </a:spcAft>
            <a:buNone/>
          </a:pPr>
          <a:r>
            <a:rPr lang="sv-SE" sz="2400" kern="1200" noProof="0" dirty="0">
              <a:latin typeface="Helvetica Neue"/>
            </a:rPr>
            <a:t>Betoning på individuella personliga intäkter snarare än samarbete </a:t>
          </a:r>
          <a:endParaRPr lang="en-US" sz="2400" kern="1200" noProof="0" dirty="0">
            <a:latin typeface="Helvetica Neue"/>
          </a:endParaRPr>
        </a:p>
      </dsp:txBody>
      <dsp:txXfrm>
        <a:off x="594406" y="2896427"/>
        <a:ext cx="8334938" cy="11720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A97CA-7016-4E1E-9085-87FFAE26376F}">
      <dsp:nvSpPr>
        <dsp:cNvPr id="0" name=""/>
        <dsp:cNvSpPr/>
      </dsp:nvSpPr>
      <dsp:spPr>
        <a:xfrm>
          <a:off x="2620" y="391666"/>
          <a:ext cx="3788179" cy="4148667"/>
        </a:xfrm>
        <a:prstGeom prst="roundRect">
          <a:avLst>
            <a:gd name="adj" fmla="val 10000"/>
          </a:avLst>
        </a:prstGeom>
        <a:solidFill>
          <a:srgbClr val="4D94B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sv-SE" sz="2400" kern="1200" noProof="0" dirty="0">
              <a:latin typeface="Helvetica Neue"/>
              <a:ea typeface="Microsoft Sans Serif" panose="020B0604020202020204" pitchFamily="34" charset="0"/>
              <a:cs typeface="Microsoft Sans Serif" panose="020B0604020202020204" pitchFamily="34" charset="0"/>
            </a:rPr>
            <a:t>Organisationer bör ge lika stor vikt till enskilda intäkter, stöd för andra yrkesverksammas engagemang och viktiga faktorer för att betona värdet av samarbete.</a:t>
          </a:r>
          <a:endParaRPr lang="en-US" sz="2400" kern="1200" noProof="0" dirty="0">
            <a:latin typeface="Helvetica Neue"/>
            <a:ea typeface="Microsoft Sans Serif" panose="020B0604020202020204" pitchFamily="34" charset="0"/>
            <a:cs typeface="Microsoft Sans Serif" panose="020B0604020202020204" pitchFamily="34" charset="0"/>
          </a:endParaRPr>
        </a:p>
      </dsp:txBody>
      <dsp:txXfrm>
        <a:off x="113572" y="502618"/>
        <a:ext cx="3566275" cy="3926763"/>
      </dsp:txXfrm>
    </dsp:sp>
    <dsp:sp modelId="{B049AB22-CB79-4239-957A-264D6567709F}">
      <dsp:nvSpPr>
        <dsp:cNvPr id="0" name=""/>
        <dsp:cNvSpPr/>
      </dsp:nvSpPr>
      <dsp:spPr>
        <a:xfrm rot="734">
          <a:off x="4081774" y="2116185"/>
          <a:ext cx="616865" cy="700693"/>
        </a:xfrm>
        <a:prstGeom prst="rightArrow">
          <a:avLst>
            <a:gd name="adj1" fmla="val 60000"/>
            <a:gd name="adj2" fmla="val 50000"/>
          </a:avLst>
        </a:prstGeom>
        <a:solidFill>
          <a:srgbClr val="4D94B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noProof="0" dirty="0"/>
        </a:p>
      </dsp:txBody>
      <dsp:txXfrm>
        <a:off x="4081774" y="2256304"/>
        <a:ext cx="431806" cy="420415"/>
      </dsp:txXfrm>
    </dsp:sp>
    <dsp:sp modelId="{1A51DBB4-CE49-4EA3-A0A1-EC878643DC16}">
      <dsp:nvSpPr>
        <dsp:cNvPr id="0" name=""/>
        <dsp:cNvSpPr/>
      </dsp:nvSpPr>
      <dsp:spPr>
        <a:xfrm>
          <a:off x="4954696" y="392620"/>
          <a:ext cx="2825375" cy="41486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sv-SE" sz="2400" kern="1200" noProof="0" dirty="0">
              <a:latin typeface="Helvetica Neue"/>
              <a:ea typeface="Microsoft Sans Serif" panose="020B0604020202020204" pitchFamily="34" charset="0"/>
              <a:cs typeface="Microsoft Sans Serif" panose="020B0604020202020204" pitchFamily="34" charset="0"/>
            </a:rPr>
            <a:t>Det är viktigt att ge erfarna entreprenörer med långsiktiga utsikter ytterligare tid att förverkliga sina investeringar samt att utforska och expandera till andra marknader och tjänstesektorer. </a:t>
          </a:r>
          <a:endParaRPr lang="en-US" sz="2400" kern="1200" noProof="0" dirty="0">
            <a:latin typeface="Helvetica Neue"/>
            <a:ea typeface="Microsoft Sans Serif" panose="020B0604020202020204" pitchFamily="34" charset="0"/>
            <a:cs typeface="Microsoft Sans Serif" panose="020B0604020202020204" pitchFamily="34" charset="0"/>
          </a:endParaRPr>
        </a:p>
      </dsp:txBody>
      <dsp:txXfrm>
        <a:off x="5037448" y="475372"/>
        <a:ext cx="2659871" cy="3983163"/>
      </dsp:txXfrm>
    </dsp:sp>
    <dsp:sp modelId="{47A2ED89-F85C-457C-9DF5-60B1283D7CEC}">
      <dsp:nvSpPr>
        <dsp:cNvPr id="0" name=""/>
        <dsp:cNvSpPr/>
      </dsp:nvSpPr>
      <dsp:spPr>
        <a:xfrm rot="21599164">
          <a:off x="8054173" y="2116126"/>
          <a:ext cx="581094" cy="7006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n-US" sz="3000" kern="1200" noProof="0" dirty="0"/>
        </a:p>
      </dsp:txBody>
      <dsp:txXfrm>
        <a:off x="8054173" y="2256286"/>
        <a:ext cx="406766" cy="420415"/>
      </dsp:txXfrm>
    </dsp:sp>
    <dsp:sp modelId="{361931FD-1DED-4571-8576-DC40683A8DA4}">
      <dsp:nvSpPr>
        <dsp:cNvPr id="0" name=""/>
        <dsp:cNvSpPr/>
      </dsp:nvSpPr>
      <dsp:spPr>
        <a:xfrm>
          <a:off x="8876476" y="391666"/>
          <a:ext cx="2825375" cy="41486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sv-SE" sz="2400" kern="1200" noProof="0" dirty="0">
              <a:latin typeface="Helvetica Neue"/>
              <a:ea typeface="Microsoft Sans Serif" panose="020B0604020202020204" pitchFamily="34" charset="0"/>
              <a:cs typeface="Microsoft Sans Serif" panose="020B0604020202020204" pitchFamily="34" charset="0"/>
            </a:rPr>
            <a:t>Interna partnermöten och offentligt erkännande bör inte bara fokuseras på individuell prestation utan också på </a:t>
          </a:r>
          <a:r>
            <a:rPr lang="sv-SE" sz="2400" kern="1200" noProof="0" dirty="0" err="1">
              <a:latin typeface="Helvetica Neue"/>
              <a:ea typeface="Microsoft Sans Serif" panose="020B0604020202020204" pitchFamily="34" charset="0"/>
              <a:cs typeface="Microsoft Sans Serif" panose="020B0604020202020204" pitchFamily="34" charset="0"/>
            </a:rPr>
            <a:t>entreprenöriellt</a:t>
          </a:r>
          <a:r>
            <a:rPr lang="sv-SE" sz="2400" kern="1200" noProof="0" dirty="0">
              <a:latin typeface="Helvetica Neue"/>
              <a:ea typeface="Microsoft Sans Serif" panose="020B0604020202020204" pitchFamily="34" charset="0"/>
              <a:cs typeface="Microsoft Sans Serif" panose="020B0604020202020204" pitchFamily="34" charset="0"/>
            </a:rPr>
            <a:t> grupparbete. </a:t>
          </a:r>
          <a:endParaRPr lang="en-US" sz="2400" kern="1200" noProof="0" dirty="0">
            <a:latin typeface="Helvetica Neue"/>
          </a:endParaRPr>
        </a:p>
      </dsp:txBody>
      <dsp:txXfrm>
        <a:off x="8959228" y="474418"/>
        <a:ext cx="2659871" cy="3983163"/>
      </dsp:txXfrm>
    </dsp:sp>
    <dsp:sp modelId="{1A00E249-D9AA-41E8-A4CE-7044BF31277E}">
      <dsp:nvSpPr>
        <dsp:cNvPr id="0" name=""/>
        <dsp:cNvSpPr/>
      </dsp:nvSpPr>
      <dsp:spPr>
        <a:xfrm>
          <a:off x="11984390" y="2115653"/>
          <a:ext cx="598979" cy="7006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n-US" sz="3000" kern="1200" noProof="0" dirty="0"/>
        </a:p>
      </dsp:txBody>
      <dsp:txXfrm>
        <a:off x="11984390" y="2255792"/>
        <a:ext cx="419285" cy="420415"/>
      </dsp:txXfrm>
    </dsp:sp>
    <dsp:sp modelId="{BEFF05DD-BC54-49FA-ABC3-1F8158BEDE33}">
      <dsp:nvSpPr>
        <dsp:cNvPr id="0" name=""/>
        <dsp:cNvSpPr/>
      </dsp:nvSpPr>
      <dsp:spPr>
        <a:xfrm>
          <a:off x="12832003" y="391666"/>
          <a:ext cx="2825375" cy="4148667"/>
        </a:xfrm>
        <a:prstGeom prst="roundRect">
          <a:avLst>
            <a:gd name="adj" fmla="val 10000"/>
          </a:avLst>
        </a:prstGeom>
        <a:solidFill>
          <a:srgbClr val="78B17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sv-SE" sz="2400" kern="1200" noProof="0" dirty="0">
              <a:latin typeface="Helvetica Neue"/>
              <a:ea typeface="Microsoft Sans Serif" panose="020B0604020202020204" pitchFamily="34" charset="0"/>
              <a:cs typeface="Microsoft Sans Serif" panose="020B0604020202020204" pitchFamily="34" charset="0"/>
            </a:rPr>
            <a:t>Företag måste utöva mod när de utvärderar alternativa strukturella alternativ för att behålla lysande yngre yrkesverksamma.</a:t>
          </a:r>
          <a:endParaRPr lang="en-US" sz="2400" kern="1200" noProof="0" dirty="0">
            <a:latin typeface="Helvetica Neue"/>
            <a:ea typeface="Microsoft Sans Serif" panose="020B0604020202020204" pitchFamily="34" charset="0"/>
            <a:cs typeface="Microsoft Sans Serif" panose="020B0604020202020204" pitchFamily="34" charset="0"/>
          </a:endParaRPr>
        </a:p>
      </dsp:txBody>
      <dsp:txXfrm>
        <a:off x="12914755" y="474418"/>
        <a:ext cx="2659871" cy="39831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A97CA-7016-4E1E-9085-87FFAE26376F}">
      <dsp:nvSpPr>
        <dsp:cNvPr id="0" name=""/>
        <dsp:cNvSpPr/>
      </dsp:nvSpPr>
      <dsp:spPr>
        <a:xfrm>
          <a:off x="16381" y="692226"/>
          <a:ext cx="2123994" cy="3799546"/>
        </a:xfrm>
        <a:prstGeom prst="roundRect">
          <a:avLst>
            <a:gd name="adj" fmla="val 10000"/>
          </a:avLst>
        </a:prstGeom>
        <a:solidFill>
          <a:srgbClr val="4D94B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sv-SE" sz="2400" kern="1200" noProof="0" dirty="0">
              <a:latin typeface="Helvetica Neue" panose="020B0604020202020204"/>
              <a:ea typeface="Microsoft Sans Serif" panose="020B0604020202020204" pitchFamily="34" charset="0"/>
              <a:cs typeface="Microsoft Sans Serif" panose="020B0604020202020204" pitchFamily="34" charset="0"/>
            </a:rPr>
            <a:t>Se till att du håller dig till dina överenskomna granskningstider om du vill hålla dina intraprenörer ansvariga på rätt sätt. </a:t>
          </a:r>
          <a:endParaRPr lang="en-US" sz="2400" kern="1200" noProof="0" dirty="0">
            <a:latin typeface="Helvetica Neue" panose="020B0604020202020204"/>
          </a:endParaRPr>
        </a:p>
      </dsp:txBody>
      <dsp:txXfrm>
        <a:off x="78591" y="754436"/>
        <a:ext cx="1999574" cy="3675126"/>
      </dsp:txXfrm>
    </dsp:sp>
    <dsp:sp modelId="{B049AB22-CB79-4239-957A-264D6567709F}">
      <dsp:nvSpPr>
        <dsp:cNvPr id="0" name=""/>
        <dsp:cNvSpPr/>
      </dsp:nvSpPr>
      <dsp:spPr>
        <a:xfrm>
          <a:off x="2353332" y="2327932"/>
          <a:ext cx="451469" cy="528134"/>
        </a:xfrm>
        <a:prstGeom prst="rightArrow">
          <a:avLst>
            <a:gd name="adj1" fmla="val 60000"/>
            <a:gd name="adj2" fmla="val 50000"/>
          </a:avLst>
        </a:prstGeom>
        <a:solidFill>
          <a:srgbClr val="4D94B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S" sz="2400" kern="1200"/>
        </a:p>
      </dsp:txBody>
      <dsp:txXfrm>
        <a:off x="2353332" y="2433559"/>
        <a:ext cx="316028" cy="316880"/>
      </dsp:txXfrm>
    </dsp:sp>
    <dsp:sp modelId="{BEFF05DD-BC54-49FA-ABC3-1F8158BEDE33}">
      <dsp:nvSpPr>
        <dsp:cNvPr id="0" name=""/>
        <dsp:cNvSpPr/>
      </dsp:nvSpPr>
      <dsp:spPr>
        <a:xfrm>
          <a:off x="2992204" y="692226"/>
          <a:ext cx="1952840" cy="3799546"/>
        </a:xfrm>
        <a:prstGeom prst="roundRect">
          <a:avLst>
            <a:gd name="adj" fmla="val 10000"/>
          </a:avLst>
        </a:prstGeom>
        <a:solidFill>
          <a:srgbClr val="78B17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sv-SE" sz="2400" kern="1200" noProof="0" dirty="0">
              <a:latin typeface="Helvetica Neue" panose="020B0604020202020204"/>
              <a:ea typeface="Microsoft Sans Serif" panose="020B0604020202020204" pitchFamily="34" charset="0"/>
              <a:cs typeface="Microsoft Sans Serif" panose="020B0604020202020204" pitchFamily="34" charset="0"/>
            </a:rPr>
            <a:t>Använd recensioner för att stärka din position som en pålitlig rådgivare. </a:t>
          </a:r>
          <a:endParaRPr lang="en-US" sz="2400" kern="1200" noProof="0" dirty="0">
            <a:latin typeface="Helvetica Neue" panose="020B0604020202020204"/>
          </a:endParaRPr>
        </a:p>
      </dsp:txBody>
      <dsp:txXfrm>
        <a:off x="3049401" y="749423"/>
        <a:ext cx="1838446" cy="3685152"/>
      </dsp:txXfrm>
    </dsp:sp>
    <dsp:sp modelId="{3703EE76-B3B5-46AA-A5D5-72A92C20F269}">
      <dsp:nvSpPr>
        <dsp:cNvPr id="0" name=""/>
        <dsp:cNvSpPr/>
      </dsp:nvSpPr>
      <dsp:spPr>
        <a:xfrm>
          <a:off x="5158002" y="2327932"/>
          <a:ext cx="451469" cy="528134"/>
        </a:xfrm>
        <a:prstGeom prst="rightArrow">
          <a:avLst>
            <a:gd name="adj1" fmla="val 60000"/>
            <a:gd name="adj2" fmla="val 50000"/>
          </a:avLst>
        </a:prstGeom>
        <a:solidFill>
          <a:srgbClr val="78B17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S" sz="2400" kern="1200"/>
        </a:p>
      </dsp:txBody>
      <dsp:txXfrm>
        <a:off x="5158002" y="2433559"/>
        <a:ext cx="316028" cy="316880"/>
      </dsp:txXfrm>
    </dsp:sp>
    <dsp:sp modelId="{D74DD934-AFAA-4200-85A6-D99B1BD1E306}">
      <dsp:nvSpPr>
        <dsp:cNvPr id="0" name=""/>
        <dsp:cNvSpPr/>
      </dsp:nvSpPr>
      <dsp:spPr>
        <a:xfrm>
          <a:off x="5796874" y="692226"/>
          <a:ext cx="2522714" cy="3799546"/>
        </a:xfrm>
        <a:prstGeom prst="roundRect">
          <a:avLst>
            <a:gd name="adj" fmla="val 10000"/>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sv-SE" sz="2400" kern="1200" noProof="0" dirty="0">
              <a:latin typeface="Helvetica Neue" panose="020B0604020202020204"/>
              <a:ea typeface="Microsoft Sans Serif" panose="020B0604020202020204" pitchFamily="34" charset="0"/>
              <a:cs typeface="Microsoft Sans Serif" panose="020B0604020202020204" pitchFamily="34" charset="0"/>
            </a:rPr>
            <a:t>Bestäm dig för nya mål och finansiering samtidigt som du försiktigt vägleder laget på rätt väg.</a:t>
          </a:r>
          <a:endParaRPr lang="en-US" sz="2400" kern="1200" noProof="0" dirty="0">
            <a:latin typeface="Helvetica Neue" panose="020B0604020202020204"/>
          </a:endParaRPr>
        </a:p>
      </dsp:txBody>
      <dsp:txXfrm>
        <a:off x="5870762" y="766114"/>
        <a:ext cx="2374938" cy="3651770"/>
      </dsp:txXfrm>
    </dsp:sp>
    <dsp:sp modelId="{5E582A72-72C0-41B8-A2AD-2916C50BDD9A}">
      <dsp:nvSpPr>
        <dsp:cNvPr id="0" name=""/>
        <dsp:cNvSpPr/>
      </dsp:nvSpPr>
      <dsp:spPr>
        <a:xfrm>
          <a:off x="8532545" y="2327932"/>
          <a:ext cx="451469" cy="5281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s-ES" sz="2200" kern="1200"/>
        </a:p>
      </dsp:txBody>
      <dsp:txXfrm>
        <a:off x="8532545" y="2433559"/>
        <a:ext cx="316028" cy="316880"/>
      </dsp:txXfrm>
    </dsp:sp>
    <dsp:sp modelId="{AED5F8EC-C5A6-442A-8C3C-1FA41DD78C22}">
      <dsp:nvSpPr>
        <dsp:cNvPr id="0" name=""/>
        <dsp:cNvSpPr/>
      </dsp:nvSpPr>
      <dsp:spPr>
        <a:xfrm>
          <a:off x="9171417" y="692226"/>
          <a:ext cx="3084985" cy="3799546"/>
        </a:xfrm>
        <a:prstGeom prst="roundRect">
          <a:avLst>
            <a:gd name="adj" fmla="val 10000"/>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sv-SE" sz="2400" kern="1200" noProof="0" dirty="0">
              <a:latin typeface="Helvetica Neue" panose="020B0604020202020204"/>
              <a:ea typeface="Microsoft Sans Serif" panose="020B0604020202020204" pitchFamily="34" charset="0"/>
              <a:cs typeface="Microsoft Sans Serif" panose="020B0604020202020204" pitchFamily="34" charset="0"/>
            </a:rPr>
            <a:t>Om du tror att projektet har nått sin slutsats är det ditt jobb att avsluta det och hjälpa intraprenörer att gå vidare till nästa strävan</a:t>
          </a:r>
          <a:r>
            <a:rPr lang="en-US" sz="2400" kern="1200" noProof="0" dirty="0">
              <a:latin typeface="Helvetica Neue" panose="020B0604020202020204"/>
              <a:ea typeface="Microsoft Sans Serif" panose="020B0604020202020204" pitchFamily="34" charset="0"/>
              <a:cs typeface="Microsoft Sans Serif" panose="020B0604020202020204" pitchFamily="34" charset="0"/>
            </a:rPr>
            <a:t>. </a:t>
          </a:r>
          <a:endParaRPr lang="en-US" sz="2400" kern="1200" noProof="0" dirty="0">
            <a:latin typeface="Helvetica Neue" panose="020B0604020202020204"/>
          </a:endParaRPr>
        </a:p>
      </dsp:txBody>
      <dsp:txXfrm>
        <a:off x="9261773" y="782582"/>
        <a:ext cx="2904273" cy="3618834"/>
      </dsp:txXfrm>
    </dsp:sp>
    <dsp:sp modelId="{6CE14338-2AC7-4F7E-8502-7F23EB8E5BD9}">
      <dsp:nvSpPr>
        <dsp:cNvPr id="0" name=""/>
        <dsp:cNvSpPr/>
      </dsp:nvSpPr>
      <dsp:spPr>
        <a:xfrm>
          <a:off x="12469360" y="2327932"/>
          <a:ext cx="451469" cy="5281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GB" sz="2200" kern="1200" dirty="0"/>
        </a:p>
      </dsp:txBody>
      <dsp:txXfrm>
        <a:off x="12469360" y="2433559"/>
        <a:ext cx="316028" cy="316880"/>
      </dsp:txXfrm>
    </dsp:sp>
    <dsp:sp modelId="{10AFD01F-0C50-49B5-BBA4-63F6B3C0EBE5}">
      <dsp:nvSpPr>
        <dsp:cNvPr id="0" name=""/>
        <dsp:cNvSpPr/>
      </dsp:nvSpPr>
      <dsp:spPr>
        <a:xfrm>
          <a:off x="13108232" y="692226"/>
          <a:ext cx="2607386" cy="3799546"/>
        </a:xfrm>
        <a:prstGeom prst="roundRect">
          <a:avLst>
            <a:gd name="adj" fmla="val 10000"/>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sv-SE" sz="2400" kern="1200" noProof="0" dirty="0">
              <a:latin typeface="Helvetica Neue" panose="020B0604020202020204"/>
              <a:ea typeface="Microsoft Sans Serif" panose="020B0604020202020204" pitchFamily="34" charset="0"/>
              <a:cs typeface="Microsoft Sans Serif" panose="020B0604020202020204" pitchFamily="34" charset="0"/>
            </a:rPr>
            <a:t>Straffa aldrig dina intraprenörer om ett projekt inte fungerar. Majoriteten av </a:t>
          </a:r>
          <a:r>
            <a:rPr lang="sv-SE" sz="2400" kern="1200" noProof="0" dirty="0" err="1">
              <a:latin typeface="Helvetica Neue" panose="020B0604020202020204"/>
              <a:ea typeface="Microsoft Sans Serif" panose="020B0604020202020204" pitchFamily="34" charset="0"/>
              <a:cs typeface="Microsoft Sans Serif" panose="020B0604020202020204" pitchFamily="34" charset="0"/>
            </a:rPr>
            <a:t>intraprenöriella</a:t>
          </a:r>
          <a:r>
            <a:rPr lang="sv-SE" sz="2400" kern="1200" noProof="0" dirty="0">
              <a:latin typeface="Helvetica Neue" panose="020B0604020202020204"/>
              <a:ea typeface="Microsoft Sans Serif" panose="020B0604020202020204" pitchFamily="34" charset="0"/>
              <a:cs typeface="Microsoft Sans Serif" panose="020B0604020202020204" pitchFamily="34" charset="0"/>
            </a:rPr>
            <a:t> ansträngningar misslyckas faktiskt. </a:t>
          </a:r>
          <a:endParaRPr lang="en-US" sz="2400" kern="1200" noProof="0" dirty="0">
            <a:latin typeface="Helvetica Neue" panose="020B0604020202020204"/>
          </a:endParaRPr>
        </a:p>
      </dsp:txBody>
      <dsp:txXfrm>
        <a:off x="13184600" y="768594"/>
        <a:ext cx="2454650" cy="364681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05/02/2024</a:t>
            </a:fld>
            <a:endParaRPr lang="es-ES"/>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5795B856-2DF7-4572-A0C9-5E9BAA9EEC37}" type="datetimeFigureOut">
              <a:rPr lang="es-ES" smtClean="0"/>
              <a:t>05/02/2024</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224C3282-B3AE-4A99-BAF5-A2BE9A86BDC0}" type="slidenum">
              <a:rPr lang="es-ES" smtClean="0"/>
              <a:t>‹Nr.›</a:t>
            </a:fld>
            <a:endParaRPr lang="es-ES"/>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29</a:t>
            </a:fld>
            <a:endParaRPr dirty="0"/>
          </a:p>
        </p:txBody>
      </p:sp>
    </p:spTree>
    <p:extLst>
      <p:ext uri="{BB962C8B-B14F-4D97-AF65-F5344CB8AC3E}">
        <p14:creationId xmlns:p14="http://schemas.microsoft.com/office/powerpoint/2010/main" val="2716644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30</a:t>
            </a:fld>
            <a:endParaRPr dirty="0"/>
          </a:p>
        </p:txBody>
      </p:sp>
    </p:spTree>
    <p:extLst>
      <p:ext uri="{BB962C8B-B14F-4D97-AF65-F5344CB8AC3E}">
        <p14:creationId xmlns:p14="http://schemas.microsoft.com/office/powerpoint/2010/main" val="3412162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31</a:t>
            </a:fld>
            <a:endParaRPr dirty="0"/>
          </a:p>
        </p:txBody>
      </p:sp>
    </p:spTree>
    <p:extLst>
      <p:ext uri="{BB962C8B-B14F-4D97-AF65-F5344CB8AC3E}">
        <p14:creationId xmlns:p14="http://schemas.microsoft.com/office/powerpoint/2010/main" val="3076345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32</a:t>
            </a:fld>
            <a:endParaRPr dirty="0"/>
          </a:p>
        </p:txBody>
      </p:sp>
    </p:spTree>
    <p:extLst>
      <p:ext uri="{BB962C8B-B14F-4D97-AF65-F5344CB8AC3E}">
        <p14:creationId xmlns:p14="http://schemas.microsoft.com/office/powerpoint/2010/main" val="3516178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8.png"/><Relationship Id="rId7"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rtlCol="0"/>
          <a:lstStyle/>
          <a:p>
            <a:endParaRPr dirty="0"/>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rtlCol="0"/>
          <a:lstStyle/>
          <a:p>
            <a:endParaRPr dirty="0"/>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rtlCol="0"/>
          <a:lstStyle/>
          <a:p>
            <a:endParaRPr dirty="0"/>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80"/>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3" name="CuadroTexto 27">
            <a:extLst>
              <a:ext uri="{FF2B5EF4-FFF2-40B4-BE49-F238E27FC236}">
                <a16:creationId xmlns:a16="http://schemas.microsoft.com/office/drawing/2014/main" id="{67256952-40D4-C4FF-B9AE-BEFC0680A5DE}"/>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4" name="Grafik 3" descr="Ein Bild, das Symbol, Schrift, Grafiken, Logo enthält.&#10;&#10;Automatisch generierte Beschreibung">
            <a:extLst>
              <a:ext uri="{FF2B5EF4-FFF2-40B4-BE49-F238E27FC236}">
                <a16:creationId xmlns:a16="http://schemas.microsoft.com/office/drawing/2014/main" id="{FD90EE74-058E-FF06-EF53-10769CE07AE1}"/>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5" name="Grafik 4" descr="Ein Bild, das Text, Schrift, Electric Blue (Farbe), Screenshot enthält.&#10;&#10;Automatisch generierte Beschreibung">
            <a:extLst>
              <a:ext uri="{FF2B5EF4-FFF2-40B4-BE49-F238E27FC236}">
                <a16:creationId xmlns:a16="http://schemas.microsoft.com/office/drawing/2014/main" id="{9740841C-C65B-271E-AE3D-DF3624662776}"/>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pic>
        <p:nvPicPr>
          <p:cNvPr id="6" name="bg object 16">
            <a:extLst>
              <a:ext uri="{FF2B5EF4-FFF2-40B4-BE49-F238E27FC236}">
                <a16:creationId xmlns:a16="http://schemas.microsoft.com/office/drawing/2014/main" id="{25B626FE-5C1A-03AF-8671-D4C5612EA4A6}"/>
              </a:ext>
            </a:extLst>
          </p:cNvPr>
          <p:cNvPicPr/>
          <p:nvPr userDrawn="1"/>
        </p:nvPicPr>
        <p:blipFill>
          <a:blip r:embed="rId10"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sp>
        <p:nvSpPr>
          <p:cNvPr id="7" name="bg object 18">
            <a:extLst>
              <a:ext uri="{FF2B5EF4-FFF2-40B4-BE49-F238E27FC236}">
                <a16:creationId xmlns:a16="http://schemas.microsoft.com/office/drawing/2014/main" id="{756A337E-4C1F-79B7-0F12-7405A219D542}"/>
              </a:ext>
            </a:extLst>
          </p:cNvPr>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pic>
        <p:nvPicPr>
          <p:cNvPr id="8" name="object 4">
            <a:extLst>
              <a:ext uri="{FF2B5EF4-FFF2-40B4-BE49-F238E27FC236}">
                <a16:creationId xmlns:a16="http://schemas.microsoft.com/office/drawing/2014/main" id="{79B9D8C3-9EEC-F1F8-C980-0850F0E74C77}"/>
              </a:ext>
            </a:extLst>
          </p:cNvPr>
          <p:cNvPicPr/>
          <p:nvPr userDrawn="1"/>
        </p:nvPicPr>
        <p:blipFill>
          <a:blip r:embed="rId11"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rtlCol="0"/>
          <a:lstStyle/>
          <a:p>
            <a:endParaRPr dirty="0"/>
          </a:p>
        </p:txBody>
      </p:sp>
      <p:sp>
        <p:nvSpPr>
          <p:cNvPr id="8" name="object 3">
            <a:extLst>
              <a:ext uri="{FF2B5EF4-FFF2-40B4-BE49-F238E27FC236}">
                <a16:creationId xmlns:a16="http://schemas.microsoft.com/office/drawing/2014/main" id="{B0F32C39-276F-418A-9B97-B0032C4F5E3C}"/>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rtlCol="0"/>
          <a:lstStyle/>
          <a:p>
            <a:endParaRPr dirty="0"/>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rtlCol="0"/>
          <a:lstStyle/>
          <a:p>
            <a:endParaRPr dirty="0"/>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rtlCol="0"/>
          <a:lstStyle/>
          <a:p>
            <a:endParaRPr dirty="0"/>
          </a:p>
        </p:txBody>
      </p:sp>
      <p:pic>
        <p:nvPicPr>
          <p:cNvPr id="11" name="object 6">
            <a:extLst>
              <a:ext uri="{FF2B5EF4-FFF2-40B4-BE49-F238E27FC236}">
                <a16:creationId xmlns:a16="http://schemas.microsoft.com/office/drawing/2014/main" id="{76CD63D4-EE58-4D93-AA5C-3B3B3AB4E24E}"/>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12" name="object 7">
            <a:extLst>
              <a:ext uri="{FF2B5EF4-FFF2-40B4-BE49-F238E27FC236}">
                <a16:creationId xmlns:a16="http://schemas.microsoft.com/office/drawing/2014/main" id="{89B1340D-3E00-4BD7-961B-E87C3E8DE389}"/>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3" name="object 8">
            <a:extLst>
              <a:ext uri="{FF2B5EF4-FFF2-40B4-BE49-F238E27FC236}">
                <a16:creationId xmlns:a16="http://schemas.microsoft.com/office/drawing/2014/main" id="{88424E79-4007-4876-9AF9-3C745F6F8540}"/>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3" y="8451621"/>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15" name="CuadroTexto 27">
            <a:extLst>
              <a:ext uri="{FF2B5EF4-FFF2-40B4-BE49-F238E27FC236}">
                <a16:creationId xmlns:a16="http://schemas.microsoft.com/office/drawing/2014/main" id="{A1A5E82D-93B6-365C-9D57-AF4D0D831109}"/>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16" name="Grafik 15" descr="Ein Bild, das Symbol, Schrift, Grafiken, Logo enthält.&#10;&#10;Automatisch generierte Beschreibung">
            <a:extLst>
              <a:ext uri="{FF2B5EF4-FFF2-40B4-BE49-F238E27FC236}">
                <a16:creationId xmlns:a16="http://schemas.microsoft.com/office/drawing/2014/main" id="{E5CF2A92-CD97-F403-AD1C-CAF6F94FAD5C}"/>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17" name="Grafik 16" descr="Ein Bild, das Text, Schrift, Electric Blue (Farbe), Screenshot enthält.&#10;&#10;Automatisch generierte Beschreibung">
            <a:extLst>
              <a:ext uri="{FF2B5EF4-FFF2-40B4-BE49-F238E27FC236}">
                <a16:creationId xmlns:a16="http://schemas.microsoft.com/office/drawing/2014/main" id="{C19F46A7-0B17-E41D-993B-F80C4CC74C40}"/>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754326"/>
          </a:xfrm>
          <a:prstGeom prst="rect">
            <a:avLst/>
          </a:prstGeom>
          <a:noFill/>
        </p:spPr>
        <p:txBody>
          <a:bodyPr wrap="square">
            <a:noAutofit/>
          </a:bodyPr>
          <a:lstStyle/>
          <a:p>
            <a:pPr lvl="0" algn="ctr">
              <a:spcBef>
                <a:spcPts val="5"/>
              </a:spcBef>
              <a:tabLst>
                <a:tab pos="1205230" algn="l"/>
                <a:tab pos="1926589" algn="l"/>
                <a:tab pos="2915920" algn="l"/>
                <a:tab pos="3444875" algn="l"/>
                <a:tab pos="4383405" algn="l"/>
                <a:tab pos="6796405" algn="l"/>
              </a:tabLst>
              <a:defRPr/>
            </a:pPr>
            <a:r>
              <a:rPr lang="sv-SE" sz="3600" b="1" spc="-114" dirty="0">
                <a:solidFill>
                  <a:srgbClr val="4D94B7"/>
                </a:solidFill>
                <a:latin typeface="Helvetica Neue"/>
                <a:ea typeface="Microsoft Sans Serif" panose="020B0604020202020204" pitchFamily="34" charset="0"/>
                <a:cs typeface="Microsoft Sans Serif" panose="020B0604020202020204" pitchFamily="34" charset="0"/>
              </a:rPr>
              <a:t>Att hitta balansen: 
Resurs- och tidshantering inom </a:t>
            </a:r>
            <a:r>
              <a:rPr lang="sv-SE" sz="3600" b="1" spc="-114" dirty="0" err="1">
                <a:solidFill>
                  <a:srgbClr val="4D94B7"/>
                </a:solidFill>
                <a:latin typeface="Helvetica Neue"/>
                <a:ea typeface="Microsoft Sans Serif" panose="020B0604020202020204" pitchFamily="34" charset="0"/>
                <a:cs typeface="Microsoft Sans Serif" panose="020B0604020202020204" pitchFamily="34" charset="0"/>
              </a:rPr>
              <a:t>intraprenöriella</a:t>
            </a:r>
            <a:r>
              <a:rPr lang="sv-SE" sz="3600" b="1" spc="-114" dirty="0">
                <a:solidFill>
                  <a:srgbClr val="4D94B7"/>
                </a:solidFill>
                <a:latin typeface="Helvetica Neue"/>
                <a:ea typeface="Microsoft Sans Serif" panose="020B0604020202020204" pitchFamily="34" charset="0"/>
                <a:cs typeface="Microsoft Sans Serif" panose="020B0604020202020204" pitchFamily="34" charset="0"/>
              </a:rPr>
              <a:t> mikroföretag samt små och </a:t>
            </a:r>
            <a:r>
              <a:rPr lang="sv-SE" sz="3600" b="1" spc="-114">
                <a:solidFill>
                  <a:srgbClr val="4D94B7"/>
                </a:solidFill>
                <a:latin typeface="Helvetica Neue"/>
                <a:ea typeface="Microsoft Sans Serif" panose="020B0604020202020204" pitchFamily="34" charset="0"/>
                <a:cs typeface="Microsoft Sans Serif" panose="020B0604020202020204" pitchFamily="34" charset="0"/>
              </a:rPr>
              <a:t>medelstora företag</a:t>
            </a:r>
            <a:r>
              <a:rPr lang="sv-SE" sz="3600" b="1" spc="-114" dirty="0">
                <a:solidFill>
                  <a:srgbClr val="4D94B7"/>
                </a:solidFill>
                <a:latin typeface="Helvetica Neue"/>
                <a:ea typeface="Microsoft Sans Serif" panose="020B0604020202020204" pitchFamily="34" charset="0"/>
                <a:cs typeface="Microsoft Sans Serif" panose="020B0604020202020204" pitchFamily="34" charset="0"/>
              </a:rPr>
              <a:t>
</a:t>
            </a:r>
            <a:endParaRPr kumimoji="0" lang="en-US" sz="36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29475"/>
            <a:ext cx="6483600" cy="461665"/>
          </a:xfrm>
          <a:prstGeom prst="rect">
            <a:avLst/>
          </a:prstGeom>
          <a:noFill/>
        </p:spPr>
        <p:txBody>
          <a:bodyPr wrap="square">
            <a:noAutofit/>
          </a:bodyPr>
          <a:lstStyle/>
          <a:p>
            <a:pPr algn="ctr"/>
            <a:r>
              <a:rPr lang="en-US" sz="2400" b="1" i="0" u="none" strike="noStrike" dirty="0">
                <a:solidFill>
                  <a:srgbClr val="AED633"/>
                </a:solidFill>
                <a:effectLst/>
                <a:latin typeface="Helvetica Neue"/>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algn="ctr"/>
            <a:r>
              <a:rPr lang="en-US" sz="4800" b="1" dirty="0" err="1">
                <a:solidFill>
                  <a:srgbClr val="4D94B7"/>
                </a:solidFill>
                <a:latin typeface="Helvetica Neue"/>
                <a:ea typeface="Microsoft Sans Serif" panose="020B0604020202020204" pitchFamily="34" charset="0"/>
                <a:cs typeface="Microsoft Sans Serif" panose="020B0604020202020204" pitchFamily="34" charset="0"/>
              </a:rPr>
              <a:t>Hantera</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a:ea typeface="Microsoft Sans Serif" panose="020B0604020202020204" pitchFamily="34" charset="0"/>
                <a:cs typeface="Microsoft Sans Serif" panose="020B0604020202020204" pitchFamily="34" charset="0"/>
              </a:rPr>
              <a:t>intraprenörer</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
</a:t>
            </a: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a:ea typeface="Microsoft Sans Serif" panose="020B0604020202020204" pitchFamily="34" charset="0"/>
                <a:cs typeface="Microsoft Sans Serif" panose="020B0604020202020204" pitchFamily="34" charset="0"/>
              </a:rPr>
              <a:t>Unit 2</a:t>
            </a:r>
            <a:endParaRPr kumimoji="0" lang="en-US" sz="6000" b="1" i="0" u="none" strike="noStrike" kern="1200" cap="none" spc="0" normalizeH="0" baseline="0" dirty="0">
              <a:ln>
                <a:noFill/>
              </a:ln>
              <a:solidFill>
                <a:srgbClr val="AED633"/>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91DCD668-E20B-C193-FF59-91CE40168CCF}"/>
              </a:ext>
            </a:extLst>
          </p:cNvPr>
          <p:cNvSpPr txBox="1"/>
          <p:nvPr/>
        </p:nvSpPr>
        <p:spPr>
          <a:xfrm>
            <a:off x="1296000" y="5256000"/>
            <a:ext cx="10980000" cy="3538800"/>
          </a:xfrm>
          <a:prstGeom prst="rect">
            <a:avLst/>
          </a:prstGeom>
          <a:noFill/>
        </p:spPr>
        <p:txBody>
          <a:bodyPr wrap="square">
            <a:noAutofit/>
          </a:bodyPr>
          <a:lstStyle/>
          <a:p>
            <a:pPr lvl="0">
              <a:lnSpc>
                <a:spcPct val="150000"/>
              </a:lnSpc>
              <a:tabLst>
                <a:tab pos="1205230" algn="l"/>
                <a:tab pos="1926589" algn="l"/>
                <a:tab pos="2915920" algn="l"/>
                <a:tab pos="3444875" algn="l"/>
                <a:tab pos="4383405" algn="l"/>
                <a:tab pos="6796405" algn="l"/>
              </a:tabLst>
              <a:defRPr/>
            </a:pPr>
            <a:r>
              <a:rPr lang="sv-SE" sz="28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2.1 Hantera innovativa medarbetare
2.2 Intraprenörskap som ett distinkt system
2.3 Övergång till </a:t>
            </a:r>
            <a:r>
              <a:rPr lang="sv-SE" sz="2800" b="1" spc="-114" dirty="0" err="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intraprenöriellt</a:t>
            </a:r>
            <a:r>
              <a:rPr lang="sv-SE" sz="28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system
2.4 Mentorn
2.5 Utmaningar
2.6 Rättsmedel
</a:t>
            </a:r>
            <a:endPar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080318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1395364" cy="830997"/>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2. </a:t>
            </a:r>
            <a:r>
              <a:rPr lang="en-US" sz="4800" b="1" dirty="0" err="1">
                <a:solidFill>
                  <a:srgbClr val="4D94B7"/>
                </a:solidFill>
                <a:latin typeface="Helvetica Neue"/>
                <a:ea typeface="Microsoft Sans Serif" panose="020B0604020202020204" pitchFamily="34" charset="0"/>
                <a:cs typeface="Microsoft Sans Serif" panose="020B0604020202020204" pitchFamily="34" charset="0"/>
              </a:rPr>
              <a:t>Hantera</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a:ea typeface="Microsoft Sans Serif" panose="020B0604020202020204" pitchFamily="34" charset="0"/>
                <a:cs typeface="Microsoft Sans Serif" panose="020B0604020202020204" pitchFamily="34" charset="0"/>
              </a:rPr>
              <a:t>intraprenörer</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
</a:t>
            </a: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4524315"/>
          </a:xfrm>
          <a:prstGeom prst="rect">
            <a:avLst/>
          </a:prstGeom>
          <a:noFill/>
        </p:spPr>
        <p:txBody>
          <a:bodyPr wrap="square" rtlCol="0">
            <a:noAutofit/>
          </a:bodyPr>
          <a:lstStyle/>
          <a:p>
            <a:pPr>
              <a:spcAft>
                <a:spcPts val="600"/>
              </a:spcAft>
            </a:pPr>
            <a:r>
              <a:rPr lang="sv-SE" sz="2400" dirty="0">
                <a:latin typeface="Helvetica Neue"/>
                <a:ea typeface="Microsoft Sans Serif" panose="020B0604020202020204" pitchFamily="34" charset="0"/>
                <a:cs typeface="Microsoft Sans Serif" panose="020B0604020202020204" pitchFamily="34" charset="0"/>
              </a:rPr>
              <a:t>Det kan vara utmanande att hantera kreativa, innovativa och </a:t>
            </a:r>
            <a:r>
              <a:rPr lang="sv-SE" sz="2400" dirty="0" err="1">
                <a:latin typeface="Helvetica Neue"/>
                <a:ea typeface="Microsoft Sans Serif" panose="020B0604020202020204" pitchFamily="34" charset="0"/>
                <a:cs typeface="Microsoft Sans Serif" panose="020B0604020202020204" pitchFamily="34" charset="0"/>
              </a:rPr>
              <a:t>entreprenöriella</a:t>
            </a:r>
            <a:r>
              <a:rPr lang="sv-SE" sz="2400" dirty="0">
                <a:latin typeface="Helvetica Neue"/>
                <a:ea typeface="Microsoft Sans Serif" panose="020B0604020202020204" pitchFamily="34" charset="0"/>
                <a:cs typeface="Microsoft Sans Serif" panose="020B0604020202020204" pitchFamily="34" charset="0"/>
              </a:rPr>
              <a:t> individer. Det har mindre att göra med att få människor att arbeta hårt eller uppnå tidsfrister och mer att göra med att få ut det mesta av dem och hålla dem motiverade. </a:t>
            </a:r>
          </a:p>
          <a:p>
            <a:pPr>
              <a:spcAft>
                <a:spcPts val="600"/>
              </a:spcAft>
            </a:pPr>
            <a:r>
              <a:rPr lang="sv-SE" sz="2400" dirty="0">
                <a:latin typeface="Helvetica Neue"/>
                <a:ea typeface="Microsoft Sans Serif" panose="020B0604020202020204" pitchFamily="34" charset="0"/>
                <a:cs typeface="Microsoft Sans Serif" panose="020B0604020202020204" pitchFamily="34" charset="0"/>
              </a:rPr>
              <a:t>
Oavsett hur effektiv din plan är, kan den alltid förbättras. För en intraprenör slutar lärandet aldrig - oavsett om det handlar om att förbättra dina yrkeskunskaper, din personliga eller affärsmässiga utveckling, tidshantering eller din livskvalitet. Var alltid medveten om uppgifter som tar för lång tid eller kräver för mycket av din uppmärksamhet och arbeta för att förenkla eller förbättra dem för din intraprenör. </a:t>
            </a:r>
          </a:p>
          <a:p>
            <a:pPr>
              <a:spcAft>
                <a:spcPts val="600"/>
              </a:spcAft>
            </a:pPr>
            <a:r>
              <a:rPr lang="sv-SE" sz="2400" dirty="0">
                <a:latin typeface="Helvetica Neue"/>
                <a:ea typeface="Microsoft Sans Serif" panose="020B0604020202020204" pitchFamily="34" charset="0"/>
                <a:cs typeface="Microsoft Sans Serif" panose="020B0604020202020204" pitchFamily="34" charset="0"/>
              </a:rPr>
              <a:t>
Nu kommer vi att undersöka de olika elementen i denna typ av personalhantering och undersöka strategier för att extrahera det mesta av dina anställda.
</a:t>
            </a:r>
            <a:endParaRPr lang="en-US" sz="2400" dirty="0">
              <a:latin typeface="Helvetica Neue"/>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5</a:t>
            </a:r>
          </a:p>
        </p:txBody>
      </p:sp>
      <p:sp>
        <p:nvSpPr>
          <p:cNvPr id="6" name="CuadroTexto 2">
            <a:extLst>
              <a:ext uri="{FF2B5EF4-FFF2-40B4-BE49-F238E27FC236}">
                <a16:creationId xmlns:a16="http://schemas.microsoft.com/office/drawing/2014/main" id="{0E8CD706-BCFB-120F-4BB9-F2B4C36DB904}"/>
              </a:ext>
            </a:extLst>
          </p:cNvPr>
          <p:cNvSpPr txBox="1"/>
          <p:nvPr/>
        </p:nvSpPr>
        <p:spPr>
          <a:xfrm>
            <a:off x="1295400" y="2304000"/>
            <a:ext cx="14325600" cy="523220"/>
          </a:xfrm>
          <a:prstGeom prst="rect">
            <a:avLst/>
          </a:prstGeom>
          <a:noFill/>
        </p:spPr>
        <p:txBody>
          <a:bodyPr wrap="square" rtlCol="0">
            <a:noAutofit/>
          </a:bodyPr>
          <a:lstStyle/>
          <a:p>
            <a:r>
              <a:rPr lang="en-US" sz="2800" b="1" dirty="0">
                <a:solidFill>
                  <a:srgbClr val="AED633"/>
                </a:solidFill>
                <a:latin typeface="Helvetica Neue"/>
                <a:ea typeface="Microsoft Sans Serif" panose="020B0604020202020204" pitchFamily="34" charset="0"/>
                <a:cs typeface="Microsoft Sans Serif" panose="020B0604020202020204" pitchFamily="34" charset="0"/>
              </a:rPr>
              <a:t>2.1 </a:t>
            </a:r>
            <a:r>
              <a:rPr lang="en-US" sz="2800" b="1" dirty="0" err="1">
                <a:solidFill>
                  <a:srgbClr val="AED633"/>
                </a:solidFill>
                <a:latin typeface="Helvetica Neue"/>
                <a:ea typeface="Microsoft Sans Serif" panose="020B0604020202020204" pitchFamily="34" charset="0"/>
                <a:cs typeface="Microsoft Sans Serif" panose="020B0604020202020204" pitchFamily="34" charset="0"/>
              </a:rPr>
              <a:t>Hantera</a:t>
            </a:r>
            <a:r>
              <a:rPr lang="en-US" sz="2800" b="1" dirty="0">
                <a:solidFill>
                  <a:srgbClr val="AED633"/>
                </a:solidFill>
                <a:latin typeface="Helvetica Neue"/>
                <a:ea typeface="Microsoft Sans Serif" panose="020B0604020202020204" pitchFamily="34" charset="0"/>
                <a:cs typeface="Microsoft Sans Serif" panose="020B0604020202020204" pitchFamily="34" charset="0"/>
              </a:rPr>
              <a:t> </a:t>
            </a:r>
            <a:r>
              <a:rPr lang="en-US" sz="2800" b="1" dirty="0" err="1">
                <a:solidFill>
                  <a:srgbClr val="AED633"/>
                </a:solidFill>
                <a:latin typeface="Helvetica Neue"/>
                <a:ea typeface="Microsoft Sans Serif" panose="020B0604020202020204" pitchFamily="34" charset="0"/>
                <a:cs typeface="Microsoft Sans Serif" panose="020B0604020202020204" pitchFamily="34" charset="0"/>
              </a:rPr>
              <a:t>innovativa</a:t>
            </a:r>
            <a:r>
              <a:rPr lang="en-US" sz="2800" b="1" dirty="0">
                <a:solidFill>
                  <a:srgbClr val="AED633"/>
                </a:solidFill>
                <a:latin typeface="Helvetica Neue"/>
                <a:ea typeface="Microsoft Sans Serif" panose="020B0604020202020204" pitchFamily="34" charset="0"/>
                <a:cs typeface="Microsoft Sans Serif" panose="020B0604020202020204" pitchFamily="34" charset="0"/>
              </a:rPr>
              <a:t> </a:t>
            </a:r>
            <a:r>
              <a:rPr lang="en-US" sz="2800" b="1" dirty="0" err="1">
                <a:solidFill>
                  <a:srgbClr val="AED633"/>
                </a:solidFill>
                <a:latin typeface="Helvetica Neue"/>
                <a:ea typeface="Microsoft Sans Serif" panose="020B0604020202020204" pitchFamily="34" charset="0"/>
                <a:cs typeface="Microsoft Sans Serif" panose="020B0604020202020204" pitchFamily="34" charset="0"/>
              </a:rPr>
              <a:t>medarbetare</a:t>
            </a:r>
            <a:r>
              <a:rPr lang="en-US" sz="2800" b="1" dirty="0">
                <a:solidFill>
                  <a:srgbClr val="AED633"/>
                </a:solidFill>
                <a:latin typeface="Helvetica Neue"/>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171861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3416320"/>
          </a:xfrm>
          <a:prstGeom prst="rect">
            <a:avLst/>
          </a:prstGeom>
          <a:noFill/>
        </p:spPr>
        <p:txBody>
          <a:bodyPr wrap="square" rtlCol="0">
            <a:noAutofit/>
          </a:bodyPr>
          <a:lstStyle/>
          <a:p>
            <a:pPr>
              <a:spcAft>
                <a:spcPts val="600"/>
              </a:spcAft>
            </a:pPr>
            <a:r>
              <a:rPr lang="sv-SE" sz="2400" dirty="0">
                <a:latin typeface="Helvetica Neue"/>
                <a:ea typeface="Microsoft Sans Serif" panose="020B0604020202020204" pitchFamily="34" charset="0"/>
                <a:cs typeface="Microsoft Sans Serif" panose="020B0604020202020204" pitchFamily="34" charset="0"/>
              </a:rPr>
              <a:t>Det är nödvändigt att bygga intraprenörskap som ett distinkt system som kan skapas och erbjudas dem som vill ta sig an nya utmaningar. 
</a:t>
            </a:r>
            <a:endParaRPr lang="en-US"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sv-SE" sz="2400" dirty="0">
                <a:latin typeface="Helvetica Neue"/>
                <a:ea typeface="Microsoft Sans Serif" panose="020B0604020202020204" pitchFamily="34" charset="0"/>
                <a:cs typeface="Microsoft Sans Serif" panose="020B0604020202020204" pitchFamily="34" charset="0"/>
              </a:rPr>
              <a:t>Om det inte integreras i innovationsplanen kommer det snabbt att avfärdas som "helt enkelt ett annat experiment". 
</a:t>
            </a:r>
            <a:endParaRPr lang="en-US" sz="2400" dirty="0">
              <a:latin typeface="Helvetica Neue"/>
              <a:ea typeface="Microsoft Sans Serif" panose="020B0604020202020204" pitchFamily="34" charset="0"/>
              <a:cs typeface="Microsoft Sans Serif" panose="020B0604020202020204" pitchFamily="34" charset="0"/>
            </a:endParaRPr>
          </a:p>
          <a:p>
            <a:pPr lvl="1">
              <a:spcAft>
                <a:spcPts val="600"/>
              </a:spcAft>
            </a:pPr>
            <a:r>
              <a:rPr lang="sv-SE" sz="2400" dirty="0">
                <a:latin typeface="Helvetica Neue"/>
                <a:ea typeface="Microsoft Sans Serif" panose="020B0604020202020204" pitchFamily="34" charset="0"/>
                <a:cs typeface="Microsoft Sans Serif" panose="020B0604020202020204" pitchFamily="34" charset="0"/>
              </a:rPr>
              <a:t>"Detta skulle inte locka rätt typ av person eftersom det förmedlar brist på engagemang, så spirande intraprenörer stannar </a:t>
            </a:r>
            <a:r>
              <a:rPr lang="sv-SE" sz="2400" b="1" dirty="0">
                <a:latin typeface="Helvetica Neue"/>
                <a:ea typeface="Microsoft Sans Serif" panose="020B0604020202020204" pitchFamily="34" charset="0"/>
                <a:cs typeface="Microsoft Sans Serif" panose="020B0604020202020204" pitchFamily="34" charset="0"/>
              </a:rPr>
              <a:t>undercover</a:t>
            </a:r>
            <a:r>
              <a:rPr lang="sv-SE" sz="2400" dirty="0">
                <a:latin typeface="Helvetica Neue"/>
                <a:ea typeface="Microsoft Sans Serif" panose="020B0604020202020204" pitchFamily="34" charset="0"/>
                <a:cs typeface="Microsoft Sans Serif" panose="020B0604020202020204" pitchFamily="34" charset="0"/>
              </a:rPr>
              <a:t> eller letar efter sätt att lämna så att de kan driva sina egna mål och ambitioner."
</a:t>
            </a:r>
            <a:endParaRPr lang="en-US" sz="2400" dirty="0">
              <a:latin typeface="Helvetica Neue"/>
              <a:ea typeface="Microsoft Sans Serif" panose="020B0604020202020204" pitchFamily="34" charset="0"/>
              <a:cs typeface="Microsoft Sans Serif" panose="020B0604020202020204" pitchFamily="34" charset="0"/>
            </a:endParaRPr>
          </a:p>
        </p:txBody>
      </p:sp>
      <p:sp>
        <p:nvSpPr>
          <p:cNvPr id="6" name="CuadroTexto 2">
            <a:extLst>
              <a:ext uri="{FF2B5EF4-FFF2-40B4-BE49-F238E27FC236}">
                <a16:creationId xmlns:a16="http://schemas.microsoft.com/office/drawing/2014/main" id="{844BFD55-875A-3BF0-6897-635BD117FC1C}"/>
              </a:ext>
            </a:extLst>
          </p:cNvPr>
          <p:cNvSpPr txBox="1"/>
          <p:nvPr/>
        </p:nvSpPr>
        <p:spPr>
          <a:xfrm>
            <a:off x="1295400" y="2304000"/>
            <a:ext cx="14325600" cy="523220"/>
          </a:xfrm>
          <a:prstGeom prst="rect">
            <a:avLst/>
          </a:prstGeom>
          <a:noFill/>
        </p:spPr>
        <p:txBody>
          <a:bodyPr wrap="square" rtlCol="0">
            <a:noAutofit/>
          </a:bodyPr>
          <a:lstStyle/>
          <a:p>
            <a:r>
              <a:rPr lang="sv-SE" sz="2800" b="1" dirty="0">
                <a:solidFill>
                  <a:srgbClr val="AED633"/>
                </a:solidFill>
                <a:latin typeface="Helvetica Neue"/>
                <a:ea typeface="Microsoft Sans Serif" panose="020B0604020202020204" pitchFamily="34" charset="0"/>
                <a:cs typeface="Microsoft Sans Serif" panose="020B0604020202020204" pitchFamily="34" charset="0"/>
              </a:rPr>
              <a:t>2.2 Intraprenörskap som ett distinkt system
</a:t>
            </a:r>
            <a:endParaRPr lang="en-US"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8B226CF6-8987-535F-1A4D-E7F7A6E65919}"/>
              </a:ext>
            </a:extLst>
          </p:cNvPr>
          <p:cNvSpPr txBox="1"/>
          <p:nvPr/>
        </p:nvSpPr>
        <p:spPr>
          <a:xfrm>
            <a:off x="1296000" y="1548000"/>
            <a:ext cx="11395364" cy="830997"/>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2. </a:t>
            </a:r>
            <a:r>
              <a:rPr lang="en-US" sz="4800" b="1" dirty="0" err="1">
                <a:solidFill>
                  <a:srgbClr val="4D94B7"/>
                </a:solidFill>
                <a:latin typeface="Helvetica Neue"/>
                <a:ea typeface="Microsoft Sans Serif" panose="020B0604020202020204" pitchFamily="34" charset="0"/>
                <a:cs typeface="Microsoft Sans Serif" panose="020B0604020202020204" pitchFamily="34" charset="0"/>
              </a:rPr>
              <a:t>Hantera</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a:ea typeface="Microsoft Sans Serif" panose="020B0604020202020204" pitchFamily="34" charset="0"/>
                <a:cs typeface="Microsoft Sans Serif" panose="020B0604020202020204" pitchFamily="34" charset="0"/>
              </a:rPr>
              <a:t>intraprenörer</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
</a:t>
            </a:r>
          </a:p>
        </p:txBody>
      </p:sp>
      <p:sp>
        <p:nvSpPr>
          <p:cNvPr id="2" name="CuadroTexto 1">
            <a:extLst>
              <a:ext uri="{FF2B5EF4-FFF2-40B4-BE49-F238E27FC236}">
                <a16:creationId xmlns:a16="http://schemas.microsoft.com/office/drawing/2014/main" id="{2227624F-B286-5225-E981-6647E1D17AD6}"/>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4</a:t>
            </a:r>
          </a:p>
        </p:txBody>
      </p:sp>
    </p:spTree>
    <p:extLst>
      <p:ext uri="{BB962C8B-B14F-4D97-AF65-F5344CB8AC3E}">
        <p14:creationId xmlns:p14="http://schemas.microsoft.com/office/powerpoint/2010/main" val="1754175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6000" y="2304000"/>
            <a:ext cx="12649200" cy="523220"/>
          </a:xfrm>
          <a:prstGeom prst="rect">
            <a:avLst/>
          </a:prstGeom>
          <a:noFill/>
        </p:spPr>
        <p:txBody>
          <a:bodyPr wrap="square" rtlCol="0">
            <a:noAutofit/>
          </a:bodyPr>
          <a:lstStyle/>
          <a:p>
            <a:r>
              <a:rPr lang="sv-SE" sz="2800" b="1" dirty="0">
                <a:solidFill>
                  <a:srgbClr val="AED633"/>
                </a:solidFill>
                <a:latin typeface="Helvetica Neue"/>
                <a:ea typeface="Microsoft Sans Serif" panose="020B0604020202020204" pitchFamily="34" charset="0"/>
                <a:cs typeface="Microsoft Sans Serif" panose="020B0604020202020204" pitchFamily="34" charset="0"/>
              </a:rPr>
              <a:t>2.3 Övergång till </a:t>
            </a:r>
            <a:r>
              <a:rPr lang="sv-SE" sz="2800" b="1" dirty="0" err="1">
                <a:solidFill>
                  <a:srgbClr val="AED633"/>
                </a:solidFill>
                <a:latin typeface="Helvetica Neue"/>
                <a:ea typeface="Microsoft Sans Serif" panose="020B0604020202020204" pitchFamily="34" charset="0"/>
                <a:cs typeface="Microsoft Sans Serif" panose="020B0604020202020204" pitchFamily="34" charset="0"/>
              </a:rPr>
              <a:t>intraprenöriellt</a:t>
            </a:r>
            <a:r>
              <a:rPr lang="sv-SE" sz="2800" b="1" dirty="0">
                <a:solidFill>
                  <a:srgbClr val="AED633"/>
                </a:solidFill>
                <a:latin typeface="Helvetica Neue"/>
                <a:ea typeface="Microsoft Sans Serif" panose="020B0604020202020204" pitchFamily="34" charset="0"/>
                <a:cs typeface="Microsoft Sans Serif" panose="020B0604020202020204" pitchFamily="34" charset="0"/>
              </a:rPr>
              <a:t> system
</a:t>
            </a:r>
            <a:endParaRPr lang="en-US"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3785652"/>
          </a:xfrm>
          <a:prstGeom prst="rect">
            <a:avLst/>
          </a:prstGeom>
          <a:noFill/>
        </p:spPr>
        <p:txBody>
          <a:bodyPr wrap="square" rtlCol="0">
            <a:noAutofit/>
          </a:bodyPr>
          <a:lstStyle/>
          <a:p>
            <a:pPr>
              <a:spcAft>
                <a:spcPts val="600"/>
              </a:spcAft>
            </a:pPr>
            <a:r>
              <a:rPr lang="sv-SE" sz="2400" dirty="0">
                <a:latin typeface="Helvetica Neue"/>
                <a:ea typeface="Microsoft Sans Serif" panose="020B0604020202020204" pitchFamily="34" charset="0"/>
                <a:cs typeface="Microsoft Sans Serif" panose="020B0604020202020204" pitchFamily="34" charset="0"/>
              </a:rPr>
              <a:t>De viktigaste faktorerna är starkt ledningsstöd, att främja en entreprenörskultur och att erkänna rätt personer att anställa. 
</a:t>
            </a:r>
            <a:endParaRPr lang="en-US" sz="2400" dirty="0">
              <a:latin typeface="Helvetica Neue"/>
              <a:ea typeface="Microsoft Sans Serif" panose="020B0604020202020204" pitchFamily="34" charset="0"/>
              <a:cs typeface="Microsoft Sans Serif" panose="020B0604020202020204" pitchFamily="34" charset="0"/>
            </a:endParaRPr>
          </a:p>
          <a:p>
            <a:pPr marL="342900" indent="-342900">
              <a:spcAft>
                <a:spcPts val="600"/>
              </a:spcAft>
              <a:buBlip>
                <a:blip r:embed="rId2"/>
              </a:buBlip>
            </a:pPr>
            <a:r>
              <a:rPr lang="sv-SE" sz="2400" dirty="0">
                <a:latin typeface="Helvetica Neue"/>
                <a:ea typeface="Microsoft Sans Serif" panose="020B0604020202020204" pitchFamily="34" charset="0"/>
                <a:cs typeface="Microsoft Sans Serif" panose="020B0604020202020204" pitchFamily="34" charset="0"/>
              </a:rPr>
              <a:t>Kalibern av några idéer, 
uppdraget i samband med dessa idéer, 
finansieringsbehoven, 
de delmål som måste uppnås, och 
öppenheten i misslyckande och allt vad det innebär. </a:t>
            </a:r>
          </a:p>
          <a:p>
            <a:pPr>
              <a:spcAft>
                <a:spcPts val="600"/>
              </a:spcAft>
            </a:pPr>
            <a:endParaRPr lang="en-US"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sv-SE" sz="2400" dirty="0">
                <a:latin typeface="Helvetica Neue"/>
                <a:ea typeface="Microsoft Sans Serif" panose="020B0604020202020204" pitchFamily="34" charset="0"/>
                <a:cs typeface="Microsoft Sans Serif" panose="020B0604020202020204" pitchFamily="34" charset="0"/>
              </a:rPr>
              <a:t>Var och en av dessa blir en avgörande möjliggörare för intraprenörernas framgång.
</a:t>
            </a:r>
            <a:endParaRPr lang="en-US" sz="2400" dirty="0">
              <a:latin typeface="Helvetica Neue"/>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4</a:t>
            </a:r>
          </a:p>
        </p:txBody>
      </p:sp>
      <p:sp>
        <p:nvSpPr>
          <p:cNvPr id="6" name="CuadroTexto 1">
            <a:extLst>
              <a:ext uri="{FF2B5EF4-FFF2-40B4-BE49-F238E27FC236}">
                <a16:creationId xmlns:a16="http://schemas.microsoft.com/office/drawing/2014/main" id="{C4E49802-0026-1491-5F96-B32A6BEA2578}"/>
              </a:ext>
            </a:extLst>
          </p:cNvPr>
          <p:cNvSpPr txBox="1"/>
          <p:nvPr/>
        </p:nvSpPr>
        <p:spPr>
          <a:xfrm>
            <a:off x="1296000" y="1548000"/>
            <a:ext cx="11395364" cy="830997"/>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2. </a:t>
            </a:r>
            <a:r>
              <a:rPr lang="en-US" sz="4800" b="1" dirty="0" err="1">
                <a:solidFill>
                  <a:srgbClr val="4D94B7"/>
                </a:solidFill>
                <a:latin typeface="Helvetica Neue"/>
                <a:ea typeface="Microsoft Sans Serif" panose="020B0604020202020204" pitchFamily="34" charset="0"/>
                <a:cs typeface="Microsoft Sans Serif" panose="020B0604020202020204" pitchFamily="34" charset="0"/>
              </a:rPr>
              <a:t>Hantera</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a:ea typeface="Microsoft Sans Serif" panose="020B0604020202020204" pitchFamily="34" charset="0"/>
                <a:cs typeface="Microsoft Sans Serif" panose="020B0604020202020204" pitchFamily="34" charset="0"/>
              </a:rPr>
              <a:t>intraprenörer</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2889942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621000" cy="523220"/>
          </a:xfrm>
          <a:prstGeom prst="rect">
            <a:avLst/>
          </a:prstGeom>
          <a:noFill/>
        </p:spPr>
        <p:txBody>
          <a:bodyPr wrap="square" rtlCol="0">
            <a:noAutofit/>
          </a:bodyPr>
          <a:lstStyle/>
          <a:p>
            <a:r>
              <a:rPr lang="en-US" sz="2800" b="1" dirty="0">
                <a:solidFill>
                  <a:srgbClr val="AED633"/>
                </a:solidFill>
                <a:latin typeface="Helvetica Neue"/>
                <a:ea typeface="Microsoft Sans Serif" panose="020B0604020202020204" pitchFamily="34" charset="0"/>
                <a:cs typeface="Microsoft Sans Serif" panose="020B0604020202020204" pitchFamily="34" charset="0"/>
              </a:rPr>
              <a:t>2.4 </a:t>
            </a:r>
            <a:r>
              <a:rPr lang="en-US" sz="2800" b="1" dirty="0" err="1">
                <a:solidFill>
                  <a:srgbClr val="AED633"/>
                </a:solidFill>
                <a:latin typeface="Helvetica Neue"/>
                <a:ea typeface="Microsoft Sans Serif" panose="020B0604020202020204" pitchFamily="34" charset="0"/>
                <a:cs typeface="Microsoft Sans Serif" panose="020B0604020202020204" pitchFamily="34" charset="0"/>
              </a:rPr>
              <a:t>Mentorn</a:t>
            </a:r>
            <a:endParaRPr lang="en-US"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3046988"/>
          </a:xfrm>
          <a:prstGeom prst="rect">
            <a:avLst/>
          </a:prstGeom>
          <a:noFill/>
        </p:spPr>
        <p:txBody>
          <a:bodyPr wrap="square" rtlCol="0">
            <a:noAutofit/>
          </a:bodyPr>
          <a:lstStyle/>
          <a:p>
            <a:pPr>
              <a:spcAft>
                <a:spcPts val="600"/>
              </a:spcAft>
            </a:pPr>
            <a:r>
              <a:rPr lang="sv-SE" sz="2400" dirty="0">
                <a:latin typeface="Helvetica Neue"/>
                <a:ea typeface="Microsoft Sans Serif" panose="020B0604020202020204" pitchFamily="34" charset="0"/>
                <a:cs typeface="Microsoft Sans Serif" panose="020B0604020202020204" pitchFamily="34" charset="0"/>
              </a:rPr>
              <a:t>Dessa egenskaper kräver omsorg och uppmuntran, det är där en tydlig mentor kommer in:
</a:t>
            </a:r>
            <a:endParaRPr lang="en-US"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sv-SE" sz="2400" dirty="0">
                <a:latin typeface="Helvetica Neue"/>
                <a:ea typeface="Microsoft Sans Serif" panose="020B0604020202020204" pitchFamily="34" charset="0"/>
                <a:cs typeface="Microsoft Sans Serif" panose="020B0604020202020204" pitchFamily="34" charset="0"/>
              </a:rPr>
              <a:t>Denna person (mentorn) måste fungera som "luftskydd", det vill säga</a:t>
            </a:r>
            <a:r>
              <a:rPr lang="en-US" sz="2400" dirty="0">
                <a:latin typeface="Helvetica Neue"/>
                <a:ea typeface="Microsoft Sans Serif" panose="020B0604020202020204" pitchFamily="34" charset="0"/>
                <a:cs typeface="Microsoft Sans Serif" panose="020B0604020202020204" pitchFamily="34" charset="0"/>
              </a:rPr>
              <a:t>;</a:t>
            </a:r>
          </a:p>
          <a:p>
            <a:pPr marL="800100" lvl="1" indent="-342900">
              <a:spcAft>
                <a:spcPts val="600"/>
              </a:spcAft>
              <a:buBlip>
                <a:blip r:embed="rId2"/>
              </a:buBlip>
            </a:pPr>
            <a:r>
              <a:rPr lang="sv-SE" sz="2400" dirty="0">
                <a:latin typeface="Helvetica Neue"/>
                <a:ea typeface="Microsoft Sans Serif" panose="020B0604020202020204" pitchFamily="34" charset="0"/>
                <a:cs typeface="Microsoft Sans Serif" panose="020B0604020202020204" pitchFamily="34" charset="0"/>
              </a:rPr>
              <a:t>hjälpa entreprenören att övervinna utmaningar som moderbolaget presenterar, 
upprätthålla en hög grad av förtroende genom alla beslut och framsteg. </a:t>
            </a:r>
          </a:p>
          <a:p>
            <a:pPr lvl="1">
              <a:spcAft>
                <a:spcPts val="600"/>
              </a:spcAft>
            </a:pPr>
            <a:endParaRPr lang="en-US"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sv-SE" sz="2400" dirty="0">
                <a:latin typeface="Helvetica Neue"/>
                <a:ea typeface="Microsoft Sans Serif" panose="020B0604020202020204" pitchFamily="34" charset="0"/>
                <a:cs typeface="Microsoft Sans Serif" panose="020B0604020202020204" pitchFamily="34" charset="0"/>
              </a:rPr>
              <a:t>Intraprenören blir så småningom mer beroende av relationer än genomförandet av processer. Både jobbet och relationerna kräver ett kontinuerligt engagemang.
</a:t>
            </a:r>
            <a:endParaRPr lang="en-US" sz="2400" dirty="0">
              <a:latin typeface="Helvetica Neue"/>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4</a:t>
            </a:r>
          </a:p>
        </p:txBody>
      </p:sp>
      <p:sp>
        <p:nvSpPr>
          <p:cNvPr id="6" name="CuadroTexto 1">
            <a:extLst>
              <a:ext uri="{FF2B5EF4-FFF2-40B4-BE49-F238E27FC236}">
                <a16:creationId xmlns:a16="http://schemas.microsoft.com/office/drawing/2014/main" id="{FCB10632-CAA7-5E95-CF8A-8CDD83D2CCDD}"/>
              </a:ext>
            </a:extLst>
          </p:cNvPr>
          <p:cNvSpPr txBox="1"/>
          <p:nvPr/>
        </p:nvSpPr>
        <p:spPr>
          <a:xfrm>
            <a:off x="1296000" y="1548000"/>
            <a:ext cx="11395364" cy="830997"/>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2. </a:t>
            </a:r>
            <a:r>
              <a:rPr lang="en-US" sz="4800" b="1" dirty="0" err="1">
                <a:solidFill>
                  <a:srgbClr val="4D94B7"/>
                </a:solidFill>
                <a:latin typeface="Helvetica Neue"/>
                <a:ea typeface="Microsoft Sans Serif" panose="020B0604020202020204" pitchFamily="34" charset="0"/>
                <a:cs typeface="Microsoft Sans Serif" panose="020B0604020202020204" pitchFamily="34" charset="0"/>
              </a:rPr>
              <a:t>Hantera</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a:ea typeface="Microsoft Sans Serif" panose="020B0604020202020204" pitchFamily="34" charset="0"/>
                <a:cs typeface="Microsoft Sans Serif" panose="020B0604020202020204" pitchFamily="34" charset="0"/>
              </a:rPr>
              <a:t>intraprenörer</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3140688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3317147224"/>
              </p:ext>
            </p:extLst>
          </p:nvPr>
        </p:nvGraphicFramePr>
        <p:xfrm>
          <a:off x="1296000" y="3383999"/>
          <a:ext cx="10620000" cy="54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13, 14</a:t>
            </a:r>
          </a:p>
        </p:txBody>
      </p:sp>
      <p:sp>
        <p:nvSpPr>
          <p:cNvPr id="5" name="CuadroTexto 2">
            <a:extLst>
              <a:ext uri="{FF2B5EF4-FFF2-40B4-BE49-F238E27FC236}">
                <a16:creationId xmlns:a16="http://schemas.microsoft.com/office/drawing/2014/main" id="{FBAA7C37-ACA5-1268-59B9-01AAAF56557D}"/>
              </a:ext>
            </a:extLst>
          </p:cNvPr>
          <p:cNvSpPr txBox="1"/>
          <p:nvPr/>
        </p:nvSpPr>
        <p:spPr>
          <a:xfrm>
            <a:off x="1295400" y="2304000"/>
            <a:ext cx="15621000" cy="523220"/>
          </a:xfrm>
          <a:prstGeom prst="rect">
            <a:avLst/>
          </a:prstGeom>
          <a:noFill/>
        </p:spPr>
        <p:txBody>
          <a:bodyPr wrap="square" rtlCol="0">
            <a:noAutofit/>
          </a:bodyPr>
          <a:lstStyle/>
          <a:p>
            <a:r>
              <a:rPr lang="en-US" sz="2800" b="1" dirty="0">
                <a:solidFill>
                  <a:srgbClr val="AED633"/>
                </a:solidFill>
                <a:latin typeface="Helvetica Neue"/>
                <a:ea typeface="Microsoft Sans Serif" panose="020B0604020202020204" pitchFamily="34" charset="0"/>
                <a:cs typeface="Microsoft Sans Serif" panose="020B0604020202020204" pitchFamily="34" charset="0"/>
              </a:rPr>
              <a:t>2.5 </a:t>
            </a:r>
            <a:r>
              <a:rPr lang="en-US" sz="2800" b="1" dirty="0" err="1">
                <a:solidFill>
                  <a:srgbClr val="AED633"/>
                </a:solidFill>
                <a:latin typeface="Helvetica Neue"/>
                <a:ea typeface="Microsoft Sans Serif" panose="020B0604020202020204" pitchFamily="34" charset="0"/>
                <a:cs typeface="Microsoft Sans Serif" panose="020B0604020202020204" pitchFamily="34" charset="0"/>
              </a:rPr>
              <a:t>Utmaningar</a:t>
            </a:r>
            <a:r>
              <a:rPr lang="en-US" sz="2800" b="1" dirty="0">
                <a:solidFill>
                  <a:srgbClr val="AED633"/>
                </a:solidFill>
                <a:latin typeface="Helvetica Neue"/>
                <a:ea typeface="Microsoft Sans Serif" panose="020B0604020202020204" pitchFamily="34" charset="0"/>
                <a:cs typeface="Microsoft Sans Serif" panose="020B0604020202020204" pitchFamily="34" charset="0"/>
              </a:rPr>
              <a:t>
</a:t>
            </a:r>
          </a:p>
        </p:txBody>
      </p:sp>
      <p:sp>
        <p:nvSpPr>
          <p:cNvPr id="3" name="CuadroTexto 1">
            <a:extLst>
              <a:ext uri="{FF2B5EF4-FFF2-40B4-BE49-F238E27FC236}">
                <a16:creationId xmlns:a16="http://schemas.microsoft.com/office/drawing/2014/main" id="{8DB2AA68-8E64-C086-D73F-58C036AF9235}"/>
              </a:ext>
            </a:extLst>
          </p:cNvPr>
          <p:cNvSpPr txBox="1"/>
          <p:nvPr/>
        </p:nvSpPr>
        <p:spPr>
          <a:xfrm>
            <a:off x="1296000" y="1548000"/>
            <a:ext cx="11395364" cy="830997"/>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2. </a:t>
            </a:r>
            <a:r>
              <a:rPr lang="en-US" sz="4800" b="1" dirty="0" err="1">
                <a:solidFill>
                  <a:srgbClr val="4D94B7"/>
                </a:solidFill>
                <a:latin typeface="Helvetica Neue"/>
                <a:ea typeface="Microsoft Sans Serif" panose="020B0604020202020204" pitchFamily="34" charset="0"/>
                <a:cs typeface="Microsoft Sans Serif" panose="020B0604020202020204" pitchFamily="34" charset="0"/>
              </a:rPr>
              <a:t>Hantera</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a:ea typeface="Microsoft Sans Serif" panose="020B0604020202020204" pitchFamily="34" charset="0"/>
                <a:cs typeface="Microsoft Sans Serif" panose="020B0604020202020204" pitchFamily="34" charset="0"/>
              </a:rPr>
              <a:t>intraprenörer</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
</a:t>
            </a:r>
          </a:p>
        </p:txBody>
      </p:sp>
      <p:pic>
        <p:nvPicPr>
          <p:cNvPr id="6" name="Picture 2">
            <a:extLst>
              <a:ext uri="{FF2B5EF4-FFF2-40B4-BE49-F238E27FC236}">
                <a16:creationId xmlns:a16="http://schemas.microsoft.com/office/drawing/2014/main" id="{A67C3791-ED51-E328-5D4B-5D387C870ADF}"/>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9156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4763B4D-2C66-8E94-75FD-62194475DC37}"/>
              </a:ext>
            </a:extLst>
          </p:cNvPr>
          <p:cNvSpPr txBox="1"/>
          <p:nvPr/>
        </p:nvSpPr>
        <p:spPr>
          <a:xfrm>
            <a:off x="1296000" y="2304000"/>
            <a:ext cx="14477400" cy="648000"/>
          </a:xfrm>
          <a:prstGeom prst="rect">
            <a:avLst/>
          </a:prstGeom>
          <a:noFill/>
        </p:spPr>
        <p:txBody>
          <a:bodyPr wrap="square" rtlCol="0">
            <a:noAutofit/>
          </a:bodyPr>
          <a:lstStyle/>
          <a:p>
            <a:r>
              <a:rPr lang="en-US" sz="2800" b="1" dirty="0">
                <a:solidFill>
                  <a:srgbClr val="AED633"/>
                </a:solidFill>
                <a:latin typeface="Helvetica Neue"/>
                <a:ea typeface="Microsoft Sans Serif" panose="020B0604020202020204" pitchFamily="34" charset="0"/>
                <a:cs typeface="Microsoft Sans Serif" panose="020B0604020202020204" pitchFamily="34" charset="0"/>
              </a:rPr>
              <a:t>2.6 </a:t>
            </a:r>
            <a:r>
              <a:rPr lang="en-US" sz="2800" b="1" dirty="0" err="1">
                <a:solidFill>
                  <a:srgbClr val="AED633"/>
                </a:solidFill>
                <a:latin typeface="Helvetica Neue"/>
                <a:ea typeface="Microsoft Sans Serif" panose="020B0604020202020204" pitchFamily="34" charset="0"/>
                <a:cs typeface="Microsoft Sans Serif" panose="020B0604020202020204" pitchFamily="34" charset="0"/>
              </a:rPr>
              <a:t>Rättsmedel</a:t>
            </a:r>
            <a:r>
              <a:rPr lang="en-US" sz="2800" b="1" dirty="0">
                <a:solidFill>
                  <a:srgbClr val="AED633"/>
                </a:solidFill>
                <a:latin typeface="Helvetica Neue"/>
                <a:ea typeface="Microsoft Sans Serif" panose="020B0604020202020204" pitchFamily="34" charset="0"/>
                <a:cs typeface="Microsoft Sans Serif" panose="020B0604020202020204" pitchFamily="34" charset="0"/>
              </a:rPr>
              <a:t>
</a:t>
            </a:r>
          </a:p>
        </p:txBody>
      </p:sp>
      <p:graphicFrame>
        <p:nvGraphicFramePr>
          <p:cNvPr id="14" name="Diagrama 13">
            <a:extLst>
              <a:ext uri="{FF2B5EF4-FFF2-40B4-BE49-F238E27FC236}">
                <a16:creationId xmlns:a16="http://schemas.microsoft.com/office/drawing/2014/main" id="{E33A6505-33E4-2F6D-7653-18745F255C03}"/>
              </a:ext>
            </a:extLst>
          </p:cNvPr>
          <p:cNvGraphicFramePr/>
          <p:nvPr>
            <p:extLst>
              <p:ext uri="{D42A27DB-BD31-4B8C-83A1-F6EECF244321}">
                <p14:modId xmlns:p14="http://schemas.microsoft.com/office/powerpoint/2010/main" val="3487830126"/>
              </p:ext>
            </p:extLst>
          </p:nvPr>
        </p:nvGraphicFramePr>
        <p:xfrm>
          <a:off x="1296000" y="3384000"/>
          <a:ext cx="15660000" cy="493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856A08E6-8AC6-FF97-BF7F-9A32F7CCDBCA}"/>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a:t>
            </a:r>
          </a:p>
        </p:txBody>
      </p:sp>
      <p:sp>
        <p:nvSpPr>
          <p:cNvPr id="3" name="CuadroTexto 1">
            <a:extLst>
              <a:ext uri="{FF2B5EF4-FFF2-40B4-BE49-F238E27FC236}">
                <a16:creationId xmlns:a16="http://schemas.microsoft.com/office/drawing/2014/main" id="{EBF8C1D7-B5E8-8327-01F2-4D9FFD5D52E3}"/>
              </a:ext>
            </a:extLst>
          </p:cNvPr>
          <p:cNvSpPr txBox="1"/>
          <p:nvPr/>
        </p:nvSpPr>
        <p:spPr>
          <a:xfrm>
            <a:off x="1296000" y="1548000"/>
            <a:ext cx="11395364" cy="830997"/>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2. </a:t>
            </a:r>
            <a:r>
              <a:rPr lang="en-US" sz="4800" b="1" dirty="0" err="1">
                <a:solidFill>
                  <a:srgbClr val="4D94B7"/>
                </a:solidFill>
                <a:latin typeface="Helvetica Neue"/>
                <a:ea typeface="Microsoft Sans Serif" panose="020B0604020202020204" pitchFamily="34" charset="0"/>
                <a:cs typeface="Microsoft Sans Serif" panose="020B0604020202020204" pitchFamily="34" charset="0"/>
              </a:rPr>
              <a:t>Hantera</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a:ea typeface="Microsoft Sans Serif" panose="020B0604020202020204" pitchFamily="34" charset="0"/>
                <a:cs typeface="Microsoft Sans Serif" panose="020B0604020202020204" pitchFamily="34" charset="0"/>
              </a:rPr>
              <a:t>intraprenörer</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588101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algn="ctr"/>
            <a:r>
              <a:rPr lang="en-US" sz="4800" b="1" dirty="0" err="1">
                <a:solidFill>
                  <a:srgbClr val="4D94B7"/>
                </a:solidFill>
                <a:latin typeface="Helvetica Neue"/>
                <a:ea typeface="Microsoft Sans Serif" panose="020B0604020202020204" pitchFamily="34" charset="0"/>
                <a:cs typeface="Microsoft Sans Serif" panose="020B0604020202020204" pitchFamily="34" charset="0"/>
              </a:rPr>
              <a:t>Strategier</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 för </a:t>
            </a:r>
            <a:r>
              <a:rPr lang="en-US" sz="4800" b="1" dirty="0" err="1">
                <a:solidFill>
                  <a:srgbClr val="4D94B7"/>
                </a:solidFill>
                <a:latin typeface="Helvetica Neue"/>
                <a:ea typeface="Microsoft Sans Serif" panose="020B0604020202020204" pitchFamily="34" charset="0"/>
                <a:cs typeface="Microsoft Sans Serif" panose="020B0604020202020204" pitchFamily="34" charset="0"/>
              </a:rPr>
              <a:t>intraprenöriell</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a:ea typeface="Microsoft Sans Serif" panose="020B0604020202020204" pitchFamily="34" charset="0"/>
                <a:cs typeface="Microsoft Sans Serif" panose="020B0604020202020204" pitchFamily="34" charset="0"/>
              </a:rPr>
              <a:t>hantering</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
</a:t>
            </a: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a:ea typeface="Microsoft Sans Serif" panose="020B0604020202020204" pitchFamily="34" charset="0"/>
                <a:cs typeface="Microsoft Sans Serif" panose="020B0604020202020204" pitchFamily="34" charset="0"/>
              </a:rPr>
              <a:t>Unit 3</a:t>
            </a:r>
            <a:endParaRPr kumimoji="0" lang="en-US" sz="6000" b="1" i="0" u="none" strike="noStrike" kern="1200" cap="none" spc="0" normalizeH="0" baseline="0" dirty="0">
              <a:ln>
                <a:noFill/>
              </a:ln>
              <a:solidFill>
                <a:srgbClr val="AED633"/>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91DCD668-E20B-C193-FF59-91CE40168CCF}"/>
              </a:ext>
            </a:extLst>
          </p:cNvPr>
          <p:cNvSpPr txBox="1"/>
          <p:nvPr/>
        </p:nvSpPr>
        <p:spPr>
          <a:xfrm>
            <a:off x="1296000" y="5256000"/>
            <a:ext cx="10980000" cy="3538800"/>
          </a:xfrm>
          <a:prstGeom prst="rect">
            <a:avLst/>
          </a:prstGeom>
          <a:noFill/>
        </p:spPr>
        <p:txBody>
          <a:bodyPr wrap="square">
            <a:noAutofit/>
          </a:bodyPr>
          <a:lstStyle/>
          <a:p>
            <a:pPr lvl="0">
              <a:lnSpc>
                <a:spcPct val="150000"/>
              </a:lnSpc>
              <a:tabLst>
                <a:tab pos="1205230" algn="l"/>
                <a:tab pos="1926589" algn="l"/>
                <a:tab pos="2915920" algn="l"/>
                <a:tab pos="3444875" algn="l"/>
                <a:tab pos="4383405" algn="l"/>
                <a:tab pos="6796405" algn="l"/>
              </a:tabLst>
              <a:defRPr/>
            </a:pPr>
            <a:r>
              <a:rPr lang="sv-SE" sz="28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3.1 Uppför dig som en mentor, inte en chef
3.2 Ge teamet ditt förtroende men kom överens om tydliga mål 
3.3 Kom överens om tydliga mål, ge teamet ditt förtroende
3.4 Låt dem göra sina egna misstag
3.5 Håll intraprenörer ansvariga
</a:t>
            </a:r>
            <a:endPar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378421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5129164" cy="864000"/>
          </a:xfrm>
          <a:prstGeom prst="rect">
            <a:avLst/>
          </a:prstGeom>
          <a:noFill/>
        </p:spPr>
        <p:txBody>
          <a:bodyPr wrap="square" rtlCol="0">
            <a:noAutofit/>
          </a:bodyPr>
          <a:lstStyle/>
          <a:p>
            <a:r>
              <a:rPr lang="sv-SE" sz="4800" b="1">
                <a:solidFill>
                  <a:srgbClr val="4D94B7"/>
                </a:solidFill>
                <a:latin typeface="Helvetica Neue"/>
                <a:ea typeface="Microsoft Sans Serif" panose="020B0604020202020204" pitchFamily="34" charset="0"/>
                <a:cs typeface="Microsoft Sans Serif" panose="020B0604020202020204" pitchFamily="34" charset="0"/>
              </a:rPr>
              <a:t>3. Strategier för intraprenöriell hantering
</a:t>
            </a:r>
            <a:endParaRPr lang="en-US"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4893647"/>
          </a:xfrm>
          <a:prstGeom prst="rect">
            <a:avLst/>
          </a:prstGeom>
          <a:noFill/>
        </p:spPr>
        <p:txBody>
          <a:bodyPr wrap="square" rtlCol="0">
            <a:noAutofit/>
          </a:bodyPr>
          <a:lstStyle/>
          <a:p>
            <a:pPr>
              <a:spcAft>
                <a:spcPts val="600"/>
              </a:spcAft>
            </a:pPr>
            <a:r>
              <a:rPr lang="sv-SE" sz="2400" b="1" dirty="0">
                <a:latin typeface="Helvetica Neue"/>
                <a:ea typeface="Microsoft Sans Serif" panose="020B0604020202020204" pitchFamily="34" charset="0"/>
                <a:cs typeface="Microsoft Sans Serif" panose="020B0604020202020204" pitchFamily="34" charset="0"/>
              </a:rPr>
              <a:t>Först och främst, </a:t>
            </a:r>
            <a:r>
              <a:rPr lang="sv-SE" sz="2400" dirty="0">
                <a:latin typeface="Helvetica Neue"/>
                <a:ea typeface="Microsoft Sans Serif" panose="020B0604020202020204" pitchFamily="34" charset="0"/>
                <a:cs typeface="Microsoft Sans Serif" panose="020B0604020202020204" pitchFamily="34" charset="0"/>
              </a:rPr>
              <a:t>försök inte hantera kreativa individer alls! Försök istället att bete dig mer som en mentor. Tänk på ditt samarbete med dina innovatörer och intraprenörer som ett lagarbete, liknande det för medarbetare i ett gemensamt projekt.</a:t>
            </a:r>
          </a:p>
          <a:p>
            <a:pPr>
              <a:spcAft>
                <a:spcPts val="600"/>
              </a:spcAft>
            </a:pPr>
            <a:r>
              <a:rPr lang="sv-SE" sz="2400" dirty="0">
                <a:latin typeface="Helvetica Neue"/>
                <a:ea typeface="Microsoft Sans Serif" panose="020B0604020202020204" pitchFamily="34" charset="0"/>
                <a:cs typeface="Microsoft Sans Serif" panose="020B0604020202020204" pitchFamily="34" charset="0"/>
              </a:rPr>
              <a:t>
De bästa relationerna bygger på öppenhet och samarbete, som de flesta partnerskap. </a:t>
            </a:r>
          </a:p>
          <a:p>
            <a:pPr>
              <a:spcAft>
                <a:spcPts val="600"/>
              </a:spcAft>
            </a:pPr>
            <a:r>
              <a:rPr lang="sv-SE" sz="2400" dirty="0">
                <a:latin typeface="Helvetica Neue"/>
                <a:ea typeface="Microsoft Sans Serif" panose="020B0604020202020204" pitchFamily="34" charset="0"/>
                <a:cs typeface="Microsoft Sans Serif" panose="020B0604020202020204" pitchFamily="34" charset="0"/>
              </a:rPr>
              <a:t>
Ditt team kommer att tro att du faktiskt samarbetar för att uppnå ett gemensamt mål om du kan övertala dem att vara helt ärliga och transparenta mot dig och varandra.</a:t>
            </a:r>
          </a:p>
          <a:p>
            <a:pPr>
              <a:spcAft>
                <a:spcPts val="600"/>
              </a:spcAft>
            </a:pPr>
            <a:r>
              <a:rPr lang="sv-SE" sz="2400" dirty="0">
                <a:latin typeface="Helvetica Neue"/>
                <a:ea typeface="Microsoft Sans Serif" panose="020B0604020202020204" pitchFamily="34" charset="0"/>
                <a:cs typeface="Microsoft Sans Serif" panose="020B0604020202020204" pitchFamily="34" charset="0"/>
              </a:rPr>
              <a:t>
Var tillgänglig för att erbjuda vägledning och hjälp efter behov. Hjälp teamet att bli av med hinder, navigera i företagspolitiken och påverka grindvakter.</a:t>
            </a:r>
          </a:p>
          <a:p>
            <a:pPr>
              <a:spcAft>
                <a:spcPts val="600"/>
              </a:spcAft>
            </a:pPr>
            <a:r>
              <a:rPr lang="sv-SE" sz="2400" dirty="0">
                <a:latin typeface="Helvetica Neue"/>
                <a:ea typeface="Microsoft Sans Serif" panose="020B0604020202020204" pitchFamily="34" charset="0"/>
                <a:cs typeface="Microsoft Sans Serif" panose="020B0604020202020204" pitchFamily="34" charset="0"/>
              </a:rPr>
              <a:t>
Framför allt </a:t>
            </a:r>
            <a:r>
              <a:rPr lang="sv-SE" sz="2400" dirty="0" err="1">
                <a:latin typeface="Helvetica Neue"/>
                <a:ea typeface="Microsoft Sans Serif" panose="020B0604020202020204" pitchFamily="34" charset="0"/>
                <a:cs typeface="Microsoft Sans Serif" panose="020B0604020202020204" pitchFamily="34" charset="0"/>
              </a:rPr>
              <a:t>mentorera</a:t>
            </a:r>
            <a:r>
              <a:rPr lang="sv-SE" sz="2400" dirty="0">
                <a:latin typeface="Helvetica Neue"/>
                <a:ea typeface="Microsoft Sans Serif" panose="020B0604020202020204" pitchFamily="34" charset="0"/>
                <a:cs typeface="Microsoft Sans Serif" panose="020B0604020202020204" pitchFamily="34" charset="0"/>
              </a:rPr>
              <a:t> dem för att bygga upp sin </a:t>
            </a:r>
            <a:r>
              <a:rPr lang="sv-SE" sz="2400" dirty="0" err="1">
                <a:latin typeface="Helvetica Neue"/>
                <a:ea typeface="Microsoft Sans Serif" panose="020B0604020202020204" pitchFamily="34" charset="0"/>
                <a:cs typeface="Microsoft Sans Serif" panose="020B0604020202020204" pitchFamily="34" charset="0"/>
              </a:rPr>
              <a:t>entreprenöriella</a:t>
            </a:r>
            <a:r>
              <a:rPr lang="sv-SE" sz="2400" dirty="0">
                <a:latin typeface="Helvetica Neue"/>
                <a:ea typeface="Microsoft Sans Serif" panose="020B0604020202020204" pitchFamily="34" charset="0"/>
                <a:cs typeface="Microsoft Sans Serif" panose="020B0604020202020204" pitchFamily="34" charset="0"/>
              </a:rPr>
              <a:t> kompetens systematiskt.
</a:t>
            </a:r>
            <a:endParaRPr lang="en-US" sz="2400" dirty="0">
              <a:latin typeface="Helvetica Neue"/>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5</a:t>
            </a:r>
          </a:p>
        </p:txBody>
      </p:sp>
      <p:sp>
        <p:nvSpPr>
          <p:cNvPr id="6" name="CuadroTexto 2">
            <a:extLst>
              <a:ext uri="{FF2B5EF4-FFF2-40B4-BE49-F238E27FC236}">
                <a16:creationId xmlns:a16="http://schemas.microsoft.com/office/drawing/2014/main" id="{711B4BB2-6412-CF04-D780-FF54D8463680}"/>
              </a:ext>
            </a:extLst>
          </p:cNvPr>
          <p:cNvSpPr txBox="1"/>
          <p:nvPr/>
        </p:nvSpPr>
        <p:spPr>
          <a:xfrm>
            <a:off x="1295400" y="2304000"/>
            <a:ext cx="15621000" cy="576000"/>
          </a:xfrm>
          <a:prstGeom prst="rect">
            <a:avLst/>
          </a:prstGeom>
          <a:noFill/>
        </p:spPr>
        <p:txBody>
          <a:bodyPr wrap="square" rtlCol="0">
            <a:noAutofit/>
          </a:bodyPr>
          <a:lstStyle/>
          <a:p>
            <a:r>
              <a:rPr lang="sv-SE" sz="2800" b="1" dirty="0">
                <a:solidFill>
                  <a:srgbClr val="AED633"/>
                </a:solidFill>
                <a:latin typeface="Helvetica Neue"/>
                <a:ea typeface="Microsoft Sans Serif" panose="020B0604020202020204" pitchFamily="34" charset="0"/>
                <a:cs typeface="Microsoft Sans Serif" panose="020B0604020202020204" pitchFamily="34" charset="0"/>
              </a:rPr>
              <a:t>3.1 Uppför dig som en mentor, inte en chef</a:t>
            </a:r>
            <a:br>
              <a:rPr lang="sv-SE" sz="2800" b="1" dirty="0">
                <a:solidFill>
                  <a:srgbClr val="AED633"/>
                </a:solidFill>
                <a:latin typeface="Helvetica Neue"/>
                <a:ea typeface="Microsoft Sans Serif" panose="020B0604020202020204" pitchFamily="34" charset="0"/>
                <a:cs typeface="Microsoft Sans Serif" panose="020B0604020202020204" pitchFamily="34" charset="0"/>
              </a:rPr>
            </a:br>
            <a:r>
              <a:rPr lang="sv-SE" sz="2800" b="1" dirty="0">
                <a:solidFill>
                  <a:srgbClr val="AED633"/>
                </a:solidFill>
                <a:latin typeface="Helvetica Neue"/>
                <a:ea typeface="Microsoft Sans Serif" panose="020B0604020202020204" pitchFamily="34" charset="0"/>
                <a:cs typeface="Microsoft Sans Serif" panose="020B0604020202020204" pitchFamily="34" charset="0"/>
              </a:rPr>
              <a:t>
</a:t>
            </a:r>
            <a:endParaRPr lang="en-US"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242876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6000" y="3384000"/>
            <a:ext cx="15840000" cy="3785652"/>
          </a:xfrm>
          <a:prstGeom prst="rect">
            <a:avLst/>
          </a:prstGeom>
          <a:noFill/>
        </p:spPr>
        <p:txBody>
          <a:bodyPr wrap="square" rtlCol="0">
            <a:noAutofit/>
          </a:bodyPr>
          <a:lstStyle/>
          <a:p>
            <a:pPr>
              <a:spcAft>
                <a:spcPts val="600"/>
              </a:spcAft>
            </a:pPr>
            <a:r>
              <a:rPr lang="sv-SE" sz="2400" dirty="0">
                <a:latin typeface="Helvetica Neue"/>
                <a:ea typeface="Microsoft Sans Serif" panose="020B0604020202020204" pitchFamily="34" charset="0"/>
                <a:cs typeface="Microsoft Sans Serif" panose="020B0604020202020204" pitchFamily="34" charset="0"/>
              </a:rPr>
              <a:t>Tänk på att du inte längre förvaltar. Du instruerar inte andra om hur eller vad de ska göra. Projektet är inte under din kontroll. För att förhindra att saker och ting går ur kontroll: 
Upprätta tydliga mål med dina intraprenörer, som de kan </a:t>
            </a:r>
            <a:r>
              <a:rPr lang="sv-SE" sz="2400" b="1" dirty="0">
                <a:latin typeface="Helvetica Neue"/>
                <a:ea typeface="Microsoft Sans Serif" panose="020B0604020202020204" pitchFamily="34" charset="0"/>
                <a:cs typeface="Microsoft Sans Serif" panose="020B0604020202020204" pitchFamily="34" charset="0"/>
              </a:rPr>
              <a:t>stödja</a:t>
            </a:r>
            <a:r>
              <a:rPr lang="sv-SE" sz="2400" dirty="0">
                <a:latin typeface="Helvetica Neue"/>
                <a:ea typeface="Microsoft Sans Serif" panose="020B0604020202020204" pitchFamily="34" charset="0"/>
                <a:cs typeface="Microsoft Sans Serif" panose="020B0604020202020204" pitchFamily="34" charset="0"/>
              </a:rPr>
              <a:t> och </a:t>
            </a:r>
            <a:r>
              <a:rPr lang="sv-SE" sz="2400" b="1" dirty="0">
                <a:latin typeface="Helvetica Neue"/>
                <a:ea typeface="Microsoft Sans Serif" panose="020B0604020202020204" pitchFamily="34" charset="0"/>
                <a:cs typeface="Microsoft Sans Serif" panose="020B0604020202020204" pitchFamily="34" charset="0"/>
              </a:rPr>
              <a:t>komma överens om</a:t>
            </a:r>
            <a:r>
              <a:rPr lang="en-US" sz="2400" dirty="0">
                <a:latin typeface="Helvetica Neue"/>
                <a:ea typeface="Microsoft Sans Serif" panose="020B0604020202020204" pitchFamily="34" charset="0"/>
                <a:cs typeface="Microsoft Sans Serif" panose="020B0604020202020204" pitchFamily="34" charset="0"/>
              </a:rPr>
              <a:t>. </a:t>
            </a:r>
          </a:p>
          <a:p>
            <a:pPr>
              <a:spcAft>
                <a:spcPts val="600"/>
              </a:spcAft>
            </a:pPr>
            <a:endParaRPr lang="en-US"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sv-SE" sz="2400" dirty="0">
                <a:latin typeface="Helvetica Neue"/>
                <a:ea typeface="Microsoft Sans Serif" panose="020B0604020202020204" pitchFamily="34" charset="0"/>
                <a:cs typeface="Microsoft Sans Serif" panose="020B0604020202020204" pitchFamily="34" charset="0"/>
              </a:rPr>
              <a:t>Att arbeta med intraprenörer kommer sannolikt att leda till att du upptäcker att de vanligtvis sätter mycket högre mål för sig själva än du skulle ha</a:t>
            </a:r>
            <a:r>
              <a:rPr lang="en-US" sz="2400" dirty="0">
                <a:latin typeface="Helvetica Neue"/>
                <a:ea typeface="Microsoft Sans Serif" panose="020B0604020202020204" pitchFamily="34" charset="0"/>
                <a:cs typeface="Microsoft Sans Serif" panose="020B0604020202020204" pitchFamily="34" charset="0"/>
              </a:rPr>
              <a:t>. </a:t>
            </a:r>
          </a:p>
          <a:p>
            <a:pPr lvl="1">
              <a:spcAft>
                <a:spcPts val="600"/>
              </a:spcAft>
            </a:pPr>
            <a:endParaRPr lang="en-US" sz="2400" dirty="0">
              <a:latin typeface="Helvetica Neue"/>
              <a:ea typeface="Microsoft Sans Serif" panose="020B0604020202020204" pitchFamily="34" charset="0"/>
              <a:cs typeface="Microsoft Sans Serif" panose="020B0604020202020204" pitchFamily="34" charset="0"/>
            </a:endParaRPr>
          </a:p>
          <a:p>
            <a:pPr lvl="1">
              <a:spcAft>
                <a:spcPts val="600"/>
              </a:spcAft>
            </a:pPr>
            <a:r>
              <a:rPr lang="sv-SE" sz="2400" dirty="0">
                <a:latin typeface="Helvetica Neue"/>
                <a:ea typeface="Microsoft Sans Serif" panose="020B0604020202020204" pitchFamily="34" charset="0"/>
                <a:cs typeface="Microsoft Sans Serif" panose="020B0604020202020204" pitchFamily="34" charset="0"/>
              </a:rPr>
              <a:t>Detta innebär att ditt jobb som deras "chef" sannolikt kommer att kräva att du övertygar dem om att skapa mer realistiska, genomförbara mål än de skulle ha på egen hand utan att minska sina ambitioner.
</a:t>
            </a:r>
            <a:endParaRPr lang="en-US" sz="2400" dirty="0">
              <a:latin typeface="Helvetica Neue"/>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5</a:t>
            </a:r>
          </a:p>
        </p:txBody>
      </p:sp>
      <p:sp>
        <p:nvSpPr>
          <p:cNvPr id="8" name="CuadroTexto 2">
            <a:extLst>
              <a:ext uri="{FF2B5EF4-FFF2-40B4-BE49-F238E27FC236}">
                <a16:creationId xmlns:a16="http://schemas.microsoft.com/office/drawing/2014/main" id="{3C4111EE-F482-82B7-B667-9A81BCD3B8C2}"/>
              </a:ext>
            </a:extLst>
          </p:cNvPr>
          <p:cNvSpPr txBox="1"/>
          <p:nvPr/>
        </p:nvSpPr>
        <p:spPr>
          <a:xfrm>
            <a:off x="1295400" y="2304000"/>
            <a:ext cx="15621000" cy="523220"/>
          </a:xfrm>
          <a:prstGeom prst="rect">
            <a:avLst/>
          </a:prstGeom>
          <a:noFill/>
        </p:spPr>
        <p:txBody>
          <a:bodyPr wrap="square" rtlCol="0">
            <a:noAutofit/>
          </a:bodyPr>
          <a:lstStyle/>
          <a:p>
            <a:r>
              <a:rPr lang="sv-SE" sz="2800" b="1">
                <a:solidFill>
                  <a:srgbClr val="AED633"/>
                </a:solidFill>
                <a:latin typeface="Helvetica Neue"/>
                <a:ea typeface="Microsoft Sans Serif" panose="020B0604020202020204" pitchFamily="34" charset="0"/>
                <a:cs typeface="Microsoft Sans Serif" panose="020B0604020202020204" pitchFamily="34" charset="0"/>
              </a:rPr>
              <a:t>3.2 Ge teamet ditt förtroende 
</a:t>
            </a:r>
            <a:endParaRPr lang="en-US"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3F713AF2-E6E6-F082-A8DA-1A861428028A}"/>
              </a:ext>
            </a:extLst>
          </p:cNvPr>
          <p:cNvSpPr txBox="1"/>
          <p:nvPr/>
        </p:nvSpPr>
        <p:spPr>
          <a:xfrm>
            <a:off x="1296000" y="1548000"/>
            <a:ext cx="15129164" cy="864000"/>
          </a:xfrm>
          <a:prstGeom prst="rect">
            <a:avLst/>
          </a:prstGeom>
          <a:noFill/>
        </p:spPr>
        <p:txBody>
          <a:bodyPr wrap="square" rtlCol="0">
            <a:noAutofit/>
          </a:bodyPr>
          <a:lstStyle/>
          <a:p>
            <a:r>
              <a:rPr lang="sv-SE" sz="4800" b="1" dirty="0">
                <a:solidFill>
                  <a:srgbClr val="4D94B7"/>
                </a:solidFill>
                <a:latin typeface="Helvetica Neue"/>
                <a:ea typeface="Microsoft Sans Serif" panose="020B0604020202020204" pitchFamily="34" charset="0"/>
                <a:cs typeface="Microsoft Sans Serif" panose="020B0604020202020204" pitchFamily="34" charset="0"/>
              </a:rPr>
              <a:t>3. Strategier för </a:t>
            </a:r>
            <a:r>
              <a:rPr lang="sv-SE" sz="4800" b="1" dirty="0" err="1">
                <a:solidFill>
                  <a:srgbClr val="4D94B7"/>
                </a:solidFill>
                <a:latin typeface="Helvetica Neue"/>
                <a:ea typeface="Microsoft Sans Serif" panose="020B0604020202020204" pitchFamily="34" charset="0"/>
                <a:cs typeface="Microsoft Sans Serif" panose="020B0604020202020204" pitchFamily="34" charset="0"/>
              </a:rPr>
              <a:t>intraprenöriell</a:t>
            </a:r>
            <a:r>
              <a:rPr lang="sv-SE" sz="4800" b="1" dirty="0">
                <a:solidFill>
                  <a:srgbClr val="4D94B7"/>
                </a:solidFill>
                <a:latin typeface="Helvetica Neue"/>
                <a:ea typeface="Microsoft Sans Serif" panose="020B0604020202020204" pitchFamily="34" charset="0"/>
                <a:cs typeface="Microsoft Sans Serif" panose="020B0604020202020204" pitchFamily="34" charset="0"/>
              </a:rPr>
              <a:t> hantering
</a:t>
            </a:r>
            <a:endParaRPr kumimoji="0" lang="en-US"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019698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5FDEA-229E-2F58-EDB2-FCDD0BF64AAD}"/>
              </a:ext>
            </a:extLst>
          </p:cNvPr>
          <p:cNvSpPr txBox="1"/>
          <p:nvPr/>
        </p:nvSpPr>
        <p:spPr>
          <a:xfrm>
            <a:off x="1296000" y="1548000"/>
            <a:ext cx="3361031" cy="830997"/>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Index</a:t>
            </a:r>
          </a:p>
        </p:txBody>
      </p:sp>
      <p:sp>
        <p:nvSpPr>
          <p:cNvPr id="14" name="CuadroTexto 2">
            <a:extLst>
              <a:ext uri="{FF2B5EF4-FFF2-40B4-BE49-F238E27FC236}">
                <a16:creationId xmlns:a16="http://schemas.microsoft.com/office/drawing/2014/main" id="{21ADD9C6-F3C1-4146-02D3-6D76CCF90784}"/>
              </a:ext>
            </a:extLst>
          </p:cNvPr>
          <p:cNvSpPr txBox="1"/>
          <p:nvPr/>
        </p:nvSpPr>
        <p:spPr>
          <a:xfrm>
            <a:off x="1296000" y="1548000"/>
            <a:ext cx="3361031" cy="830997"/>
          </a:xfrm>
          <a:prstGeom prst="rect">
            <a:avLst/>
          </a:prstGeom>
          <a:noFill/>
        </p:spPr>
        <p:txBody>
          <a:bodyPr wrap="square" rtlCol="0">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Index</a:t>
            </a:r>
          </a:p>
        </p:txBody>
      </p:sp>
      <p:sp>
        <p:nvSpPr>
          <p:cNvPr id="15" name="CuadroTexto 3">
            <a:extLst>
              <a:ext uri="{FF2B5EF4-FFF2-40B4-BE49-F238E27FC236}">
                <a16:creationId xmlns:a16="http://schemas.microsoft.com/office/drawing/2014/main" id="{BB14A79F-7073-055E-6AEB-C073049F2AA1}"/>
              </a:ext>
            </a:extLst>
          </p:cNvPr>
          <p:cNvSpPr txBox="1"/>
          <p:nvPr/>
        </p:nvSpPr>
        <p:spPr>
          <a:xfrm>
            <a:off x="1296000" y="2340000"/>
            <a:ext cx="720000" cy="1872000"/>
          </a:xfrm>
          <a:prstGeom prst="rect">
            <a:avLst/>
          </a:prstGeom>
          <a:noFill/>
        </p:spPr>
        <p:txBody>
          <a:bodyPr wrap="square" rtlCol="0" anchor="ctr">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a:t>
            </a:r>
          </a:p>
        </p:txBody>
      </p:sp>
      <p:sp>
        <p:nvSpPr>
          <p:cNvPr id="16" name="CuadroTexto 4">
            <a:extLst>
              <a:ext uri="{FF2B5EF4-FFF2-40B4-BE49-F238E27FC236}">
                <a16:creationId xmlns:a16="http://schemas.microsoft.com/office/drawing/2014/main" id="{8162590D-AF25-8DA7-904F-F662CEED5830}"/>
              </a:ext>
            </a:extLst>
          </p:cNvPr>
          <p:cNvSpPr txBox="1"/>
          <p:nvPr/>
        </p:nvSpPr>
        <p:spPr>
          <a:xfrm>
            <a:off x="1296000" y="4572000"/>
            <a:ext cx="720000" cy="2268000"/>
          </a:xfrm>
          <a:prstGeom prst="rect">
            <a:avLst/>
          </a:prstGeom>
          <a:noFill/>
        </p:spPr>
        <p:txBody>
          <a:bodyPr wrap="square" rtlCol="0" anchor="ctr">
            <a:noAutofit/>
          </a:bodyPr>
          <a:lstStyle/>
          <a:p>
            <a:r>
              <a:rPr lang="en-US" sz="4800" b="1" dirty="0">
                <a:solidFill>
                  <a:srgbClr val="78B17A"/>
                </a:solidFill>
                <a:latin typeface="Helvetica Neue" panose="020B0604020202020204" charset="0"/>
                <a:ea typeface="Microsoft Sans Serif" panose="020B0604020202020204" pitchFamily="34" charset="0"/>
                <a:cs typeface="Microsoft Sans Serif" panose="020B0604020202020204" pitchFamily="34" charset="0"/>
              </a:rPr>
              <a:t>2</a:t>
            </a:r>
          </a:p>
        </p:txBody>
      </p:sp>
      <p:sp>
        <p:nvSpPr>
          <p:cNvPr id="17" name="CuadroTexto 5">
            <a:extLst>
              <a:ext uri="{FF2B5EF4-FFF2-40B4-BE49-F238E27FC236}">
                <a16:creationId xmlns:a16="http://schemas.microsoft.com/office/drawing/2014/main" id="{BE8B9906-CBDC-0503-57B4-26D021B641F8}"/>
              </a:ext>
            </a:extLst>
          </p:cNvPr>
          <p:cNvSpPr txBox="1"/>
          <p:nvPr/>
        </p:nvSpPr>
        <p:spPr>
          <a:xfrm>
            <a:off x="1296000" y="7200000"/>
            <a:ext cx="720000" cy="1872000"/>
          </a:xfrm>
          <a:prstGeom prst="rect">
            <a:avLst/>
          </a:prstGeom>
          <a:noFill/>
        </p:spPr>
        <p:txBody>
          <a:bodyPr wrap="square" rtlCol="0" anchor="ctr">
            <a:noAutofit/>
          </a:bodyPr>
          <a:lstStyle/>
          <a:p>
            <a:r>
              <a:rPr lang="en-US" sz="4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3</a:t>
            </a:r>
          </a:p>
        </p:txBody>
      </p:sp>
      <p:sp>
        <p:nvSpPr>
          <p:cNvPr id="18" name="CuadroTexto 6">
            <a:extLst>
              <a:ext uri="{FF2B5EF4-FFF2-40B4-BE49-F238E27FC236}">
                <a16:creationId xmlns:a16="http://schemas.microsoft.com/office/drawing/2014/main" id="{785F7E49-36B0-1E4C-3F86-B2CD868B568B}"/>
              </a:ext>
            </a:extLst>
          </p:cNvPr>
          <p:cNvSpPr txBox="1"/>
          <p:nvPr/>
        </p:nvSpPr>
        <p:spPr>
          <a:xfrm>
            <a:off x="1944000" y="2340000"/>
            <a:ext cx="5580000" cy="1872000"/>
          </a:xfrm>
          <a:prstGeom prst="rect">
            <a:avLst/>
          </a:prstGeom>
          <a:noFill/>
        </p:spPr>
        <p:txBody>
          <a:bodyPr wrap="square" rtlCol="0" anchor="ctr">
            <a:noAutofit/>
          </a:bodyPr>
          <a:lstStyle/>
          <a:p>
            <a:r>
              <a:rPr lang="sv-SE" sz="2400" b="1" dirty="0">
                <a:latin typeface="Helvetica Neue"/>
                <a:ea typeface="Microsoft Sans Serif" panose="020B0604020202020204" pitchFamily="34" charset="0"/>
                <a:cs typeface="Microsoft Sans Serif" panose="020B0604020202020204" pitchFamily="34" charset="0"/>
              </a:rPr>
              <a:t>Organisatoriska förhållanden som påverkar intraprenörskap</a:t>
            </a:r>
            <a:endParaRPr lang="en-US" sz="2400" b="1" dirty="0">
              <a:latin typeface="Helvetica Neue"/>
              <a:ea typeface="Microsoft Sans Serif" panose="020B0604020202020204" pitchFamily="34" charset="0"/>
              <a:cs typeface="Microsoft Sans Serif" panose="020B0604020202020204" pitchFamily="34" charset="0"/>
            </a:endParaRPr>
          </a:p>
        </p:txBody>
      </p:sp>
      <p:sp>
        <p:nvSpPr>
          <p:cNvPr id="19" name="CuadroTexto 7">
            <a:extLst>
              <a:ext uri="{FF2B5EF4-FFF2-40B4-BE49-F238E27FC236}">
                <a16:creationId xmlns:a16="http://schemas.microsoft.com/office/drawing/2014/main" id="{6B3F015C-34ED-BD2C-0BF0-987F11C05750}"/>
              </a:ext>
            </a:extLst>
          </p:cNvPr>
          <p:cNvSpPr txBox="1"/>
          <p:nvPr/>
        </p:nvSpPr>
        <p:spPr>
          <a:xfrm>
            <a:off x="1944000" y="4572000"/>
            <a:ext cx="5580000" cy="2268000"/>
          </a:xfrm>
          <a:prstGeom prst="rect">
            <a:avLst/>
          </a:prstGeom>
          <a:noFill/>
        </p:spPr>
        <p:txBody>
          <a:bodyPr wrap="square" rtlCol="0" anchor="ctr">
            <a:noAutofit/>
          </a:bodyPr>
          <a:lstStyle/>
          <a:p>
            <a:r>
              <a:rPr lang="en-US" sz="2400" b="1" dirty="0" err="1">
                <a:latin typeface="Helvetica Neue"/>
                <a:ea typeface="Microsoft Sans Serif" panose="020B0604020202020204" pitchFamily="34" charset="0"/>
                <a:cs typeface="Microsoft Sans Serif" panose="020B0604020202020204" pitchFamily="34" charset="0"/>
              </a:rPr>
              <a:t>Hantera</a:t>
            </a:r>
            <a:r>
              <a:rPr lang="en-US" sz="2400" b="1" dirty="0">
                <a:latin typeface="Helvetica Neue"/>
                <a:ea typeface="Microsoft Sans Serif" panose="020B0604020202020204" pitchFamily="34" charset="0"/>
                <a:cs typeface="Microsoft Sans Serif" panose="020B0604020202020204" pitchFamily="34" charset="0"/>
              </a:rPr>
              <a:t> </a:t>
            </a:r>
            <a:r>
              <a:rPr lang="en-US" sz="2400" b="1" dirty="0" err="1">
                <a:latin typeface="Helvetica Neue"/>
                <a:ea typeface="Microsoft Sans Serif" panose="020B0604020202020204" pitchFamily="34" charset="0"/>
                <a:cs typeface="Microsoft Sans Serif" panose="020B0604020202020204" pitchFamily="34" charset="0"/>
              </a:rPr>
              <a:t>intraprenörer</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0" name="CuadroTexto 8">
            <a:extLst>
              <a:ext uri="{FF2B5EF4-FFF2-40B4-BE49-F238E27FC236}">
                <a16:creationId xmlns:a16="http://schemas.microsoft.com/office/drawing/2014/main" id="{2E255D8F-8375-005D-5FD6-E3D5E5180DBA}"/>
              </a:ext>
            </a:extLst>
          </p:cNvPr>
          <p:cNvSpPr txBox="1"/>
          <p:nvPr/>
        </p:nvSpPr>
        <p:spPr>
          <a:xfrm>
            <a:off x="1944000" y="7200000"/>
            <a:ext cx="5580000" cy="1872000"/>
          </a:xfrm>
          <a:prstGeom prst="rect">
            <a:avLst/>
          </a:prstGeom>
          <a:noFill/>
        </p:spPr>
        <p:txBody>
          <a:bodyPr wrap="square" rtlCol="0" anchor="ctr">
            <a:noAutofit/>
          </a:bodyPr>
          <a:lstStyle/>
          <a:p>
            <a:r>
              <a:rPr lang="en-US" sz="2400" b="1" dirty="0" err="1">
                <a:latin typeface="Helvetica Neue"/>
                <a:ea typeface="Microsoft Sans Serif" panose="020B0604020202020204" pitchFamily="34" charset="0"/>
                <a:cs typeface="Microsoft Sans Serif" panose="020B0604020202020204" pitchFamily="34" charset="0"/>
              </a:rPr>
              <a:t>Strategier</a:t>
            </a:r>
            <a:r>
              <a:rPr lang="en-US" sz="2400" b="1" dirty="0">
                <a:latin typeface="Helvetica Neue"/>
                <a:ea typeface="Microsoft Sans Serif" panose="020B0604020202020204" pitchFamily="34" charset="0"/>
                <a:cs typeface="Microsoft Sans Serif" panose="020B0604020202020204" pitchFamily="34" charset="0"/>
              </a:rPr>
              <a:t> för </a:t>
            </a:r>
            <a:r>
              <a:rPr lang="en-US" sz="2400" b="1" dirty="0" err="1">
                <a:latin typeface="Helvetica Neue"/>
                <a:ea typeface="Microsoft Sans Serif" panose="020B0604020202020204" pitchFamily="34" charset="0"/>
                <a:cs typeface="Microsoft Sans Serif" panose="020B0604020202020204" pitchFamily="34" charset="0"/>
              </a:rPr>
              <a:t>intraprenöriell</a:t>
            </a:r>
            <a:r>
              <a:rPr lang="en-US" sz="2400" b="1" dirty="0">
                <a:latin typeface="Helvetica Neue"/>
                <a:ea typeface="Microsoft Sans Serif" panose="020B0604020202020204" pitchFamily="34" charset="0"/>
                <a:cs typeface="Microsoft Sans Serif" panose="020B0604020202020204" pitchFamily="34" charset="0"/>
              </a:rPr>
              <a:t> </a:t>
            </a:r>
            <a:r>
              <a:rPr lang="en-US" sz="2400" b="1" dirty="0" err="1">
                <a:latin typeface="Helvetica Neue"/>
                <a:ea typeface="Microsoft Sans Serif" panose="020B0604020202020204" pitchFamily="34" charset="0"/>
                <a:cs typeface="Microsoft Sans Serif" panose="020B0604020202020204" pitchFamily="34" charset="0"/>
              </a:rPr>
              <a:t>hantering</a:t>
            </a:r>
            <a:endParaRPr lang="en-US" sz="2400" b="1" dirty="0">
              <a:latin typeface="Helvetica Neue"/>
              <a:ea typeface="Microsoft Sans Serif" panose="020B0604020202020204" pitchFamily="34" charset="0"/>
              <a:cs typeface="Microsoft Sans Serif" panose="020B0604020202020204" pitchFamily="34" charset="0"/>
            </a:endParaRPr>
          </a:p>
        </p:txBody>
      </p:sp>
      <p:sp>
        <p:nvSpPr>
          <p:cNvPr id="25" name="Google Shape;88;p2">
            <a:extLst>
              <a:ext uri="{FF2B5EF4-FFF2-40B4-BE49-F238E27FC236}">
                <a16:creationId xmlns:a16="http://schemas.microsoft.com/office/drawing/2014/main" id="{5946AE3E-3ABC-8FF6-AEFB-35ED05255E12}"/>
              </a:ext>
            </a:extLst>
          </p:cNvPr>
          <p:cNvSpPr/>
          <p:nvPr/>
        </p:nvSpPr>
        <p:spPr>
          <a:xfrm>
            <a:off x="7668000" y="2340000"/>
            <a:ext cx="180000" cy="1872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26" name="Google Shape;88;p2">
            <a:extLst>
              <a:ext uri="{FF2B5EF4-FFF2-40B4-BE49-F238E27FC236}">
                <a16:creationId xmlns:a16="http://schemas.microsoft.com/office/drawing/2014/main" id="{64FE6863-2B19-7AC6-8A97-6824175794E8}"/>
              </a:ext>
            </a:extLst>
          </p:cNvPr>
          <p:cNvSpPr/>
          <p:nvPr/>
        </p:nvSpPr>
        <p:spPr>
          <a:xfrm>
            <a:off x="7668000" y="4572000"/>
            <a:ext cx="180000" cy="2268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27" name="Google Shape;88;p2">
            <a:extLst>
              <a:ext uri="{FF2B5EF4-FFF2-40B4-BE49-F238E27FC236}">
                <a16:creationId xmlns:a16="http://schemas.microsoft.com/office/drawing/2014/main" id="{C6269CFE-49A4-BC89-171B-5A7D4867B89E}"/>
              </a:ext>
            </a:extLst>
          </p:cNvPr>
          <p:cNvSpPr/>
          <p:nvPr/>
        </p:nvSpPr>
        <p:spPr>
          <a:xfrm>
            <a:off x="7668000" y="7200000"/>
            <a:ext cx="180000" cy="1872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28" name="CuadroTexto 6">
            <a:extLst>
              <a:ext uri="{FF2B5EF4-FFF2-40B4-BE49-F238E27FC236}">
                <a16:creationId xmlns:a16="http://schemas.microsoft.com/office/drawing/2014/main" id="{D6B152BC-22FB-19BD-12D8-2BEDD4CC888C}"/>
              </a:ext>
            </a:extLst>
          </p:cNvPr>
          <p:cNvSpPr txBox="1"/>
          <p:nvPr/>
        </p:nvSpPr>
        <p:spPr>
          <a:xfrm>
            <a:off x="8028000" y="2340000"/>
            <a:ext cx="9000000" cy="1872000"/>
          </a:xfrm>
          <a:prstGeom prst="rect">
            <a:avLst/>
          </a:prstGeom>
          <a:noFill/>
        </p:spPr>
        <p:txBody>
          <a:bodyPr wrap="square" rtlCol="0" anchor="ctr">
            <a:noAutofit/>
          </a:bodyPr>
          <a:lstStyle/>
          <a:p>
            <a:pPr>
              <a:spcAft>
                <a:spcPts val="400"/>
              </a:spcAft>
            </a:pPr>
            <a:r>
              <a:rPr lang="sv-SE" sz="2200" dirty="0">
                <a:latin typeface="Helvetica Neue" panose="020B0604020202020204" charset="0"/>
                <a:ea typeface="Microsoft Sans Serif" panose="020B0604020202020204" pitchFamily="34" charset="0"/>
                <a:cs typeface="Microsoft Sans Serif" panose="020B0604020202020204" pitchFamily="34" charset="0"/>
              </a:rPr>
              <a:t>1.1 Ledningsstöd
1.2 Öppna kommunikationskanaler 
1.3 Handlingsfrihet och autonomi
1.4 Belöningar och förstärkning
1.5 Lämplig tids- och resursförsörjning</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9" name="CuadroTexto 6">
            <a:extLst>
              <a:ext uri="{FF2B5EF4-FFF2-40B4-BE49-F238E27FC236}">
                <a16:creationId xmlns:a16="http://schemas.microsoft.com/office/drawing/2014/main" id="{047EF9AD-0D37-6D3D-B656-674A9BBEFEDD}"/>
              </a:ext>
            </a:extLst>
          </p:cNvPr>
          <p:cNvSpPr txBox="1"/>
          <p:nvPr/>
        </p:nvSpPr>
        <p:spPr>
          <a:xfrm>
            <a:off x="8028000" y="4572000"/>
            <a:ext cx="9000000" cy="2268000"/>
          </a:xfrm>
          <a:prstGeom prst="rect">
            <a:avLst/>
          </a:prstGeom>
          <a:noFill/>
        </p:spPr>
        <p:txBody>
          <a:bodyPr wrap="square" rtlCol="0" anchor="ctr">
            <a:noAutofit/>
          </a:bodyPr>
          <a:lstStyle/>
          <a:p>
            <a:pPr>
              <a:spcAft>
                <a:spcPts val="400"/>
              </a:spcAft>
            </a:pPr>
            <a:r>
              <a:rPr lang="sv-SE" sz="2200" dirty="0">
                <a:latin typeface="Helvetica Neue" panose="020B0604020202020204" charset="0"/>
                <a:ea typeface="Microsoft Sans Serif" panose="020B0604020202020204" pitchFamily="34" charset="0"/>
                <a:cs typeface="Microsoft Sans Serif" panose="020B0604020202020204" pitchFamily="34" charset="0"/>
              </a:rPr>
              <a:t>2.1 Hantera innovativa medarbetare
2.2 Intraprenörskap som ett distinkt system
2.3 Övergång till </a:t>
            </a:r>
            <a:r>
              <a:rPr lang="sv-SE" sz="2200" dirty="0" err="1">
                <a:latin typeface="Helvetica Neue" panose="020B0604020202020204" charset="0"/>
                <a:ea typeface="Microsoft Sans Serif" panose="020B0604020202020204" pitchFamily="34" charset="0"/>
                <a:cs typeface="Microsoft Sans Serif" panose="020B0604020202020204" pitchFamily="34" charset="0"/>
              </a:rPr>
              <a:t>intraprenöriellt</a:t>
            </a:r>
            <a:r>
              <a:rPr lang="sv-SE" sz="2200" dirty="0">
                <a:latin typeface="Helvetica Neue" panose="020B0604020202020204" charset="0"/>
                <a:ea typeface="Microsoft Sans Serif" panose="020B0604020202020204" pitchFamily="34" charset="0"/>
                <a:cs typeface="Microsoft Sans Serif" panose="020B0604020202020204" pitchFamily="34" charset="0"/>
              </a:rPr>
              <a:t> system
2.4 Mentorn
2.5 Utmaningar
2.6 Rättsmedel</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0" name="CuadroTexto 6">
            <a:extLst>
              <a:ext uri="{FF2B5EF4-FFF2-40B4-BE49-F238E27FC236}">
                <a16:creationId xmlns:a16="http://schemas.microsoft.com/office/drawing/2014/main" id="{B312B229-15EB-E257-377A-62CED30F2E1C}"/>
              </a:ext>
            </a:extLst>
          </p:cNvPr>
          <p:cNvSpPr txBox="1"/>
          <p:nvPr/>
        </p:nvSpPr>
        <p:spPr>
          <a:xfrm>
            <a:off x="8028000" y="7200000"/>
            <a:ext cx="9000000" cy="1872000"/>
          </a:xfrm>
          <a:prstGeom prst="rect">
            <a:avLst/>
          </a:prstGeom>
          <a:noFill/>
        </p:spPr>
        <p:txBody>
          <a:bodyPr wrap="square" rtlCol="0" anchor="ctr">
            <a:noAutofit/>
          </a:bodyPr>
          <a:lstStyle/>
          <a:p>
            <a:pPr>
              <a:spcAft>
                <a:spcPts val="400"/>
              </a:spcAft>
            </a:pPr>
            <a:r>
              <a:rPr lang="sv-SE" sz="2200" dirty="0">
                <a:latin typeface="Helvetica Neue" panose="020B0604020202020204" charset="0"/>
                <a:ea typeface="Microsoft Sans Serif" panose="020B0604020202020204" pitchFamily="34" charset="0"/>
                <a:cs typeface="Microsoft Sans Serif" panose="020B0604020202020204" pitchFamily="34" charset="0"/>
              </a:rPr>
              <a:t>3.1 Uppför dig som en mentor, inte en chef
3.2 Ge teamet ditt förtroende men kom överens om tydliga mål 
3.3 Kom överens om tydliga mål, ge teamet ditt förtroende
3.4 Låt dem göra sina egna misstag
3.5 Håll intraprenörer ansvariga</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059406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6000" y="3384000"/>
            <a:ext cx="15840000" cy="4524315"/>
          </a:xfrm>
          <a:prstGeom prst="rect">
            <a:avLst/>
          </a:prstGeom>
          <a:noFill/>
        </p:spPr>
        <p:txBody>
          <a:bodyPr wrap="square" rtlCol="0">
            <a:noAutofit/>
          </a:bodyPr>
          <a:lstStyle/>
          <a:p>
            <a:pPr>
              <a:spcAft>
                <a:spcPts val="600"/>
              </a:spcAft>
            </a:pPr>
            <a:r>
              <a:rPr lang="en-US" sz="2400" dirty="0">
                <a:latin typeface="Helvetica Neue"/>
                <a:ea typeface="Microsoft Sans Serif" panose="020B0604020202020204" pitchFamily="34" charset="0"/>
                <a:cs typeface="Microsoft Sans Serif" panose="020B0604020202020204" pitchFamily="34" charset="0"/>
              </a:rPr>
              <a:t>Sen </a:t>
            </a:r>
            <a:r>
              <a:rPr lang="en-US" sz="2400" dirty="0" err="1">
                <a:latin typeface="Helvetica Neue"/>
                <a:ea typeface="Microsoft Sans Serif" panose="020B0604020202020204" pitchFamily="34" charset="0"/>
                <a:cs typeface="Microsoft Sans Serif" panose="020B0604020202020204" pitchFamily="34" charset="0"/>
              </a:rPr>
              <a:t>då</a:t>
            </a:r>
            <a:r>
              <a:rPr lang="en-US" sz="2400" dirty="0">
                <a:latin typeface="Helvetica Neue"/>
                <a:ea typeface="Microsoft Sans Serif" panose="020B0604020202020204" pitchFamily="34" charset="0"/>
                <a:cs typeface="Microsoft Sans Serif" panose="020B0604020202020204" pitchFamily="34" charset="0"/>
              </a:rPr>
              <a:t>?
</a:t>
            </a:r>
          </a:p>
          <a:p>
            <a:pPr>
              <a:spcAft>
                <a:spcPts val="600"/>
              </a:spcAft>
            </a:pPr>
            <a:r>
              <a:rPr lang="sv-SE" sz="2400" dirty="0">
                <a:latin typeface="Helvetica Neue"/>
                <a:ea typeface="Microsoft Sans Serif" panose="020B0604020202020204" pitchFamily="34" charset="0"/>
                <a:cs typeface="Microsoft Sans Serif" panose="020B0604020202020204" pitchFamily="34" charset="0"/>
              </a:rPr>
              <a:t>När du kommer överens om en uppsättning mål bör du se till att inkludera</a:t>
            </a:r>
            <a:r>
              <a:rPr lang="en-US" sz="2400" dirty="0">
                <a:latin typeface="Helvetica Neue"/>
                <a:ea typeface="Microsoft Sans Serif" panose="020B0604020202020204" pitchFamily="34" charset="0"/>
                <a:cs typeface="Microsoft Sans Serif" panose="020B0604020202020204" pitchFamily="34" charset="0"/>
              </a:rPr>
              <a:t>:</a:t>
            </a:r>
          </a:p>
          <a:p>
            <a:pPr marL="800100" lvl="1" indent="-342900">
              <a:spcAft>
                <a:spcPts val="600"/>
              </a:spcAft>
              <a:buBlip>
                <a:blip r:embed="rId2"/>
              </a:buBlip>
            </a:pPr>
            <a:r>
              <a:rPr lang="sv-SE" sz="2400" dirty="0">
                <a:latin typeface="Helvetica Neue"/>
                <a:ea typeface="Microsoft Sans Serif" panose="020B0604020202020204" pitchFamily="34" charset="0"/>
                <a:cs typeface="Microsoft Sans Serif" panose="020B0604020202020204" pitchFamily="34" charset="0"/>
              </a:rPr>
              <a:t>en överenskommen budget
en övergripande vision för projektet
vissa specifika mätvärden för att mäta framsteg, och
En granskningsperiod - den punkt då ni båda är överens om att ni kommer att sitta ner tillsammans och granska framstegen</a:t>
            </a:r>
          </a:p>
          <a:p>
            <a:pPr lvl="1">
              <a:spcAft>
                <a:spcPts val="600"/>
              </a:spcAft>
            </a:pPr>
            <a:endParaRPr lang="en-US"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sv-SE" sz="2400" dirty="0">
                <a:latin typeface="Helvetica Neue"/>
                <a:ea typeface="Microsoft Sans Serif" panose="020B0604020202020204" pitchFamily="34" charset="0"/>
                <a:cs typeface="Microsoft Sans Serif" panose="020B0604020202020204" pitchFamily="34" charset="0"/>
              </a:rPr>
              <a:t>Då? Backa och låt dem avsluta sitt arbete (såvida de inte ber om din hjälp). 
</a:t>
            </a:r>
            <a:endParaRPr lang="en-US"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sv-SE" sz="2400" dirty="0">
                <a:latin typeface="Helvetica Neue"/>
                <a:ea typeface="Microsoft Sans Serif" panose="020B0604020202020204" pitchFamily="34" charset="0"/>
                <a:cs typeface="Microsoft Sans Serif" panose="020B0604020202020204" pitchFamily="34" charset="0"/>
              </a:rPr>
              <a:t>Du måste låta laget agera självständigt och göra misstag, även om det kanske inte verkar naturligt. Kom ihåg att de KOMMER att göra misstag! Vilket leder oss snyggt vidare till nästa punkt...
</a:t>
            </a:r>
            <a:endParaRPr lang="en-US" sz="2400" dirty="0">
              <a:latin typeface="Helvetica Neue"/>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5</a:t>
            </a:r>
          </a:p>
        </p:txBody>
      </p:sp>
      <p:sp>
        <p:nvSpPr>
          <p:cNvPr id="6" name="CuadroTexto 2">
            <a:extLst>
              <a:ext uri="{FF2B5EF4-FFF2-40B4-BE49-F238E27FC236}">
                <a16:creationId xmlns:a16="http://schemas.microsoft.com/office/drawing/2014/main" id="{BD057C8F-07B5-8F46-7A94-003F38075D95}"/>
              </a:ext>
            </a:extLst>
          </p:cNvPr>
          <p:cNvSpPr txBox="1"/>
          <p:nvPr/>
        </p:nvSpPr>
        <p:spPr>
          <a:xfrm>
            <a:off x="1295400" y="2304000"/>
            <a:ext cx="15621000" cy="523220"/>
          </a:xfrm>
          <a:prstGeom prst="rect">
            <a:avLst/>
          </a:prstGeom>
          <a:noFill/>
        </p:spPr>
        <p:txBody>
          <a:bodyPr wrap="square" rtlCol="0">
            <a:noAutofit/>
          </a:bodyPr>
          <a:lstStyle/>
          <a:p>
            <a:r>
              <a:rPr lang="sv-SE" sz="2800" b="1">
                <a:solidFill>
                  <a:srgbClr val="AED633"/>
                </a:solidFill>
                <a:latin typeface="Helvetica Neue"/>
                <a:ea typeface="Microsoft Sans Serif" panose="020B0604020202020204" pitchFamily="34" charset="0"/>
                <a:cs typeface="Microsoft Sans Serif" panose="020B0604020202020204" pitchFamily="34" charset="0"/>
              </a:rPr>
              <a:t>3.3 Kom överens om tydliga mål
</a:t>
            </a:r>
            <a:endParaRPr lang="en-US"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1CD72FE3-1F68-0C7F-73ED-9D557851BAF9}"/>
              </a:ext>
            </a:extLst>
          </p:cNvPr>
          <p:cNvSpPr txBox="1"/>
          <p:nvPr/>
        </p:nvSpPr>
        <p:spPr>
          <a:xfrm>
            <a:off x="1296000" y="1548000"/>
            <a:ext cx="15129164" cy="864000"/>
          </a:xfrm>
          <a:prstGeom prst="rect">
            <a:avLst/>
          </a:prstGeom>
          <a:noFill/>
        </p:spPr>
        <p:txBody>
          <a:bodyPr wrap="square" rtlCol="0">
            <a:noAutofit/>
          </a:bodyPr>
          <a:lstStyle/>
          <a:p>
            <a:r>
              <a:rPr lang="sv-SE" sz="4800" b="1">
                <a:solidFill>
                  <a:srgbClr val="4D94B7"/>
                </a:solidFill>
                <a:latin typeface="Helvetica Neue"/>
                <a:ea typeface="Microsoft Sans Serif" panose="020B0604020202020204" pitchFamily="34" charset="0"/>
                <a:cs typeface="Microsoft Sans Serif" panose="020B0604020202020204" pitchFamily="34" charset="0"/>
              </a:rPr>
              <a:t>3. Strategier för intraprenöriell hantering
</a:t>
            </a:r>
            <a:endParaRPr kumimoji="0" lang="en-US"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19927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3416320"/>
          </a:xfrm>
          <a:prstGeom prst="rect">
            <a:avLst/>
          </a:prstGeom>
          <a:noFill/>
        </p:spPr>
        <p:txBody>
          <a:bodyPr wrap="square" rtlCol="0">
            <a:noAutofit/>
          </a:bodyPr>
          <a:lstStyle/>
          <a:p>
            <a:pPr>
              <a:spcAft>
                <a:spcPts val="600"/>
              </a:spcAft>
            </a:pPr>
            <a:r>
              <a:rPr lang="sv-SE" sz="2400" dirty="0">
                <a:latin typeface="Helvetica Neue"/>
                <a:ea typeface="Microsoft Sans Serif" panose="020B0604020202020204" pitchFamily="34" charset="0"/>
                <a:cs typeface="Microsoft Sans Serif" panose="020B0604020202020204" pitchFamily="34" charset="0"/>
              </a:rPr>
              <a:t>Det är bara att acceptera det! Varje </a:t>
            </a:r>
            <a:r>
              <a:rPr lang="sv-SE" sz="2400" dirty="0" err="1">
                <a:latin typeface="Helvetica Neue"/>
                <a:ea typeface="Microsoft Sans Serif" panose="020B0604020202020204" pitchFamily="34" charset="0"/>
                <a:cs typeface="Microsoft Sans Serif" panose="020B0604020202020204" pitchFamily="34" charset="0"/>
              </a:rPr>
              <a:t>intraprenöriellt</a:t>
            </a:r>
            <a:r>
              <a:rPr lang="sv-SE" sz="2400" dirty="0">
                <a:latin typeface="Helvetica Neue"/>
                <a:ea typeface="Microsoft Sans Serif" panose="020B0604020202020204" pitchFamily="34" charset="0"/>
                <a:cs typeface="Microsoft Sans Serif" panose="020B0604020202020204" pitchFamily="34" charset="0"/>
              </a:rPr>
              <a:t> projekt kommer oundvikligen att uppleva ett visst misslyckande. Din roll är att hjälpa teamet att göra sig redo för misslyckande.</a:t>
            </a:r>
          </a:p>
          <a:p>
            <a:pPr>
              <a:spcAft>
                <a:spcPts val="600"/>
              </a:spcAft>
            </a:pPr>
            <a:endParaRPr lang="sv-SE"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sv-SE" sz="2400" dirty="0">
                <a:latin typeface="Helvetica Neue"/>
                <a:ea typeface="Microsoft Sans Serif" panose="020B0604020202020204" pitchFamily="34" charset="0"/>
                <a:cs typeface="Microsoft Sans Serif" panose="020B0604020202020204" pitchFamily="34" charset="0"/>
              </a:rPr>
              <a:t>
Intraprenörer måste vara optimistiska och säkra på sina teorier. De har inte en naturlig förmåga att förutse problem, så när det oundvikliga inträffar kan de förlora hoppet.</a:t>
            </a:r>
          </a:p>
          <a:p>
            <a:pPr>
              <a:spcAft>
                <a:spcPts val="600"/>
              </a:spcAft>
            </a:pPr>
            <a:endParaRPr lang="sv-SE"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sv-SE" sz="2400" dirty="0">
                <a:latin typeface="Helvetica Neue"/>
                <a:ea typeface="Microsoft Sans Serif" panose="020B0604020202020204" pitchFamily="34" charset="0"/>
                <a:cs typeface="Microsoft Sans Serif" panose="020B0604020202020204" pitchFamily="34" charset="0"/>
              </a:rPr>
              <a:t>
Prata om vad som kan gå fel som </a:t>
            </a:r>
            <a:r>
              <a:rPr lang="sv-SE" sz="2400" dirty="0" err="1">
                <a:latin typeface="Helvetica Neue"/>
                <a:ea typeface="Microsoft Sans Serif" panose="020B0604020202020204" pitchFamily="34" charset="0"/>
                <a:cs typeface="Microsoft Sans Serif" panose="020B0604020202020204" pitchFamily="34" charset="0"/>
              </a:rPr>
              <a:t>intrapreneurens</a:t>
            </a:r>
            <a:r>
              <a:rPr lang="sv-SE" sz="2400" dirty="0">
                <a:latin typeface="Helvetica Neue"/>
                <a:ea typeface="Microsoft Sans Serif" panose="020B0604020202020204" pitchFamily="34" charset="0"/>
                <a:cs typeface="Microsoft Sans Serif" panose="020B0604020202020204" pitchFamily="34" charset="0"/>
              </a:rPr>
              <a:t> rådgivare. Diskutera situationen och teamets potentiella svar på misslyckande. Uppmuntra lönsamt misslyckande, det vill säga; ett misslyckande som gruppen kan lära sig av och tillämpa för att förbättra sitt koncept.
</a:t>
            </a:r>
            <a:endParaRPr lang="en-US" sz="2400" dirty="0">
              <a:latin typeface="Helvetica Neue"/>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5</a:t>
            </a:r>
          </a:p>
        </p:txBody>
      </p:sp>
      <p:sp>
        <p:nvSpPr>
          <p:cNvPr id="6" name="CuadroTexto 2">
            <a:extLst>
              <a:ext uri="{FF2B5EF4-FFF2-40B4-BE49-F238E27FC236}">
                <a16:creationId xmlns:a16="http://schemas.microsoft.com/office/drawing/2014/main" id="{AC2DF849-75A3-8EFF-941C-4F7C85A60429}"/>
              </a:ext>
            </a:extLst>
          </p:cNvPr>
          <p:cNvSpPr txBox="1"/>
          <p:nvPr/>
        </p:nvSpPr>
        <p:spPr>
          <a:xfrm>
            <a:off x="1295400" y="2304000"/>
            <a:ext cx="15621000" cy="523220"/>
          </a:xfrm>
          <a:prstGeom prst="rect">
            <a:avLst/>
          </a:prstGeom>
          <a:noFill/>
        </p:spPr>
        <p:txBody>
          <a:bodyPr wrap="square" rtlCol="0">
            <a:noAutofit/>
          </a:bodyPr>
          <a:lstStyle/>
          <a:p>
            <a:r>
              <a:rPr lang="sv-SE" sz="2800" b="1">
                <a:solidFill>
                  <a:srgbClr val="AED633"/>
                </a:solidFill>
                <a:latin typeface="Helvetica Neue"/>
                <a:ea typeface="Microsoft Sans Serif" panose="020B0604020202020204" pitchFamily="34" charset="0"/>
                <a:cs typeface="Microsoft Sans Serif" panose="020B0604020202020204" pitchFamily="34" charset="0"/>
              </a:rPr>
              <a:t>3.4 Låt dem göra sina egna misstag
</a:t>
            </a:r>
            <a:endParaRPr lang="en-US"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E35BAA4A-A552-3939-2264-96163714F57D}"/>
              </a:ext>
            </a:extLst>
          </p:cNvPr>
          <p:cNvSpPr txBox="1"/>
          <p:nvPr/>
        </p:nvSpPr>
        <p:spPr>
          <a:xfrm>
            <a:off x="1296000" y="1548000"/>
            <a:ext cx="15129164" cy="864000"/>
          </a:xfrm>
          <a:prstGeom prst="rect">
            <a:avLst/>
          </a:prstGeom>
          <a:noFill/>
        </p:spPr>
        <p:txBody>
          <a:bodyPr wrap="square" rtlCol="0">
            <a:noAutofit/>
          </a:bodyPr>
          <a:lstStyle/>
          <a:p>
            <a:r>
              <a:rPr lang="sv-SE" sz="4800" b="1">
                <a:solidFill>
                  <a:srgbClr val="4D94B7"/>
                </a:solidFill>
                <a:latin typeface="Helvetica Neue"/>
                <a:ea typeface="Microsoft Sans Serif" panose="020B0604020202020204" pitchFamily="34" charset="0"/>
                <a:cs typeface="Microsoft Sans Serif" panose="020B0604020202020204" pitchFamily="34" charset="0"/>
              </a:rPr>
              <a:t>3. Strategier för intraprenöriell hantering
</a:t>
            </a:r>
            <a:endParaRPr kumimoji="0" lang="en-US"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88744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4524315"/>
          </a:xfrm>
          <a:prstGeom prst="rect">
            <a:avLst/>
          </a:prstGeom>
          <a:noFill/>
        </p:spPr>
        <p:txBody>
          <a:bodyPr wrap="square" rtlCol="0">
            <a:noAutofit/>
          </a:bodyPr>
          <a:lstStyle/>
          <a:p>
            <a:pPr marL="457200" indent="-457200">
              <a:spcAft>
                <a:spcPts val="600"/>
              </a:spcAft>
              <a:buFont typeface="+mj-lt"/>
              <a:buAutoNum type="arabicPeriod"/>
            </a:pPr>
            <a:r>
              <a:rPr lang="sv-SE" sz="2400" dirty="0">
                <a:latin typeface="Helvetica Neue"/>
                <a:ea typeface="Microsoft Sans Serif" panose="020B0604020202020204" pitchFamily="34" charset="0"/>
                <a:cs typeface="Microsoft Sans Serif" panose="020B0604020202020204" pitchFamily="34" charset="0"/>
              </a:rPr>
              <a:t>Se till att du håller dig till dina överenskomna granskningstider om du vill hålla dina intraprenörer ansvariga på rätt sätt. </a:t>
            </a:r>
          </a:p>
          <a:p>
            <a:pPr marL="457200" indent="-457200">
              <a:spcAft>
                <a:spcPts val="600"/>
              </a:spcAft>
              <a:buFont typeface="+mj-lt"/>
              <a:buAutoNum type="arabicPeriod"/>
            </a:pPr>
            <a:endParaRPr lang="en-US" sz="24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sv-SE" sz="2400" dirty="0">
                <a:latin typeface="Helvetica Neue"/>
                <a:ea typeface="Microsoft Sans Serif" panose="020B0604020202020204" pitchFamily="34" charset="0"/>
                <a:cs typeface="Microsoft Sans Serif" panose="020B0604020202020204" pitchFamily="34" charset="0"/>
              </a:rPr>
              <a:t>Använd sådana recensioner för att stärka din position som en pålitlig rådgivare. </a:t>
            </a:r>
          </a:p>
          <a:p>
            <a:pPr marL="457200" indent="-457200">
              <a:spcAft>
                <a:spcPts val="600"/>
              </a:spcAft>
              <a:buFont typeface="+mj-lt"/>
              <a:buAutoNum type="arabicPeriod"/>
            </a:pPr>
            <a:endParaRPr lang="en-US" sz="24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sv-SE" sz="2400" dirty="0">
                <a:latin typeface="Helvetica Neue"/>
                <a:ea typeface="Microsoft Sans Serif" panose="020B0604020202020204" pitchFamily="34" charset="0"/>
                <a:cs typeface="Microsoft Sans Serif" panose="020B0604020202020204" pitchFamily="34" charset="0"/>
              </a:rPr>
              <a:t>Försök att tänka som en VC skulle göra. Om du fortfarande tror att initiativet har möjlighet och potential, besluta om nya mål och finansiering samtidigt som du försiktigt leder laget på rätt väg.</a:t>
            </a:r>
          </a:p>
          <a:p>
            <a:pPr marL="457200" indent="-457200">
              <a:spcAft>
                <a:spcPts val="600"/>
              </a:spcAft>
              <a:buFont typeface="+mj-lt"/>
              <a:buAutoNum type="arabicPeriod"/>
            </a:pPr>
            <a:endParaRPr lang="en-US" sz="24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sv-SE" sz="2400" dirty="0">
                <a:latin typeface="Helvetica Neue"/>
                <a:ea typeface="Microsoft Sans Serif" panose="020B0604020202020204" pitchFamily="34" charset="0"/>
                <a:cs typeface="Microsoft Sans Serif" panose="020B0604020202020204" pitchFamily="34" charset="0"/>
              </a:rPr>
              <a:t>Om du tror att projektet har nått sin slutsats är det ditt jobb att avsluta det och hjälpa dina intraprenörer att gå vidare till nästa strävan. </a:t>
            </a:r>
          </a:p>
          <a:p>
            <a:pPr marL="457200" indent="-457200">
              <a:spcAft>
                <a:spcPts val="600"/>
              </a:spcAft>
              <a:buFont typeface="+mj-lt"/>
              <a:buAutoNum type="arabicPeriod"/>
            </a:pPr>
            <a:endParaRPr lang="en-US" sz="24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sv-SE" sz="2400" dirty="0">
                <a:latin typeface="Helvetica Neue"/>
                <a:ea typeface="Microsoft Sans Serif" panose="020B0604020202020204" pitchFamily="34" charset="0"/>
                <a:cs typeface="Microsoft Sans Serif" panose="020B0604020202020204" pitchFamily="34" charset="0"/>
              </a:rPr>
              <a:t>Straffa aldrig dina intraprenörer om ett projekt inte fungerar. Majoriteten av </a:t>
            </a:r>
            <a:r>
              <a:rPr lang="sv-SE" sz="2400" dirty="0" err="1">
                <a:latin typeface="Helvetica Neue"/>
                <a:ea typeface="Microsoft Sans Serif" panose="020B0604020202020204" pitchFamily="34" charset="0"/>
                <a:cs typeface="Microsoft Sans Serif" panose="020B0604020202020204" pitchFamily="34" charset="0"/>
              </a:rPr>
              <a:t>intraprenöriella</a:t>
            </a:r>
            <a:r>
              <a:rPr lang="sv-SE" sz="2400" dirty="0">
                <a:latin typeface="Helvetica Neue"/>
                <a:ea typeface="Microsoft Sans Serif" panose="020B0604020202020204" pitchFamily="34" charset="0"/>
                <a:cs typeface="Microsoft Sans Serif" panose="020B0604020202020204" pitchFamily="34" charset="0"/>
              </a:rPr>
              <a:t> ansträngningar misslyckas faktiskt. Misslyckande är ett bra sätt att lära sig och förbättra!</a:t>
            </a:r>
            <a:endParaRPr lang="en-US" sz="2400" dirty="0">
              <a:latin typeface="Helvetica Neue"/>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5</a:t>
            </a:r>
          </a:p>
        </p:txBody>
      </p:sp>
      <p:sp>
        <p:nvSpPr>
          <p:cNvPr id="6" name="CuadroTexto 2">
            <a:extLst>
              <a:ext uri="{FF2B5EF4-FFF2-40B4-BE49-F238E27FC236}">
                <a16:creationId xmlns:a16="http://schemas.microsoft.com/office/drawing/2014/main" id="{33D1C016-A924-DFCB-2276-587A4679FC16}"/>
              </a:ext>
            </a:extLst>
          </p:cNvPr>
          <p:cNvSpPr txBox="1"/>
          <p:nvPr/>
        </p:nvSpPr>
        <p:spPr>
          <a:xfrm>
            <a:off x="1295400" y="2304000"/>
            <a:ext cx="15621000" cy="540000"/>
          </a:xfrm>
          <a:prstGeom prst="rect">
            <a:avLst/>
          </a:prstGeom>
          <a:noFill/>
        </p:spPr>
        <p:txBody>
          <a:bodyPr wrap="square" rtlCol="0">
            <a:noAutofit/>
          </a:bodyPr>
          <a:lstStyle/>
          <a:p>
            <a:r>
              <a:rPr lang="en-US" sz="2800" b="1">
                <a:solidFill>
                  <a:srgbClr val="AED633"/>
                </a:solidFill>
                <a:latin typeface="Helvetica Neue"/>
                <a:ea typeface="Microsoft Sans Serif" panose="020B0604020202020204" pitchFamily="34" charset="0"/>
                <a:cs typeface="Microsoft Sans Serif" panose="020B0604020202020204" pitchFamily="34" charset="0"/>
              </a:rPr>
              <a:t>3.5 Håll intraprenörer ansvariga</a:t>
            </a:r>
            <a:br>
              <a:rPr lang="en-US" sz="2800" b="1">
                <a:solidFill>
                  <a:srgbClr val="AED633"/>
                </a:solidFill>
                <a:latin typeface="Helvetica Neue"/>
                <a:ea typeface="Microsoft Sans Serif" panose="020B0604020202020204" pitchFamily="34" charset="0"/>
                <a:cs typeface="Microsoft Sans Serif" panose="020B0604020202020204" pitchFamily="34" charset="0"/>
              </a:rPr>
            </a:br>
            <a:r>
              <a:rPr lang="en-US" sz="2800" b="1">
                <a:solidFill>
                  <a:srgbClr val="AED633"/>
                </a:solidFill>
                <a:latin typeface="Helvetica Neue"/>
                <a:ea typeface="Microsoft Sans Serif" panose="020B0604020202020204" pitchFamily="34" charset="0"/>
                <a:cs typeface="Microsoft Sans Serif" panose="020B0604020202020204" pitchFamily="34" charset="0"/>
              </a:rPr>
              <a:t>
</a:t>
            </a:r>
            <a:endParaRPr lang="en-US"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05D3F78E-336E-FDD3-C09D-34F9B0D0A84E}"/>
              </a:ext>
            </a:extLst>
          </p:cNvPr>
          <p:cNvSpPr txBox="1"/>
          <p:nvPr/>
        </p:nvSpPr>
        <p:spPr>
          <a:xfrm>
            <a:off x="1296000" y="1548000"/>
            <a:ext cx="15129164" cy="864000"/>
          </a:xfrm>
          <a:prstGeom prst="rect">
            <a:avLst/>
          </a:prstGeom>
          <a:noFill/>
        </p:spPr>
        <p:txBody>
          <a:bodyPr wrap="square" rtlCol="0">
            <a:noAutofit/>
          </a:bodyPr>
          <a:lstStyle/>
          <a:p>
            <a:r>
              <a:rPr lang="sv-SE" sz="4800" b="1">
                <a:solidFill>
                  <a:srgbClr val="4D94B7"/>
                </a:solidFill>
                <a:latin typeface="Helvetica Neue"/>
                <a:ea typeface="Microsoft Sans Serif" panose="020B0604020202020204" pitchFamily="34" charset="0"/>
                <a:cs typeface="Microsoft Sans Serif" panose="020B0604020202020204" pitchFamily="34" charset="0"/>
              </a:rPr>
              <a:t>3. Strategier för intraprenöriell hantering
</a:t>
            </a:r>
            <a:endParaRPr kumimoji="0" lang="en-US"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075103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a 13">
            <a:extLst>
              <a:ext uri="{FF2B5EF4-FFF2-40B4-BE49-F238E27FC236}">
                <a16:creationId xmlns:a16="http://schemas.microsoft.com/office/drawing/2014/main" id="{E33A6505-33E4-2F6D-7653-18745F255C03}"/>
              </a:ext>
            </a:extLst>
          </p:cNvPr>
          <p:cNvGraphicFramePr/>
          <p:nvPr>
            <p:extLst>
              <p:ext uri="{D42A27DB-BD31-4B8C-83A1-F6EECF244321}">
                <p14:modId xmlns:p14="http://schemas.microsoft.com/office/powerpoint/2010/main" val="1511402247"/>
              </p:ext>
            </p:extLst>
          </p:nvPr>
        </p:nvGraphicFramePr>
        <p:xfrm>
          <a:off x="1296000" y="3384000"/>
          <a:ext cx="15732000" cy="518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856A08E6-8AC6-FF97-BF7F-9A32F7CCDBCA}"/>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5</a:t>
            </a:r>
          </a:p>
        </p:txBody>
      </p:sp>
      <p:sp>
        <p:nvSpPr>
          <p:cNvPr id="6" name="textruta 5">
            <a:extLst>
              <a:ext uri="{FF2B5EF4-FFF2-40B4-BE49-F238E27FC236}">
                <a16:creationId xmlns:a16="http://schemas.microsoft.com/office/drawing/2014/main" id="{9144E772-4624-473A-A767-9DC9ACFEE376}"/>
              </a:ext>
            </a:extLst>
          </p:cNvPr>
          <p:cNvSpPr txBox="1"/>
          <p:nvPr/>
        </p:nvSpPr>
        <p:spPr>
          <a:xfrm>
            <a:off x="1296000" y="7920000"/>
            <a:ext cx="15840000" cy="646331"/>
          </a:xfrm>
          <a:prstGeom prst="rect">
            <a:avLst/>
          </a:prstGeom>
          <a:noFill/>
        </p:spPr>
        <p:txBody>
          <a:bodyPr wrap="square">
            <a:spAutoFit/>
          </a:bodyPr>
          <a:lstStyle/>
          <a:p>
            <a:pPr lvl="0" algn="ctr"/>
            <a:r>
              <a:rPr lang="sv-SE" b="1" dirty="0">
                <a:solidFill>
                  <a:srgbClr val="FF0000"/>
                </a:solidFill>
                <a:latin typeface="Helvetica Neue"/>
                <a:ea typeface="Microsoft Sans Serif" panose="020B0604020202020204" pitchFamily="34" charset="0"/>
                <a:cs typeface="Microsoft Sans Serif" panose="020B0604020202020204" pitchFamily="34" charset="0"/>
              </a:rPr>
              <a:t>Misslyckande är ett bra sätt att lära sig och förbättra!
</a:t>
            </a:r>
            <a:endParaRPr lang="en-US" b="1" dirty="0">
              <a:solidFill>
                <a:srgbClr val="FF0000"/>
              </a:solidFill>
              <a:latin typeface="Helvetica Neue"/>
            </a:endParaRPr>
          </a:p>
        </p:txBody>
      </p:sp>
      <p:sp>
        <p:nvSpPr>
          <p:cNvPr id="7" name="CuadroTexto 2">
            <a:extLst>
              <a:ext uri="{FF2B5EF4-FFF2-40B4-BE49-F238E27FC236}">
                <a16:creationId xmlns:a16="http://schemas.microsoft.com/office/drawing/2014/main" id="{EFF9E35D-F509-5818-F04B-4927BCA398FB}"/>
              </a:ext>
            </a:extLst>
          </p:cNvPr>
          <p:cNvSpPr txBox="1"/>
          <p:nvPr/>
        </p:nvSpPr>
        <p:spPr>
          <a:xfrm>
            <a:off x="1296000" y="2304000"/>
            <a:ext cx="15621000" cy="540000"/>
          </a:xfrm>
          <a:prstGeom prst="rect">
            <a:avLst/>
          </a:prstGeom>
          <a:noFill/>
        </p:spPr>
        <p:txBody>
          <a:bodyPr wrap="square" rtlCol="0">
            <a:noAutofit/>
          </a:bodyPr>
          <a:lstStyle/>
          <a:p>
            <a:r>
              <a:rPr lang="en-US" sz="2800" b="1">
                <a:solidFill>
                  <a:srgbClr val="AED633"/>
                </a:solidFill>
                <a:latin typeface="Helvetica Neue"/>
                <a:ea typeface="Microsoft Sans Serif" panose="020B0604020202020204" pitchFamily="34" charset="0"/>
                <a:cs typeface="Microsoft Sans Serif" panose="020B0604020202020204" pitchFamily="34" charset="0"/>
              </a:rPr>
              <a:t>3.5 Håll intraprenörer ansvariga
</a:t>
            </a:r>
            <a:endParaRPr lang="en-US"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0EC2A5A1-4EA3-E837-162D-9E0AB0B10851}"/>
              </a:ext>
            </a:extLst>
          </p:cNvPr>
          <p:cNvSpPr txBox="1"/>
          <p:nvPr/>
        </p:nvSpPr>
        <p:spPr>
          <a:xfrm>
            <a:off x="1296000" y="1548000"/>
            <a:ext cx="15129164" cy="864000"/>
          </a:xfrm>
          <a:prstGeom prst="rect">
            <a:avLst/>
          </a:prstGeom>
          <a:noFill/>
        </p:spPr>
        <p:txBody>
          <a:bodyPr wrap="square" rtlCol="0">
            <a:noAutofit/>
          </a:bodyPr>
          <a:lstStyle/>
          <a:p>
            <a:r>
              <a:rPr lang="sv-SE" sz="4800" b="1" dirty="0">
                <a:solidFill>
                  <a:srgbClr val="4D94B7"/>
                </a:solidFill>
                <a:latin typeface="Helvetica Neue"/>
                <a:ea typeface="Microsoft Sans Serif" panose="020B0604020202020204" pitchFamily="34" charset="0"/>
                <a:cs typeface="Microsoft Sans Serif" panose="020B0604020202020204" pitchFamily="34" charset="0"/>
              </a:rPr>
              <a:t>3. Strategier för </a:t>
            </a:r>
            <a:r>
              <a:rPr lang="sv-SE" sz="4800" b="1" dirty="0" err="1">
                <a:solidFill>
                  <a:srgbClr val="4D94B7"/>
                </a:solidFill>
                <a:latin typeface="Helvetica Neue"/>
                <a:ea typeface="Microsoft Sans Serif" panose="020B0604020202020204" pitchFamily="34" charset="0"/>
                <a:cs typeface="Microsoft Sans Serif" panose="020B0604020202020204" pitchFamily="34" charset="0"/>
              </a:rPr>
              <a:t>intraprenöriell</a:t>
            </a:r>
            <a:r>
              <a:rPr lang="sv-SE" sz="4800" b="1" dirty="0">
                <a:solidFill>
                  <a:srgbClr val="4D94B7"/>
                </a:solidFill>
                <a:latin typeface="Helvetica Neue"/>
                <a:ea typeface="Microsoft Sans Serif" panose="020B0604020202020204" pitchFamily="34" charset="0"/>
                <a:cs typeface="Microsoft Sans Serif" panose="020B0604020202020204" pitchFamily="34" charset="0"/>
              </a:rPr>
              <a:t> hantering
</a:t>
            </a:r>
            <a:endParaRPr kumimoji="0" lang="en-US"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60169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8153400" cy="523220"/>
          </a:xfrm>
          <a:prstGeom prst="rect">
            <a:avLst/>
          </a:prstGeom>
          <a:noFill/>
        </p:spPr>
        <p:txBody>
          <a:bodyPr wrap="square" rtlCol="0">
            <a:noAutofit/>
          </a:bodyPr>
          <a:lstStyle/>
          <a:p>
            <a:r>
              <a:rPr lang="sv-SE" sz="2800" b="1">
                <a:solidFill>
                  <a:srgbClr val="AED633"/>
                </a:solidFill>
                <a:latin typeface="Helvetica Neue"/>
                <a:ea typeface="Microsoft Sans Serif" panose="020B0604020202020204" pitchFamily="34" charset="0"/>
                <a:cs typeface="Microsoft Sans Serif" panose="020B0604020202020204" pitchFamily="34" charset="0"/>
              </a:rPr>
              <a:t>För ett framgångsrikt intraprenöriellt team: 
</a:t>
            </a:r>
            <a:endParaRPr lang="en-US"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661964" cy="3046988"/>
          </a:xfrm>
          <a:prstGeom prst="rect">
            <a:avLst/>
          </a:prstGeom>
          <a:noFill/>
        </p:spPr>
        <p:txBody>
          <a:bodyPr wrap="square" rtlCol="0">
            <a:noAutofit/>
          </a:bodyPr>
          <a:lstStyle/>
          <a:p>
            <a:pPr marL="457200" indent="-457200">
              <a:spcAft>
                <a:spcPts val="600"/>
              </a:spcAft>
              <a:buFont typeface="+mj-lt"/>
              <a:buAutoNum type="arabicPeriod"/>
            </a:pPr>
            <a:r>
              <a:rPr lang="sv-SE" sz="2400" dirty="0">
                <a:latin typeface="Helvetica Neue"/>
                <a:ea typeface="Microsoft Sans Serif" panose="020B0604020202020204" pitchFamily="34" charset="0"/>
                <a:cs typeface="Microsoft Sans Serif" panose="020B0604020202020204" pitchFamily="34" charset="0"/>
              </a:rPr>
              <a:t>För att säkerställa att teamet har olika nivåer av kreativ, innovativ och designfrihet</a:t>
            </a:r>
            <a:r>
              <a:rPr lang="en-US" sz="2400" dirty="0">
                <a:latin typeface="Helvetica Neue"/>
                <a:ea typeface="Microsoft Sans Serif" panose="020B0604020202020204" pitchFamily="34" charset="0"/>
                <a:cs typeface="Microsoft Sans Serif" panose="020B0604020202020204" pitchFamily="34" charset="0"/>
              </a:rPr>
              <a:t>.</a:t>
            </a:r>
          </a:p>
          <a:p>
            <a:pPr marL="457200" indent="-457200">
              <a:spcAft>
                <a:spcPts val="600"/>
              </a:spcAft>
              <a:buFont typeface="+mj-lt"/>
              <a:buAutoNum type="arabicPeriod"/>
            </a:pPr>
            <a:endParaRPr lang="en-US" sz="24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sv-SE" sz="2400" dirty="0">
                <a:latin typeface="Helvetica Neue"/>
                <a:ea typeface="Microsoft Sans Serif" panose="020B0604020202020204" pitchFamily="34" charset="0"/>
                <a:cs typeface="Microsoft Sans Serif" panose="020B0604020202020204" pitchFamily="34" charset="0"/>
              </a:rPr>
              <a:t>För att säkerställa att teamet kan utmana och ifrågasätta den nuvarande modellen för att lyckas</a:t>
            </a:r>
            <a:r>
              <a:rPr lang="en-US" sz="2400" dirty="0">
                <a:latin typeface="Helvetica Neue"/>
                <a:ea typeface="Microsoft Sans Serif" panose="020B0604020202020204" pitchFamily="34" charset="0"/>
                <a:cs typeface="Microsoft Sans Serif" panose="020B0604020202020204" pitchFamily="34" charset="0"/>
              </a:rPr>
              <a:t>.</a:t>
            </a:r>
          </a:p>
          <a:p>
            <a:pPr marL="457200" indent="-457200">
              <a:spcAft>
                <a:spcPts val="600"/>
              </a:spcAft>
              <a:buFont typeface="+mj-lt"/>
              <a:buAutoNum type="arabicPeriod"/>
            </a:pPr>
            <a:endParaRPr lang="en-US" sz="24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sv-SE" sz="2400" dirty="0">
                <a:latin typeface="Helvetica Neue"/>
                <a:ea typeface="Microsoft Sans Serif" panose="020B0604020202020204" pitchFamily="34" charset="0"/>
                <a:cs typeface="Microsoft Sans Serif" panose="020B0604020202020204" pitchFamily="34" charset="0"/>
              </a:rPr>
              <a:t>Att känna igen gränsen mellan att vara modig och att vara dum</a:t>
            </a:r>
            <a:r>
              <a:rPr lang="en-US" sz="2400" dirty="0">
                <a:latin typeface="Helvetica Neue"/>
                <a:ea typeface="Microsoft Sans Serif" panose="020B0604020202020204" pitchFamily="34" charset="0"/>
                <a:cs typeface="Microsoft Sans Serif" panose="020B0604020202020204" pitchFamily="34" charset="0"/>
              </a:rPr>
              <a:t>. </a:t>
            </a:r>
          </a:p>
          <a:p>
            <a:pPr marL="457200" indent="-457200">
              <a:spcAft>
                <a:spcPts val="600"/>
              </a:spcAft>
              <a:buFont typeface="+mj-lt"/>
              <a:buAutoNum type="arabicPeriod"/>
            </a:pPr>
            <a:endParaRPr lang="en-US" sz="24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sv-SE" sz="2400" dirty="0">
                <a:latin typeface="Helvetica Neue"/>
                <a:ea typeface="Microsoft Sans Serif" panose="020B0604020202020204" pitchFamily="34" charset="0"/>
                <a:cs typeface="Microsoft Sans Serif" panose="020B0604020202020204" pitchFamily="34" charset="0"/>
              </a:rPr>
              <a:t>Att förstå riskens gränser men ändå ha förmågan att ta vara på en verklig möjlighet</a:t>
            </a:r>
            <a:r>
              <a:rPr lang="en-US" sz="2400" dirty="0">
                <a:latin typeface="Helvetica Neue"/>
                <a:ea typeface="Microsoft Sans Serif" panose="020B0604020202020204" pitchFamily="34" charset="0"/>
                <a:cs typeface="Microsoft Sans Serif" panose="020B0604020202020204" pitchFamily="34" charset="0"/>
              </a:rPr>
              <a:t>.</a:t>
            </a:r>
          </a:p>
          <a:p>
            <a:pPr marL="457200" indent="-457200">
              <a:spcAft>
                <a:spcPts val="600"/>
              </a:spcAft>
              <a:buFont typeface="+mj-lt"/>
              <a:buAutoNum type="arabicPeriod"/>
            </a:pPr>
            <a:endParaRPr lang="en-US" sz="24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sv-SE" sz="2400" dirty="0">
                <a:latin typeface="Helvetica Neue"/>
                <a:ea typeface="Microsoft Sans Serif" panose="020B0604020202020204" pitchFamily="34" charset="0"/>
                <a:cs typeface="Microsoft Sans Serif" panose="020B0604020202020204" pitchFamily="34" charset="0"/>
              </a:rPr>
              <a:t>Att identifiera strategier för att hålla alla intraprenörer motiverade, uppmuntrade och fokuserade på belöningen, möjligheten och deras bidrag till målen</a:t>
            </a:r>
            <a:r>
              <a:rPr lang="en-US" sz="2400" dirty="0">
                <a:latin typeface="Helvetica Neue"/>
                <a:ea typeface="Microsoft Sans Serif" panose="020B0604020202020204" pitchFamily="34" charset="0"/>
                <a:cs typeface="Microsoft Sans Serif" panose="020B0604020202020204" pitchFamily="34" charset="0"/>
              </a:rPr>
              <a:t>.</a:t>
            </a:r>
          </a:p>
          <a:p>
            <a:pPr marL="457200" indent="-457200">
              <a:spcAft>
                <a:spcPts val="600"/>
              </a:spcAft>
              <a:buFont typeface="+mj-lt"/>
              <a:buAutoNum type="arabicPeriod"/>
            </a:pPr>
            <a:endParaRPr lang="en-US" sz="24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sv-SE" sz="2400" dirty="0">
                <a:latin typeface="Helvetica Neue"/>
                <a:ea typeface="Microsoft Sans Serif" panose="020B0604020202020204" pitchFamily="34" charset="0"/>
                <a:cs typeface="Microsoft Sans Serif" panose="020B0604020202020204" pitchFamily="34" charset="0"/>
              </a:rPr>
              <a:t>Att hålla sig informerad och synliggöra arbetet så att andra kan delta, erbjuda hjälp och ge stöd</a:t>
            </a:r>
            <a:r>
              <a:rPr lang="en-US" sz="2400" dirty="0">
                <a:latin typeface="Helvetica Neue"/>
                <a:ea typeface="Microsoft Sans Serif" panose="020B0604020202020204" pitchFamily="34" charset="0"/>
                <a:cs typeface="Microsoft Sans Serif" panose="020B0604020202020204" pitchFamily="34" charset="0"/>
              </a:rPr>
              <a:t>.</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4</a:t>
            </a:r>
          </a:p>
        </p:txBody>
      </p:sp>
      <p:sp>
        <p:nvSpPr>
          <p:cNvPr id="2" name="CuadroTexto 1">
            <a:extLst>
              <a:ext uri="{FF2B5EF4-FFF2-40B4-BE49-F238E27FC236}">
                <a16:creationId xmlns:a16="http://schemas.microsoft.com/office/drawing/2014/main" id="{C021B282-276A-A0CA-FF69-DD7B5B734DE1}"/>
              </a:ext>
            </a:extLst>
          </p:cNvPr>
          <p:cNvSpPr txBox="1"/>
          <p:nvPr/>
        </p:nvSpPr>
        <p:spPr>
          <a:xfrm>
            <a:off x="1296000" y="1548000"/>
            <a:ext cx="15129164" cy="864000"/>
          </a:xfrm>
          <a:prstGeom prst="rect">
            <a:avLst/>
          </a:prstGeom>
          <a:noFill/>
        </p:spPr>
        <p:txBody>
          <a:bodyPr wrap="square" rtlCol="0">
            <a:noAutofit/>
          </a:bodyPr>
          <a:lstStyle/>
          <a:p>
            <a:r>
              <a:rPr lang="sv-SE" sz="4800" b="1" dirty="0">
                <a:solidFill>
                  <a:srgbClr val="4D94B7"/>
                </a:solidFill>
                <a:latin typeface="Helvetica Neue"/>
                <a:ea typeface="Microsoft Sans Serif" panose="020B0604020202020204" pitchFamily="34" charset="0"/>
                <a:cs typeface="Microsoft Sans Serif" panose="020B0604020202020204" pitchFamily="34" charset="0"/>
              </a:rPr>
              <a:t>3. Strategier för </a:t>
            </a:r>
            <a:r>
              <a:rPr lang="sv-SE" sz="4800" b="1" dirty="0" err="1">
                <a:solidFill>
                  <a:srgbClr val="4D94B7"/>
                </a:solidFill>
                <a:latin typeface="Helvetica Neue"/>
                <a:ea typeface="Microsoft Sans Serif" panose="020B0604020202020204" pitchFamily="34" charset="0"/>
                <a:cs typeface="Microsoft Sans Serif" panose="020B0604020202020204" pitchFamily="34" charset="0"/>
              </a:rPr>
              <a:t>intraprenöriell</a:t>
            </a:r>
            <a:r>
              <a:rPr lang="sv-SE" sz="4800" b="1" dirty="0">
                <a:solidFill>
                  <a:srgbClr val="4D94B7"/>
                </a:solidFill>
                <a:latin typeface="Helvetica Neue"/>
                <a:ea typeface="Microsoft Sans Serif" panose="020B0604020202020204" pitchFamily="34" charset="0"/>
                <a:cs typeface="Microsoft Sans Serif" panose="020B0604020202020204" pitchFamily="34" charset="0"/>
              </a:rPr>
              <a:t> hantering
</a:t>
            </a:r>
            <a:endParaRPr lang="en-US"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702546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4057782" cy="523220"/>
          </a:xfrm>
          <a:prstGeom prst="rect">
            <a:avLst/>
          </a:prstGeom>
          <a:noFill/>
        </p:spPr>
        <p:txBody>
          <a:bodyPr wrap="square" rtlCol="0">
            <a:noAutofit/>
          </a:bodyPr>
          <a:lstStyle/>
          <a:p>
            <a:r>
              <a:rPr lang="en-US" sz="2800" b="1">
                <a:solidFill>
                  <a:srgbClr val="AED633"/>
                </a:solidFill>
                <a:latin typeface="Helvetica Neue"/>
                <a:ea typeface="Microsoft Sans Serif" panose="020B0604020202020204" pitchFamily="34" charset="0"/>
                <a:cs typeface="Microsoft Sans Serif" panose="020B0604020202020204" pitchFamily="34" charset="0"/>
              </a:rPr>
              <a:t>Fortsatt...
</a:t>
            </a:r>
            <a:endParaRPr lang="en-US"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661964" cy="3046988"/>
          </a:xfrm>
          <a:prstGeom prst="rect">
            <a:avLst/>
          </a:prstGeom>
          <a:noFill/>
        </p:spPr>
        <p:txBody>
          <a:bodyPr wrap="square" rtlCol="0">
            <a:noAutofit/>
          </a:bodyPr>
          <a:lstStyle/>
          <a:p>
            <a:pPr marL="457200" indent="-457200">
              <a:buFont typeface="+mj-lt"/>
              <a:buAutoNum type="arabicPeriod" startAt="7"/>
            </a:pPr>
            <a:r>
              <a:rPr lang="sv-SE" sz="2400" dirty="0">
                <a:latin typeface="Helvetica Neue"/>
                <a:ea typeface="Microsoft Sans Serif" panose="020B0604020202020204" pitchFamily="34" charset="0"/>
                <a:cs typeface="Microsoft Sans Serif" panose="020B0604020202020204" pitchFamily="34" charset="0"/>
              </a:rPr>
              <a:t>Skapa metoder och ramverk som baseras på organisationens värde och anpassning.</a:t>
            </a:r>
          </a:p>
          <a:p>
            <a:pPr marL="457200" indent="-457200">
              <a:buFont typeface="+mj-lt"/>
              <a:buAutoNum type="arabicPeriod" startAt="7"/>
            </a:pPr>
            <a:endParaRPr lang="en-US" sz="24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startAt="7"/>
            </a:pPr>
            <a:r>
              <a:rPr lang="sv-SE" sz="2400" dirty="0">
                <a:latin typeface="Helvetica Neue"/>
                <a:ea typeface="Microsoft Sans Serif" panose="020B0604020202020204" pitchFamily="34" charset="0"/>
                <a:cs typeface="Microsoft Sans Serif" panose="020B0604020202020204" pitchFamily="34" charset="0"/>
              </a:rPr>
              <a:t>Inse att det du arbetar med är kommersiellt viktigt och att beslut ofta kommer att baseras på pragmatiska, snarare än opportunistiska eller idealistiska faktorer. Prestationen kommer att granskas, troligen under ett tuffare strålkastarljus än för andra. Acceptera det som en nödvändig del av jobbet</a:t>
            </a:r>
            <a:r>
              <a:rPr lang="en-US" sz="2400" dirty="0">
                <a:latin typeface="Helvetica Neue"/>
                <a:ea typeface="Microsoft Sans Serif" panose="020B0604020202020204" pitchFamily="34" charset="0"/>
                <a:cs typeface="Microsoft Sans Serif" panose="020B0604020202020204" pitchFamily="34" charset="0"/>
              </a:rPr>
              <a:t>.</a:t>
            </a:r>
          </a:p>
          <a:p>
            <a:pPr marL="457200" indent="-457200">
              <a:spcAft>
                <a:spcPts val="600"/>
              </a:spcAft>
              <a:buFont typeface="+mj-lt"/>
              <a:buAutoNum type="arabicPeriod" startAt="7"/>
            </a:pPr>
            <a:endParaRPr lang="en-US" sz="24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startAt="7"/>
            </a:pPr>
            <a:r>
              <a:rPr lang="sv-SE" sz="2400" dirty="0">
                <a:latin typeface="Helvetica Neue"/>
                <a:ea typeface="Microsoft Sans Serif" panose="020B0604020202020204" pitchFamily="34" charset="0"/>
                <a:cs typeface="Microsoft Sans Serif" panose="020B0604020202020204" pitchFamily="34" charset="0"/>
              </a:rPr>
              <a:t>Avstå från att komma in i mainstream, och till och med ifrågasätta om detta ska gå igenom de traditionella processerna</a:t>
            </a:r>
            <a:r>
              <a:rPr lang="en-US" sz="2400" dirty="0">
                <a:latin typeface="Helvetica Neue"/>
                <a:ea typeface="Microsoft Sans Serif" panose="020B0604020202020204" pitchFamily="34" charset="0"/>
                <a:cs typeface="Microsoft Sans Serif" panose="020B0604020202020204" pitchFamily="34" charset="0"/>
              </a:rPr>
              <a:t>. </a:t>
            </a:r>
          </a:p>
          <a:p>
            <a:pPr marL="457200" indent="-457200">
              <a:spcAft>
                <a:spcPts val="600"/>
              </a:spcAft>
              <a:buFont typeface="+mj-lt"/>
              <a:buAutoNum type="arabicPeriod" startAt="7"/>
            </a:pPr>
            <a:endParaRPr lang="en-US" sz="2400" dirty="0">
              <a:solidFill>
                <a:srgbClr val="FF0000"/>
              </a:solidFill>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startAt="7"/>
            </a:pPr>
            <a:r>
              <a:rPr lang="sv-SE" sz="2400" dirty="0">
                <a:latin typeface="Helvetica Neue"/>
                <a:ea typeface="Microsoft Sans Serif" panose="020B0604020202020204" pitchFamily="34" charset="0"/>
                <a:cs typeface="Microsoft Sans Serif" panose="020B0604020202020204" pitchFamily="34" charset="0"/>
              </a:rPr>
              <a:t>Att säkerställa att ledningen är flexibel och dynamisk, se till att misstag är acceptabla så länge de lärs av och hålls inom parametrarna för riskprofilen.</a:t>
            </a:r>
            <a:endParaRPr lang="en-US" sz="2400" dirty="0">
              <a:latin typeface="Helvetica Neue"/>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58D90634-150F-45C8-1854-7940B7485206}"/>
              </a:ext>
            </a:extLst>
          </p:cNvPr>
          <p:cNvSpPr txBox="1"/>
          <p:nvPr/>
        </p:nvSpPr>
        <p:spPr>
          <a:xfrm>
            <a:off x="1296000" y="1548000"/>
            <a:ext cx="15129164" cy="864000"/>
          </a:xfrm>
          <a:prstGeom prst="rect">
            <a:avLst/>
          </a:prstGeom>
          <a:noFill/>
        </p:spPr>
        <p:txBody>
          <a:bodyPr wrap="square" rtlCol="0">
            <a:noAutofit/>
          </a:bodyPr>
          <a:lstStyle/>
          <a:p>
            <a:r>
              <a:rPr lang="sv-SE" sz="4800" b="1">
                <a:solidFill>
                  <a:srgbClr val="4D94B7"/>
                </a:solidFill>
                <a:latin typeface="Helvetica Neue"/>
                <a:ea typeface="Microsoft Sans Serif" panose="020B0604020202020204" pitchFamily="34" charset="0"/>
                <a:cs typeface="Microsoft Sans Serif" panose="020B0604020202020204" pitchFamily="34" charset="0"/>
              </a:rPr>
              <a:t>3. Strategier för intraprenöriell hantering
</a:t>
            </a:r>
            <a:endParaRPr lang="en-US"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
        <p:nvSpPr>
          <p:cNvPr id="6" name="CuadroTexto 1">
            <a:extLst>
              <a:ext uri="{FF2B5EF4-FFF2-40B4-BE49-F238E27FC236}">
                <a16:creationId xmlns:a16="http://schemas.microsoft.com/office/drawing/2014/main" id="{A3EBE2F8-F778-26E3-2EA6-7DA5B61D2C7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4</a:t>
            </a:r>
          </a:p>
        </p:txBody>
      </p:sp>
    </p:spTree>
    <p:extLst>
      <p:ext uri="{BB962C8B-B14F-4D97-AF65-F5344CB8AC3E}">
        <p14:creationId xmlns:p14="http://schemas.microsoft.com/office/powerpoint/2010/main" val="1784204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a:defRPr/>
            </a:pPr>
            <a:r>
              <a:rPr lang="sv-SE" altLang="es-ES" sz="2400" b="1" dirty="0">
                <a:latin typeface="Helvetica Neue"/>
                <a:ea typeface="Microsoft Sans Serif" panose="020B0604020202020204" pitchFamily="34" charset="0"/>
                <a:cs typeface="Microsoft Sans Serif" panose="020B0604020202020204" pitchFamily="34" charset="0"/>
              </a:rPr>
              <a:t>3. En mentor ska inte...
</a:t>
            </a:r>
            <a:endParaRPr lang="en-US"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sv-SE" altLang="es-ES" sz="2200" dirty="0">
                <a:latin typeface="Helvetica Neue"/>
                <a:ea typeface="Microsoft Sans Serif" panose="020B0604020202020204" pitchFamily="34" charset="0"/>
                <a:cs typeface="Microsoft Sans Serif" panose="020B0604020202020204" pitchFamily="34" charset="0"/>
              </a:rPr>
              <a:t>Agera som rådgivare .</a:t>
            </a:r>
          </a:p>
          <a:p>
            <a:pPr marL="342900" indent="-342900">
              <a:buBlip>
                <a:blip r:embed="rId2"/>
              </a:buBlip>
              <a:defRPr/>
            </a:pPr>
            <a:r>
              <a:rPr lang="sv-SE" altLang="es-ES" sz="2200" dirty="0">
                <a:latin typeface="Helvetica Neue"/>
                <a:ea typeface="Microsoft Sans Serif" panose="020B0604020202020204" pitchFamily="34" charset="0"/>
                <a:cs typeface="Microsoft Sans Serif" panose="020B0604020202020204" pitchFamily="34" charset="0"/>
              </a:rPr>
              <a:t>Tvinga intraprenörer att avsluta sina projekt.</a:t>
            </a:r>
          </a:p>
          <a:p>
            <a:pPr marL="342900" indent="-342900">
              <a:buBlip>
                <a:blip r:embed="rId2"/>
              </a:buBlip>
              <a:defRPr/>
            </a:pPr>
            <a:r>
              <a:rPr lang="sv-SE" altLang="es-ES" sz="2200" dirty="0">
                <a:latin typeface="Helvetica Neue"/>
                <a:ea typeface="Microsoft Sans Serif" panose="020B0604020202020204" pitchFamily="34" charset="0"/>
                <a:cs typeface="Microsoft Sans Serif" panose="020B0604020202020204" pitchFamily="34" charset="0"/>
              </a:rPr>
              <a:t>Stoppa projektet om det inte är produktivt</a:t>
            </a:r>
            <a:r>
              <a:rPr lang="en-US" altLang="es-ES" sz="2200" dirty="0">
                <a:latin typeface="Helvetica Neue"/>
                <a:ea typeface="Microsoft Sans Serif" panose="020B0604020202020204" pitchFamily="34" charset="0"/>
                <a:cs typeface="Microsoft Sans Serif" panose="020B0604020202020204" pitchFamily="34" charset="0"/>
              </a:rPr>
              <a:t>.</a:t>
            </a:r>
          </a:p>
          <a:p>
            <a:pPr>
              <a:defRPr/>
            </a:pPr>
            <a:endParaRPr lang="en-US" altLang="es-ES" sz="2400" dirty="0">
              <a:latin typeface="Helvetica Neue"/>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a:defRPr/>
            </a:pPr>
            <a:r>
              <a:rPr lang="en-US" altLang="es-ES" sz="2400" b="1" dirty="0">
                <a:latin typeface="Helvetica Neue"/>
                <a:ea typeface="Microsoft Sans Serif" panose="020B0604020202020204" pitchFamily="34" charset="0"/>
                <a:cs typeface="Microsoft Sans Serif" panose="020B0604020202020204" pitchFamily="34" charset="0"/>
              </a:rPr>
              <a:t>4. </a:t>
            </a:r>
            <a:r>
              <a:rPr lang="en-US" altLang="es-ES" sz="2400" b="1" dirty="0" err="1">
                <a:latin typeface="Helvetica Neue"/>
                <a:ea typeface="Microsoft Sans Serif" panose="020B0604020202020204" pitchFamily="34" charset="0"/>
                <a:cs typeface="Microsoft Sans Serif" panose="020B0604020202020204" pitchFamily="34" charset="0"/>
              </a:rPr>
              <a:t>En</a:t>
            </a:r>
            <a:r>
              <a:rPr lang="en-US" altLang="es-ES" sz="2400" b="1" dirty="0">
                <a:latin typeface="Helvetica Neue"/>
                <a:ea typeface="Microsoft Sans Serif" panose="020B0604020202020204" pitchFamily="34" charset="0"/>
                <a:cs typeface="Microsoft Sans Serif" panose="020B0604020202020204" pitchFamily="34" charset="0"/>
              </a:rPr>
              <a:t> </a:t>
            </a:r>
            <a:r>
              <a:rPr lang="en-US" altLang="es-ES" sz="2400" b="1" dirty="0" err="1">
                <a:latin typeface="Helvetica Neue"/>
                <a:ea typeface="Microsoft Sans Serif" panose="020B0604020202020204" pitchFamily="34" charset="0"/>
                <a:cs typeface="Microsoft Sans Serif" panose="020B0604020202020204" pitchFamily="34" charset="0"/>
              </a:rPr>
              <a:t>framgångsrik</a:t>
            </a:r>
            <a:r>
              <a:rPr lang="en-US" altLang="es-ES" sz="2400" b="1" dirty="0">
                <a:latin typeface="Helvetica Neue"/>
                <a:ea typeface="Microsoft Sans Serif" panose="020B0604020202020204" pitchFamily="34" charset="0"/>
                <a:cs typeface="Microsoft Sans Serif" panose="020B0604020202020204" pitchFamily="34" charset="0"/>
              </a:rPr>
              <a:t> </a:t>
            </a:r>
            <a:r>
              <a:rPr lang="en-US" altLang="es-ES" sz="2400" b="1" dirty="0" err="1">
                <a:latin typeface="Helvetica Neue"/>
                <a:ea typeface="Microsoft Sans Serif" panose="020B0604020202020204" pitchFamily="34" charset="0"/>
                <a:cs typeface="Microsoft Sans Serif" panose="020B0604020202020204" pitchFamily="34" charset="0"/>
              </a:rPr>
              <a:t>ledning</a:t>
            </a:r>
            <a:r>
              <a:rPr lang="en-US" altLang="es-ES" sz="2400" b="1" dirty="0">
                <a:latin typeface="Helvetica Neue"/>
                <a:ea typeface="Microsoft Sans Serif" panose="020B0604020202020204" pitchFamily="34" charset="0"/>
                <a:cs typeface="Microsoft Sans Serif" panose="020B0604020202020204" pitchFamily="34" charset="0"/>
              </a:rPr>
              <a:t>...
</a:t>
            </a:r>
            <a:endParaRPr lang="en-US"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sv-SE" altLang="es-ES" sz="2200" dirty="0">
                <a:latin typeface="Helvetica Neue"/>
                <a:ea typeface="Microsoft Sans Serif" panose="020B0604020202020204" pitchFamily="34" charset="0"/>
                <a:cs typeface="Microsoft Sans Serif" panose="020B0604020202020204" pitchFamily="34" charset="0"/>
              </a:rPr>
              <a:t>Är dynamisk och flexibel.
Säkerställer förtroende i hela organisationen.
Lägger större vikt vid individuell framgång</a:t>
            </a:r>
            <a:r>
              <a:rPr lang="en-US" altLang="es-ES" sz="2200" dirty="0">
                <a:latin typeface="Helvetica Neue"/>
                <a:ea typeface="Microsoft Sans Serif" panose="020B0604020202020204" pitchFamily="34" charset="0"/>
                <a:cs typeface="Microsoft Sans Serif" panose="020B0604020202020204" pitchFamily="34" charset="0"/>
              </a:rPr>
              <a:t>.</a:t>
            </a:r>
          </a:p>
          <a:p>
            <a:pPr>
              <a:defRPr/>
            </a:pPr>
            <a:endParaRPr lang="en-US" altLang="es-ES" sz="2400" dirty="0">
              <a:latin typeface="Helvetica Neue"/>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8366402" cy="830997"/>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Testa </a:t>
            </a:r>
            <a:r>
              <a:rPr lang="en-US" sz="4800" b="1" dirty="0" err="1">
                <a:solidFill>
                  <a:srgbClr val="4D94B7"/>
                </a:solidFill>
                <a:latin typeface="Helvetica Neue"/>
                <a:ea typeface="Microsoft Sans Serif" panose="020B0604020202020204" pitchFamily="34" charset="0"/>
                <a:cs typeface="Microsoft Sans Serif" panose="020B0604020202020204" pitchFamily="34" charset="0"/>
              </a:rPr>
              <a:t>dina</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a:ea typeface="Microsoft Sans Serif" panose="020B0604020202020204" pitchFamily="34" charset="0"/>
                <a:cs typeface="Microsoft Sans Serif" panose="020B0604020202020204" pitchFamily="34" charset="0"/>
              </a:rPr>
              <a:t>kunskaper</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
</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en-US" sz="2800" b="1" dirty="0" err="1">
                <a:solidFill>
                  <a:srgbClr val="AED633"/>
                </a:solidFill>
                <a:latin typeface="Helvetica Neue"/>
                <a:ea typeface="Microsoft Sans Serif" panose="020B0604020202020204" pitchFamily="34" charset="0"/>
                <a:cs typeface="Microsoft Sans Serif" panose="020B0604020202020204" pitchFamily="34" charset="0"/>
              </a:rPr>
              <a:t>Svara</a:t>
            </a:r>
            <a:r>
              <a:rPr lang="en-US" sz="2800" b="1" dirty="0">
                <a:solidFill>
                  <a:srgbClr val="AED633"/>
                </a:solidFill>
                <a:latin typeface="Helvetica Neue"/>
                <a:ea typeface="Microsoft Sans Serif" panose="020B0604020202020204" pitchFamily="34" charset="0"/>
                <a:cs typeface="Microsoft Sans Serif" panose="020B0604020202020204" pitchFamily="34" charset="0"/>
              </a:rPr>
              <a:t> </a:t>
            </a:r>
            <a:r>
              <a:rPr lang="en-US" sz="2800" b="1" dirty="0" err="1">
                <a:solidFill>
                  <a:srgbClr val="AED633"/>
                </a:solidFill>
                <a:latin typeface="Helvetica Neue"/>
                <a:ea typeface="Microsoft Sans Serif" panose="020B0604020202020204" pitchFamily="34" charset="0"/>
                <a:cs typeface="Microsoft Sans Serif" panose="020B0604020202020204" pitchFamily="34" charset="0"/>
              </a:rPr>
              <a:t>på</a:t>
            </a:r>
            <a:r>
              <a:rPr lang="en-US" sz="2800" b="1" dirty="0">
                <a:solidFill>
                  <a:srgbClr val="AED633"/>
                </a:solidFill>
                <a:latin typeface="Helvetica Neue"/>
                <a:ea typeface="Microsoft Sans Serif" panose="020B0604020202020204" pitchFamily="34" charset="0"/>
                <a:cs typeface="Microsoft Sans Serif" panose="020B0604020202020204" pitchFamily="34" charset="0"/>
              </a:rPr>
              <a:t> </a:t>
            </a:r>
            <a:r>
              <a:rPr lang="en-US" sz="2800" b="1" dirty="0" err="1">
                <a:solidFill>
                  <a:srgbClr val="AED633"/>
                </a:solidFill>
                <a:latin typeface="Helvetica Neue"/>
                <a:ea typeface="Microsoft Sans Serif" panose="020B0604020202020204" pitchFamily="34" charset="0"/>
                <a:cs typeface="Microsoft Sans Serif" panose="020B0604020202020204" pitchFamily="34" charset="0"/>
              </a:rPr>
              <a:t>följande</a:t>
            </a:r>
            <a:r>
              <a:rPr lang="en-US" sz="2800" b="1" dirty="0">
                <a:solidFill>
                  <a:srgbClr val="AED633"/>
                </a:solidFill>
                <a:latin typeface="Helvetica Neue"/>
                <a:ea typeface="Microsoft Sans Serif" panose="020B0604020202020204" pitchFamily="34" charset="0"/>
                <a:cs typeface="Microsoft Sans Serif" panose="020B0604020202020204" pitchFamily="34" charset="0"/>
              </a:rPr>
              <a:t> </a:t>
            </a:r>
            <a:r>
              <a:rPr lang="en-US" sz="2800" b="1" dirty="0" err="1">
                <a:solidFill>
                  <a:srgbClr val="AED633"/>
                </a:solidFill>
                <a:latin typeface="Helvetica Neue"/>
                <a:ea typeface="Microsoft Sans Serif" panose="020B0604020202020204" pitchFamily="34" charset="0"/>
                <a:cs typeface="Microsoft Sans Serif" panose="020B0604020202020204" pitchFamily="34" charset="0"/>
              </a:rPr>
              <a:t>frågor</a:t>
            </a:r>
            <a:r>
              <a:rPr lang="en-US" sz="2800" b="1" dirty="0">
                <a:solidFill>
                  <a:srgbClr val="AED633"/>
                </a:solidFill>
                <a:latin typeface="Helvetica Neue"/>
                <a:ea typeface="Microsoft Sans Serif" panose="020B0604020202020204" pitchFamily="34" charset="0"/>
                <a:cs typeface="Microsoft Sans Serif" panose="020B0604020202020204" pitchFamily="34" charset="0"/>
              </a:rPr>
              <a:t>:
</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a:defRPr/>
            </a:pPr>
            <a:r>
              <a:rPr lang="sv-SE" altLang="es-ES" sz="2400" b="1" dirty="0">
                <a:latin typeface="Helvetica Neue"/>
                <a:ea typeface="Microsoft Sans Serif" panose="020B0604020202020204" pitchFamily="34" charset="0"/>
                <a:cs typeface="Microsoft Sans Serif" panose="020B0604020202020204" pitchFamily="34" charset="0"/>
              </a:rPr>
              <a:t>1. Ett framgångsrikt </a:t>
            </a:r>
            <a:r>
              <a:rPr lang="sv-SE" altLang="es-ES" sz="2400" b="1" dirty="0" err="1">
                <a:latin typeface="Helvetica Neue"/>
                <a:ea typeface="Microsoft Sans Serif" panose="020B0604020202020204" pitchFamily="34" charset="0"/>
                <a:cs typeface="Microsoft Sans Serif" panose="020B0604020202020204" pitchFamily="34" charset="0"/>
              </a:rPr>
              <a:t>intraprenöriellt</a:t>
            </a:r>
            <a:r>
              <a:rPr lang="sv-SE" altLang="es-ES" sz="2400" b="1" dirty="0">
                <a:latin typeface="Helvetica Neue"/>
                <a:ea typeface="Microsoft Sans Serif" panose="020B0604020202020204" pitchFamily="34" charset="0"/>
                <a:cs typeface="Microsoft Sans Serif" panose="020B0604020202020204" pitchFamily="34" charset="0"/>
              </a:rPr>
              <a:t> team ...
</a:t>
            </a:r>
            <a:endParaRPr lang="en-US"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sv-SE" altLang="es-ES" sz="2200" dirty="0">
                <a:latin typeface="Helvetica Neue"/>
                <a:ea typeface="Microsoft Sans Serif" panose="020B0604020202020204" pitchFamily="34" charset="0"/>
                <a:cs typeface="Microsoft Sans Serif" panose="020B0604020202020204" pitchFamily="34" charset="0"/>
              </a:rPr>
              <a:t>Ser till att alla blir hörda.</a:t>
            </a:r>
          </a:p>
          <a:p>
            <a:pPr marL="342900" indent="-342900">
              <a:buBlip>
                <a:blip r:embed="rId2"/>
              </a:buBlip>
              <a:defRPr/>
            </a:pPr>
            <a:r>
              <a:rPr lang="sv-SE" altLang="es-ES" sz="2200" dirty="0">
                <a:latin typeface="Helvetica Neue"/>
                <a:ea typeface="Microsoft Sans Serif" panose="020B0604020202020204" pitchFamily="34" charset="0"/>
                <a:cs typeface="Microsoft Sans Serif" panose="020B0604020202020204" pitchFamily="34" charset="0"/>
              </a:rPr>
              <a:t>Utmanar sina medlemmar för tillväxt.</a:t>
            </a:r>
          </a:p>
          <a:p>
            <a:pPr marL="342900" indent="-342900">
              <a:buBlip>
                <a:blip r:embed="rId2"/>
              </a:buBlip>
              <a:defRPr/>
            </a:pPr>
            <a:r>
              <a:rPr lang="sv-SE" altLang="es-ES" sz="2200" dirty="0">
                <a:latin typeface="Helvetica Neue"/>
                <a:ea typeface="Microsoft Sans Serif" panose="020B0604020202020204" pitchFamily="34" charset="0"/>
                <a:cs typeface="Microsoft Sans Serif" panose="020B0604020202020204" pitchFamily="34" charset="0"/>
              </a:rPr>
              <a:t>Tar alltför stora risker.</a:t>
            </a:r>
          </a:p>
          <a:p>
            <a:pPr>
              <a:defRPr/>
            </a:pPr>
            <a:endParaRPr lang="en-US" altLang="es-ES" sz="2400" dirty="0">
              <a:latin typeface="Helvetica Neue"/>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1296000" y="6012000"/>
            <a:ext cx="7740000" cy="3060000"/>
          </a:xfrm>
          <a:prstGeom prst="snip2DiagRect">
            <a:avLst/>
          </a:prstGeom>
          <a:ln w="28575">
            <a:solidFill>
              <a:srgbClr val="4D94B7"/>
            </a:solidFill>
          </a:ln>
        </p:spPr>
        <p:txBody>
          <a:bodyPr wrap="square" tIns="0" bIns="0">
            <a:noAutofit/>
          </a:bodyPr>
          <a:lstStyle/>
          <a:p>
            <a:pPr>
              <a:defRPr/>
            </a:pPr>
            <a:r>
              <a:rPr lang="sv-SE" altLang="es-ES" sz="2400" b="1" dirty="0">
                <a:latin typeface="Helvetica Neue"/>
                <a:ea typeface="Microsoft Sans Serif" panose="020B0604020202020204" pitchFamily="34" charset="0"/>
                <a:cs typeface="Microsoft Sans Serif" panose="020B0604020202020204" pitchFamily="34" charset="0"/>
              </a:rPr>
              <a:t>5. Välj det falska svaret!
</a:t>
            </a:r>
            <a:endParaRPr lang="en-US"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sv-SE" altLang="es-ES" sz="2200">
                <a:latin typeface="Helvetica Neue"/>
                <a:ea typeface="Microsoft Sans Serif" panose="020B0604020202020204" pitchFamily="34" charset="0"/>
                <a:cs typeface="Microsoft Sans Serif" panose="020B0604020202020204" pitchFamily="34" charset="0"/>
              </a:rPr>
              <a:t>Mängden resurser är viktigare än den kvalitet som tillhandahålls.
Organisationen har makten att stödja eller hindra en intraprenörs ansträngningar.
Vissa normer i ett företag kan hindra intraprenörskap</a:t>
            </a:r>
            <a:r>
              <a:rPr lang="en-US" altLang="es-ES" sz="2200">
                <a:latin typeface="Helvetica Neue"/>
                <a:ea typeface="Microsoft Sans Serif" panose="020B0604020202020204" pitchFamily="34" charset="0"/>
                <a:cs typeface="Microsoft Sans Serif" panose="020B0604020202020204" pitchFamily="34" charset="0"/>
              </a:rPr>
              <a:t>.</a:t>
            </a:r>
            <a:endParaRPr lang="en-US" altLang="es-ES" sz="2200" dirty="0">
              <a:latin typeface="Helvetica Neue"/>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a:defRPr/>
            </a:pPr>
            <a:r>
              <a:rPr lang="en-US" altLang="es-ES" sz="2400" b="1" dirty="0">
                <a:latin typeface="Helvetica Neue"/>
                <a:ea typeface="Microsoft Sans Serif" panose="020B0604020202020204" pitchFamily="34" charset="0"/>
                <a:cs typeface="Microsoft Sans Serif" panose="020B0604020202020204" pitchFamily="34" charset="0"/>
              </a:rPr>
              <a:t>2. </a:t>
            </a:r>
            <a:r>
              <a:rPr lang="en-US" altLang="es-ES" sz="2400" b="1" dirty="0" err="1">
                <a:latin typeface="Helvetica Neue"/>
                <a:ea typeface="Microsoft Sans Serif" panose="020B0604020202020204" pitchFamily="34" charset="0"/>
                <a:cs typeface="Microsoft Sans Serif" panose="020B0604020202020204" pitchFamily="34" charset="0"/>
              </a:rPr>
              <a:t>Tids</a:t>
            </a:r>
            <a:r>
              <a:rPr lang="en-US" altLang="es-ES" sz="2400" b="1" dirty="0">
                <a:latin typeface="Helvetica Neue"/>
                <a:ea typeface="Microsoft Sans Serif" panose="020B0604020202020204" pitchFamily="34" charset="0"/>
                <a:cs typeface="Microsoft Sans Serif" panose="020B0604020202020204" pitchFamily="34" charset="0"/>
              </a:rPr>
              <a:t>- </a:t>
            </a:r>
            <a:r>
              <a:rPr lang="en-US" altLang="es-ES" sz="2400" b="1" dirty="0" err="1">
                <a:latin typeface="Helvetica Neue"/>
                <a:ea typeface="Microsoft Sans Serif" panose="020B0604020202020204" pitchFamily="34" charset="0"/>
                <a:cs typeface="Microsoft Sans Serif" panose="020B0604020202020204" pitchFamily="34" charset="0"/>
              </a:rPr>
              <a:t>och</a:t>
            </a:r>
            <a:r>
              <a:rPr lang="en-US" altLang="es-ES" sz="2400" b="1" dirty="0">
                <a:latin typeface="Helvetica Neue"/>
                <a:ea typeface="Microsoft Sans Serif" panose="020B0604020202020204" pitchFamily="34" charset="0"/>
                <a:cs typeface="Microsoft Sans Serif" panose="020B0604020202020204" pitchFamily="34" charset="0"/>
              </a:rPr>
              <a:t> </a:t>
            </a:r>
            <a:r>
              <a:rPr lang="en-US" altLang="es-ES" sz="2400" b="1" dirty="0" err="1">
                <a:latin typeface="Helvetica Neue"/>
                <a:ea typeface="Microsoft Sans Serif" panose="020B0604020202020204" pitchFamily="34" charset="0"/>
                <a:cs typeface="Microsoft Sans Serif" panose="020B0604020202020204" pitchFamily="34" charset="0"/>
              </a:rPr>
              <a:t>resursförsörjning</a:t>
            </a:r>
            <a:r>
              <a:rPr lang="en-US" altLang="es-ES" sz="2400" b="1" dirty="0">
                <a:latin typeface="Helvetica Neue"/>
                <a:ea typeface="Microsoft Sans Serif" panose="020B0604020202020204" pitchFamily="34" charset="0"/>
                <a:cs typeface="Microsoft Sans Serif" panose="020B0604020202020204" pitchFamily="34" charset="0"/>
              </a:rPr>
              <a:t>...
</a:t>
            </a:r>
            <a:endParaRPr lang="en-US"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sv-SE" altLang="es-ES" sz="2200" dirty="0">
                <a:latin typeface="Helvetica Neue"/>
                <a:ea typeface="Microsoft Sans Serif" panose="020B0604020202020204" pitchFamily="34" charset="0"/>
                <a:cs typeface="Microsoft Sans Serif" panose="020B0604020202020204" pitchFamily="34" charset="0"/>
              </a:rPr>
              <a:t>Måste vara konsekvent.
Måste fördelas på lämpligt sätt.
Är inte en indikation på ledningsstöd</a:t>
            </a:r>
            <a:r>
              <a:rPr lang="en-US" altLang="es-ES" sz="2200" dirty="0">
                <a:latin typeface="Helvetica Neue"/>
                <a:ea typeface="Microsoft Sans Serif" panose="020B0604020202020204" pitchFamily="34" charset="0"/>
                <a:cs typeface="Microsoft Sans Serif" panose="020B0604020202020204" pitchFamily="34" charset="0"/>
              </a:rPr>
              <a:t>.</a:t>
            </a:r>
          </a:p>
          <a:p>
            <a:pPr marL="342900" indent="-342900">
              <a:buBlip>
                <a:blip r:embed="rId2"/>
              </a:buBlip>
              <a:defRPr/>
            </a:pPr>
            <a:endParaRPr lang="en-US" altLang="es-ES" sz="2400" dirty="0">
              <a:latin typeface="Helvetica Neue"/>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753807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a:defRPr/>
            </a:pPr>
            <a:r>
              <a:rPr lang="sv-SE" altLang="es-ES" sz="2400" b="1" dirty="0">
                <a:latin typeface="Helvetica Neue"/>
                <a:ea typeface="Microsoft Sans Serif" panose="020B0604020202020204" pitchFamily="34" charset="0"/>
                <a:cs typeface="Microsoft Sans Serif" panose="020B0604020202020204" pitchFamily="34" charset="0"/>
              </a:rPr>
              <a:t>3. En mentor ska inte...
</a:t>
            </a:r>
            <a:endParaRPr lang="en-US"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sv-SE" altLang="es-ES" sz="2200" dirty="0">
                <a:latin typeface="Helvetica Neue"/>
                <a:ea typeface="Microsoft Sans Serif" panose="020B0604020202020204" pitchFamily="34" charset="0"/>
                <a:cs typeface="Microsoft Sans Serif" panose="020B0604020202020204" pitchFamily="34" charset="0"/>
              </a:rPr>
              <a:t>Agera som rådgivare .</a:t>
            </a:r>
          </a:p>
          <a:p>
            <a:pPr marL="342900" indent="-342900">
              <a:buBlip>
                <a:blip r:embed="rId2"/>
              </a:buBlip>
              <a:defRPr/>
            </a:pPr>
            <a:r>
              <a:rPr lang="sv-SE" altLang="es-ES" sz="2200" b="1" dirty="0">
                <a:latin typeface="Helvetica Neue"/>
                <a:ea typeface="Microsoft Sans Serif" panose="020B0604020202020204" pitchFamily="34" charset="0"/>
                <a:cs typeface="Microsoft Sans Serif" panose="020B0604020202020204" pitchFamily="34" charset="0"/>
              </a:rPr>
              <a:t>Tvinga intraprenörer att avsluta sina projekt.</a:t>
            </a:r>
          </a:p>
          <a:p>
            <a:pPr marL="342900" indent="-342900">
              <a:buBlip>
                <a:blip r:embed="rId2"/>
              </a:buBlip>
              <a:defRPr/>
            </a:pPr>
            <a:r>
              <a:rPr lang="sv-SE" altLang="es-ES" sz="2200" dirty="0">
                <a:latin typeface="Helvetica Neue"/>
                <a:ea typeface="Microsoft Sans Serif" panose="020B0604020202020204" pitchFamily="34" charset="0"/>
                <a:cs typeface="Microsoft Sans Serif" panose="020B0604020202020204" pitchFamily="34" charset="0"/>
              </a:rPr>
              <a:t>Stoppa projektet om det inte är produktivt</a:t>
            </a:r>
            <a:r>
              <a:rPr lang="en-US" altLang="es-ES" sz="2200" dirty="0">
                <a:latin typeface="Helvetica Neue"/>
                <a:ea typeface="Microsoft Sans Serif" panose="020B0604020202020204" pitchFamily="34" charset="0"/>
                <a:cs typeface="Microsoft Sans Serif" panose="020B0604020202020204" pitchFamily="34" charset="0"/>
              </a:rPr>
              <a:t>.</a:t>
            </a:r>
          </a:p>
          <a:p>
            <a:pPr>
              <a:defRPr/>
            </a:pPr>
            <a:endParaRPr lang="en-US" altLang="es-ES" sz="2400" dirty="0">
              <a:latin typeface="Helvetica Neue"/>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a:defRPr/>
            </a:pPr>
            <a:r>
              <a:rPr lang="en-US" altLang="es-ES" sz="2400" b="1" dirty="0">
                <a:latin typeface="Helvetica Neue"/>
                <a:ea typeface="Microsoft Sans Serif" panose="020B0604020202020204" pitchFamily="34" charset="0"/>
                <a:cs typeface="Microsoft Sans Serif" panose="020B0604020202020204" pitchFamily="34" charset="0"/>
              </a:rPr>
              <a:t>4. </a:t>
            </a:r>
            <a:r>
              <a:rPr lang="en-US" altLang="es-ES" sz="2400" b="1" dirty="0" err="1">
                <a:latin typeface="Helvetica Neue"/>
                <a:ea typeface="Microsoft Sans Serif" panose="020B0604020202020204" pitchFamily="34" charset="0"/>
                <a:cs typeface="Microsoft Sans Serif" panose="020B0604020202020204" pitchFamily="34" charset="0"/>
              </a:rPr>
              <a:t>En</a:t>
            </a:r>
            <a:r>
              <a:rPr lang="en-US" altLang="es-ES" sz="2400" b="1" dirty="0">
                <a:latin typeface="Helvetica Neue"/>
                <a:ea typeface="Microsoft Sans Serif" panose="020B0604020202020204" pitchFamily="34" charset="0"/>
                <a:cs typeface="Microsoft Sans Serif" panose="020B0604020202020204" pitchFamily="34" charset="0"/>
              </a:rPr>
              <a:t> </a:t>
            </a:r>
            <a:r>
              <a:rPr lang="en-US" altLang="es-ES" sz="2400" b="1" dirty="0" err="1">
                <a:latin typeface="Helvetica Neue"/>
                <a:ea typeface="Microsoft Sans Serif" panose="020B0604020202020204" pitchFamily="34" charset="0"/>
                <a:cs typeface="Microsoft Sans Serif" panose="020B0604020202020204" pitchFamily="34" charset="0"/>
              </a:rPr>
              <a:t>framgångsrik</a:t>
            </a:r>
            <a:r>
              <a:rPr lang="en-US" altLang="es-ES" sz="2400" b="1" dirty="0">
                <a:latin typeface="Helvetica Neue"/>
                <a:ea typeface="Microsoft Sans Serif" panose="020B0604020202020204" pitchFamily="34" charset="0"/>
                <a:cs typeface="Microsoft Sans Serif" panose="020B0604020202020204" pitchFamily="34" charset="0"/>
              </a:rPr>
              <a:t> </a:t>
            </a:r>
            <a:r>
              <a:rPr lang="en-US" altLang="es-ES" sz="2400" b="1" dirty="0" err="1">
                <a:latin typeface="Helvetica Neue"/>
                <a:ea typeface="Microsoft Sans Serif" panose="020B0604020202020204" pitchFamily="34" charset="0"/>
                <a:cs typeface="Microsoft Sans Serif" panose="020B0604020202020204" pitchFamily="34" charset="0"/>
              </a:rPr>
              <a:t>ledning</a:t>
            </a:r>
            <a:r>
              <a:rPr lang="en-US" altLang="es-ES" sz="2400" b="1" dirty="0">
                <a:latin typeface="Helvetica Neue"/>
                <a:ea typeface="Microsoft Sans Serif" panose="020B0604020202020204" pitchFamily="34" charset="0"/>
                <a:cs typeface="Microsoft Sans Serif" panose="020B0604020202020204" pitchFamily="34" charset="0"/>
              </a:rPr>
              <a:t>...
</a:t>
            </a:r>
            <a:endParaRPr lang="en-US"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sv-SE" altLang="es-ES" sz="2200" dirty="0">
                <a:latin typeface="Helvetica Neue"/>
                <a:ea typeface="Microsoft Sans Serif" panose="020B0604020202020204" pitchFamily="34" charset="0"/>
                <a:cs typeface="Microsoft Sans Serif" panose="020B0604020202020204" pitchFamily="34" charset="0"/>
              </a:rPr>
              <a:t>Är dynamisk och flexibel.
Säkerställer förtroende i hela organisationen.
</a:t>
            </a:r>
            <a:r>
              <a:rPr lang="sv-SE" altLang="es-ES" sz="2200" b="1" dirty="0">
                <a:latin typeface="Helvetica Neue"/>
                <a:ea typeface="Microsoft Sans Serif" panose="020B0604020202020204" pitchFamily="34" charset="0"/>
                <a:cs typeface="Microsoft Sans Serif" panose="020B0604020202020204" pitchFamily="34" charset="0"/>
              </a:rPr>
              <a:t>Lägger större vikt vid individuell framgång</a:t>
            </a:r>
            <a:r>
              <a:rPr lang="en-US" altLang="es-ES" sz="2200" b="1" dirty="0">
                <a:latin typeface="Helvetica Neue"/>
                <a:ea typeface="Microsoft Sans Serif" panose="020B0604020202020204" pitchFamily="34" charset="0"/>
                <a:cs typeface="Microsoft Sans Serif" panose="020B0604020202020204" pitchFamily="34" charset="0"/>
              </a:rPr>
              <a:t>.</a:t>
            </a:r>
          </a:p>
          <a:p>
            <a:pPr>
              <a:defRPr/>
            </a:pPr>
            <a:endParaRPr lang="en-US" altLang="es-ES" sz="2400" dirty="0">
              <a:latin typeface="Helvetica Neue"/>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8366402" cy="830997"/>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Testa </a:t>
            </a:r>
            <a:r>
              <a:rPr lang="en-US" sz="4800" b="1" dirty="0" err="1">
                <a:solidFill>
                  <a:srgbClr val="4D94B7"/>
                </a:solidFill>
                <a:latin typeface="Helvetica Neue"/>
                <a:ea typeface="Microsoft Sans Serif" panose="020B0604020202020204" pitchFamily="34" charset="0"/>
                <a:cs typeface="Microsoft Sans Serif" panose="020B0604020202020204" pitchFamily="34" charset="0"/>
              </a:rPr>
              <a:t>dina</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a:ea typeface="Microsoft Sans Serif" panose="020B0604020202020204" pitchFamily="34" charset="0"/>
                <a:cs typeface="Microsoft Sans Serif" panose="020B0604020202020204" pitchFamily="34" charset="0"/>
              </a:rPr>
              <a:t>kunskaper</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
</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en-US" sz="2800" b="1" dirty="0" err="1">
                <a:solidFill>
                  <a:srgbClr val="AED633"/>
                </a:solidFill>
                <a:latin typeface="Helvetica Neue"/>
                <a:ea typeface="Microsoft Sans Serif" panose="020B0604020202020204" pitchFamily="34" charset="0"/>
                <a:cs typeface="Microsoft Sans Serif" panose="020B0604020202020204" pitchFamily="34" charset="0"/>
              </a:rPr>
              <a:t>Lösning</a:t>
            </a:r>
            <a:r>
              <a:rPr lang="en-US" sz="2800" b="1" dirty="0">
                <a:solidFill>
                  <a:srgbClr val="AED633"/>
                </a:solidFill>
                <a:latin typeface="Helvetica Neue"/>
                <a:ea typeface="Microsoft Sans Serif" panose="020B0604020202020204" pitchFamily="34" charset="0"/>
                <a:cs typeface="Microsoft Sans Serif" panose="020B0604020202020204" pitchFamily="34" charset="0"/>
              </a:rPr>
              <a:t>:
</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a:defRPr/>
            </a:pPr>
            <a:r>
              <a:rPr lang="sv-SE" altLang="es-ES" sz="2400" b="1" dirty="0">
                <a:latin typeface="Helvetica Neue"/>
                <a:ea typeface="Microsoft Sans Serif" panose="020B0604020202020204" pitchFamily="34" charset="0"/>
                <a:cs typeface="Microsoft Sans Serif" panose="020B0604020202020204" pitchFamily="34" charset="0"/>
              </a:rPr>
              <a:t>1. Ett framgångsrikt </a:t>
            </a:r>
            <a:r>
              <a:rPr lang="sv-SE" altLang="es-ES" sz="2400" b="1" dirty="0" err="1">
                <a:latin typeface="Helvetica Neue"/>
                <a:ea typeface="Microsoft Sans Serif" panose="020B0604020202020204" pitchFamily="34" charset="0"/>
                <a:cs typeface="Microsoft Sans Serif" panose="020B0604020202020204" pitchFamily="34" charset="0"/>
              </a:rPr>
              <a:t>intraprenöriellt</a:t>
            </a:r>
            <a:r>
              <a:rPr lang="sv-SE" altLang="es-ES" sz="2400" b="1" dirty="0">
                <a:latin typeface="Helvetica Neue"/>
                <a:ea typeface="Microsoft Sans Serif" panose="020B0604020202020204" pitchFamily="34" charset="0"/>
                <a:cs typeface="Microsoft Sans Serif" panose="020B0604020202020204" pitchFamily="34" charset="0"/>
              </a:rPr>
              <a:t> team ...
</a:t>
            </a:r>
            <a:endParaRPr lang="en-US"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sv-SE" altLang="es-ES" sz="2200" dirty="0">
                <a:latin typeface="Helvetica Neue"/>
                <a:ea typeface="Microsoft Sans Serif" panose="020B0604020202020204" pitchFamily="34" charset="0"/>
                <a:cs typeface="Microsoft Sans Serif" panose="020B0604020202020204" pitchFamily="34" charset="0"/>
              </a:rPr>
              <a:t>Ser till att alla blir hörda.</a:t>
            </a:r>
          </a:p>
          <a:p>
            <a:pPr marL="342900" indent="-342900">
              <a:buBlip>
                <a:blip r:embed="rId2"/>
              </a:buBlip>
              <a:defRPr/>
            </a:pPr>
            <a:r>
              <a:rPr lang="sv-SE" altLang="es-ES" sz="2200" dirty="0">
                <a:latin typeface="Helvetica Neue"/>
                <a:ea typeface="Microsoft Sans Serif" panose="020B0604020202020204" pitchFamily="34" charset="0"/>
                <a:cs typeface="Microsoft Sans Serif" panose="020B0604020202020204" pitchFamily="34" charset="0"/>
              </a:rPr>
              <a:t>Utmanar sina medlemmar för tillväxt.</a:t>
            </a:r>
          </a:p>
          <a:p>
            <a:pPr marL="342900" indent="-342900">
              <a:buBlip>
                <a:blip r:embed="rId2"/>
              </a:buBlip>
              <a:defRPr/>
            </a:pPr>
            <a:r>
              <a:rPr lang="sv-SE" altLang="es-ES" sz="2200" b="1" dirty="0">
                <a:latin typeface="Helvetica Neue"/>
                <a:ea typeface="Microsoft Sans Serif" panose="020B0604020202020204" pitchFamily="34" charset="0"/>
                <a:cs typeface="Microsoft Sans Serif" panose="020B0604020202020204" pitchFamily="34" charset="0"/>
              </a:rPr>
              <a:t>Tar alltför stora risker.</a:t>
            </a:r>
          </a:p>
          <a:p>
            <a:pPr>
              <a:defRPr/>
            </a:pPr>
            <a:endParaRPr lang="en-US" altLang="es-ES" sz="2400" dirty="0">
              <a:latin typeface="Helvetica Neue"/>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1296000" y="6012000"/>
            <a:ext cx="7740000" cy="3060000"/>
          </a:xfrm>
          <a:prstGeom prst="snip2DiagRect">
            <a:avLst/>
          </a:prstGeom>
          <a:ln w="28575">
            <a:solidFill>
              <a:srgbClr val="4D94B7"/>
            </a:solidFill>
          </a:ln>
        </p:spPr>
        <p:txBody>
          <a:bodyPr wrap="square" tIns="0" bIns="0">
            <a:noAutofit/>
          </a:bodyPr>
          <a:lstStyle/>
          <a:p>
            <a:pPr>
              <a:defRPr/>
            </a:pPr>
            <a:r>
              <a:rPr lang="sv-SE" altLang="es-ES" sz="2400" b="1" dirty="0">
                <a:latin typeface="Helvetica Neue"/>
                <a:ea typeface="Microsoft Sans Serif" panose="020B0604020202020204" pitchFamily="34" charset="0"/>
                <a:cs typeface="Microsoft Sans Serif" panose="020B0604020202020204" pitchFamily="34" charset="0"/>
              </a:rPr>
              <a:t>5. Välj det falska svaret!
</a:t>
            </a:r>
            <a:endParaRPr lang="en-US"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sv-SE" altLang="es-ES" sz="2200" b="1" dirty="0">
                <a:latin typeface="Helvetica Neue"/>
                <a:ea typeface="Microsoft Sans Serif" panose="020B0604020202020204" pitchFamily="34" charset="0"/>
                <a:cs typeface="Microsoft Sans Serif" panose="020B0604020202020204" pitchFamily="34" charset="0"/>
              </a:rPr>
              <a:t>Mängden resurser är viktigare än den kvalitet som tillhandahålls.</a:t>
            </a:r>
            <a:r>
              <a:rPr lang="sv-SE" altLang="es-ES" sz="2200" dirty="0">
                <a:latin typeface="Helvetica Neue"/>
                <a:ea typeface="Microsoft Sans Serif" panose="020B0604020202020204" pitchFamily="34" charset="0"/>
                <a:cs typeface="Microsoft Sans Serif" panose="020B0604020202020204" pitchFamily="34" charset="0"/>
              </a:rPr>
              <a:t>
Organisationen har makten att stödja eller hindra en intraprenörs ansträngningar.
Vissa normer i ett företag kan hindra intraprenörskap</a:t>
            </a:r>
            <a:r>
              <a:rPr lang="en-US" altLang="es-ES" sz="2200" dirty="0">
                <a:latin typeface="Helvetica Neue"/>
                <a:ea typeface="Microsoft Sans Serif" panose="020B0604020202020204" pitchFamily="34" charset="0"/>
                <a:cs typeface="Microsoft Sans Serif" panose="020B0604020202020204" pitchFamily="34" charset="0"/>
              </a:rPr>
              <a:t>.</a:t>
            </a:r>
          </a:p>
        </p:txBody>
      </p:sp>
      <p:sp>
        <p:nvSpPr>
          <p:cNvPr id="30" name="Rectángulo 29">
            <a:extLst>
              <a:ext uri="{FF2B5EF4-FFF2-40B4-BE49-F238E27FC236}">
                <a16:creationId xmlns:a16="http://schemas.microsoft.com/office/drawing/2014/main" id="{EFE5BD8F-EBB1-F040-DC3D-47BD1BA6205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a:defRPr/>
            </a:pPr>
            <a:r>
              <a:rPr lang="en-US" altLang="es-ES" sz="2400" b="1" dirty="0">
                <a:latin typeface="Helvetica Neue"/>
                <a:ea typeface="Microsoft Sans Serif" panose="020B0604020202020204" pitchFamily="34" charset="0"/>
                <a:cs typeface="Microsoft Sans Serif" panose="020B0604020202020204" pitchFamily="34" charset="0"/>
              </a:rPr>
              <a:t>2. </a:t>
            </a:r>
            <a:r>
              <a:rPr lang="en-US" altLang="es-ES" sz="2400" b="1" dirty="0" err="1">
                <a:latin typeface="Helvetica Neue"/>
                <a:ea typeface="Microsoft Sans Serif" panose="020B0604020202020204" pitchFamily="34" charset="0"/>
                <a:cs typeface="Microsoft Sans Serif" panose="020B0604020202020204" pitchFamily="34" charset="0"/>
              </a:rPr>
              <a:t>Tids</a:t>
            </a:r>
            <a:r>
              <a:rPr lang="en-US" altLang="es-ES" sz="2400" b="1" dirty="0">
                <a:latin typeface="Helvetica Neue"/>
                <a:ea typeface="Microsoft Sans Serif" panose="020B0604020202020204" pitchFamily="34" charset="0"/>
                <a:cs typeface="Microsoft Sans Serif" panose="020B0604020202020204" pitchFamily="34" charset="0"/>
              </a:rPr>
              <a:t>- </a:t>
            </a:r>
            <a:r>
              <a:rPr lang="en-US" altLang="es-ES" sz="2400" b="1" dirty="0" err="1">
                <a:latin typeface="Helvetica Neue"/>
                <a:ea typeface="Microsoft Sans Serif" panose="020B0604020202020204" pitchFamily="34" charset="0"/>
                <a:cs typeface="Microsoft Sans Serif" panose="020B0604020202020204" pitchFamily="34" charset="0"/>
              </a:rPr>
              <a:t>och</a:t>
            </a:r>
            <a:r>
              <a:rPr lang="en-US" altLang="es-ES" sz="2400" b="1" dirty="0">
                <a:latin typeface="Helvetica Neue"/>
                <a:ea typeface="Microsoft Sans Serif" panose="020B0604020202020204" pitchFamily="34" charset="0"/>
                <a:cs typeface="Microsoft Sans Serif" panose="020B0604020202020204" pitchFamily="34" charset="0"/>
              </a:rPr>
              <a:t> </a:t>
            </a:r>
            <a:r>
              <a:rPr lang="en-US" altLang="es-ES" sz="2400" b="1" dirty="0" err="1">
                <a:latin typeface="Helvetica Neue"/>
                <a:ea typeface="Microsoft Sans Serif" panose="020B0604020202020204" pitchFamily="34" charset="0"/>
                <a:cs typeface="Microsoft Sans Serif" panose="020B0604020202020204" pitchFamily="34" charset="0"/>
              </a:rPr>
              <a:t>resursförsörjning</a:t>
            </a:r>
            <a:r>
              <a:rPr lang="en-US" altLang="es-ES" sz="2400" b="1" dirty="0">
                <a:latin typeface="Helvetica Neue"/>
                <a:ea typeface="Microsoft Sans Serif" panose="020B0604020202020204" pitchFamily="34" charset="0"/>
                <a:cs typeface="Microsoft Sans Serif" panose="020B0604020202020204" pitchFamily="34" charset="0"/>
              </a:rPr>
              <a:t>...
</a:t>
            </a:r>
            <a:endParaRPr lang="en-US"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sv-SE" altLang="es-ES" sz="2200" dirty="0">
                <a:latin typeface="Helvetica Neue"/>
                <a:ea typeface="Microsoft Sans Serif" panose="020B0604020202020204" pitchFamily="34" charset="0"/>
                <a:cs typeface="Microsoft Sans Serif" panose="020B0604020202020204" pitchFamily="34" charset="0"/>
              </a:rPr>
              <a:t>Måste vara konsekvent.
Måste fördelas på lämpligt sätt.
</a:t>
            </a:r>
            <a:r>
              <a:rPr lang="sv-SE" altLang="es-ES" sz="2200" b="1" dirty="0">
                <a:latin typeface="Helvetica Neue"/>
                <a:ea typeface="Microsoft Sans Serif" panose="020B0604020202020204" pitchFamily="34" charset="0"/>
                <a:cs typeface="Microsoft Sans Serif" panose="020B0604020202020204" pitchFamily="34" charset="0"/>
              </a:rPr>
              <a:t>Är inte en indikation på ledningsstöd</a:t>
            </a:r>
            <a:r>
              <a:rPr lang="en-US" altLang="es-ES" sz="2200" b="1" dirty="0">
                <a:latin typeface="Helvetica Neue"/>
                <a:ea typeface="Microsoft Sans Serif" panose="020B0604020202020204" pitchFamily="34" charset="0"/>
                <a:cs typeface="Microsoft Sans Serif" panose="020B0604020202020204" pitchFamily="34" charset="0"/>
              </a:rPr>
              <a:t>.</a:t>
            </a:r>
          </a:p>
          <a:p>
            <a:pPr marL="342900" indent="-342900">
              <a:buBlip>
                <a:blip r:embed="rId2"/>
              </a:buBlip>
              <a:defRPr/>
            </a:pPr>
            <a:endParaRPr lang="en-US" altLang="es-ES" sz="2400" dirty="0">
              <a:latin typeface="Helvetica Neue"/>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9830482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9525000" cy="830997"/>
          </a:xfrm>
          <a:prstGeom prst="rect">
            <a:avLst/>
          </a:prstGeom>
          <a:noFill/>
        </p:spPr>
        <p:txBody>
          <a:bodyPr wrap="square" rtlCol="0">
            <a:noAutofit/>
          </a:bodyPr>
          <a:lstStyle/>
          <a:p>
            <a:r>
              <a:rPr lang="en-US" sz="4800" b="1" dirty="0" err="1">
                <a:solidFill>
                  <a:srgbClr val="4D94B7"/>
                </a:solidFill>
                <a:latin typeface="Helvetica Neue"/>
                <a:ea typeface="Microsoft Sans Serif" panose="020B0604020202020204" pitchFamily="34" charset="0"/>
                <a:cs typeface="Microsoft Sans Serif" panose="020B0604020202020204" pitchFamily="34" charset="0"/>
              </a:rPr>
              <a:t>Sammanfattningsvis</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
</a:t>
            </a: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7056000" cy="684000"/>
          </a:xfrm>
          <a:prstGeom prst="rect">
            <a:avLst/>
          </a:prstGeom>
          <a:noFill/>
        </p:spPr>
        <p:txBody>
          <a:bodyPr wrap="square">
            <a:noAutofit/>
          </a:bodyPr>
          <a:lstStyle/>
          <a:p>
            <a:pPr algn="just"/>
            <a:r>
              <a:rPr lang="sv-SE" sz="2800" b="1" dirty="0">
                <a:solidFill>
                  <a:srgbClr val="AED633"/>
                </a:solidFill>
                <a:latin typeface="Helvetica Neue"/>
                <a:ea typeface="Microsoft Sans Serif" panose="020B0604020202020204" pitchFamily="34" charset="0"/>
                <a:cs typeface="Microsoft Sans Serif" panose="020B0604020202020204" pitchFamily="34" charset="0"/>
              </a:rPr>
              <a:t>Bra gjort! Nu vet du mer om:
</a:t>
            </a:r>
            <a:endParaRPr lang="en-US"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7FAE3BD1-6A86-CB7A-7487-483E07307331}"/>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542925" indent="-542925">
              <a:spcAft>
                <a:spcPts val="1800"/>
              </a:spcAft>
              <a:buClr>
                <a:srgbClr val="000000"/>
              </a:buClr>
              <a:buBlip>
                <a:blip r:embed="rId3"/>
              </a:buBlip>
            </a:pPr>
            <a:r>
              <a:rPr lang="sv-SE" sz="2400" dirty="0">
                <a:latin typeface="Helvetica Neue"/>
                <a:ea typeface="Microsoft Sans Serif" panose="020B0604020202020204" pitchFamily="34" charset="0"/>
                <a:cs typeface="Microsoft Sans Serif" panose="020B0604020202020204" pitchFamily="34" charset="0"/>
              </a:rPr>
              <a:t>Organisatoriska förhållanden som påverkar intraprenörskap
Strategier för hantering av intraprenörer
Mentorskap för intraprenörer på rätt sätt
Utmaningar och åtgärder för att främja intraprenörskap</a:t>
            </a:r>
            <a:endParaRPr lang="en-US"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endParaRPr>
          </a:p>
        </p:txBody>
      </p:sp>
    </p:spTree>
    <p:extLst>
      <p:ext uri="{BB962C8B-B14F-4D97-AF65-F5344CB8AC3E}">
        <p14:creationId xmlns:p14="http://schemas.microsoft.com/office/powerpoint/2010/main" val="3258165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50760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800" b="1" dirty="0" err="1">
                <a:solidFill>
                  <a:srgbClr val="4D94B7"/>
                </a:solidFill>
                <a:latin typeface="Helvetica Neue"/>
                <a:ea typeface="Helvetica Neue"/>
                <a:cs typeface="Helvetica Neue"/>
                <a:sym typeface="Helvetica Neue"/>
              </a:rPr>
              <a:t>Bibliografi</a:t>
            </a:r>
            <a:r>
              <a:rPr lang="en-US" sz="4800" b="1" dirty="0">
                <a:solidFill>
                  <a:srgbClr val="4D94B7"/>
                </a:solidFill>
                <a:latin typeface="Helvetica Neue"/>
                <a:ea typeface="Helvetica Neue"/>
                <a:cs typeface="Helvetica Neue"/>
                <a:sym typeface="Helvetica Neue"/>
              </a:rPr>
              <a:t> (1)</a:t>
            </a:r>
            <a:endParaRPr lang="en-US" dirty="0">
              <a:latin typeface="Helvetica Neue"/>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5509200"/>
          </a:xfrm>
          <a:prstGeom prst="rect">
            <a:avLst/>
          </a:prstGeom>
          <a:ln>
            <a:noFill/>
          </a:ln>
        </p:spPr>
        <p:txBody>
          <a:bodyPr wrap="square">
            <a:noAutofit/>
          </a:bodyPr>
          <a:lstStyle/>
          <a:p>
            <a:pPr marL="719138" indent="-719138">
              <a:spcAft>
                <a:spcPts val="2400"/>
              </a:spcAft>
              <a:buClr>
                <a:srgbClr val="4D94B7"/>
              </a:buClr>
              <a:buSzPct val="105000"/>
              <a:buFont typeface="+mj-lt"/>
              <a:buAutoNum type="arabicParenBoth"/>
              <a:defRPr/>
            </a:pPr>
            <a:r>
              <a:rPr lang="en-US" altLang="es-ES" sz="2400" dirty="0">
                <a:latin typeface="Helvetica Neue"/>
                <a:ea typeface="Microsoft Sans Serif" panose="020B0604020202020204" pitchFamily="34" charset="0"/>
                <a:cs typeface="Microsoft Sans Serif" panose="020B0604020202020204" pitchFamily="34" charset="0"/>
              </a:rPr>
              <a:t>Castro giovanni, G. J., Urbano, D., &amp; Loras, J. (2011). Linking corporate entrepreneurship and human resource management in SMEs. International Journal of Manpower, 32(1), 34–47. </a:t>
            </a:r>
          </a:p>
          <a:p>
            <a:pPr marL="719138" indent="-719138">
              <a:spcAft>
                <a:spcPts val="2400"/>
              </a:spcAft>
              <a:buClr>
                <a:srgbClr val="4D94B7"/>
              </a:buClr>
              <a:buSzPct val="105000"/>
              <a:buFont typeface="+mj-lt"/>
              <a:buAutoNum type="arabicParenBoth"/>
              <a:defRPr/>
            </a:pPr>
            <a:r>
              <a:rPr lang="en-US" altLang="es-ES" sz="2400" dirty="0">
                <a:latin typeface="Helvetica Neue"/>
                <a:ea typeface="Microsoft Sans Serif" panose="020B0604020202020204" pitchFamily="34" charset="0"/>
                <a:cs typeface="Microsoft Sans Serif" panose="020B0604020202020204" pitchFamily="34" charset="0"/>
              </a:rPr>
              <a:t>Duygulu, E., &amp; Kurgun, O. A. (2009). The effect of managerial entrepreneurship behavior on employee satisfaction: hospitality managers' dilemma. African Journal of Business Management, 3(11), 715–726.</a:t>
            </a:r>
          </a:p>
          <a:p>
            <a:pPr marL="719138" indent="-719138">
              <a:spcAft>
                <a:spcPts val="2400"/>
              </a:spcAft>
              <a:buClr>
                <a:srgbClr val="4D94B7"/>
              </a:buClr>
              <a:buSzPct val="105000"/>
              <a:buFont typeface="+mj-lt"/>
              <a:buAutoNum type="arabicParenBoth"/>
              <a:defRPr/>
            </a:pPr>
            <a:r>
              <a:rPr lang="en-US" altLang="es-ES" sz="2400" dirty="0">
                <a:latin typeface="Helvetica Neue"/>
                <a:ea typeface="Microsoft Sans Serif" panose="020B0604020202020204" pitchFamily="34" charset="0"/>
                <a:cs typeface="Microsoft Sans Serif" panose="020B0604020202020204" pitchFamily="34" charset="0"/>
              </a:rPr>
              <a:t>Garcia-Morales, V. J., Bolivar-Ramos, M. T., &amp; Martin-Rojas, R. (2014). Technological variables and absorptive capacity's influence on performance through corporate entrepreneurship. Journal of Business Research, 67(7), 1468–1477.</a:t>
            </a:r>
          </a:p>
          <a:p>
            <a:pPr marL="719138" indent="-719138">
              <a:spcAft>
                <a:spcPts val="2400"/>
              </a:spcAft>
              <a:buClr>
                <a:srgbClr val="4D94B7"/>
              </a:buClr>
              <a:buSzPct val="105000"/>
              <a:buFont typeface="+mj-lt"/>
              <a:buAutoNum type="arabicParenBoth"/>
              <a:defRPr/>
            </a:pPr>
            <a:r>
              <a:rPr lang="en-US" altLang="es-ES" sz="2400" dirty="0">
                <a:latin typeface="Helvetica Neue"/>
                <a:ea typeface="Microsoft Sans Serif" panose="020B0604020202020204" pitchFamily="34" charset="0"/>
                <a:cs typeface="Microsoft Sans Serif" panose="020B0604020202020204" pitchFamily="34" charset="0"/>
              </a:rPr>
              <a:t>Hobcraft, P. (2016). Exploring the intrapreneurial way in large organizations. The HYPE Innovation Blog. Retrieved November 11, 2022, from https://blog.hypeinnovation.com/exploring-the-intrapreneurial-way-in-large-organizations</a:t>
            </a:r>
          </a:p>
          <a:p>
            <a:pPr marL="719138" indent="-719138">
              <a:spcAft>
                <a:spcPts val="2400"/>
              </a:spcAft>
              <a:buClr>
                <a:srgbClr val="4D94B7"/>
              </a:buClr>
              <a:buSzPct val="105000"/>
              <a:buFont typeface="+mj-lt"/>
              <a:buAutoNum type="arabicParenBoth"/>
              <a:defRPr/>
            </a:pPr>
            <a:endParaRPr lang="en-US" altLang="es-ES" sz="2400" dirty="0">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53027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
            <a:extLst>
              <a:ext uri="{FF2B5EF4-FFF2-40B4-BE49-F238E27FC236}">
                <a16:creationId xmlns:a16="http://schemas.microsoft.com/office/drawing/2014/main" id="{97DBA1A9-1A57-F8FC-93DE-9992B95890F1}"/>
              </a:ext>
            </a:extLst>
          </p:cNvPr>
          <p:cNvSpPr txBox="1"/>
          <p:nvPr/>
        </p:nvSpPr>
        <p:spPr>
          <a:xfrm>
            <a:off x="1295400" y="1548000"/>
            <a:ext cx="3361031" cy="830997"/>
          </a:xfrm>
          <a:prstGeom prst="rect">
            <a:avLst/>
          </a:prstGeom>
          <a:noFill/>
        </p:spPr>
        <p:txBody>
          <a:bodyPr wrap="square" rtlCol="0">
            <a:noAutofit/>
          </a:bodyPr>
          <a:lstStyle/>
          <a:p>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Mål</a:t>
            </a:r>
            <a:endParaRPr lang="en-US" sz="4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2" name="CuadroTexto 8">
            <a:extLst>
              <a:ext uri="{FF2B5EF4-FFF2-40B4-BE49-F238E27FC236}">
                <a16:creationId xmlns:a16="http://schemas.microsoft.com/office/drawing/2014/main" id="{2E76C820-AC61-2F66-4539-AA97F79919A8}"/>
              </a:ext>
            </a:extLst>
          </p:cNvPr>
          <p:cNvSpPr txBox="1"/>
          <p:nvPr/>
        </p:nvSpPr>
        <p:spPr>
          <a:xfrm>
            <a:off x="1296000" y="3384000"/>
            <a:ext cx="9144000" cy="461665"/>
          </a:xfrm>
          <a:prstGeom prst="rect">
            <a:avLst/>
          </a:prstGeom>
          <a:noFill/>
        </p:spPr>
        <p:txBody>
          <a:bodyPr wrap="square">
            <a:noAutofit/>
          </a:bodyPr>
          <a:lstStyle/>
          <a:p>
            <a:pPr algn="just"/>
            <a:r>
              <a:rPr lang="sv-SE"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I slutet av denna modul kommer du att kunna:
</a:t>
            </a:r>
            <a:endParaRPr lang="en-US"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3" name="Google Shape;98;p4">
            <a:extLst>
              <a:ext uri="{FF2B5EF4-FFF2-40B4-BE49-F238E27FC236}">
                <a16:creationId xmlns:a16="http://schemas.microsoft.com/office/drawing/2014/main" id="{2103F5B1-C2D5-5400-E164-BCCB691B4DEB}"/>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542925" indent="-542925">
              <a:spcAft>
                <a:spcPts val="1800"/>
              </a:spcAft>
              <a:buClr>
                <a:srgbClr val="000000"/>
              </a:buClr>
              <a:buBlip>
                <a:blip r:embed="rId3"/>
              </a:buBlip>
            </a:pPr>
            <a:r>
              <a:rPr lang="sv-SE" sz="2400" dirty="0">
                <a:latin typeface="Helvetica Neue" panose="020B0604020202020204" charset="0"/>
                <a:ea typeface="Microsoft Sans Serif" panose="020B0604020202020204" pitchFamily="34" charset="0"/>
                <a:cs typeface="Microsoft Sans Serif" panose="020B0604020202020204" pitchFamily="34" charset="0"/>
              </a:rPr>
              <a:t>Hantera intraprenörer på rätt sätt
Känna till de organisatoriska förhållanden som påverkar intraprenörer
Inse utmaningar för intraprenörskapsfrämjande</a:t>
            </a:r>
            <a:endParaRPr lang="en-US"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endParaRPr>
          </a:p>
        </p:txBody>
      </p:sp>
    </p:spTree>
    <p:extLst>
      <p:ext uri="{BB962C8B-B14F-4D97-AF65-F5344CB8AC3E}">
        <p14:creationId xmlns:p14="http://schemas.microsoft.com/office/powerpoint/2010/main" val="37279397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50760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800" b="1" dirty="0" err="1">
                <a:solidFill>
                  <a:srgbClr val="4D94B7"/>
                </a:solidFill>
                <a:latin typeface="Helvetica Neue"/>
                <a:ea typeface="Helvetica Neue"/>
                <a:cs typeface="Helvetica Neue"/>
                <a:sym typeface="Helvetica Neue"/>
              </a:rPr>
              <a:t>Bibliografi</a:t>
            </a:r>
            <a:r>
              <a:rPr lang="en-US" sz="4800" b="1" dirty="0">
                <a:solidFill>
                  <a:srgbClr val="4D94B7"/>
                </a:solidFill>
                <a:latin typeface="Helvetica Neue"/>
                <a:ea typeface="Helvetica Neue"/>
                <a:cs typeface="Helvetica Neue"/>
                <a:sym typeface="Helvetica Neue"/>
              </a:rPr>
              <a:t> (2)</a:t>
            </a:r>
            <a:endParaRPr lang="en-US" dirty="0">
              <a:latin typeface="Helvetica Neue"/>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5509200"/>
          </a:xfrm>
          <a:prstGeom prst="rect">
            <a:avLst/>
          </a:prstGeom>
          <a:ln>
            <a:noFill/>
          </a:ln>
        </p:spPr>
        <p:txBody>
          <a:bodyPr wrap="square">
            <a:noAutofit/>
          </a:bodyPr>
          <a:lstStyle/>
          <a:p>
            <a:pPr marL="719138" indent="-719138">
              <a:spcAft>
                <a:spcPts val="2400"/>
              </a:spcAft>
              <a:buClr>
                <a:srgbClr val="4D94B7"/>
              </a:buClr>
              <a:buSzPct val="105000"/>
              <a:buFont typeface="+mj-lt"/>
              <a:buAutoNum type="arabicParenBoth" startAt="5"/>
              <a:defRPr/>
            </a:pPr>
            <a:r>
              <a:rPr lang="en-US" altLang="es-ES" sz="2400" dirty="0">
                <a:latin typeface="Helvetica Neue"/>
                <a:ea typeface="Microsoft Sans Serif" panose="020B0604020202020204" pitchFamily="34" charset="0"/>
                <a:cs typeface="Microsoft Sans Serif" panose="020B0604020202020204" pitchFamily="34" charset="0"/>
              </a:rPr>
              <a:t>Intrapreneur Nation (Ed.). (2021). The beginner's guide to managing innovators and Intrapreneurs. Intrapreneur Nation. Retrieved November 11, 2022, from https://intrapreneurnation.com/skills/how-to-manage-innovators-intrapreneurs/</a:t>
            </a:r>
          </a:p>
          <a:p>
            <a:pPr marL="719138" indent="-719138">
              <a:spcAft>
                <a:spcPts val="2400"/>
              </a:spcAft>
              <a:buClr>
                <a:srgbClr val="4D94B7"/>
              </a:buClr>
              <a:buSzPct val="105000"/>
              <a:buFont typeface="+mj-lt"/>
              <a:buAutoNum type="arabicParenBoth" startAt="5"/>
              <a:defRPr/>
            </a:pPr>
            <a:r>
              <a:rPr lang="en-US" altLang="es-ES" sz="2400" dirty="0">
                <a:latin typeface="Helvetica Neue"/>
                <a:ea typeface="Microsoft Sans Serif" panose="020B0604020202020204" pitchFamily="34" charset="0"/>
                <a:cs typeface="Microsoft Sans Serif" panose="020B0604020202020204" pitchFamily="34" charset="0"/>
              </a:rPr>
              <a:t>Kelley, D. J., Peters, L., &amp; O’Connor, G. C. (2009). Intra-organizational networking for innovation-based corporate entrepreneurship. Journal of Business Venturing, 24(3), 221–235.</a:t>
            </a:r>
          </a:p>
          <a:p>
            <a:pPr marL="719138" indent="-719138">
              <a:spcAft>
                <a:spcPts val="2400"/>
              </a:spcAft>
              <a:buClr>
                <a:srgbClr val="4D94B7"/>
              </a:buClr>
              <a:buSzPct val="105000"/>
              <a:buFont typeface="+mj-lt"/>
              <a:buAutoNum type="arabicParenBoth" startAt="5"/>
              <a:defRPr/>
            </a:pPr>
            <a:r>
              <a:rPr lang="en-US" altLang="es-ES" sz="2400" dirty="0">
                <a:latin typeface="Helvetica Neue"/>
                <a:ea typeface="Microsoft Sans Serif" panose="020B0604020202020204" pitchFamily="34" charset="0"/>
                <a:cs typeface="Microsoft Sans Serif" panose="020B0604020202020204" pitchFamily="34" charset="0"/>
              </a:rPr>
              <a:t>Kuratko, D. F., &amp; Montagno, R. V. (1989). The intrapreneurial spirit. Training and Development Journal, 43(10), 83–85.</a:t>
            </a:r>
          </a:p>
          <a:p>
            <a:pPr marL="719138" indent="-719138">
              <a:spcAft>
                <a:spcPts val="2400"/>
              </a:spcAft>
              <a:buClr>
                <a:srgbClr val="4D94B7"/>
              </a:buClr>
              <a:buSzPct val="105000"/>
              <a:buFont typeface="+mj-lt"/>
              <a:buAutoNum type="arabicParenBoth" startAt="5"/>
              <a:defRPr/>
            </a:pPr>
            <a:r>
              <a:rPr lang="en-US" altLang="es-ES" sz="2400" dirty="0">
                <a:latin typeface="Helvetica Neue"/>
                <a:ea typeface="Microsoft Sans Serif" panose="020B0604020202020204" pitchFamily="34" charset="0"/>
                <a:cs typeface="Microsoft Sans Serif" panose="020B0604020202020204" pitchFamily="34" charset="0"/>
              </a:rPr>
              <a:t>Kühn, C., Eymann, T., Urbach, N., &amp; Schweizer, A. (2016). From professionals to entrepreneurs: Human Resources practices as an enabler for fostering corporate entrepreneurship in professional service firms. German Journal of Human Resource Management / Zeitschrift Für Personalforschung, 30(2), 125–154. https://www.jstor.org/stable/26905333</a:t>
            </a:r>
          </a:p>
        </p:txBody>
      </p:sp>
    </p:spTree>
    <p:extLst>
      <p:ext uri="{BB962C8B-B14F-4D97-AF65-F5344CB8AC3E}">
        <p14:creationId xmlns:p14="http://schemas.microsoft.com/office/powerpoint/2010/main" val="460719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50760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800" b="1" dirty="0" err="1">
                <a:solidFill>
                  <a:srgbClr val="4D94B7"/>
                </a:solidFill>
                <a:latin typeface="Helvetica Neue"/>
                <a:ea typeface="Helvetica Neue"/>
                <a:cs typeface="Helvetica Neue"/>
                <a:sym typeface="Helvetica Neue"/>
              </a:rPr>
              <a:t>Bibliografi</a:t>
            </a:r>
            <a:r>
              <a:rPr lang="en-US" sz="4800" b="1" dirty="0">
                <a:solidFill>
                  <a:srgbClr val="4D94B7"/>
                </a:solidFill>
                <a:latin typeface="Helvetica Neue"/>
                <a:ea typeface="Helvetica Neue"/>
                <a:cs typeface="Helvetica Neue"/>
                <a:sym typeface="Helvetica Neue"/>
              </a:rPr>
              <a:t> (3)</a:t>
            </a:r>
            <a:endParaRPr lang="en-US" dirty="0">
              <a:latin typeface="Helvetica Neue"/>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5509200"/>
          </a:xfrm>
          <a:prstGeom prst="rect">
            <a:avLst/>
          </a:prstGeom>
          <a:ln>
            <a:noFill/>
          </a:ln>
        </p:spPr>
        <p:txBody>
          <a:bodyPr wrap="square">
            <a:noAutofit/>
          </a:bodyPr>
          <a:lstStyle/>
          <a:p>
            <a:pPr marL="719138" indent="-719138">
              <a:spcAft>
                <a:spcPts val="2400"/>
              </a:spcAft>
              <a:buClr>
                <a:srgbClr val="4D94B7"/>
              </a:buClr>
              <a:buSzPct val="105000"/>
              <a:buFont typeface="+mj-lt"/>
              <a:buAutoNum type="arabicParenBoth" startAt="9"/>
              <a:defRPr/>
            </a:pPr>
            <a:r>
              <a:rPr lang="en-US" altLang="es-ES" sz="2400" dirty="0">
                <a:latin typeface="Helvetica Neue"/>
                <a:ea typeface="Microsoft Sans Serif" panose="020B0604020202020204" pitchFamily="34" charset="0"/>
                <a:cs typeface="Microsoft Sans Serif" panose="020B0604020202020204" pitchFamily="34" charset="0"/>
              </a:rPr>
              <a:t>Marvel, M. R., Griffin, A., Hebda, J., &amp; Vojak, B. (2007). Examining the technical corporate entrepreneurs' motivation: voices from the field. Entrepreneurship Theory and Practice, 31(5), 753–768.</a:t>
            </a:r>
          </a:p>
          <a:p>
            <a:pPr marL="719138" indent="-719138">
              <a:spcAft>
                <a:spcPts val="2400"/>
              </a:spcAft>
              <a:buClr>
                <a:srgbClr val="4D94B7"/>
              </a:buClr>
              <a:buSzPct val="105000"/>
              <a:buFont typeface="+mj-lt"/>
              <a:buAutoNum type="arabicParenBoth" startAt="9"/>
              <a:defRPr/>
            </a:pPr>
            <a:r>
              <a:rPr lang="en-US" altLang="es-ES" sz="2400" dirty="0">
                <a:latin typeface="Helvetica Neue"/>
                <a:ea typeface="Microsoft Sans Serif" panose="020B0604020202020204" pitchFamily="34" charset="0"/>
                <a:cs typeface="Microsoft Sans Serif" panose="020B0604020202020204" pitchFamily="34" charset="0"/>
              </a:rPr>
              <a:t>Monsen, E., Patzelt, H., &amp; Saxton, T. (2010). Beyond simple utility: incentive design and trade-offs for corporate employee-entrepreneurs. Entrepreneurship Theory and Practice, 34(1), 105–130.</a:t>
            </a:r>
          </a:p>
          <a:p>
            <a:pPr marL="719138" indent="-719138">
              <a:spcAft>
                <a:spcPts val="2400"/>
              </a:spcAft>
              <a:buClr>
                <a:srgbClr val="4D94B7"/>
              </a:buClr>
              <a:buSzPct val="105000"/>
              <a:buFont typeface="+mj-lt"/>
              <a:buAutoNum type="arabicParenBoth" startAt="9"/>
              <a:defRPr/>
            </a:pPr>
            <a:r>
              <a:rPr lang="en-US" altLang="es-ES" sz="2400" dirty="0">
                <a:latin typeface="Helvetica Neue"/>
                <a:ea typeface="Microsoft Sans Serif" panose="020B0604020202020204" pitchFamily="34" charset="0"/>
                <a:cs typeface="Microsoft Sans Serif" panose="020B0604020202020204" pitchFamily="34" charset="0"/>
              </a:rPr>
              <a:t>Neessen, P. C. M., Caniëls, M. C. J., Vos, B., &amp; de Jong, J. P. (2018, November 29). The intrapreneurial employee: Toward an integrated model of intrapreneurship and research agenda - international entrepreneurship and management journal. SpringerLink. Retrieved November 11, 2022, from https://link.springer.com/article/10.1007/s11365-018-0552-1</a:t>
            </a:r>
          </a:p>
          <a:p>
            <a:pPr marL="719138" indent="-719138">
              <a:spcAft>
                <a:spcPts val="2400"/>
              </a:spcAft>
              <a:buClr>
                <a:srgbClr val="4D94B7"/>
              </a:buClr>
              <a:buSzPct val="105000"/>
              <a:buFont typeface="+mj-lt"/>
              <a:buAutoNum type="arabicParenBoth" startAt="9"/>
              <a:defRPr/>
            </a:pPr>
            <a:r>
              <a:rPr lang="en-US" altLang="es-ES" sz="2400" dirty="0">
                <a:latin typeface="Helvetica Neue"/>
                <a:ea typeface="Microsoft Sans Serif" panose="020B0604020202020204" pitchFamily="34" charset="0"/>
                <a:cs typeface="Microsoft Sans Serif" panose="020B0604020202020204" pitchFamily="34" charset="0"/>
              </a:rPr>
              <a:t>Puech, L., &amp; Durand, T. (2017). Classification of time spent in the intrapreneurial process. Creativity and Innovation Management, 26(2), 142–151.</a:t>
            </a:r>
          </a:p>
          <a:p>
            <a:pPr marL="719138" indent="-719138">
              <a:spcAft>
                <a:spcPts val="2400"/>
              </a:spcAft>
              <a:buClr>
                <a:srgbClr val="4D94B7"/>
              </a:buClr>
              <a:buSzPct val="105000"/>
              <a:buFont typeface="+mj-lt"/>
              <a:buAutoNum type="arabicParenBoth" startAt="9"/>
              <a:defRPr/>
            </a:pPr>
            <a:r>
              <a:rPr lang="en-US" altLang="es-ES" sz="2400" dirty="0">
                <a:latin typeface="Helvetica Neue"/>
                <a:ea typeface="Microsoft Sans Serif" panose="020B0604020202020204" pitchFamily="34" charset="0"/>
                <a:cs typeface="Microsoft Sans Serif" panose="020B0604020202020204" pitchFamily="34" charset="0"/>
              </a:rPr>
              <a:t>Saleh SD and Wang CK (1993) The management of innovation: Strategy, structure, and organizational climate. IEEE Transactions on Engineering Management 40(1): 14–21.</a:t>
            </a:r>
          </a:p>
        </p:txBody>
      </p:sp>
    </p:spTree>
    <p:extLst>
      <p:ext uri="{BB962C8B-B14F-4D97-AF65-F5344CB8AC3E}">
        <p14:creationId xmlns:p14="http://schemas.microsoft.com/office/powerpoint/2010/main" val="8248497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50760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800" b="1" dirty="0" err="1">
                <a:solidFill>
                  <a:srgbClr val="4D94B7"/>
                </a:solidFill>
                <a:latin typeface="Helvetica Neue"/>
                <a:ea typeface="Helvetica Neue"/>
                <a:cs typeface="Helvetica Neue"/>
                <a:sym typeface="Helvetica Neue"/>
              </a:rPr>
              <a:t>Bibliografi</a:t>
            </a:r>
            <a:r>
              <a:rPr lang="en-US" sz="4800" b="1" dirty="0">
                <a:solidFill>
                  <a:srgbClr val="4D94B7"/>
                </a:solidFill>
                <a:latin typeface="Helvetica Neue"/>
                <a:ea typeface="Helvetica Neue"/>
                <a:cs typeface="Helvetica Neue"/>
                <a:sym typeface="Helvetica Neue"/>
              </a:rPr>
              <a:t> (4)</a:t>
            </a:r>
            <a:endParaRPr lang="en-US" dirty="0">
              <a:latin typeface="Helvetica Neue"/>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5509200"/>
          </a:xfrm>
          <a:prstGeom prst="rect">
            <a:avLst/>
          </a:prstGeom>
          <a:ln>
            <a:noFill/>
          </a:ln>
        </p:spPr>
        <p:txBody>
          <a:bodyPr wrap="square">
            <a:noAutofit/>
          </a:bodyPr>
          <a:lstStyle/>
          <a:p>
            <a:pPr marL="719138" indent="-719138">
              <a:spcAft>
                <a:spcPts val="2400"/>
              </a:spcAft>
              <a:buClr>
                <a:srgbClr val="4D94B7"/>
              </a:buClr>
              <a:buSzPct val="105000"/>
              <a:buFont typeface="+mj-lt"/>
              <a:buAutoNum type="arabicParenBoth" startAt="14"/>
              <a:defRPr/>
            </a:pPr>
            <a:r>
              <a:rPr lang="en-US" altLang="es-ES" sz="2400" dirty="0">
                <a:latin typeface="Helvetica Neue"/>
                <a:ea typeface="Microsoft Sans Serif" panose="020B0604020202020204" pitchFamily="34" charset="0"/>
                <a:cs typeface="Microsoft Sans Serif" panose="020B0604020202020204" pitchFamily="34" charset="0"/>
              </a:rPr>
              <a:t>Taminiau Y, Smit W and de Lange A (2009) Innovation in management consulting firms through informal knowledge sharing. Journal of Knowledge Management 13(1): 42–55.</a:t>
            </a:r>
          </a:p>
          <a:p>
            <a:pPr marL="719138" indent="-719138">
              <a:spcAft>
                <a:spcPts val="2400"/>
              </a:spcAft>
              <a:buClr>
                <a:srgbClr val="4D94B7"/>
              </a:buClr>
              <a:buSzPct val="105000"/>
              <a:buFont typeface="+mj-lt"/>
              <a:buAutoNum type="arabicParenBoth" startAt="14"/>
              <a:defRPr/>
            </a:pPr>
            <a:r>
              <a:rPr lang="en-US" altLang="es-ES" sz="2400" dirty="0">
                <a:latin typeface="Helvetica Neue"/>
                <a:ea typeface="Microsoft Sans Serif" panose="020B0604020202020204" pitchFamily="34" charset="0"/>
                <a:cs typeface="Microsoft Sans Serif" panose="020B0604020202020204" pitchFamily="34" charset="0"/>
              </a:rPr>
              <a:t>Urban, B., &amp; Nikolov, K. (2013). Sustainable corporate entrepreneurship initiatives: a risk and reward analysis. Technological and Economic Development of Economy, 19, S383–S408.</a:t>
            </a:r>
          </a:p>
          <a:p>
            <a:pPr marL="719138" indent="-719138">
              <a:spcAft>
                <a:spcPts val="2400"/>
              </a:spcAft>
              <a:buClr>
                <a:srgbClr val="4D94B7"/>
              </a:buClr>
              <a:buSzPct val="105000"/>
              <a:buFont typeface="+mj-lt"/>
              <a:buAutoNum type="arabicParenBoth" startAt="14"/>
              <a:defRPr/>
            </a:pPr>
            <a:r>
              <a:rPr lang="en-US" altLang="es-ES" sz="2400" dirty="0">
                <a:latin typeface="Helvetica Neue"/>
                <a:ea typeface="Microsoft Sans Serif" panose="020B0604020202020204" pitchFamily="34" charset="0"/>
                <a:cs typeface="Microsoft Sans Serif" panose="020B0604020202020204" pitchFamily="34" charset="0"/>
              </a:rPr>
              <a:t>Van Wyk, R., &amp; Adonisi, M. (2012). Antecedents of corporate entrepreneurship. South African Journal of Business Management, 43(3), 65–78.</a:t>
            </a:r>
          </a:p>
          <a:p>
            <a:pPr marL="719138" indent="-719138">
              <a:spcAft>
                <a:spcPts val="2400"/>
              </a:spcAft>
              <a:buClr>
                <a:srgbClr val="4D94B7"/>
              </a:buClr>
              <a:buSzPct val="105000"/>
              <a:buFont typeface="+mj-lt"/>
              <a:buAutoNum type="arabicParenBoth" startAt="14"/>
              <a:defRPr/>
            </a:pPr>
            <a:r>
              <a:rPr lang="en-US" altLang="es-ES" sz="2400" dirty="0">
                <a:latin typeface="Helvetica Neue"/>
                <a:ea typeface="Microsoft Sans Serif" panose="020B0604020202020204" pitchFamily="34" charset="0"/>
                <a:cs typeface="Microsoft Sans Serif" panose="020B0604020202020204" pitchFamily="34" charset="0"/>
              </a:rPr>
              <a:t>Zur, A., &amp; Walega, A. (2015). Routines do matter: role of internal communication in firm-level entrepreneurship. Baltic Journal of Management, 10(1), 119–139.</a:t>
            </a:r>
          </a:p>
          <a:p>
            <a:pPr marL="719138" indent="-719138">
              <a:spcAft>
                <a:spcPts val="2400"/>
              </a:spcAft>
              <a:buClr>
                <a:srgbClr val="4D94B7"/>
              </a:buClr>
              <a:buSzPct val="105000"/>
              <a:buFont typeface="+mj-lt"/>
              <a:buAutoNum type="arabicParenBoth" startAt="14"/>
              <a:defRPr/>
            </a:pPr>
            <a:endParaRPr lang="en-US" altLang="es-ES" sz="2400" dirty="0">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3259267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7200" b="1" spc="-114" dirty="0">
                <a:solidFill>
                  <a:srgbClr val="4D94B7"/>
                </a:solidFill>
                <a:latin typeface="Helvetica Neue"/>
                <a:ea typeface="Microsoft Sans Serif" panose="020B0604020202020204" pitchFamily="34" charset="0"/>
                <a:cs typeface="Microsoft Sans Serif" panose="020B0604020202020204" pitchFamily="34" charset="0"/>
              </a:rPr>
              <a:t>Tack!</a:t>
            </a:r>
            <a:endParaRPr kumimoji="0" lang="en-US" sz="72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12000" y="5652000"/>
            <a:ext cx="2628000" cy="461665"/>
          </a:xfrm>
          <a:prstGeom prst="rect">
            <a:avLst/>
          </a:prstGeom>
          <a:noFill/>
        </p:spPr>
        <p:txBody>
          <a:bodyPr wrap="square">
            <a:spAutoFit/>
          </a:bodyPr>
          <a:lstStyle/>
          <a:p>
            <a:r>
              <a:rPr lang="en-US" sz="2400" b="1" i="0" u="none" strike="noStrike" dirty="0">
                <a:solidFill>
                  <a:srgbClr val="AED633"/>
                </a:solidFill>
                <a:effectLst/>
                <a:latin typeface="Helvetica Neue"/>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algn="ctr"/>
            <a:r>
              <a:rPr lang="sv-SE" sz="4800" b="1" dirty="0">
                <a:solidFill>
                  <a:srgbClr val="4D94B7"/>
                </a:solidFill>
                <a:latin typeface="Helvetica Neue"/>
                <a:ea typeface="Microsoft Sans Serif" panose="020B0604020202020204" pitchFamily="34" charset="0"/>
                <a:cs typeface="Microsoft Sans Serif" panose="020B0604020202020204" pitchFamily="34" charset="0"/>
              </a:rPr>
              <a:t>Organisatoriska förhållanden som påverkar intraprenörskap
</a:t>
            </a:r>
            <a:endParaRPr lang="en-US"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a:ea typeface="Microsoft Sans Serif" panose="020B0604020202020204" pitchFamily="34" charset="0"/>
                <a:cs typeface="Microsoft Sans Serif" panose="020B0604020202020204" pitchFamily="34" charset="0"/>
              </a:rPr>
              <a:t>Unit 1</a:t>
            </a:r>
            <a:endParaRPr kumimoji="0" lang="en-US" sz="6000" b="1" i="0" u="none" strike="noStrike" kern="1200" cap="none" spc="0" normalizeH="0" baseline="0" dirty="0">
              <a:ln>
                <a:noFill/>
              </a:ln>
              <a:solidFill>
                <a:srgbClr val="AED633"/>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91DCD668-E20B-C193-FF59-91CE40168CCF}"/>
              </a:ext>
            </a:extLst>
          </p:cNvPr>
          <p:cNvSpPr txBox="1"/>
          <p:nvPr/>
        </p:nvSpPr>
        <p:spPr>
          <a:xfrm>
            <a:off x="1296000" y="5256000"/>
            <a:ext cx="10980000" cy="3538800"/>
          </a:xfrm>
          <a:prstGeom prst="rect">
            <a:avLst/>
          </a:prstGeom>
          <a:noFill/>
        </p:spPr>
        <p:txBody>
          <a:bodyPr wrap="square">
            <a:noAutofit/>
          </a:bodyPr>
          <a:lstStyle/>
          <a:p>
            <a:pPr lvl="0">
              <a:lnSpc>
                <a:spcPct val="150000"/>
              </a:lnSpc>
              <a:tabLst>
                <a:tab pos="1205230" algn="l"/>
                <a:tab pos="1926589" algn="l"/>
                <a:tab pos="2915920" algn="l"/>
                <a:tab pos="3444875" algn="l"/>
                <a:tab pos="4383405" algn="l"/>
                <a:tab pos="6796405" algn="l"/>
              </a:tabLst>
              <a:defRPr/>
            </a:pPr>
            <a:r>
              <a:rPr lang="sv-SE" sz="28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1.1 Ledningsstöd
1.2 Öppna kommunikationskanaler 
1.3 Handlingsfrihet och autonomi
1.4 Belöningar och förstärkning
1.5 Lämplig tids- och resursförsörjning</a:t>
            </a:r>
            <a:endPar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6825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840000" cy="3785652"/>
          </a:xfrm>
          <a:prstGeom prst="rect">
            <a:avLst/>
          </a:prstGeom>
          <a:noFill/>
        </p:spPr>
        <p:txBody>
          <a:bodyPr wrap="square" rtlCol="0">
            <a:noAutofit/>
          </a:bodyPr>
          <a:lstStyle/>
          <a:p>
            <a:pPr>
              <a:spcAft>
                <a:spcPts val="600"/>
              </a:spcAft>
            </a:pPr>
            <a:r>
              <a:rPr lang="sv-SE" sz="2400" dirty="0">
                <a:latin typeface="Helvetica Neue"/>
                <a:ea typeface="Microsoft Sans Serif" panose="020B0604020202020204" pitchFamily="34" charset="0"/>
                <a:cs typeface="Microsoft Sans Serif" panose="020B0604020202020204" pitchFamily="34" charset="0"/>
              </a:rPr>
              <a:t>Det organisatoriska sammanhanget påverkar också intraprenörens framgång. Din organisation har makten att stödja eller hindra en intraprenörs ansträngningar.
</a:t>
            </a:r>
            <a:endParaRPr lang="en-US"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sv-SE" sz="2400" dirty="0">
                <a:latin typeface="Helvetica Neue"/>
                <a:ea typeface="Microsoft Sans Serif" panose="020B0604020202020204" pitchFamily="34" charset="0"/>
                <a:cs typeface="Microsoft Sans Serif" panose="020B0604020202020204" pitchFamily="34" charset="0"/>
              </a:rPr>
              <a:t>Ledningens stöd är viktigt för medarbetare som vill engagera sig i </a:t>
            </a:r>
            <a:r>
              <a:rPr lang="sv-SE" sz="2400" dirty="0" err="1">
                <a:latin typeface="Helvetica Neue"/>
                <a:ea typeface="Microsoft Sans Serif" panose="020B0604020202020204" pitchFamily="34" charset="0"/>
                <a:cs typeface="Microsoft Sans Serif" panose="020B0604020202020204" pitchFamily="34" charset="0"/>
              </a:rPr>
              <a:t>intraprenöriella</a:t>
            </a:r>
            <a:r>
              <a:rPr lang="sv-SE" sz="2400" dirty="0">
                <a:latin typeface="Helvetica Neue"/>
                <a:ea typeface="Microsoft Sans Serif" panose="020B0604020202020204" pitchFamily="34" charset="0"/>
                <a:cs typeface="Microsoft Sans Serif" panose="020B0604020202020204" pitchFamily="34" charset="0"/>
              </a:rPr>
              <a:t> aktiviteter genom att:</a:t>
            </a:r>
            <a:endParaRPr lang="en-US" sz="2400" dirty="0">
              <a:latin typeface="Helvetica Neue"/>
              <a:ea typeface="Microsoft Sans Serif" panose="020B0604020202020204" pitchFamily="34" charset="0"/>
              <a:cs typeface="Microsoft Sans Serif" panose="020B0604020202020204" pitchFamily="34" charset="0"/>
            </a:endParaRPr>
          </a:p>
          <a:p>
            <a:pPr marL="800100" lvl="1" indent="-342900">
              <a:spcAft>
                <a:spcPts val="600"/>
              </a:spcAft>
              <a:buBlip>
                <a:blip r:embed="rId2"/>
              </a:buBlip>
            </a:pPr>
            <a:r>
              <a:rPr lang="sv-SE" sz="2400" dirty="0">
                <a:latin typeface="Helvetica Neue"/>
                <a:ea typeface="Microsoft Sans Serif" panose="020B0604020202020204" pitchFamily="34" charset="0"/>
                <a:cs typeface="Microsoft Sans Serif" panose="020B0604020202020204" pitchFamily="34" charset="0"/>
              </a:rPr>
              <a:t>motivera anställda,
erkänna att deras verksamhet innebär ett visst risktagande,
etablera en norm inom företaget.</a:t>
            </a:r>
          </a:p>
          <a:p>
            <a:pPr lvl="1">
              <a:spcAft>
                <a:spcPts val="600"/>
              </a:spcAft>
            </a:pPr>
            <a:endParaRPr lang="en-US"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sv-SE" sz="2400" dirty="0">
                <a:latin typeface="Helvetica Neue"/>
                <a:ea typeface="Microsoft Sans Serif" panose="020B0604020202020204" pitchFamily="34" charset="0"/>
                <a:cs typeface="Microsoft Sans Serif" panose="020B0604020202020204" pitchFamily="34" charset="0"/>
              </a:rPr>
              <a:t>Organisationens flexibilitet, informationsflödet inom organisationen och centraliseringen av beslutsfattandet betraktas alla som aspekter av organisationsstrukturen.
</a:t>
            </a:r>
            <a:endParaRPr lang="en-US" sz="2400" dirty="0">
              <a:latin typeface="Helvetica Neue"/>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21330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3, 6, 7, 16, 17</a:t>
            </a:r>
          </a:p>
        </p:txBody>
      </p:sp>
      <p:sp>
        <p:nvSpPr>
          <p:cNvPr id="6" name="CuadroTexto 1">
            <a:extLst>
              <a:ext uri="{FF2B5EF4-FFF2-40B4-BE49-F238E27FC236}">
                <a16:creationId xmlns:a16="http://schemas.microsoft.com/office/drawing/2014/main" id="{BB1D2486-3C85-AB24-6A6A-0616A72FAF68}"/>
              </a:ext>
            </a:extLst>
          </p:cNvPr>
          <p:cNvSpPr txBox="1"/>
          <p:nvPr/>
        </p:nvSpPr>
        <p:spPr>
          <a:xfrm>
            <a:off x="1296000" y="1548000"/>
            <a:ext cx="15840000" cy="1584000"/>
          </a:xfrm>
          <a:prstGeom prst="rect">
            <a:avLst/>
          </a:prstGeom>
          <a:noFill/>
        </p:spPr>
        <p:txBody>
          <a:bodyPr wrap="square" rtlCol="0">
            <a:noAutofit/>
          </a:bodyPr>
          <a:lstStyle/>
          <a:p>
            <a:pPr marL="723900" indent="-723900"/>
            <a:r>
              <a:rPr lang="sv-SE" sz="4800" b="1" dirty="0">
                <a:solidFill>
                  <a:srgbClr val="4D94B7"/>
                </a:solidFill>
                <a:latin typeface="Helvetica Neue"/>
                <a:ea typeface="Microsoft Sans Serif" panose="020B0604020202020204" pitchFamily="34" charset="0"/>
                <a:cs typeface="Microsoft Sans Serif" panose="020B0604020202020204" pitchFamily="34" charset="0"/>
              </a:rPr>
              <a:t>1. Organisatoriska förhållanden som påverkar intraprenörskap
</a:t>
            </a:r>
            <a:endParaRPr lang="en-US"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
        <p:nvSpPr>
          <p:cNvPr id="7" name="CuadroTexto 2">
            <a:extLst>
              <a:ext uri="{FF2B5EF4-FFF2-40B4-BE49-F238E27FC236}">
                <a16:creationId xmlns:a16="http://schemas.microsoft.com/office/drawing/2014/main" id="{1A13D68A-18F0-A996-27BA-4BDE9FD086CA}"/>
              </a:ext>
            </a:extLst>
          </p:cNvPr>
          <p:cNvSpPr txBox="1"/>
          <p:nvPr/>
        </p:nvSpPr>
        <p:spPr>
          <a:xfrm>
            <a:off x="1295400" y="3384000"/>
            <a:ext cx="14325600" cy="523220"/>
          </a:xfrm>
          <a:prstGeom prst="rect">
            <a:avLst/>
          </a:prstGeom>
          <a:noFill/>
        </p:spPr>
        <p:txBody>
          <a:bodyPr wrap="square" rtlCol="0">
            <a:noAutofit/>
          </a:bodyPr>
          <a:lstStyle/>
          <a:p>
            <a:r>
              <a:rPr lang="en-US" sz="2800" b="1" dirty="0">
                <a:solidFill>
                  <a:srgbClr val="AED633"/>
                </a:solidFill>
                <a:latin typeface="Helvetica Neue"/>
                <a:ea typeface="Microsoft Sans Serif" panose="020B0604020202020204" pitchFamily="34" charset="0"/>
                <a:cs typeface="Microsoft Sans Serif" panose="020B0604020202020204" pitchFamily="34" charset="0"/>
              </a:rPr>
              <a:t>1.1 </a:t>
            </a:r>
            <a:r>
              <a:rPr lang="en-US" sz="2800" b="1" dirty="0" err="1">
                <a:solidFill>
                  <a:srgbClr val="AED633"/>
                </a:solidFill>
                <a:latin typeface="Helvetica Neue"/>
                <a:ea typeface="Microsoft Sans Serif" panose="020B0604020202020204" pitchFamily="34" charset="0"/>
                <a:cs typeface="Microsoft Sans Serif" panose="020B0604020202020204" pitchFamily="34" charset="0"/>
              </a:rPr>
              <a:t>Ledningsstöd</a:t>
            </a:r>
            <a:r>
              <a:rPr lang="en-US" sz="2800" b="1" dirty="0">
                <a:solidFill>
                  <a:srgbClr val="AED633"/>
                </a:solidFill>
                <a:latin typeface="Helvetica Neue"/>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374302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840000" cy="2677656"/>
          </a:xfrm>
          <a:prstGeom prst="rect">
            <a:avLst/>
          </a:prstGeom>
          <a:noFill/>
        </p:spPr>
        <p:txBody>
          <a:bodyPr wrap="square" rtlCol="0">
            <a:noAutofit/>
          </a:bodyPr>
          <a:lstStyle/>
          <a:p>
            <a:pPr marL="342900" indent="-342900">
              <a:spcAft>
                <a:spcPts val="2400"/>
              </a:spcAft>
              <a:buBlip>
                <a:blip r:embed="rId2"/>
              </a:buBlip>
            </a:pPr>
            <a:r>
              <a:rPr lang="sv-SE" sz="2400" dirty="0">
                <a:latin typeface="Helvetica Neue"/>
                <a:ea typeface="Microsoft Sans Serif" panose="020B0604020202020204" pitchFamily="34" charset="0"/>
                <a:cs typeface="Microsoft Sans Serif" panose="020B0604020202020204" pitchFamily="34" charset="0"/>
              </a:rPr>
              <a:t>Intraprenörskap är positivt korrelerat med öppna kommunikationskanaler och tillhandahållande av processer som gör att idéer kan bedömas, väljas och implementeras. 
Formalisering är positivt korrelerad med både arbetsglädje och själveffektivitet. 
Tänk på att vissa normer och processer också kan förhindra intraprenörskap.</a:t>
            </a:r>
            <a:endParaRPr lang="en-US" sz="2400" dirty="0">
              <a:latin typeface="Helvetica Neue"/>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1, 2, 7</a:t>
            </a:r>
          </a:p>
        </p:txBody>
      </p:sp>
      <p:sp>
        <p:nvSpPr>
          <p:cNvPr id="10" name="CuadroTexto 2">
            <a:extLst>
              <a:ext uri="{FF2B5EF4-FFF2-40B4-BE49-F238E27FC236}">
                <a16:creationId xmlns:a16="http://schemas.microsoft.com/office/drawing/2014/main" id="{0484181A-E115-72B5-F1EB-0C4F00E1AFD4}"/>
              </a:ext>
            </a:extLst>
          </p:cNvPr>
          <p:cNvSpPr txBox="1"/>
          <p:nvPr/>
        </p:nvSpPr>
        <p:spPr>
          <a:xfrm>
            <a:off x="1295400" y="3384000"/>
            <a:ext cx="14325600" cy="523220"/>
          </a:xfrm>
          <a:prstGeom prst="rect">
            <a:avLst/>
          </a:prstGeom>
          <a:noFill/>
        </p:spPr>
        <p:txBody>
          <a:bodyPr wrap="square" rtlCol="0">
            <a:noAutofit/>
          </a:bodyPr>
          <a:lstStyle/>
          <a:p>
            <a:r>
              <a:rPr lang="en-US" sz="2800" b="1" dirty="0">
                <a:solidFill>
                  <a:srgbClr val="AED633"/>
                </a:solidFill>
                <a:latin typeface="Helvetica Neue"/>
                <a:ea typeface="Microsoft Sans Serif" panose="020B0604020202020204" pitchFamily="34" charset="0"/>
                <a:cs typeface="Microsoft Sans Serif" panose="020B0604020202020204" pitchFamily="34" charset="0"/>
              </a:rPr>
              <a:t>1.2 </a:t>
            </a:r>
            <a:r>
              <a:rPr lang="en-US" sz="2800" b="1" dirty="0" err="1">
                <a:solidFill>
                  <a:srgbClr val="AED633"/>
                </a:solidFill>
                <a:latin typeface="Helvetica Neue"/>
                <a:ea typeface="Microsoft Sans Serif" panose="020B0604020202020204" pitchFamily="34" charset="0"/>
                <a:cs typeface="Microsoft Sans Serif" panose="020B0604020202020204" pitchFamily="34" charset="0"/>
              </a:rPr>
              <a:t>Öppna</a:t>
            </a:r>
            <a:r>
              <a:rPr lang="en-US" sz="2800" b="1" dirty="0">
                <a:solidFill>
                  <a:srgbClr val="AED633"/>
                </a:solidFill>
                <a:latin typeface="Helvetica Neue"/>
                <a:ea typeface="Microsoft Sans Serif" panose="020B0604020202020204" pitchFamily="34" charset="0"/>
                <a:cs typeface="Microsoft Sans Serif" panose="020B0604020202020204" pitchFamily="34" charset="0"/>
              </a:rPr>
              <a:t> </a:t>
            </a:r>
            <a:r>
              <a:rPr lang="en-US" sz="2800" b="1" dirty="0" err="1">
                <a:solidFill>
                  <a:srgbClr val="AED633"/>
                </a:solidFill>
                <a:latin typeface="Helvetica Neue"/>
                <a:ea typeface="Microsoft Sans Serif" panose="020B0604020202020204" pitchFamily="34" charset="0"/>
                <a:cs typeface="Microsoft Sans Serif" panose="020B0604020202020204" pitchFamily="34" charset="0"/>
              </a:rPr>
              <a:t>kommunikationskanaler</a:t>
            </a:r>
            <a:r>
              <a:rPr lang="en-US" sz="2800" b="1" dirty="0">
                <a:solidFill>
                  <a:srgbClr val="AED633"/>
                </a:solidFill>
                <a:latin typeface="Helvetica Neue"/>
                <a:ea typeface="Microsoft Sans Serif" panose="020B0604020202020204" pitchFamily="34" charset="0"/>
                <a:cs typeface="Microsoft Sans Serif" panose="020B0604020202020204" pitchFamily="34" charset="0"/>
              </a:rPr>
              <a:t> 
</a:t>
            </a:r>
          </a:p>
        </p:txBody>
      </p:sp>
      <p:sp>
        <p:nvSpPr>
          <p:cNvPr id="6" name="CuadroTexto 1">
            <a:extLst>
              <a:ext uri="{FF2B5EF4-FFF2-40B4-BE49-F238E27FC236}">
                <a16:creationId xmlns:a16="http://schemas.microsoft.com/office/drawing/2014/main" id="{0C4FAB5B-D37A-CDD4-D0B4-BDBE29311382}"/>
              </a:ext>
            </a:extLst>
          </p:cNvPr>
          <p:cNvSpPr txBox="1"/>
          <p:nvPr/>
        </p:nvSpPr>
        <p:spPr>
          <a:xfrm>
            <a:off x="1296000" y="1548000"/>
            <a:ext cx="15840000" cy="1584000"/>
          </a:xfrm>
          <a:prstGeom prst="rect">
            <a:avLst/>
          </a:prstGeom>
          <a:noFill/>
        </p:spPr>
        <p:txBody>
          <a:bodyPr wrap="square" rtlCol="0">
            <a:noAutofit/>
          </a:bodyPr>
          <a:lstStyle/>
          <a:p>
            <a:pPr marL="723900" indent="-723900"/>
            <a:r>
              <a:rPr lang="sv-SE" sz="4800" b="1" dirty="0">
                <a:solidFill>
                  <a:srgbClr val="4D94B7"/>
                </a:solidFill>
                <a:latin typeface="Helvetica Neue"/>
                <a:ea typeface="Microsoft Sans Serif" panose="020B0604020202020204" pitchFamily="34" charset="0"/>
                <a:cs typeface="Microsoft Sans Serif" panose="020B0604020202020204" pitchFamily="34" charset="0"/>
              </a:rPr>
              <a:t>1. Organisatoriska förhållanden som påverkar intraprenörskap
</a:t>
            </a:r>
            <a:endParaRPr lang="en-US"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163957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696600" cy="1569660"/>
          </a:xfrm>
          <a:prstGeom prst="rect">
            <a:avLst/>
          </a:prstGeom>
          <a:noFill/>
        </p:spPr>
        <p:txBody>
          <a:bodyPr wrap="square" rtlCol="0">
            <a:noAutofit/>
          </a:bodyPr>
          <a:lstStyle/>
          <a:p>
            <a:pPr marL="342900" indent="-342900">
              <a:spcAft>
                <a:spcPts val="2400"/>
              </a:spcAft>
              <a:buBlip>
                <a:blip r:embed="rId2"/>
              </a:buBlip>
            </a:pPr>
            <a:r>
              <a:rPr lang="sv-SE" sz="2400" dirty="0">
                <a:latin typeface="Helvetica Neue"/>
                <a:ea typeface="Microsoft Sans Serif" panose="020B0604020202020204" pitchFamily="34" charset="0"/>
                <a:cs typeface="Microsoft Sans Serif" panose="020B0604020202020204" pitchFamily="34" charset="0"/>
              </a:rPr>
              <a:t>Fler </a:t>
            </a:r>
            <a:r>
              <a:rPr lang="sv-SE" sz="2400" dirty="0" err="1">
                <a:latin typeface="Helvetica Neue"/>
                <a:ea typeface="Microsoft Sans Serif" panose="020B0604020202020204" pitchFamily="34" charset="0"/>
                <a:cs typeface="Microsoft Sans Serif" panose="020B0604020202020204" pitchFamily="34" charset="0"/>
              </a:rPr>
              <a:t>intraprenöriella</a:t>
            </a:r>
            <a:r>
              <a:rPr lang="sv-SE" sz="2400" dirty="0">
                <a:latin typeface="Helvetica Neue"/>
                <a:ea typeface="Microsoft Sans Serif" panose="020B0604020202020204" pitchFamily="34" charset="0"/>
                <a:cs typeface="Microsoft Sans Serif" panose="020B0604020202020204" pitchFamily="34" charset="0"/>
              </a:rPr>
              <a:t> aktiviteter uppstår när anställda ges möjlighet att utveckla sitt eget arbete och beslutsprocessen är decentraliserad. 
Dessutom ökar autonomin arbetstagarnas nivåer av själveffektivitet, vilket är ett måste för intraprenörer.</a:t>
            </a:r>
            <a:endParaRPr lang="en-US" sz="2400" dirty="0">
              <a:latin typeface="Helvetica Neue"/>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2</a:t>
            </a:r>
          </a:p>
        </p:txBody>
      </p:sp>
      <p:sp>
        <p:nvSpPr>
          <p:cNvPr id="8" name="CuadroTexto 2">
            <a:extLst>
              <a:ext uri="{FF2B5EF4-FFF2-40B4-BE49-F238E27FC236}">
                <a16:creationId xmlns:a16="http://schemas.microsoft.com/office/drawing/2014/main" id="{B72F0049-575D-1C0B-04DE-EB0BF893B6F1}"/>
              </a:ext>
            </a:extLst>
          </p:cNvPr>
          <p:cNvSpPr txBox="1"/>
          <p:nvPr/>
        </p:nvSpPr>
        <p:spPr>
          <a:xfrm>
            <a:off x="1295400" y="3384000"/>
            <a:ext cx="14325600" cy="523220"/>
          </a:xfrm>
          <a:prstGeom prst="rect">
            <a:avLst/>
          </a:prstGeom>
          <a:noFill/>
        </p:spPr>
        <p:txBody>
          <a:bodyPr wrap="square" rtlCol="0">
            <a:noAutofit/>
          </a:bodyPr>
          <a:lstStyle/>
          <a:p>
            <a:r>
              <a:rPr lang="en-US" sz="2800" b="1" dirty="0">
                <a:solidFill>
                  <a:srgbClr val="AED633"/>
                </a:solidFill>
                <a:latin typeface="Helvetica Neue"/>
                <a:ea typeface="Microsoft Sans Serif" panose="020B0604020202020204" pitchFamily="34" charset="0"/>
                <a:cs typeface="Microsoft Sans Serif" panose="020B0604020202020204" pitchFamily="34" charset="0"/>
              </a:rPr>
              <a:t>1.3 </a:t>
            </a:r>
            <a:r>
              <a:rPr lang="en-US" sz="2800" b="1" dirty="0" err="1">
                <a:solidFill>
                  <a:srgbClr val="AED633"/>
                </a:solidFill>
                <a:latin typeface="Helvetica Neue"/>
                <a:ea typeface="Microsoft Sans Serif" panose="020B0604020202020204" pitchFamily="34" charset="0"/>
                <a:cs typeface="Microsoft Sans Serif" panose="020B0604020202020204" pitchFamily="34" charset="0"/>
              </a:rPr>
              <a:t>Handlingsfrihet</a:t>
            </a:r>
            <a:r>
              <a:rPr lang="en-US" sz="2800" b="1" dirty="0">
                <a:solidFill>
                  <a:srgbClr val="AED633"/>
                </a:solidFill>
                <a:latin typeface="Helvetica Neue"/>
                <a:ea typeface="Microsoft Sans Serif" panose="020B0604020202020204" pitchFamily="34" charset="0"/>
                <a:cs typeface="Microsoft Sans Serif" panose="020B0604020202020204" pitchFamily="34" charset="0"/>
              </a:rPr>
              <a:t> </a:t>
            </a:r>
            <a:r>
              <a:rPr lang="en-US" sz="2800" b="1" dirty="0" err="1">
                <a:solidFill>
                  <a:srgbClr val="AED633"/>
                </a:solidFill>
                <a:latin typeface="Helvetica Neue"/>
                <a:ea typeface="Microsoft Sans Serif" panose="020B0604020202020204" pitchFamily="34" charset="0"/>
                <a:cs typeface="Microsoft Sans Serif" panose="020B0604020202020204" pitchFamily="34" charset="0"/>
              </a:rPr>
              <a:t>och</a:t>
            </a:r>
            <a:r>
              <a:rPr lang="en-US" sz="2800" b="1" dirty="0">
                <a:solidFill>
                  <a:srgbClr val="AED633"/>
                </a:solidFill>
                <a:latin typeface="Helvetica Neue"/>
                <a:ea typeface="Microsoft Sans Serif" panose="020B0604020202020204" pitchFamily="34" charset="0"/>
                <a:cs typeface="Microsoft Sans Serif" panose="020B0604020202020204" pitchFamily="34" charset="0"/>
              </a:rPr>
              <a:t> </a:t>
            </a:r>
            <a:r>
              <a:rPr lang="en-US" sz="2800" b="1" dirty="0" err="1">
                <a:solidFill>
                  <a:srgbClr val="AED633"/>
                </a:solidFill>
                <a:latin typeface="Helvetica Neue"/>
                <a:ea typeface="Microsoft Sans Serif" panose="020B0604020202020204" pitchFamily="34" charset="0"/>
                <a:cs typeface="Microsoft Sans Serif" panose="020B0604020202020204" pitchFamily="34" charset="0"/>
              </a:rPr>
              <a:t>autonomi</a:t>
            </a:r>
            <a:r>
              <a:rPr lang="en-US" sz="2800" b="1" dirty="0">
                <a:solidFill>
                  <a:srgbClr val="AED633"/>
                </a:solidFill>
                <a:latin typeface="Helvetica Neue"/>
                <a:ea typeface="Microsoft Sans Serif" panose="020B0604020202020204" pitchFamily="34" charset="0"/>
                <a:cs typeface="Microsoft Sans Serif" panose="020B0604020202020204" pitchFamily="34" charset="0"/>
              </a:rPr>
              <a:t>
</a:t>
            </a:r>
          </a:p>
        </p:txBody>
      </p:sp>
      <p:sp>
        <p:nvSpPr>
          <p:cNvPr id="3" name="CuadroTexto 1">
            <a:extLst>
              <a:ext uri="{FF2B5EF4-FFF2-40B4-BE49-F238E27FC236}">
                <a16:creationId xmlns:a16="http://schemas.microsoft.com/office/drawing/2014/main" id="{9132F86A-BBCF-15CC-F1C1-0A9DB89EEB3F}"/>
              </a:ext>
            </a:extLst>
          </p:cNvPr>
          <p:cNvSpPr txBox="1"/>
          <p:nvPr/>
        </p:nvSpPr>
        <p:spPr>
          <a:xfrm>
            <a:off x="1296000" y="1548000"/>
            <a:ext cx="15840000" cy="1584000"/>
          </a:xfrm>
          <a:prstGeom prst="rect">
            <a:avLst/>
          </a:prstGeom>
          <a:noFill/>
        </p:spPr>
        <p:txBody>
          <a:bodyPr wrap="square" rtlCol="0">
            <a:noAutofit/>
          </a:bodyPr>
          <a:lstStyle/>
          <a:p>
            <a:pPr marL="723900" indent="-723900"/>
            <a:r>
              <a:rPr lang="sv-SE" sz="4800" b="1" dirty="0">
                <a:solidFill>
                  <a:srgbClr val="4D94B7"/>
                </a:solidFill>
                <a:latin typeface="Helvetica Neue"/>
                <a:ea typeface="Microsoft Sans Serif" panose="020B0604020202020204" pitchFamily="34" charset="0"/>
                <a:cs typeface="Microsoft Sans Serif" panose="020B0604020202020204" pitchFamily="34" charset="0"/>
              </a:rPr>
              <a:t>1. Organisatoriska förhållanden som påverkar intraprenörskap
</a:t>
            </a:r>
            <a:endParaRPr lang="en-US"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089015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696600" cy="1938992"/>
          </a:xfrm>
          <a:prstGeom prst="rect">
            <a:avLst/>
          </a:prstGeom>
          <a:noFill/>
        </p:spPr>
        <p:txBody>
          <a:bodyPr wrap="square" rtlCol="0">
            <a:noAutofit/>
          </a:bodyPr>
          <a:lstStyle/>
          <a:p>
            <a:pPr marL="342900" indent="-342900">
              <a:spcAft>
                <a:spcPts val="2400"/>
              </a:spcAft>
              <a:buBlip>
                <a:blip r:embed="rId2"/>
              </a:buBlip>
            </a:pPr>
            <a:r>
              <a:rPr lang="sv-SE" sz="2400" dirty="0">
                <a:latin typeface="Helvetica Neue"/>
                <a:ea typeface="Microsoft Sans Serif" panose="020B0604020202020204" pitchFamily="34" charset="0"/>
                <a:cs typeface="Microsoft Sans Serif" panose="020B0604020202020204" pitchFamily="34" charset="0"/>
              </a:rPr>
              <a:t>Belöningar bör överensstämma med målen och baseras på prestanda. 
Belöningar gör anställda mer angelägna om att delta i kreativa projekt. 
Belöningar förbättrar engagemanget och är också </a:t>
            </a:r>
            <a:r>
              <a:rPr lang="sv-SE" sz="2400" dirty="0" err="1">
                <a:latin typeface="Helvetica Neue"/>
                <a:ea typeface="Microsoft Sans Serif" panose="020B0604020202020204" pitchFamily="34" charset="0"/>
                <a:cs typeface="Microsoft Sans Serif" panose="020B0604020202020204" pitchFamily="34" charset="0"/>
              </a:rPr>
              <a:t>prediktorer</a:t>
            </a:r>
            <a:r>
              <a:rPr lang="sv-SE" sz="2400" dirty="0">
                <a:latin typeface="Helvetica Neue"/>
                <a:ea typeface="Microsoft Sans Serif" panose="020B0604020202020204" pitchFamily="34" charset="0"/>
                <a:cs typeface="Microsoft Sans Serif" panose="020B0604020202020204" pitchFamily="34" charset="0"/>
              </a:rPr>
              <a:t> för arbetsglädje.</a:t>
            </a:r>
            <a:endParaRPr lang="en-US" sz="2400" dirty="0">
              <a:latin typeface="Helvetica Neue"/>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8720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10, 15, 16</a:t>
            </a:r>
          </a:p>
        </p:txBody>
      </p:sp>
      <p:sp>
        <p:nvSpPr>
          <p:cNvPr id="6" name="CuadroTexto 2">
            <a:extLst>
              <a:ext uri="{FF2B5EF4-FFF2-40B4-BE49-F238E27FC236}">
                <a16:creationId xmlns:a16="http://schemas.microsoft.com/office/drawing/2014/main" id="{4E2DEE5A-D6D0-8A1A-55A2-ED5CBF5B3C26}"/>
              </a:ext>
            </a:extLst>
          </p:cNvPr>
          <p:cNvSpPr txBox="1"/>
          <p:nvPr/>
        </p:nvSpPr>
        <p:spPr>
          <a:xfrm>
            <a:off x="1295400" y="3384000"/>
            <a:ext cx="14325600" cy="523220"/>
          </a:xfrm>
          <a:prstGeom prst="rect">
            <a:avLst/>
          </a:prstGeom>
          <a:noFill/>
        </p:spPr>
        <p:txBody>
          <a:bodyPr wrap="square" rtlCol="0">
            <a:noAutofit/>
          </a:bodyPr>
          <a:lstStyle/>
          <a:p>
            <a:r>
              <a:rPr lang="en-US" sz="2800" b="1" dirty="0">
                <a:solidFill>
                  <a:srgbClr val="AED633"/>
                </a:solidFill>
                <a:latin typeface="Helvetica Neue"/>
                <a:ea typeface="Microsoft Sans Serif" panose="020B0604020202020204" pitchFamily="34" charset="0"/>
                <a:cs typeface="Microsoft Sans Serif" panose="020B0604020202020204" pitchFamily="34" charset="0"/>
              </a:rPr>
              <a:t>1.4 </a:t>
            </a:r>
            <a:r>
              <a:rPr lang="en-US" sz="2800" b="1" dirty="0" err="1">
                <a:solidFill>
                  <a:srgbClr val="AED633"/>
                </a:solidFill>
                <a:latin typeface="Helvetica Neue"/>
                <a:ea typeface="Microsoft Sans Serif" panose="020B0604020202020204" pitchFamily="34" charset="0"/>
                <a:cs typeface="Microsoft Sans Serif" panose="020B0604020202020204" pitchFamily="34" charset="0"/>
              </a:rPr>
              <a:t>Belöningar</a:t>
            </a:r>
            <a:r>
              <a:rPr lang="en-US" sz="2800" b="1" dirty="0">
                <a:solidFill>
                  <a:srgbClr val="AED633"/>
                </a:solidFill>
                <a:latin typeface="Helvetica Neue"/>
                <a:ea typeface="Microsoft Sans Serif" panose="020B0604020202020204" pitchFamily="34" charset="0"/>
                <a:cs typeface="Microsoft Sans Serif" panose="020B0604020202020204" pitchFamily="34" charset="0"/>
              </a:rPr>
              <a:t> </a:t>
            </a:r>
            <a:r>
              <a:rPr lang="en-US" sz="2800" b="1" dirty="0" err="1">
                <a:solidFill>
                  <a:srgbClr val="AED633"/>
                </a:solidFill>
                <a:latin typeface="Helvetica Neue"/>
                <a:ea typeface="Microsoft Sans Serif" panose="020B0604020202020204" pitchFamily="34" charset="0"/>
                <a:cs typeface="Microsoft Sans Serif" panose="020B0604020202020204" pitchFamily="34" charset="0"/>
              </a:rPr>
              <a:t>och</a:t>
            </a:r>
            <a:r>
              <a:rPr lang="en-US" sz="2800" b="1" dirty="0">
                <a:solidFill>
                  <a:srgbClr val="AED633"/>
                </a:solidFill>
                <a:latin typeface="Helvetica Neue"/>
                <a:ea typeface="Microsoft Sans Serif" panose="020B0604020202020204" pitchFamily="34" charset="0"/>
                <a:cs typeface="Microsoft Sans Serif" panose="020B0604020202020204" pitchFamily="34" charset="0"/>
              </a:rPr>
              <a:t> </a:t>
            </a:r>
            <a:r>
              <a:rPr lang="en-US" sz="2800" b="1" dirty="0" err="1">
                <a:solidFill>
                  <a:srgbClr val="AED633"/>
                </a:solidFill>
                <a:latin typeface="Helvetica Neue"/>
                <a:ea typeface="Microsoft Sans Serif" panose="020B0604020202020204" pitchFamily="34" charset="0"/>
                <a:cs typeface="Microsoft Sans Serif" panose="020B0604020202020204" pitchFamily="34" charset="0"/>
              </a:rPr>
              <a:t>förstärkning</a:t>
            </a:r>
            <a:r>
              <a:rPr lang="en-US" sz="2800" b="1" dirty="0">
                <a:solidFill>
                  <a:srgbClr val="AED633"/>
                </a:solidFill>
                <a:latin typeface="Helvetica Neue"/>
                <a:ea typeface="Microsoft Sans Serif" panose="020B0604020202020204" pitchFamily="34" charset="0"/>
                <a:cs typeface="Microsoft Sans Serif" panose="020B0604020202020204" pitchFamily="34" charset="0"/>
              </a:rPr>
              <a:t>
</a:t>
            </a:r>
          </a:p>
        </p:txBody>
      </p:sp>
      <p:sp>
        <p:nvSpPr>
          <p:cNvPr id="3" name="CuadroTexto 1">
            <a:extLst>
              <a:ext uri="{FF2B5EF4-FFF2-40B4-BE49-F238E27FC236}">
                <a16:creationId xmlns:a16="http://schemas.microsoft.com/office/drawing/2014/main" id="{360B4A4F-7E05-DAFA-1D7E-E6343E18D328}"/>
              </a:ext>
            </a:extLst>
          </p:cNvPr>
          <p:cNvSpPr txBox="1"/>
          <p:nvPr/>
        </p:nvSpPr>
        <p:spPr>
          <a:xfrm>
            <a:off x="1296000" y="1548000"/>
            <a:ext cx="15840000" cy="1584000"/>
          </a:xfrm>
          <a:prstGeom prst="rect">
            <a:avLst/>
          </a:prstGeom>
          <a:noFill/>
        </p:spPr>
        <p:txBody>
          <a:bodyPr wrap="square" rtlCol="0">
            <a:noAutofit/>
          </a:bodyPr>
          <a:lstStyle/>
          <a:p>
            <a:pPr marL="723900" indent="-723900"/>
            <a:r>
              <a:rPr lang="sv-SE" sz="4800" b="1" dirty="0">
                <a:solidFill>
                  <a:srgbClr val="4D94B7"/>
                </a:solidFill>
                <a:latin typeface="Helvetica Neue"/>
                <a:ea typeface="Microsoft Sans Serif" panose="020B0604020202020204" pitchFamily="34" charset="0"/>
                <a:cs typeface="Microsoft Sans Serif" panose="020B0604020202020204" pitchFamily="34" charset="0"/>
              </a:rPr>
              <a:t>1. Organisatoriska förhållanden som påverkar intraprenörskap
</a:t>
            </a:r>
            <a:endParaRPr lang="en-US"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576013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696600" cy="2677656"/>
          </a:xfrm>
          <a:prstGeom prst="rect">
            <a:avLst/>
          </a:prstGeom>
          <a:noFill/>
        </p:spPr>
        <p:txBody>
          <a:bodyPr wrap="square" rtlCol="0">
            <a:noAutofit/>
          </a:bodyPr>
          <a:lstStyle/>
          <a:p>
            <a:pPr marL="342900" indent="-342900">
              <a:spcAft>
                <a:spcPts val="2400"/>
              </a:spcAft>
              <a:buBlip>
                <a:blip r:embed="rId2"/>
              </a:buBlip>
            </a:pPr>
            <a:r>
              <a:rPr lang="sv-SE" sz="2400" dirty="0">
                <a:latin typeface="Helvetica Neue"/>
                <a:ea typeface="Microsoft Sans Serif" panose="020B0604020202020204" pitchFamily="34" charset="0"/>
                <a:cs typeface="Microsoft Sans Serif" panose="020B0604020202020204" pitchFamily="34" charset="0"/>
              </a:rPr>
              <a:t>Att tillhandahålla lämpliga resurser har en fördel förutom ledningsstöd, organisationsstruktur, autonomi, belöningar och förstärkningar. 
Dessa resurser inkluderar både tid och pengar. 
KOMMA IHÅG! Tidskvaliteten är viktigare än tidsåtgången, särskilt under undersökningsperioden, då det inte alltid är uppenbart vilka uppgifter intraprenören ska ta på sig. </a:t>
            </a:r>
            <a:endParaRPr lang="en-US" sz="2400" dirty="0">
              <a:latin typeface="Helvetica Neue"/>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12</a:t>
            </a:r>
          </a:p>
        </p:txBody>
      </p:sp>
      <p:sp>
        <p:nvSpPr>
          <p:cNvPr id="6" name="CuadroTexto 2">
            <a:extLst>
              <a:ext uri="{FF2B5EF4-FFF2-40B4-BE49-F238E27FC236}">
                <a16:creationId xmlns:a16="http://schemas.microsoft.com/office/drawing/2014/main" id="{C588F3BD-B394-02CD-410A-A99160B56052}"/>
              </a:ext>
            </a:extLst>
          </p:cNvPr>
          <p:cNvSpPr txBox="1"/>
          <p:nvPr/>
        </p:nvSpPr>
        <p:spPr>
          <a:xfrm>
            <a:off x="1295400" y="3384000"/>
            <a:ext cx="14325600" cy="523220"/>
          </a:xfrm>
          <a:prstGeom prst="rect">
            <a:avLst/>
          </a:prstGeom>
          <a:noFill/>
        </p:spPr>
        <p:txBody>
          <a:bodyPr wrap="square" rtlCol="0">
            <a:noAutofit/>
          </a:bodyPr>
          <a:lstStyle/>
          <a:p>
            <a:r>
              <a:rPr lang="sv-SE" sz="2800" b="1" dirty="0">
                <a:solidFill>
                  <a:srgbClr val="AED633"/>
                </a:solidFill>
                <a:latin typeface="Helvetica Neue"/>
                <a:ea typeface="Microsoft Sans Serif" panose="020B0604020202020204" pitchFamily="34" charset="0"/>
                <a:cs typeface="Microsoft Sans Serif" panose="020B0604020202020204" pitchFamily="34" charset="0"/>
              </a:rPr>
              <a:t>1.5 Lämplig tids- och resursförsörjning
</a:t>
            </a:r>
            <a:endParaRPr lang="en-US"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8DDC2739-E45F-E8F4-D3C7-80E8BFEAAF95}"/>
              </a:ext>
            </a:extLst>
          </p:cNvPr>
          <p:cNvSpPr txBox="1"/>
          <p:nvPr/>
        </p:nvSpPr>
        <p:spPr>
          <a:xfrm>
            <a:off x="1296000" y="1548000"/>
            <a:ext cx="15840000" cy="1584000"/>
          </a:xfrm>
          <a:prstGeom prst="rect">
            <a:avLst/>
          </a:prstGeom>
          <a:noFill/>
        </p:spPr>
        <p:txBody>
          <a:bodyPr wrap="square" rtlCol="0">
            <a:noAutofit/>
          </a:bodyPr>
          <a:lstStyle/>
          <a:p>
            <a:pPr marL="723900" indent="-723900"/>
            <a:r>
              <a:rPr lang="sv-SE" sz="4800" b="1" dirty="0">
                <a:solidFill>
                  <a:srgbClr val="4D94B7"/>
                </a:solidFill>
                <a:latin typeface="Helvetica Neue"/>
                <a:ea typeface="Microsoft Sans Serif" panose="020B0604020202020204" pitchFamily="34" charset="0"/>
                <a:cs typeface="Microsoft Sans Serif" panose="020B0604020202020204" pitchFamily="34" charset="0"/>
              </a:rPr>
              <a:t>1. Organisatoriska förhållanden som påverkar intraprenörskap
</a:t>
            </a:r>
            <a:endParaRPr lang="en-US"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805647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p:Policy xmlns:p="office.server.policy" id="" local="true">
  <p:Name>dokument</p:Name>
  <p:Description/>
  <p:Statement/>
  <p:PolicyItems>
    <p:PolicyItem featureId="Microsoft.Office.RecordsManagement.PolicyFeatures.Expiration" staticId="0x0101000EF0B05C24659849954D56DEC08069FD|1641654227" UniqueId="132f4d7b-0655-4107-abe2-768974fa023b">
      <p:Name>Bevarande</p:Name>
      <p:Description>Automatisk schemaläggning av innehåll som ska bearbetas, och utföra en kvarhållnings åtgärd på innehåll som har nått sitt förfallodatum.</p:Description>
      <p:CustomData>
        <Schedules nextStageId="2">
          <Schedule type="Default">
            <stages>
              <data stageId="1">
                <formula id="Microsoft.Office.RecordsManagement.PolicyFeatures.Expiration.Formula.BuiltIn">
                  <number>5</number>
                  <property>Created</property>
                  <propertyId>8c06beca-0777-48f7-91c7-6da68bc07b69</propertyId>
                  <period>years</period>
                </formula>
                <action type="action" id="Microsoft.Office.RecordsManagement.PolicyFeatures.Expiration.Action.DeletePreviousDrafts"/>
              </data>
            </stages>
          </Schedule>
        </Schedules>
      </p:CustomData>
    </p:PolicyItem>
  </p:PolicyItems>
</p:Policy>
</file>

<file path=customXml/item2.xml><?xml version="1.0" encoding="utf-8"?>
<p:properties xmlns:p="http://schemas.microsoft.com/office/2006/metadata/properties" xmlns:xsi="http://www.w3.org/2001/XMLSchema-instance" xmlns:pc="http://schemas.microsoft.com/office/infopath/2007/PartnerControls">
  <documentManagement>
    <TaxCatchAll xmlns="5e4f25f3-ae99-423f-9fae-d4f11a58cf43" xsi:nil="true"/>
    <lcf76f155ced4ddcb4097134ff3c332f xmlns="f6553746-0384-4618-9962-7a6484f5408d">
      <Terms xmlns="http://schemas.microsoft.com/office/infopath/2007/PartnerControls"/>
    </lcf76f155ced4ddcb4097134ff3c332f>
    <_dlc_ExpireDateSaved xmlns="http://schemas.microsoft.com/sharepoint/v3" xsi:nil="true"/>
    <_dlc_ExpireDate xmlns="http://schemas.microsoft.com/sharepoint/v3">2027-12-16T11:31:53+00:00</_dlc_ExpireDat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kument" ma:contentTypeID="0x0101000EF0B05C24659849954D56DEC08069FD" ma:contentTypeVersion="21" ma:contentTypeDescription="Skapa ett nytt dokument." ma:contentTypeScope="" ma:versionID="15938920fd11a15b20a4ec01fd239d70">
  <xsd:schema xmlns:xsd="http://www.w3.org/2001/XMLSchema" xmlns:xs="http://www.w3.org/2001/XMLSchema" xmlns:p="http://schemas.microsoft.com/office/2006/metadata/properties" xmlns:ns1="http://schemas.microsoft.com/sharepoint/v3" xmlns:ns2="f6553746-0384-4618-9962-7a6484f5408d" xmlns:ns3="5e4f25f3-ae99-423f-9fae-d4f11a58cf43" targetNamespace="http://schemas.microsoft.com/office/2006/metadata/properties" ma:root="true" ma:fieldsID="32b6f933b8e1f6dcac1529711787f093" ns1:_="" ns2:_="" ns3:_="">
    <xsd:import namespace="http://schemas.microsoft.com/sharepoint/v3"/>
    <xsd:import namespace="f6553746-0384-4618-9962-7a6484f5408d"/>
    <xsd:import namespace="5e4f25f3-ae99-423f-9fae-d4f11a58cf4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1:_dlc_Exempt" minOccurs="0"/>
                <xsd:element ref="ns1:_dlc_ExpireDateSaved" minOccurs="0"/>
                <xsd:element ref="ns1:_dlc_ExpireDate"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5" nillable="true" ma:displayName="Undanta från princip" ma:hidden="true" ma:internalName="_dlc_Exempt" ma:readOnly="true">
      <xsd:simpleType>
        <xsd:restriction base="dms:Unknown"/>
      </xsd:simpleType>
    </xsd:element>
    <xsd:element name="_dlc_ExpireDateSaved" ma:index="16" nillable="true" ma:displayName="Originalförfallodag" ma:hidden="true" ma:internalName="_dlc_ExpireDateSaved" ma:readOnly="true">
      <xsd:simpleType>
        <xsd:restriction base="dms:DateTime"/>
      </xsd:simpleType>
    </xsd:element>
    <xsd:element name="_dlc_ExpireDate" ma:index="17" nillable="true" ma:displayName="Förfallodatum" ma:hidden="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6553746-0384-4618-9962-7a6484f540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Bildmarkeringar" ma:readOnly="false" ma:fieldId="{5cf76f15-5ced-4ddc-b409-7134ff3c332f}" ma:taxonomyMulti="true" ma:sspId="19d4c047-6b36-4fa7-b9a8-e8d476ae0fa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e4f25f3-ae99-423f-9fae-d4f11a58cf43"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TaxCatchAll" ma:index="26" nillable="true" ma:displayName="Taxonomy Catch All Column" ma:hidden="true" ma:list="{bb7f6521-95e7-4e53-83de-3456b496cd35}" ma:internalName="TaxCatchAll" ma:showField="CatchAllData" ma:web="5e4f25f3-ae99-423f-9fae-d4f11a58cf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A2F535-B6A6-40DF-9E03-402038C04410}">
  <ds:schemaRefs>
    <ds:schemaRef ds:uri="office.server.policy"/>
  </ds:schemaRefs>
</ds:datastoreItem>
</file>

<file path=customXml/itemProps2.xml><?xml version="1.0" encoding="utf-8"?>
<ds:datastoreItem xmlns:ds="http://schemas.openxmlformats.org/officeDocument/2006/customXml" ds:itemID="{C5B9F4BF-106A-4D8D-B84D-2C301DA63CB1}">
  <ds:schemaRefs>
    <ds:schemaRef ds:uri="http://schemas.microsoft.com/office/2006/metadata/properties"/>
    <ds:schemaRef ds:uri="http://schemas.microsoft.com/office/infopath/2007/PartnerControls"/>
    <ds:schemaRef ds:uri="5e4f25f3-ae99-423f-9fae-d4f11a58cf43"/>
    <ds:schemaRef ds:uri="f6553746-0384-4618-9962-7a6484f5408d"/>
    <ds:schemaRef ds:uri="http://schemas.microsoft.com/sharepoint/v3"/>
  </ds:schemaRefs>
</ds:datastoreItem>
</file>

<file path=customXml/itemProps3.xml><?xml version="1.0" encoding="utf-8"?>
<ds:datastoreItem xmlns:ds="http://schemas.openxmlformats.org/officeDocument/2006/customXml" ds:itemID="{87BEABF2-4225-4785-921C-ED164FB5274E}">
  <ds:schemaRefs>
    <ds:schemaRef ds:uri="http://schemas.microsoft.com/sharepoint/v3/contenttype/forms"/>
  </ds:schemaRefs>
</ds:datastoreItem>
</file>

<file path=customXml/itemProps4.xml><?xml version="1.0" encoding="utf-8"?>
<ds:datastoreItem xmlns:ds="http://schemas.openxmlformats.org/officeDocument/2006/customXml" ds:itemID="{C4D1D2A2-3927-4BDC-8E28-F943FE89C7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553746-0384-4618-9962-7a6484f5408d"/>
    <ds:schemaRef ds:uri="5e4f25f3-ae99-423f-9fae-d4f11a58cf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3331</Words>
  <Application>Microsoft Office PowerPoint</Application>
  <PresentationFormat>Benutzerdefiniert</PresentationFormat>
  <Paragraphs>230</Paragraphs>
  <Slides>33</Slides>
  <Notes>4</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33</vt:i4>
      </vt:variant>
    </vt:vector>
  </HeadingPairs>
  <TitlesOfParts>
    <vt:vector size="38" baseType="lpstr">
      <vt:lpstr>Arial</vt:lpstr>
      <vt:lpstr>Calibri</vt:lpstr>
      <vt:lpstr>Helvetica Neue</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Jennifer Voepel</cp:lastModifiedBy>
  <cp:revision>72</cp:revision>
  <dcterms:created xsi:type="dcterms:W3CDTF">2022-01-27T16:04:38Z</dcterms:created>
  <dcterms:modified xsi:type="dcterms:W3CDTF">2024-02-05T00:32:17Z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y fmtid="{D5CDD505-2E9C-101B-9397-08002B2CF9AE}" pid="5" name="ContentTypeId">
    <vt:lpwstr>0x0101000EF0B05C24659849954D56DEC08069FD</vt:lpwstr>
  </property>
  <property fmtid="{D5CDD505-2E9C-101B-9397-08002B2CF9AE}" pid="6" name="_dlc_policyId">
    <vt:lpwstr>0x0101000EF0B05C24659849954D56DEC08069FD|1641654227</vt:lpwstr>
  </property>
  <property fmtid="{D5CDD505-2E9C-101B-9397-08002B2CF9AE}" pid="7" name="ItemRetentionFormula">
    <vt:lpwstr>&lt;formula id="Microsoft.Office.RecordsManagement.PolicyFeatures.Expiration.Formula.BuiltIn"&gt;&lt;number&gt;5&lt;/number&gt;&lt;property&gt;Created&lt;/property&gt;&lt;propertyId&gt;8c06beca-0777-48f7-91c7-6da68bc07b69&lt;/propertyId&gt;&lt;period&gt;years&lt;/period&gt;&lt;/formula&gt;</vt:lpwstr>
  </property>
</Properties>
</file>