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5"/>
    <p:sldMasterId id="2147483667" r:id="rId6"/>
  </p:sldMasterIdLst>
  <p:notesMasterIdLst>
    <p:notesMasterId r:id="rId31"/>
  </p:notesMasterIdLst>
  <p:handoutMasterIdLst>
    <p:handoutMasterId r:id="rId32"/>
  </p:handoutMasterIdLst>
  <p:sldIdLst>
    <p:sldId id="277" r:id="rId7"/>
    <p:sldId id="278" r:id="rId8"/>
    <p:sldId id="279" r:id="rId9"/>
    <p:sldId id="289" r:id="rId10"/>
    <p:sldId id="280" r:id="rId11"/>
    <p:sldId id="305" r:id="rId12"/>
    <p:sldId id="281" r:id="rId13"/>
    <p:sldId id="300" r:id="rId14"/>
    <p:sldId id="306" r:id="rId15"/>
    <p:sldId id="296" r:id="rId16"/>
    <p:sldId id="292" r:id="rId17"/>
    <p:sldId id="291" r:id="rId18"/>
    <p:sldId id="295" r:id="rId19"/>
    <p:sldId id="297" r:id="rId20"/>
    <p:sldId id="293" r:id="rId21"/>
    <p:sldId id="307" r:id="rId22"/>
    <p:sldId id="298" r:id="rId23"/>
    <p:sldId id="308" r:id="rId24"/>
    <p:sldId id="284" r:id="rId25"/>
    <p:sldId id="309" r:id="rId26"/>
    <p:sldId id="310" r:id="rId27"/>
    <p:sldId id="290" r:id="rId28"/>
    <p:sldId id="268" r:id="rId29"/>
    <p:sldId id="287" r:id="rId30"/>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6D09180-C4E9-C180-805C-BE4E4D8E86E1}" name="Sara Wettergren (CCG)" initials="S(" userId="S::sara.wettergren@ccgeurope.com::6bd23c58-2b37-4590-bce4-0f83f72dec64" providerId="AD"/>
  <p188:author id="{2F770FA1-16AD-4335-ED35-1F9876AF6202}" name="Adilhan Adil (CCG)" initials="AA(" userId="S::adilhan.adil@ccgeurope.com::525f50c8-9af0-493a-950e-9bb6f042934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E75A5A-DAEF-4FAB-87FE-1EE0A0FC44EB}" v="596" dt="2022-11-15T18:44:17.563"/>
    <p1510:client id="{8DB4CD5E-EBC1-2FDA-EFDC-BA3E4D7F08AD}" v="24" dt="2023-01-17T14:27:54.390"/>
    <p1510:client id="{CAE91BC1-3DA6-9961-2D34-9437016111AB}" v="9" dt="2022-12-23T13:02:37.80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0" autoAdjust="0"/>
    <p:restoredTop sz="94660"/>
  </p:normalViewPr>
  <p:slideViewPr>
    <p:cSldViewPr>
      <p:cViewPr varScale="1">
        <p:scale>
          <a:sx n="60" d="100"/>
          <a:sy n="60" d="100"/>
        </p:scale>
        <p:origin x="84" y="80"/>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 Id="rId8" Type="http://schemas.openxmlformats.org/officeDocument/2006/relationships/slide" Target="slides/slide2.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sv-SE" sz="2400" noProof="0" dirty="0">
              <a:latin typeface="Helvetica Neue" panose="020B0604020202020204" charset="0"/>
            </a:rPr>
            <a:t>Dessa människor är potentiella entreprenörer. Efter "</a:t>
          </a:r>
          <a:r>
            <a:rPr lang="sv-SE" sz="2400" noProof="0" dirty="0" err="1">
              <a:latin typeface="Helvetica Neue" panose="020B0604020202020204" charset="0"/>
            </a:rPr>
            <a:t>intrapreneuring</a:t>
          </a:r>
          <a:r>
            <a:rPr lang="sv-SE" sz="2400" noProof="0" dirty="0">
              <a:latin typeface="Helvetica Neue" panose="020B0604020202020204" charset="0"/>
            </a:rPr>
            <a:t>" på ditt företag kommer några av dem till och med att starta sina egna.</a:t>
          </a:r>
          <a:endParaRPr lang="en-US" sz="2400" noProof="0" dirty="0">
            <a:latin typeface="Helvetica Neue" panose="020B0604020202020204" charset="0"/>
          </a:endParaRP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D51BFEAE-B0D4-4920-ADF0-5667C068D592}">
      <dgm:prSet phldrT="[Texto]" custT="1"/>
      <dgm:spPr>
        <a:solidFill>
          <a:srgbClr val="AED633"/>
        </a:solidFill>
      </dgm:spPr>
      <dgm:t>
        <a:bodyPr/>
        <a:lstStyle/>
        <a:p>
          <a:pPr>
            <a:buNone/>
          </a:pPr>
          <a:r>
            <a:rPr lang="sv-SE" sz="2400" noProof="0" dirty="0">
              <a:latin typeface="Helvetica Neue" panose="020B0604020202020204" charset="0"/>
            </a:rPr>
            <a:t>Det bästa med dem är att de redan är motiverade, så du behöver inte ge dem ett motiverande tal för att få dem engagerade.</a:t>
          </a:r>
          <a:endParaRPr lang="en-US" sz="2400" noProof="0" dirty="0">
            <a:latin typeface="Helvetica Neue" panose="020B0604020202020204" charset="0"/>
          </a:endParaRPr>
        </a:p>
      </dgm:t>
    </dgm:pt>
    <dgm:pt modelId="{E73953A9-3C21-4C7A-B7EA-A0F968A4EEEE}" type="parTrans" cxnId="{A0042052-DEF2-460E-96D6-461A435461E9}">
      <dgm:prSet/>
      <dgm:spPr/>
      <dgm:t>
        <a:bodyPr/>
        <a:lstStyle/>
        <a:p>
          <a:endParaRPr lang="es-ES"/>
        </a:p>
      </dgm:t>
    </dgm:pt>
    <dgm:pt modelId="{B4A75EF7-965B-46DA-AB53-32553BAF48B3}" type="sibTrans" cxnId="{A0042052-DEF2-460E-96D6-461A435461E9}">
      <dgm:prSet/>
      <dgm:spPr/>
      <dgm:t>
        <a:bodyPr/>
        <a:lstStyle/>
        <a:p>
          <a:endParaRPr lang="es-ES"/>
        </a:p>
      </dgm:t>
    </dgm:pt>
    <dgm:pt modelId="{B9C6DC64-1437-487B-8657-E5570A531569}">
      <dgm:prSet phldrT="[Texto]" custT="1"/>
      <dgm:spPr>
        <a:solidFill>
          <a:srgbClr val="AED633"/>
        </a:solidFill>
      </dgm:spPr>
      <dgm:t>
        <a:bodyPr/>
        <a:lstStyle/>
        <a:p>
          <a:pPr>
            <a:buNone/>
          </a:pPr>
          <a:r>
            <a:rPr lang="sv-SE" sz="2400" noProof="0" dirty="0">
              <a:latin typeface="Helvetica Neue" panose="020B0604020202020204" charset="0"/>
            </a:rPr>
            <a:t>Det är viktigt att du upptäcker dem tidigt innan andra människor kommer på sitt nya sätt att tänka och de överförs till en annan organisation där de kan bygga en mer fruktbar relation än i din.</a:t>
          </a:r>
          <a:endParaRPr lang="en-US" sz="2400" noProof="0" dirty="0">
            <a:latin typeface="Helvetica Neue" panose="020B0604020202020204" charset="0"/>
          </a:endParaRPr>
        </a:p>
      </dgm:t>
    </dgm:pt>
    <dgm:pt modelId="{7C7E27C6-0CC6-4DE3-9DA5-B311B32D6C38}" type="parTrans" cxnId="{AF0BB708-9C2B-4ACF-9F66-6294E65211E5}">
      <dgm:prSet/>
      <dgm:spPr/>
      <dgm:t>
        <a:bodyPr/>
        <a:lstStyle/>
        <a:p>
          <a:endParaRPr lang="en-GB"/>
        </a:p>
      </dgm:t>
    </dgm:pt>
    <dgm:pt modelId="{51E6B373-F786-4EED-9647-3F7C23D179A5}" type="sibTrans" cxnId="{AF0BB708-9C2B-4ACF-9F66-6294E65211E5}">
      <dgm:prSet/>
      <dgm:spPr/>
      <dgm:t>
        <a:bodyPr/>
        <a:lstStyle/>
        <a:p>
          <a:endParaRPr lang="en-GB"/>
        </a:p>
      </dgm:t>
    </dgm:pt>
    <dgm:pt modelId="{3F51C99A-4A5A-42E9-89A9-1F23A4EB3206}">
      <dgm:prSet/>
      <dgm:spPr/>
      <dgm:t>
        <a:bodyPr/>
        <a:lstStyle/>
        <a:p>
          <a:endParaRPr lang="en-GB" dirty="0"/>
        </a:p>
      </dgm:t>
    </dgm:pt>
    <dgm:pt modelId="{F01A065C-4DA7-4D03-91C2-BF7E643C01E5}" type="parTrans" cxnId="{A2F3D9AD-F2CD-46E1-9623-06EACDCAE25D}">
      <dgm:prSet/>
      <dgm:spPr/>
      <dgm:t>
        <a:bodyPr/>
        <a:lstStyle/>
        <a:p>
          <a:endParaRPr lang="en-GB"/>
        </a:p>
      </dgm:t>
    </dgm:pt>
    <dgm:pt modelId="{99A6B510-551F-4FCC-8180-CB06C0495AE6}" type="sibTrans" cxnId="{A2F3D9AD-F2CD-46E1-9623-06EACDCAE25D}">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2808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857" custScaleY="243089">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1735"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sv-SE" sz="2400" noProof="0" dirty="0">
              <a:latin typeface="Helvetica Neue" panose="020B0604020202020204" charset="0"/>
            </a:rPr>
            <a:t>Intraprenörer, enligt </a:t>
          </a:r>
          <a:r>
            <a:rPr lang="sv-SE" sz="2400" noProof="0" dirty="0" err="1">
              <a:latin typeface="Helvetica Neue" panose="020B0604020202020204" charset="0"/>
            </a:rPr>
            <a:t>Pinchot</a:t>
          </a:r>
          <a:r>
            <a:rPr lang="sv-SE" sz="2400" noProof="0" dirty="0">
              <a:latin typeface="Helvetica Neue" panose="020B0604020202020204" charset="0"/>
            </a:rPr>
            <a:t>, är "</a:t>
          </a:r>
          <a:r>
            <a:rPr lang="sv-SE" sz="2400" noProof="0" dirty="0" err="1">
              <a:latin typeface="Helvetica Neue" panose="020B0604020202020204" charset="0"/>
            </a:rPr>
            <a:t>Dreamers</a:t>
          </a:r>
          <a:r>
            <a:rPr lang="sv-SE" sz="2400" noProof="0" dirty="0">
              <a:latin typeface="Helvetica Neue" panose="020B0604020202020204" charset="0"/>
            </a:rPr>
            <a:t> </a:t>
          </a:r>
          <a:r>
            <a:rPr lang="sv-SE" sz="2400" noProof="0" dirty="0" err="1">
              <a:latin typeface="Helvetica Neue" panose="020B0604020202020204" charset="0"/>
            </a:rPr>
            <a:t>who</a:t>
          </a:r>
          <a:r>
            <a:rPr lang="sv-SE" sz="2400" noProof="0" dirty="0">
              <a:latin typeface="Helvetica Neue" panose="020B0604020202020204" charset="0"/>
            </a:rPr>
            <a:t> do." Men att bara låta anställda möjlighet att generera idéer kommer inte att hålla dem engagerade i ditt företag. </a:t>
          </a:r>
          <a:endParaRPr lang="en-US" sz="2400" noProof="0" dirty="0">
            <a:latin typeface="Helvetica Neue" panose="020B0604020202020204" charset="0"/>
          </a:endParaRPr>
        </a:p>
      </dgm:t>
    </dgm:pt>
    <dgm:pt modelId="{BA7815DD-03D0-49E8-A08B-59C65D01C410}" type="sibTrans" cxnId="{509D4E3A-3D10-40A0-AB0A-B32E4372CD90}">
      <dgm:prSet/>
      <dgm:spPr/>
      <dgm:t>
        <a:bodyPr/>
        <a:lstStyle/>
        <a:p>
          <a:endParaRPr lang="es-ES"/>
        </a:p>
      </dgm:t>
    </dgm:pt>
    <dgm:pt modelId="{1CB79019-0CE4-43C8-AF4F-B31A2C6EFD51}" type="parTrans" cxnId="{509D4E3A-3D10-40A0-AB0A-B32E4372CD90}">
      <dgm:prSet/>
      <dgm:spPr/>
      <dgm:t>
        <a:bodyPr/>
        <a:lstStyle/>
        <a:p>
          <a:endParaRPr lang="es-ES"/>
        </a:p>
      </dgm:t>
    </dgm:pt>
    <dgm:pt modelId="{B9C6DC64-1437-487B-8657-E5570A531569}">
      <dgm:prSet phldrT="[Texto]" custT="1"/>
      <dgm:spPr>
        <a:solidFill>
          <a:srgbClr val="AED633"/>
        </a:solidFill>
      </dgm:spPr>
      <dgm:t>
        <a:bodyPr/>
        <a:lstStyle/>
        <a:p>
          <a:pPr>
            <a:buNone/>
          </a:pPr>
          <a:r>
            <a:rPr lang="sv-SE" sz="2400" noProof="0" dirty="0">
              <a:latin typeface="Helvetica Neue" panose="020B0604020202020204" charset="0"/>
            </a:rPr>
            <a:t>Precis som nystartade entreprenörer drivs intraprenörer att se sina idéer lyckas.</a:t>
          </a:r>
          <a:endParaRPr lang="en-US" sz="2400" noProof="0" dirty="0">
            <a:latin typeface="Helvetica Neue" panose="020B0604020202020204" charset="0"/>
          </a:endParaRPr>
        </a:p>
      </dgm:t>
    </dgm:pt>
    <dgm:pt modelId="{51E6B373-F786-4EED-9647-3F7C23D179A5}" type="sibTrans" cxnId="{AF0BB708-9C2B-4ACF-9F66-6294E65211E5}">
      <dgm:prSet/>
      <dgm:spPr/>
      <dgm:t>
        <a:bodyPr/>
        <a:lstStyle/>
        <a:p>
          <a:endParaRPr lang="en-GB"/>
        </a:p>
      </dgm:t>
    </dgm:pt>
    <dgm:pt modelId="{7C7E27C6-0CC6-4DE3-9DA5-B311B32D6C38}" type="parTrans" cxnId="{AF0BB708-9C2B-4ACF-9F66-6294E65211E5}">
      <dgm:prSet/>
      <dgm:spPr/>
      <dgm:t>
        <a:bodyPr/>
        <a:lstStyle/>
        <a:p>
          <a:endParaRPr lang="en-GB"/>
        </a:p>
      </dgm:t>
    </dgm:pt>
    <dgm:pt modelId="{3F51C99A-4A5A-42E9-89A9-1F23A4EB3206}">
      <dgm:prSet/>
      <dgm:spPr/>
      <dgm:t>
        <a:bodyPr/>
        <a:lstStyle/>
        <a:p>
          <a:endParaRPr lang="en-GB" dirty="0"/>
        </a:p>
      </dgm:t>
    </dgm:pt>
    <dgm:pt modelId="{99A6B510-551F-4FCC-8180-CB06C0495AE6}" type="sibTrans" cxnId="{A2F3D9AD-F2CD-46E1-9623-06EACDCAE25D}">
      <dgm:prSet/>
      <dgm:spPr/>
      <dgm:t>
        <a:bodyPr/>
        <a:lstStyle/>
        <a:p>
          <a:endParaRPr lang="en-GB"/>
        </a:p>
      </dgm:t>
    </dgm:pt>
    <dgm:pt modelId="{F01A065C-4DA7-4D03-91C2-BF7E643C01E5}" type="parTrans" cxnId="{A2F3D9AD-F2CD-46E1-9623-06EACDCAE25D}">
      <dgm:prSet/>
      <dgm:spPr/>
      <dgm:t>
        <a:bodyPr/>
        <a:lstStyle/>
        <a:p>
          <a:endParaRPr lang="en-GB"/>
        </a:p>
      </dgm:t>
    </dgm:pt>
    <dgm:pt modelId="{D51BFEAE-B0D4-4920-ADF0-5667C068D592}">
      <dgm:prSet phldrT="[Texto]" custT="1"/>
      <dgm:spPr>
        <a:solidFill>
          <a:srgbClr val="AED633"/>
        </a:solidFill>
      </dgm:spPr>
      <dgm:t>
        <a:bodyPr/>
        <a:lstStyle/>
        <a:p>
          <a:pPr>
            <a:buNone/>
          </a:pPr>
          <a:r>
            <a:rPr lang="sv-SE" sz="2400" noProof="0" dirty="0">
              <a:latin typeface="Helvetica Neue" panose="020B0604020202020204" charset="0"/>
            </a:rPr>
            <a:t>Dessutom måste du ge dem befogenhet att genomföra sina idéer. Glöm aldrig att intraprenörer föds med en entreprenörsanda. Både att generera och genomföra idéer är deras passioner. </a:t>
          </a:r>
          <a:endParaRPr lang="en-US" sz="2400" noProof="0" dirty="0">
            <a:latin typeface="Helvetica Neue" panose="020B0604020202020204" charset="0"/>
          </a:endParaRPr>
        </a:p>
      </dgm:t>
    </dgm:pt>
    <dgm:pt modelId="{B4A75EF7-965B-46DA-AB53-32553BAF48B3}" type="sibTrans" cxnId="{A0042052-DEF2-460E-96D6-461A435461E9}">
      <dgm:prSet/>
      <dgm:spPr/>
      <dgm:t>
        <a:bodyPr/>
        <a:lstStyle/>
        <a:p>
          <a:endParaRPr lang="es-ES"/>
        </a:p>
      </dgm:t>
    </dgm:pt>
    <dgm:pt modelId="{E73953A9-3C21-4C7A-B7EA-A0F968A4EEEE}" type="parTrans" cxnId="{A0042052-DEF2-460E-96D6-461A435461E9}">
      <dgm:prSet/>
      <dgm:spPr/>
      <dgm:t>
        <a:bodyPr/>
        <a:lstStyle/>
        <a:p>
          <a:endParaRPr lang="es-ES"/>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37130"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459284">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sv-SE" sz="2400" noProof="0" dirty="0">
              <a:latin typeface="Helvetica Neue" panose="020B0604020202020204" charset="0"/>
            </a:rPr>
            <a:t>Eftersom intraprenörer är medvetna om att förändring är den enda konstanten i livet, kan du alltid räkna med att de ligger i framkant av förändring inom ditt företag och förespråkar förändring varhelst de kan.</a:t>
          </a:r>
          <a:endParaRPr lang="en-US" sz="2400" noProof="0" dirty="0">
            <a:latin typeface="Helvetica Neue" panose="020B0604020202020204" charset="0"/>
          </a:endParaRP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3F51C99A-4A5A-42E9-89A9-1F23A4EB3206}">
      <dgm:prSet/>
      <dgm:spPr/>
      <dgm:t>
        <a:bodyPr/>
        <a:lstStyle/>
        <a:p>
          <a:endParaRPr lang="en-GB" dirty="0"/>
        </a:p>
      </dgm:t>
    </dgm:pt>
    <dgm:pt modelId="{99A6B510-551F-4FCC-8180-CB06C0495AE6}" type="sibTrans" cxnId="{A2F3D9AD-F2CD-46E1-9623-06EACDCAE25D}">
      <dgm:prSet/>
      <dgm:spPr/>
      <dgm:t>
        <a:bodyPr/>
        <a:lstStyle/>
        <a:p>
          <a:endParaRPr lang="en-GB"/>
        </a:p>
      </dgm:t>
    </dgm:pt>
    <dgm:pt modelId="{F01A065C-4DA7-4D03-91C2-BF7E643C01E5}" type="parTrans" cxnId="{A2F3D9AD-F2CD-46E1-9623-06EACDCAE25D}">
      <dgm:prSet/>
      <dgm:spPr/>
      <dgm:t>
        <a:bodyPr/>
        <a:lstStyle/>
        <a:p>
          <a:endParaRPr lang="en-GB"/>
        </a:p>
      </dgm:t>
    </dgm:pt>
    <dgm:pt modelId="{B9C6DC64-1437-487B-8657-E5570A531569}">
      <dgm:prSet phldrT="[Texto]" custT="1"/>
      <dgm:spPr>
        <a:solidFill>
          <a:srgbClr val="AED633"/>
        </a:solidFill>
      </dgm:spPr>
      <dgm:t>
        <a:bodyPr/>
        <a:lstStyle/>
        <a:p>
          <a:pPr>
            <a:buNone/>
          </a:pPr>
          <a:r>
            <a:rPr lang="sv-SE" sz="2400" noProof="0" dirty="0">
              <a:latin typeface="Helvetica Neue" panose="020B0604020202020204" charset="0"/>
            </a:rPr>
            <a:t>Alla viktiga utvecklingar som de tar fram kommer alltid att stödjas av ett tilltalande affärsfall.</a:t>
          </a:r>
          <a:endParaRPr lang="en-US" sz="2400" noProof="0" dirty="0">
            <a:latin typeface="Helvetica Neue" panose="020B0604020202020204" charset="0"/>
          </a:endParaRPr>
        </a:p>
      </dgm:t>
    </dgm:pt>
    <dgm:pt modelId="{51E6B373-F786-4EED-9647-3F7C23D179A5}" type="sibTrans" cxnId="{AF0BB708-9C2B-4ACF-9F66-6294E65211E5}">
      <dgm:prSet/>
      <dgm:spPr/>
      <dgm:t>
        <a:bodyPr/>
        <a:lstStyle/>
        <a:p>
          <a:endParaRPr lang="en-GB"/>
        </a:p>
      </dgm:t>
    </dgm:pt>
    <dgm:pt modelId="{7C7E27C6-0CC6-4DE3-9DA5-B311B32D6C38}" type="parTrans" cxnId="{AF0BB708-9C2B-4ACF-9F66-6294E65211E5}">
      <dgm:prSet/>
      <dgm:spPr/>
      <dgm:t>
        <a:bodyPr/>
        <a:lstStyle/>
        <a:p>
          <a:endParaRPr lang="en-GB"/>
        </a:p>
      </dgm:t>
    </dgm:pt>
    <dgm:pt modelId="{639CF416-20BE-437D-98B4-D58E4B4BC7B0}">
      <dgm:prSet phldrT="[Texto]" custT="1"/>
      <dgm:spPr>
        <a:solidFill>
          <a:srgbClr val="AED633"/>
        </a:solidFill>
      </dgm:spPr>
      <dgm:t>
        <a:bodyPr/>
        <a:lstStyle/>
        <a:p>
          <a:pPr>
            <a:buNone/>
          </a:pPr>
          <a:r>
            <a:rPr lang="sv-SE" sz="2400" noProof="0" dirty="0">
              <a:latin typeface="Helvetica Neue" panose="020B0604020202020204" charset="0"/>
            </a:rPr>
            <a:t>Framgångsrika intraprenörer, å andra sidan, driver förändring på ett medvetet och väl övervägt sätt snarare än att begära det bara för sakens skull. </a:t>
          </a:r>
          <a:endParaRPr lang="en-US" sz="2400" noProof="0" dirty="0">
            <a:latin typeface="Helvetica Neue" panose="020B0604020202020204" charset="0"/>
          </a:endParaRPr>
        </a:p>
      </dgm:t>
    </dgm:pt>
    <dgm:pt modelId="{A7742BAF-07FC-44A1-ACBC-D5F2A695A21A}" type="parTrans" cxnId="{8151C3DA-7211-4B1E-B7FA-17D074313BFC}">
      <dgm:prSet/>
      <dgm:spPr/>
      <dgm:t>
        <a:bodyPr/>
        <a:lstStyle/>
        <a:p>
          <a:endParaRPr lang="en-GB"/>
        </a:p>
      </dgm:t>
    </dgm:pt>
    <dgm:pt modelId="{11941679-ADFA-4776-9836-0FFDC6FEB987}" type="sibTrans" cxnId="{8151C3DA-7211-4B1E-B7FA-17D074313BFC}">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39437" custScaleY="385709">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D800F4C8-4012-4DA3-831D-45B1CE4E51C4}" type="pres">
      <dgm:prSet presAssocID="{639CF416-20BE-437D-98B4-D58E4B4BC7B0}" presName="parentLin" presStyleCnt="0"/>
      <dgm:spPr/>
    </dgm:pt>
    <dgm:pt modelId="{EFC40AE3-7C93-4230-BC48-ABD8F7484385}" type="pres">
      <dgm:prSet presAssocID="{639CF416-20BE-437D-98B4-D58E4B4BC7B0}" presName="parentLeftMargin" presStyleLbl="node1" presStyleIdx="0" presStyleCnt="3"/>
      <dgm:spPr/>
    </dgm:pt>
    <dgm:pt modelId="{9889898D-5BD2-4DC3-9ADC-64227FF8073E}" type="pres">
      <dgm:prSet presAssocID="{639CF416-20BE-437D-98B4-D58E4B4BC7B0}" presName="parentText" presStyleLbl="node1" presStyleIdx="1" presStyleCnt="3" custScaleX="141966" custScaleY="386334">
        <dgm:presLayoutVars>
          <dgm:chMax val="0"/>
          <dgm:bulletEnabled val="1"/>
        </dgm:presLayoutVars>
      </dgm:prSet>
      <dgm:spPr/>
    </dgm:pt>
    <dgm:pt modelId="{4640A438-3803-4071-8135-E9EC3ABF8637}" type="pres">
      <dgm:prSet presAssocID="{639CF416-20BE-437D-98B4-D58E4B4BC7B0}" presName="negativeSpace" presStyleCnt="0"/>
      <dgm:spPr/>
    </dgm:pt>
    <dgm:pt modelId="{97B9BB45-0BD6-42EA-8253-6CD2B217B2E3}" type="pres">
      <dgm:prSet presAssocID="{639CF416-20BE-437D-98B4-D58E4B4BC7B0}" presName="childText" presStyleLbl="conFgAcc1" presStyleIdx="1" presStyleCnt="3">
        <dgm:presLayoutVars>
          <dgm:bulletEnabled val="1"/>
        </dgm:presLayoutVars>
      </dgm:prSet>
      <dgm:spPr/>
    </dgm:pt>
    <dgm:pt modelId="{7D80BF7C-FBF7-4FD1-A3BD-4E7BF9688A15}" type="pres">
      <dgm:prSet presAssocID="{11941679-ADFA-4776-9836-0FFDC6FEB987}"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39428" custScaleY="305957" custLinFactNeighborX="5393">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106B5926-889D-4756-94A4-4051C75E398B}" type="presOf" srcId="{9BBD28ED-822E-4AAF-9863-41B96A812890}" destId="{15E60A09-B80D-4920-965A-FEC7544B77FC}"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52F505C8-2843-48A9-B08F-2E4D16C18AE6}" type="presOf" srcId="{639CF416-20BE-437D-98B4-D58E4B4BC7B0}" destId="{EFC40AE3-7C93-4230-BC48-ABD8F7484385}" srcOrd="0" destOrd="0" presId="urn:microsoft.com/office/officeart/2005/8/layout/list1"/>
    <dgm:cxn modelId="{C64308D5-AA5C-4F29-879A-4B68F04760D5}" type="presOf" srcId="{639CF416-20BE-437D-98B4-D58E4B4BC7B0}" destId="{9889898D-5BD2-4DC3-9ADC-64227FF8073E}" srcOrd="1" destOrd="0" presId="urn:microsoft.com/office/officeart/2005/8/layout/list1"/>
    <dgm:cxn modelId="{8151C3DA-7211-4B1E-B7FA-17D074313BFC}" srcId="{33BBCC62-4168-45F7-9B59-3A00B7BD1316}" destId="{639CF416-20BE-437D-98B4-D58E4B4BC7B0}" srcOrd="1" destOrd="0" parTransId="{A7742BAF-07FC-44A1-ACBC-D5F2A695A21A}" sibTransId="{11941679-ADFA-4776-9836-0FFDC6FEB987}"/>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3CBC891B-DF49-4A6C-97F5-3B09C03F8E89}" type="presParOf" srcId="{A665AF82-8505-4171-BAA9-2174A3D59870}" destId="{D800F4C8-4012-4DA3-831D-45B1CE4E51C4}" srcOrd="4" destOrd="0" presId="urn:microsoft.com/office/officeart/2005/8/layout/list1"/>
    <dgm:cxn modelId="{EDABFFE7-BA53-47DF-9D5C-A5F9C615902A}" type="presParOf" srcId="{D800F4C8-4012-4DA3-831D-45B1CE4E51C4}" destId="{EFC40AE3-7C93-4230-BC48-ABD8F7484385}" srcOrd="0" destOrd="0" presId="urn:microsoft.com/office/officeart/2005/8/layout/list1"/>
    <dgm:cxn modelId="{0D05F078-9501-4B13-97AE-E5FD7445B026}" type="presParOf" srcId="{D800F4C8-4012-4DA3-831D-45B1CE4E51C4}" destId="{9889898D-5BD2-4DC3-9ADC-64227FF8073E}" srcOrd="1" destOrd="0" presId="urn:microsoft.com/office/officeart/2005/8/layout/list1"/>
    <dgm:cxn modelId="{616A3DB4-ECCA-40A2-A9AA-F2998257BA14}" type="presParOf" srcId="{A665AF82-8505-4171-BAA9-2174A3D59870}" destId="{4640A438-3803-4071-8135-E9EC3ABF8637}" srcOrd="5" destOrd="0" presId="urn:microsoft.com/office/officeart/2005/8/layout/list1"/>
    <dgm:cxn modelId="{ED2DD71A-DF09-453C-8631-C4D5DBD5D021}" type="presParOf" srcId="{A665AF82-8505-4171-BAA9-2174A3D59870}" destId="{97B9BB45-0BD6-42EA-8253-6CD2B217B2E3}" srcOrd="6" destOrd="0" presId="urn:microsoft.com/office/officeart/2005/8/layout/list1"/>
    <dgm:cxn modelId="{8DC16E65-9210-4EE0-9318-1851441E8BB4}" type="presParOf" srcId="{A665AF82-8505-4171-BAA9-2174A3D59870}" destId="{7D80BF7C-FBF7-4FD1-A3BD-4E7BF9688A1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sv-SE" sz="2400" noProof="0" dirty="0">
              <a:latin typeface="Helvetica Neue" panose="020B0604020202020204" charset="0"/>
            </a:rPr>
            <a:t>De kommer att vara motiverade att implementera sitt koncept om de är medvetna om ledningens stöd för det. Intraprenören påverkas inte av negativa attityder.</a:t>
          </a:r>
          <a:endParaRPr lang="de-DE" sz="2400" noProof="0" dirty="0">
            <a:latin typeface="Helvetica Neue" panose="020B0604020202020204" charset="0"/>
          </a:endParaRP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B9C6DC64-1437-487B-8657-E5570A531569}">
      <dgm:prSet phldrT="[Texto]" custT="1"/>
      <dgm:spPr>
        <a:solidFill>
          <a:srgbClr val="AED633"/>
        </a:solidFill>
      </dgm:spPr>
      <dgm:t>
        <a:bodyPr/>
        <a:lstStyle/>
        <a:p>
          <a:pPr>
            <a:buNone/>
          </a:pPr>
          <a:r>
            <a:rPr lang="sv-SE" sz="2400" noProof="0" dirty="0">
              <a:latin typeface="Helvetica Neue" panose="020B0604020202020204" charset="0"/>
            </a:rPr>
            <a:t>Dessutom avskräcks de inte lätt av skeptiker; När slutmålet för deras idé är i sikte är de motiverade till slutet.</a:t>
          </a:r>
          <a:endParaRPr lang="de-DE" sz="2400" noProof="0" dirty="0">
            <a:latin typeface="Helvetica Neue" panose="020B0604020202020204" charset="0"/>
          </a:endParaRPr>
        </a:p>
      </dgm:t>
    </dgm:pt>
    <dgm:pt modelId="{7C7E27C6-0CC6-4DE3-9DA5-B311B32D6C38}" type="parTrans" cxnId="{AF0BB708-9C2B-4ACF-9F66-6294E65211E5}">
      <dgm:prSet/>
      <dgm:spPr/>
      <dgm:t>
        <a:bodyPr/>
        <a:lstStyle/>
        <a:p>
          <a:endParaRPr lang="en-GB"/>
        </a:p>
      </dgm:t>
    </dgm:pt>
    <dgm:pt modelId="{51E6B373-F786-4EED-9647-3F7C23D179A5}" type="sibTrans" cxnId="{AF0BB708-9C2B-4ACF-9F66-6294E65211E5}">
      <dgm:prSet/>
      <dgm:spPr/>
      <dgm:t>
        <a:bodyPr/>
        <a:lstStyle/>
        <a:p>
          <a:endParaRPr lang="en-GB"/>
        </a:p>
      </dgm:t>
    </dgm:pt>
    <dgm:pt modelId="{3F51C99A-4A5A-42E9-89A9-1F23A4EB3206}">
      <dgm:prSet/>
      <dgm:spPr/>
      <dgm:t>
        <a:bodyPr/>
        <a:lstStyle/>
        <a:p>
          <a:endParaRPr lang="en-GB" dirty="0"/>
        </a:p>
      </dgm:t>
    </dgm:pt>
    <dgm:pt modelId="{F01A065C-4DA7-4D03-91C2-BF7E643C01E5}" type="parTrans" cxnId="{A2F3D9AD-F2CD-46E1-9623-06EACDCAE25D}">
      <dgm:prSet/>
      <dgm:spPr/>
      <dgm:t>
        <a:bodyPr/>
        <a:lstStyle/>
        <a:p>
          <a:endParaRPr lang="en-GB"/>
        </a:p>
      </dgm:t>
    </dgm:pt>
    <dgm:pt modelId="{99A6B510-551F-4FCC-8180-CB06C0495AE6}" type="sibTrans" cxnId="{A2F3D9AD-F2CD-46E1-9623-06EACDCAE25D}">
      <dgm:prSet/>
      <dgm:spPr/>
      <dgm:t>
        <a:bodyPr/>
        <a:lstStyle/>
        <a:p>
          <a:endParaRPr lang="en-GB"/>
        </a:p>
      </dgm:t>
    </dgm:pt>
    <dgm:pt modelId="{D0373EA0-F47C-4FDF-B8D3-AFA3BF199AFC}">
      <dgm:prSet phldrT="[Texto]" custT="1"/>
      <dgm:spPr>
        <a:solidFill>
          <a:srgbClr val="AED633"/>
        </a:solidFill>
      </dgm:spPr>
      <dgm:t>
        <a:bodyPr/>
        <a:lstStyle/>
        <a:p>
          <a:pPr>
            <a:buNone/>
          </a:pPr>
          <a:r>
            <a:rPr lang="sv-SE" sz="2400" noProof="0" dirty="0">
              <a:latin typeface="Helvetica Neue" panose="020B0604020202020204" charset="0"/>
            </a:rPr>
            <a:t>De är där för att introducera innovation till företaget, oavsett om det är genom en ny metod för att anställa anställda, utveckling av ett nytt system eller till och med produktion av en helt ny produkt eller tjänst. </a:t>
          </a:r>
          <a:endParaRPr lang="de-DE" sz="2400" noProof="0" dirty="0">
            <a:latin typeface="Helvetica Neue" panose="020B0604020202020204" charset="0"/>
          </a:endParaRPr>
        </a:p>
      </dgm:t>
    </dgm:pt>
    <dgm:pt modelId="{AB9E7DED-A2CA-4E79-B1D4-AD25EA231E4E}" type="parTrans" cxnId="{DAD42915-5880-4313-B04F-53BD8D1548D8}">
      <dgm:prSet/>
      <dgm:spPr/>
      <dgm:t>
        <a:bodyPr/>
        <a:lstStyle/>
        <a:p>
          <a:endParaRPr lang="en-GB"/>
        </a:p>
      </dgm:t>
    </dgm:pt>
    <dgm:pt modelId="{E8CFA043-B8BD-4A9F-8526-C8609B579BE9}" type="sibTrans" cxnId="{DAD42915-5880-4313-B04F-53BD8D1548D8}">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2808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8E8B13CF-C24C-4799-B9E8-A962DEE9B059}" type="pres">
      <dgm:prSet presAssocID="{D0373EA0-F47C-4FDF-B8D3-AFA3BF199AFC}" presName="parentLin" presStyleCnt="0"/>
      <dgm:spPr/>
    </dgm:pt>
    <dgm:pt modelId="{F3270E8E-537C-4E37-A771-DFBCE5DEC8A1}" type="pres">
      <dgm:prSet presAssocID="{D0373EA0-F47C-4FDF-B8D3-AFA3BF199AFC}" presName="parentLeftMargin" presStyleLbl="node1" presStyleIdx="0" presStyleCnt="3"/>
      <dgm:spPr/>
    </dgm:pt>
    <dgm:pt modelId="{0A41B908-EDC4-4F5C-984B-1233CC1D3DBC}" type="pres">
      <dgm:prSet presAssocID="{D0373EA0-F47C-4FDF-B8D3-AFA3BF199AFC}" presName="parentText" presStyleLbl="node1" presStyleIdx="1" presStyleCnt="3" custScaleX="136871" custScaleY="356594">
        <dgm:presLayoutVars>
          <dgm:chMax val="0"/>
          <dgm:bulletEnabled val="1"/>
        </dgm:presLayoutVars>
      </dgm:prSet>
      <dgm:spPr/>
    </dgm:pt>
    <dgm:pt modelId="{1C685B42-B306-4460-985A-9AB182945FF6}" type="pres">
      <dgm:prSet presAssocID="{D0373EA0-F47C-4FDF-B8D3-AFA3BF199AFC}" presName="negativeSpace" presStyleCnt="0"/>
      <dgm:spPr/>
    </dgm:pt>
    <dgm:pt modelId="{1DB8970B-57B1-48C3-B722-0D8967F53843}" type="pres">
      <dgm:prSet presAssocID="{D0373EA0-F47C-4FDF-B8D3-AFA3BF199AFC}" presName="childText" presStyleLbl="conFgAcc1" presStyleIdx="1" presStyleCnt="3">
        <dgm:presLayoutVars>
          <dgm:bulletEnabled val="1"/>
        </dgm:presLayoutVars>
      </dgm:prSet>
      <dgm:spPr/>
    </dgm:pt>
    <dgm:pt modelId="{084EFFD7-48AA-412D-ACB5-072A43C2E8C8}" type="pres">
      <dgm:prSet presAssocID="{E8CFA043-B8BD-4A9F-8526-C8609B579BE9}"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1735"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DAD42915-5880-4313-B04F-53BD8D1548D8}" srcId="{33BBCC62-4168-45F7-9B59-3A00B7BD1316}" destId="{D0373EA0-F47C-4FDF-B8D3-AFA3BF199AFC}" srcOrd="1" destOrd="0" parTransId="{AB9E7DED-A2CA-4E79-B1D4-AD25EA231E4E}" sibTransId="{E8CFA043-B8BD-4A9F-8526-C8609B579BE9}"/>
    <dgm:cxn modelId="{C91EB022-B69F-4CAC-BC32-A57C2006B525}" type="presOf" srcId="{D0373EA0-F47C-4FDF-B8D3-AFA3BF199AFC}" destId="{F3270E8E-537C-4E37-A771-DFBCE5DEC8A1}" srcOrd="0"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64768C3-9A40-48EC-890F-24A5712EC10B}" type="presOf" srcId="{D0373EA0-F47C-4FDF-B8D3-AFA3BF199AFC}" destId="{0A41B908-EDC4-4F5C-984B-1233CC1D3DBC}"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647A3A4A-1D31-43F2-945E-5A95FAD77D70}" type="presParOf" srcId="{A665AF82-8505-4171-BAA9-2174A3D59870}" destId="{8E8B13CF-C24C-4799-B9E8-A962DEE9B059}" srcOrd="4" destOrd="0" presId="urn:microsoft.com/office/officeart/2005/8/layout/list1"/>
    <dgm:cxn modelId="{55687E63-E2D0-46D1-83CA-12A7FF4D0098}" type="presParOf" srcId="{8E8B13CF-C24C-4799-B9E8-A962DEE9B059}" destId="{F3270E8E-537C-4E37-A771-DFBCE5DEC8A1}" srcOrd="0" destOrd="0" presId="urn:microsoft.com/office/officeart/2005/8/layout/list1"/>
    <dgm:cxn modelId="{20BE1645-007F-4A55-B42C-0E35DD76048D}" type="presParOf" srcId="{8E8B13CF-C24C-4799-B9E8-A962DEE9B059}" destId="{0A41B908-EDC4-4F5C-984B-1233CC1D3DBC}" srcOrd="1" destOrd="0" presId="urn:microsoft.com/office/officeart/2005/8/layout/list1"/>
    <dgm:cxn modelId="{A5C2A2C7-520F-4BDF-87F5-1239AB0B414F}" type="presParOf" srcId="{A665AF82-8505-4171-BAA9-2174A3D59870}" destId="{1C685B42-B306-4460-985A-9AB182945FF6}" srcOrd="5" destOrd="0" presId="urn:microsoft.com/office/officeart/2005/8/layout/list1"/>
    <dgm:cxn modelId="{6B7D7DBA-3B21-477E-BD9E-9E8323941CD6}" type="presParOf" srcId="{A665AF82-8505-4171-BAA9-2174A3D59870}" destId="{1DB8970B-57B1-48C3-B722-0D8967F53843}" srcOrd="6" destOrd="0" presId="urn:microsoft.com/office/officeart/2005/8/layout/list1"/>
    <dgm:cxn modelId="{C069C0BD-1752-446B-8525-857B0C8ADE04}" type="presParOf" srcId="{A665AF82-8505-4171-BAA9-2174A3D59870}" destId="{084EFFD7-48AA-412D-ACB5-072A43C2E8C8}"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sv-SE" sz="2400" noProof="0" dirty="0">
              <a:latin typeface="Helvetica Neue" panose="020B0604020202020204" charset="0"/>
            </a:rPr>
            <a:t>Intraprenörer tenderar att ha en positiv attityd och en tydlig strategi. Även om det inte är en del av deras arbete kommer de att tro att det är och kommer inte att sluta förrän de har förbättrats eller åtminstone haft en positiv inverkan på något i organisationen.</a:t>
          </a:r>
          <a:endParaRPr lang="en-US" sz="2400" noProof="0" dirty="0">
            <a:latin typeface="Helvetica Neue" panose="020B0604020202020204" charset="0"/>
          </a:endParaRPr>
        </a:p>
      </dgm:t>
    </dgm:pt>
    <dgm:pt modelId="{BA7815DD-03D0-49E8-A08B-59C65D01C410}" type="sibTrans" cxnId="{509D4E3A-3D10-40A0-AB0A-B32E4372CD90}">
      <dgm:prSet/>
      <dgm:spPr/>
      <dgm:t>
        <a:bodyPr/>
        <a:lstStyle/>
        <a:p>
          <a:endParaRPr lang="es-ES"/>
        </a:p>
      </dgm:t>
    </dgm:pt>
    <dgm:pt modelId="{1CB79019-0CE4-43C8-AF4F-B31A2C6EFD51}" type="parTrans" cxnId="{509D4E3A-3D10-40A0-AB0A-B32E4372CD90}">
      <dgm:prSet/>
      <dgm:spPr/>
      <dgm:t>
        <a:bodyPr/>
        <a:lstStyle/>
        <a:p>
          <a:endParaRPr lang="es-ES"/>
        </a:p>
      </dgm:t>
    </dgm:pt>
    <dgm:pt modelId="{B9C6DC64-1437-487B-8657-E5570A531569}">
      <dgm:prSet phldrT="[Texto]" custT="1"/>
      <dgm:spPr>
        <a:solidFill>
          <a:srgbClr val="AED633"/>
        </a:solidFill>
      </dgm:spPr>
      <dgm:t>
        <a:bodyPr/>
        <a:lstStyle/>
        <a:p>
          <a:pPr>
            <a:buNone/>
          </a:pPr>
          <a:r>
            <a:rPr lang="sv-SE" sz="2400" noProof="0" dirty="0">
              <a:latin typeface="Helvetica Neue" panose="020B0604020202020204" charset="0"/>
            </a:rPr>
            <a:t>Som ett svar måste du omge dem med en stark supportgrupp och se uppfinningarna ta fart. Oavsett, se till att ge dem en budget; Annars kan spänningen gå ur kontroll.</a:t>
          </a:r>
          <a:endParaRPr lang="en-US" sz="2400" noProof="0" dirty="0">
            <a:latin typeface="Helvetica Neue" panose="020B0604020202020204" charset="0"/>
          </a:endParaRPr>
        </a:p>
      </dgm:t>
    </dgm:pt>
    <dgm:pt modelId="{51E6B373-F786-4EED-9647-3F7C23D179A5}" type="sibTrans" cxnId="{AF0BB708-9C2B-4ACF-9F66-6294E65211E5}">
      <dgm:prSet/>
      <dgm:spPr/>
      <dgm:t>
        <a:bodyPr/>
        <a:lstStyle/>
        <a:p>
          <a:endParaRPr lang="en-GB"/>
        </a:p>
      </dgm:t>
    </dgm:pt>
    <dgm:pt modelId="{7C7E27C6-0CC6-4DE3-9DA5-B311B32D6C38}" type="parTrans" cxnId="{AF0BB708-9C2B-4ACF-9F66-6294E65211E5}">
      <dgm:prSet/>
      <dgm:spPr/>
      <dgm:t>
        <a:bodyPr/>
        <a:lstStyle/>
        <a:p>
          <a:endParaRPr lang="en-GB"/>
        </a:p>
      </dgm:t>
    </dgm:pt>
    <dgm:pt modelId="{3F51C99A-4A5A-42E9-89A9-1F23A4EB3206}">
      <dgm:prSet/>
      <dgm:spPr/>
      <dgm:t>
        <a:bodyPr/>
        <a:lstStyle/>
        <a:p>
          <a:endParaRPr lang="en-GB" dirty="0"/>
        </a:p>
      </dgm:t>
    </dgm:pt>
    <dgm:pt modelId="{99A6B510-551F-4FCC-8180-CB06C0495AE6}" type="sibTrans" cxnId="{A2F3D9AD-F2CD-46E1-9623-06EACDCAE25D}">
      <dgm:prSet/>
      <dgm:spPr/>
      <dgm:t>
        <a:bodyPr/>
        <a:lstStyle/>
        <a:p>
          <a:endParaRPr lang="en-GB"/>
        </a:p>
      </dgm:t>
    </dgm:pt>
    <dgm:pt modelId="{F01A065C-4DA7-4D03-91C2-BF7E643C01E5}" type="parTrans" cxnId="{A2F3D9AD-F2CD-46E1-9623-06EACDCAE25D}">
      <dgm:prSet/>
      <dgm:spPr/>
      <dgm:t>
        <a:bodyPr/>
        <a:lstStyle/>
        <a:p>
          <a:endParaRPr lang="en-GB"/>
        </a:p>
      </dgm:t>
    </dgm:pt>
    <dgm:pt modelId="{D51BFEAE-B0D4-4920-ADF0-5667C068D592}">
      <dgm:prSet phldrT="[Texto]" custT="1"/>
      <dgm:spPr>
        <a:solidFill>
          <a:srgbClr val="AED633"/>
        </a:solidFill>
      </dgm:spPr>
      <dgm:t>
        <a:bodyPr/>
        <a:lstStyle/>
        <a:p>
          <a:pPr>
            <a:buNone/>
          </a:pPr>
          <a:r>
            <a:rPr lang="sv-SE" sz="2400" noProof="0" dirty="0">
              <a:latin typeface="Helvetica Neue" panose="020B0604020202020204" charset="0"/>
            </a:rPr>
            <a:t>Till skillnad från entreprenörer föredrar intraprenörer dock att arbeta i team. De är karismatiska naturliga ledare som drar andra till sig via sin entusiasm för förändring och innovation.</a:t>
          </a:r>
          <a:endParaRPr lang="en-US" sz="2400" noProof="0" dirty="0">
            <a:latin typeface="Helvetica Neue" panose="020B0604020202020204" charset="0"/>
          </a:endParaRPr>
        </a:p>
      </dgm:t>
    </dgm:pt>
    <dgm:pt modelId="{B4A75EF7-965B-46DA-AB53-32553BAF48B3}" type="sibTrans" cxnId="{A0042052-DEF2-460E-96D6-461A435461E9}">
      <dgm:prSet/>
      <dgm:spPr/>
      <dgm:t>
        <a:bodyPr/>
        <a:lstStyle/>
        <a:p>
          <a:endParaRPr lang="es-ES"/>
        </a:p>
      </dgm:t>
    </dgm:pt>
    <dgm:pt modelId="{E73953A9-3C21-4C7A-B7EA-A0F968A4EEEE}" type="parTrans" cxnId="{A0042052-DEF2-460E-96D6-461A435461E9}">
      <dgm:prSet/>
      <dgm:spPr/>
      <dgm:t>
        <a:bodyPr/>
        <a:lstStyle/>
        <a:p>
          <a:endParaRPr lang="es-ES"/>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325906">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99801">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sv-SE" sz="2400" noProof="0" dirty="0">
              <a:latin typeface="Helvetica Neue" panose="020B0604020202020204" charset="0"/>
            </a:rPr>
            <a:t>Dessa människor kommer fortfarande att vara på jobbet efter att klockan 5 har gått, och de var förmodligen bland de första som anlände! De saknar grepp om idén om balans mellan arbete och privatliv eftersom det helt enkelt finns för mycket att göra. </a:t>
          </a:r>
          <a:endParaRPr lang="en-US" sz="2400" noProof="0" dirty="0">
            <a:latin typeface="Helvetica Neue" panose="020B0604020202020204" charset="0"/>
          </a:endParaRPr>
        </a:p>
      </dgm:t>
    </dgm:pt>
    <dgm:pt modelId="{BA7815DD-03D0-49E8-A08B-59C65D01C410}" type="sibTrans" cxnId="{509D4E3A-3D10-40A0-AB0A-B32E4372CD90}">
      <dgm:prSet/>
      <dgm:spPr/>
      <dgm:t>
        <a:bodyPr/>
        <a:lstStyle/>
        <a:p>
          <a:endParaRPr lang="es-ES"/>
        </a:p>
      </dgm:t>
    </dgm:pt>
    <dgm:pt modelId="{1CB79019-0CE4-43C8-AF4F-B31A2C6EFD51}" type="parTrans" cxnId="{509D4E3A-3D10-40A0-AB0A-B32E4372CD90}">
      <dgm:prSet/>
      <dgm:spPr/>
      <dgm:t>
        <a:bodyPr/>
        <a:lstStyle/>
        <a:p>
          <a:endParaRPr lang="es-ES"/>
        </a:p>
      </dgm:t>
    </dgm:pt>
    <dgm:pt modelId="{B9C6DC64-1437-487B-8657-E5570A531569}">
      <dgm:prSet phldrT="[Texto]" custT="1"/>
      <dgm:spPr>
        <a:solidFill>
          <a:srgbClr val="AED633"/>
        </a:solidFill>
      </dgm:spPr>
      <dgm:t>
        <a:bodyPr/>
        <a:lstStyle/>
        <a:p>
          <a:pPr>
            <a:buNone/>
          </a:pPr>
          <a:r>
            <a:rPr lang="sv-SE" sz="2400" noProof="0" dirty="0">
              <a:latin typeface="Helvetica Neue" panose="020B0604020202020204" charset="0"/>
            </a:rPr>
            <a:t>Intraprenörer är stora tänkare, ge dem därför begrepp snarare än detaljer så att de kan koncentrera sig på att skapa snarare än att slösa bort denna väsentliga resurs på administration.</a:t>
          </a:r>
          <a:endParaRPr lang="en-US" sz="2400" noProof="0" dirty="0">
            <a:latin typeface="Helvetica Neue" panose="020B0604020202020204" charset="0"/>
          </a:endParaRPr>
        </a:p>
      </dgm:t>
    </dgm:pt>
    <dgm:pt modelId="{51E6B373-F786-4EED-9647-3F7C23D179A5}" type="sibTrans" cxnId="{AF0BB708-9C2B-4ACF-9F66-6294E65211E5}">
      <dgm:prSet/>
      <dgm:spPr/>
      <dgm:t>
        <a:bodyPr/>
        <a:lstStyle/>
        <a:p>
          <a:endParaRPr lang="en-GB"/>
        </a:p>
      </dgm:t>
    </dgm:pt>
    <dgm:pt modelId="{7C7E27C6-0CC6-4DE3-9DA5-B311B32D6C38}" type="parTrans" cxnId="{AF0BB708-9C2B-4ACF-9F66-6294E65211E5}">
      <dgm:prSet/>
      <dgm:spPr/>
      <dgm:t>
        <a:bodyPr/>
        <a:lstStyle/>
        <a:p>
          <a:endParaRPr lang="en-GB"/>
        </a:p>
      </dgm:t>
    </dgm:pt>
    <dgm:pt modelId="{3F51C99A-4A5A-42E9-89A9-1F23A4EB3206}">
      <dgm:prSet/>
      <dgm:spPr/>
      <dgm:t>
        <a:bodyPr/>
        <a:lstStyle/>
        <a:p>
          <a:endParaRPr lang="en-GB" dirty="0"/>
        </a:p>
      </dgm:t>
    </dgm:pt>
    <dgm:pt modelId="{99A6B510-551F-4FCC-8180-CB06C0495AE6}" type="sibTrans" cxnId="{A2F3D9AD-F2CD-46E1-9623-06EACDCAE25D}">
      <dgm:prSet/>
      <dgm:spPr/>
      <dgm:t>
        <a:bodyPr/>
        <a:lstStyle/>
        <a:p>
          <a:endParaRPr lang="en-GB"/>
        </a:p>
      </dgm:t>
    </dgm:pt>
    <dgm:pt modelId="{F01A065C-4DA7-4D03-91C2-BF7E643C01E5}" type="parTrans" cxnId="{A2F3D9AD-F2CD-46E1-9623-06EACDCAE25D}">
      <dgm:prSet/>
      <dgm:spPr/>
      <dgm:t>
        <a:bodyPr/>
        <a:lstStyle/>
        <a:p>
          <a:endParaRPr lang="en-GB"/>
        </a:p>
      </dgm:t>
    </dgm:pt>
    <dgm:pt modelId="{D51BFEAE-B0D4-4920-ADF0-5667C068D592}">
      <dgm:prSet phldrT="[Texto]" custT="1"/>
      <dgm:spPr>
        <a:solidFill>
          <a:srgbClr val="AED633"/>
        </a:solidFill>
      </dgm:spPr>
      <dgm:t>
        <a:bodyPr/>
        <a:lstStyle/>
        <a:p>
          <a:pPr>
            <a:buNone/>
          </a:pPr>
          <a:r>
            <a:rPr lang="sv-SE" sz="2400" noProof="0" dirty="0">
              <a:latin typeface="Helvetica Neue" panose="020B0604020202020204" charset="0"/>
            </a:rPr>
            <a:t>Så se till att de har en kapabel hjälpare som hjälper dem, som om de inte gör det kommer de att försöka göra allt och oundvikligen misslyckas.</a:t>
          </a:r>
          <a:endParaRPr lang="en-US" sz="2400" noProof="0" dirty="0">
            <a:latin typeface="Helvetica Neue" panose="020B0604020202020204" charset="0"/>
          </a:endParaRPr>
        </a:p>
      </dgm:t>
    </dgm:pt>
    <dgm:pt modelId="{B4A75EF7-965B-46DA-AB53-32553BAF48B3}" type="sibTrans" cxnId="{A0042052-DEF2-460E-96D6-461A435461E9}">
      <dgm:prSet/>
      <dgm:spPr/>
      <dgm:t>
        <a:bodyPr/>
        <a:lstStyle/>
        <a:p>
          <a:endParaRPr lang="es-ES"/>
        </a:p>
      </dgm:t>
    </dgm:pt>
    <dgm:pt modelId="{E73953A9-3C21-4C7A-B7EA-A0F968A4EEEE}" type="parTrans" cxnId="{A0042052-DEF2-460E-96D6-461A435461E9}">
      <dgm:prSet/>
      <dgm:spPr/>
      <dgm:t>
        <a:bodyPr/>
        <a:lstStyle/>
        <a:p>
          <a:endParaRPr lang="es-ES"/>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355583">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8256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lIns="216000"/>
        <a:lstStyle/>
        <a:p>
          <a:r>
            <a:rPr lang="en-US" sz="2400" b="1" noProof="0" dirty="0" err="1">
              <a:solidFill>
                <a:srgbClr val="666666"/>
              </a:solidFill>
              <a:effectLst/>
              <a:latin typeface="Helvetica Neue" panose="020B0604020202020204" charset="0"/>
              <a:ea typeface="Calibri" panose="020F0502020204030204" pitchFamily="34" charset="0"/>
              <a:cs typeface="Times New Roman" panose="02020603050405020304" pitchFamily="18" charset="0"/>
            </a:rPr>
            <a:t>Tidigare</a:t>
          </a:r>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r>
            <a:rPr lang="en-US" sz="2400" b="1" noProof="0" dirty="0" err="1">
              <a:solidFill>
                <a:srgbClr val="666666"/>
              </a:solidFill>
              <a:effectLst/>
              <a:latin typeface="Helvetica Neue" panose="020B0604020202020204" charset="0"/>
              <a:ea typeface="Calibri" panose="020F0502020204030204" pitchFamily="34" charset="0"/>
              <a:cs typeface="Times New Roman" panose="02020603050405020304" pitchFamily="18" charset="0"/>
            </a:rPr>
            <a:t>rekord</a:t>
          </a:r>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av start-up </a:t>
          </a:r>
          <a:r>
            <a:rPr lang="en-US" sz="2400" b="1" noProof="0" dirty="0" err="1">
              <a:solidFill>
                <a:srgbClr val="666666"/>
              </a:solidFill>
              <a:effectLst/>
              <a:latin typeface="Helvetica Neue" panose="020B0604020202020204" charset="0"/>
              <a:ea typeface="Calibri" panose="020F0502020204030204" pitchFamily="34" charset="0"/>
              <a:cs typeface="Times New Roman" panose="02020603050405020304" pitchFamily="18" charset="0"/>
            </a:rPr>
            <a:t>projekt</a:t>
          </a:r>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a:t>
          </a:r>
          <a:endParaRPr lang="en-US" sz="2400" noProof="0" dirty="0">
            <a:latin typeface="Helvetica Neue" panose="020B0604020202020204" charset="0"/>
          </a:endParaRP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D51BFEAE-B0D4-4920-ADF0-5667C068D592}">
      <dgm:prSet phldrT="[Texto]" custT="1"/>
      <dgm:spPr>
        <a:solidFill>
          <a:srgbClr val="AED633"/>
        </a:solidFill>
      </dgm:spPr>
      <dgm:t>
        <a:bodyPr lIns="216000"/>
        <a:lstStyle/>
        <a:p>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a:t>
          </a:r>
          <a:r>
            <a:rPr lang="en-US" sz="2400" b="1" noProof="0" dirty="0" err="1">
              <a:solidFill>
                <a:srgbClr val="666666"/>
              </a:solidFill>
              <a:effectLst/>
              <a:latin typeface="Helvetica Neue" panose="020B0604020202020204" charset="0"/>
              <a:ea typeface="Calibri" panose="020F0502020204030204" pitchFamily="34" charset="0"/>
              <a:cs typeface="Times New Roman" panose="02020603050405020304" pitchFamily="18" charset="0"/>
            </a:rPr>
            <a:t>Störande</a:t>
          </a:r>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r>
            <a:rPr lang="en-US" sz="2400" b="1" noProof="0" dirty="0" err="1">
              <a:solidFill>
                <a:srgbClr val="666666"/>
              </a:solidFill>
              <a:effectLst/>
              <a:latin typeface="Helvetica Neue" panose="020B0604020202020204" charset="0"/>
              <a:ea typeface="Calibri" panose="020F0502020204030204" pitchFamily="34" charset="0"/>
              <a:cs typeface="Times New Roman" panose="02020603050405020304" pitchFamily="18" charset="0"/>
            </a:rPr>
            <a:t>arbetsstil</a:t>
          </a:r>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noProof="0" dirty="0">
            <a:latin typeface="Helvetica Neue" panose="020B0604020202020204" charset="0"/>
          </a:endParaRPr>
        </a:p>
      </dgm:t>
    </dgm:pt>
    <dgm:pt modelId="{E73953A9-3C21-4C7A-B7EA-A0F968A4EEEE}" type="parTrans" cxnId="{A0042052-DEF2-460E-96D6-461A435461E9}">
      <dgm:prSet/>
      <dgm:spPr/>
      <dgm:t>
        <a:bodyPr/>
        <a:lstStyle/>
        <a:p>
          <a:endParaRPr lang="es-ES"/>
        </a:p>
      </dgm:t>
    </dgm:pt>
    <dgm:pt modelId="{B4A75EF7-965B-46DA-AB53-32553BAF48B3}" type="sibTrans" cxnId="{A0042052-DEF2-460E-96D6-461A435461E9}">
      <dgm:prSet/>
      <dgm:spPr/>
      <dgm:t>
        <a:bodyPr/>
        <a:lstStyle/>
        <a:p>
          <a:endParaRPr lang="es-ES"/>
        </a:p>
      </dgm:t>
    </dgm:pt>
    <dgm:pt modelId="{16BBF1F2-EF18-4932-87FC-1A3AC670B50B}">
      <dgm:prSet phldrT="[Texto]" custT="1"/>
      <dgm:spPr>
        <a:solidFill>
          <a:srgbClr val="AED633"/>
        </a:solidFill>
      </dgm:spPr>
      <dgm:t>
        <a:bodyPr lIns="216000"/>
        <a:lstStyle/>
        <a:p>
          <a:r>
            <a:rPr lang="en-US" sz="2400" b="1" noProof="0" dirty="0" err="1">
              <a:solidFill>
                <a:srgbClr val="666666"/>
              </a:solidFill>
              <a:effectLst/>
              <a:latin typeface="Helvetica Neue" panose="020B0604020202020204" charset="0"/>
              <a:ea typeface="Calibri" panose="020F0502020204030204" pitchFamily="34" charset="0"/>
              <a:cs typeface="Times New Roman" panose="02020603050405020304" pitchFamily="18" charset="0"/>
            </a:rPr>
            <a:t>Intraprenör</a:t>
          </a:r>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-DNA: </a:t>
          </a:r>
          <a:endParaRPr lang="en-US" sz="2400" noProof="0" dirty="0">
            <a:latin typeface="Helvetica Neue" panose="020B0604020202020204" charset="0"/>
          </a:endParaRPr>
        </a:p>
      </dgm:t>
    </dgm:pt>
    <dgm:pt modelId="{F4DDC1A2-7161-4520-BC48-4B12FAC6BC9D}" type="parTrans" cxnId="{64697FB5-51CB-44F4-AD4E-C61824595A8A}">
      <dgm:prSet/>
      <dgm:spPr/>
      <dgm:t>
        <a:bodyPr/>
        <a:lstStyle/>
        <a:p>
          <a:endParaRPr lang="es-ES"/>
        </a:p>
      </dgm:t>
    </dgm:pt>
    <dgm:pt modelId="{512C4A2E-9CE6-428C-80E0-AAE214BA27E6}" type="sibTrans" cxnId="{64697FB5-51CB-44F4-AD4E-C61824595A8A}">
      <dgm:prSet/>
      <dgm:spPr/>
      <dgm:t>
        <a:bodyPr/>
        <a:lstStyle/>
        <a:p>
          <a:endParaRPr lang="es-ES"/>
        </a:p>
      </dgm:t>
    </dgm:pt>
    <dgm:pt modelId="{8773EC6A-8120-4245-B2FA-E6FCBAC9353E}">
      <dgm:prSet/>
      <dgm:spPr/>
      <dgm:t>
        <a:bodyPr lIns="432000" rIns="432000"/>
        <a:lstStyle/>
        <a:p>
          <a:pPr marL="176213" indent="-176213">
            <a:buFont typeface="Arial" panose="020B0604020202020204" pitchFamily="34" charset="0"/>
            <a:buChar char="•"/>
          </a:pPr>
          <a:r>
            <a:rPr lang="sv-SE"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Har de tidigare bidragit väsentligt till eller varit involverade i start-</a:t>
          </a:r>
          <a:r>
            <a:rPr lang="sv-SE" noProof="0" dirty="0" err="1">
              <a:solidFill>
                <a:schemeClr val="tx1"/>
              </a:solidFill>
              <a:effectLst/>
              <a:latin typeface="Helvetica Neue" panose="020B0604020202020204" charset="0"/>
              <a:ea typeface="Calibri" panose="020F0502020204030204" pitchFamily="34" charset="0"/>
              <a:cs typeface="Times New Roman" panose="02020603050405020304" pitchFamily="18" charset="0"/>
            </a:rPr>
            <a:t>up</a:t>
          </a:r>
          <a:r>
            <a:rPr lang="sv-SE"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 projekt? De kan leda ett nytt startinitiativ inom din organisation och dela insiktsfulla lärdomar från sina tidigare erfarenheter.</a:t>
          </a:r>
          <a:endParaRPr lang="en-US" noProof="0" dirty="0">
            <a:solidFill>
              <a:schemeClr val="tx1"/>
            </a:solidFill>
            <a:latin typeface="Helvetica Neue" panose="020B0604020202020204" charset="0"/>
          </a:endParaRPr>
        </a:p>
      </dgm:t>
    </dgm:pt>
    <dgm:pt modelId="{AB4DB9A8-FDF5-42D1-A87C-C7345488E7DF}" type="parTrans" cxnId="{D66CC139-9664-4659-A5AF-A9DF70A4268E}">
      <dgm:prSet/>
      <dgm:spPr/>
      <dgm:t>
        <a:bodyPr/>
        <a:lstStyle/>
        <a:p>
          <a:endParaRPr lang="en-GB"/>
        </a:p>
      </dgm:t>
    </dgm:pt>
    <dgm:pt modelId="{A067B088-3DE8-4A15-9B98-59D0527140C9}" type="sibTrans" cxnId="{D66CC139-9664-4659-A5AF-A9DF70A4268E}">
      <dgm:prSet/>
      <dgm:spPr/>
      <dgm:t>
        <a:bodyPr/>
        <a:lstStyle/>
        <a:p>
          <a:endParaRPr lang="en-GB"/>
        </a:p>
      </dgm:t>
    </dgm:pt>
    <dgm:pt modelId="{B5ACD4BA-7E65-46FC-952F-685F6A47666E}">
      <dgm:prSet/>
      <dgm:spPr/>
      <dgm:t>
        <a:bodyPr lIns="432000" rIns="432000"/>
        <a:lstStyle/>
        <a:p>
          <a:pPr marL="176213" indent="-176213"/>
          <a:r>
            <a:rPr lang="sv-SE"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Är de trotsiga och ifrågasätter ofta de metoder som ditt företag nu använder? Kan du upptäcka deras missnöje med ditt företags mål och uppdrag? Hur ofta testar de nya funktioner och hur mycket mindre riskbenägna är de än resten av teamet? Många chefer känner inte igen den </a:t>
          </a:r>
          <a:r>
            <a:rPr lang="sv-SE" noProof="0" dirty="0" err="1">
              <a:solidFill>
                <a:schemeClr val="tx1"/>
              </a:solidFill>
              <a:effectLst/>
              <a:latin typeface="Helvetica Neue" panose="020B0604020202020204" charset="0"/>
              <a:ea typeface="Calibri" panose="020F0502020204030204" pitchFamily="34" charset="0"/>
              <a:cs typeface="Times New Roman" panose="02020603050405020304" pitchFamily="18" charset="0"/>
            </a:rPr>
            <a:t>intraprenöriella</a:t>
          </a:r>
          <a:r>
            <a:rPr lang="sv-SE"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 andan hos dessa individer och ser dem istället som svåra att hantera, även om de kan vara framtida entreprenörer som kräver en annan ledningsstrategi.</a:t>
          </a:r>
          <a:endParaRPr lang="en-US" noProof="0" dirty="0">
            <a:solidFill>
              <a:schemeClr val="tx1"/>
            </a:solidFill>
            <a:latin typeface="Helvetica Neue" panose="020B0604020202020204" charset="0"/>
          </a:endParaRPr>
        </a:p>
      </dgm:t>
    </dgm:pt>
    <dgm:pt modelId="{D4DDFCA8-2989-43AF-AF80-2E71C9CFFABD}" type="parTrans" cxnId="{26F19CA6-FACD-44D7-82E3-25AD927543DC}">
      <dgm:prSet/>
      <dgm:spPr/>
      <dgm:t>
        <a:bodyPr/>
        <a:lstStyle/>
        <a:p>
          <a:endParaRPr lang="en-GB"/>
        </a:p>
      </dgm:t>
    </dgm:pt>
    <dgm:pt modelId="{50AC202E-5C83-4035-8FF9-DC9C7B19661A}" type="sibTrans" cxnId="{26F19CA6-FACD-44D7-82E3-25AD927543DC}">
      <dgm:prSet/>
      <dgm:spPr/>
      <dgm:t>
        <a:bodyPr/>
        <a:lstStyle/>
        <a:p>
          <a:endParaRPr lang="en-GB"/>
        </a:p>
      </dgm:t>
    </dgm:pt>
    <dgm:pt modelId="{AEB73BCE-643C-4BF6-A2CC-2025BBB19332}">
      <dgm:prSet/>
      <dgm:spPr/>
      <dgm:t>
        <a:bodyPr lIns="432000" rIns="432000"/>
        <a:lstStyle/>
        <a:p>
          <a:pPr marL="176213" indent="-176213"/>
          <a:r>
            <a:rPr lang="sv-SE"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Intraprenörer som är framgångsrika har visat sig ha en gemensam uppsättning attribut som kan användas för att förutsäga framtida framgång. Dessa egenskaper kan kartläggas och poängsättas med hjälp av ett personlighetstest som undersöker social intelligens, beteende och attityd och problemlösningsförmåga, så att du kan avgöra vilka individer som har större chans att lyckas i intraprenörskapsprogram.</a:t>
          </a:r>
          <a:endParaRPr lang="en-US" noProof="0" dirty="0">
            <a:solidFill>
              <a:schemeClr val="tx1"/>
            </a:solidFill>
            <a:latin typeface="Helvetica Neue" panose="020B0604020202020204" charset="0"/>
          </a:endParaRPr>
        </a:p>
      </dgm:t>
    </dgm:pt>
    <dgm:pt modelId="{990179DF-F2BA-4EC8-AAF0-EAB400D3FD71}" type="parTrans" cxnId="{4D682487-5A86-4CA9-B4DB-1913E09E0353}">
      <dgm:prSet/>
      <dgm:spPr/>
      <dgm:t>
        <a:bodyPr/>
        <a:lstStyle/>
        <a:p>
          <a:endParaRPr lang="en-GB"/>
        </a:p>
      </dgm:t>
    </dgm:pt>
    <dgm:pt modelId="{E2AC6BAC-E02D-42A7-8ED0-6B8A331E4070}" type="sibTrans" cxnId="{4D682487-5A86-4CA9-B4DB-1913E09E0353}">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LinFactNeighborX="-71631">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LinFactNeighborX="-71631">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dgm:presLayoutVars>
          <dgm:bulletEnabled val="1"/>
        </dgm:presLayoutVars>
      </dgm:prSet>
      <dgm:spPr/>
    </dgm:pt>
    <dgm:pt modelId="{31907D07-1918-4532-917E-01BB0470134F}" type="pres">
      <dgm:prSet presAssocID="{B4A75EF7-965B-46DA-AB53-32553BAF48B3}" presName="spaceBetweenRectangles" presStyleCnt="0"/>
      <dgm:spPr/>
    </dgm:pt>
    <dgm:pt modelId="{C3318848-BC41-41DE-9B48-AA9AEBF2503C}" type="pres">
      <dgm:prSet presAssocID="{16BBF1F2-EF18-4932-87FC-1A3AC670B50B}" presName="parentLin" presStyleCnt="0"/>
      <dgm:spPr/>
    </dgm:pt>
    <dgm:pt modelId="{676F595F-2106-4317-A24F-E656B6F86682}" type="pres">
      <dgm:prSet presAssocID="{16BBF1F2-EF18-4932-87FC-1A3AC670B50B}" presName="parentLeftMargin" presStyleLbl="node1" presStyleIdx="1" presStyleCnt="3"/>
      <dgm:spPr/>
    </dgm:pt>
    <dgm:pt modelId="{9FC1D00B-6765-46A4-A25C-9D900E050070}" type="pres">
      <dgm:prSet presAssocID="{16BBF1F2-EF18-4932-87FC-1A3AC670B50B}" presName="parentText" presStyleLbl="node1" presStyleIdx="2" presStyleCnt="3" custLinFactNeighborX="-71631">
        <dgm:presLayoutVars>
          <dgm:chMax val="0"/>
          <dgm:bulletEnabled val="1"/>
        </dgm:presLayoutVars>
      </dgm:prSet>
      <dgm:spPr/>
    </dgm:pt>
    <dgm:pt modelId="{90B22043-8E45-4F69-80AC-235CDE28B01C}" type="pres">
      <dgm:prSet presAssocID="{16BBF1F2-EF18-4932-87FC-1A3AC670B50B}" presName="negativeSpace" presStyleCnt="0"/>
      <dgm:spPr/>
    </dgm:pt>
    <dgm:pt modelId="{F183DB9D-272B-4E6D-AB32-80DE8DCC5669}" type="pres">
      <dgm:prSet presAssocID="{16BBF1F2-EF18-4932-87FC-1A3AC670B50B}" presName="childText" presStyleLbl="conFgAcc1" presStyleIdx="2" presStyleCnt="3">
        <dgm:presLayoutVars>
          <dgm:bulletEnabled val="1"/>
        </dgm:presLayoutVars>
      </dgm:prSet>
      <dgm:spPr/>
    </dgm:pt>
  </dgm:ptLst>
  <dgm:cxnLst>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08FD3B28-B179-48B3-B285-8ED40F457C90}" type="presOf" srcId="{AEB73BCE-643C-4BF6-A2CC-2025BBB19332}" destId="{F183DB9D-272B-4E6D-AB32-80DE8DCC5669}" srcOrd="0" destOrd="0" presId="urn:microsoft.com/office/officeart/2005/8/layout/list1"/>
    <dgm:cxn modelId="{AC049728-449E-4A73-BBEC-6EAD5C1D6B4F}" type="presOf" srcId="{16BBF1F2-EF18-4932-87FC-1A3AC670B50B}" destId="{676F595F-2106-4317-A24F-E656B6F86682}"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D66CC139-9664-4659-A5AF-A9DF70A4268E}" srcId="{9BBD28ED-822E-4AAF-9863-41B96A812890}" destId="{8773EC6A-8120-4245-B2FA-E6FCBAC9353E}" srcOrd="0" destOrd="0" parTransId="{AB4DB9A8-FDF5-42D1-A87C-C7345488E7DF}" sibTransId="{A067B088-3DE8-4A15-9B98-59D0527140C9}"/>
    <dgm:cxn modelId="{509D4E3A-3D10-40A0-AB0A-B32E4372CD90}" srcId="{33BBCC62-4168-45F7-9B59-3A00B7BD1316}" destId="{9BBD28ED-822E-4AAF-9863-41B96A812890}" srcOrd="0" destOrd="0" parTransId="{1CB79019-0CE4-43C8-AF4F-B31A2C6EFD51}" sibTransId="{BA7815DD-03D0-49E8-A08B-59C65D01C410}"/>
    <dgm:cxn modelId="{924F4F5B-01C5-4D92-8BF7-6B3A010486EB}" type="presOf" srcId="{16BBF1F2-EF18-4932-87FC-1A3AC670B50B}" destId="{9FC1D00B-6765-46A4-A25C-9D900E050070}" srcOrd="1"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CB22707F-2A82-477A-B5D2-FF0AD8035484}" type="presOf" srcId="{8773EC6A-8120-4245-B2FA-E6FCBAC9353E}" destId="{F758E55E-F9F3-4981-BCEE-5D7BA43DD5DB}" srcOrd="0" destOrd="0" presId="urn:microsoft.com/office/officeart/2005/8/layout/list1"/>
    <dgm:cxn modelId="{4D682487-5A86-4CA9-B4DB-1913E09E0353}" srcId="{16BBF1F2-EF18-4932-87FC-1A3AC670B50B}" destId="{AEB73BCE-643C-4BF6-A2CC-2025BBB19332}" srcOrd="0" destOrd="0" parTransId="{990179DF-F2BA-4EC8-AAF0-EAB400D3FD71}" sibTransId="{E2AC6BAC-E02D-42A7-8ED0-6B8A331E4070}"/>
    <dgm:cxn modelId="{26F19CA6-FACD-44D7-82E3-25AD927543DC}" srcId="{D51BFEAE-B0D4-4920-ADF0-5667C068D592}" destId="{B5ACD4BA-7E65-46FC-952F-685F6A47666E}" srcOrd="0" destOrd="0" parTransId="{D4DDFCA8-2989-43AF-AF80-2E71C9CFFABD}" sibTransId="{50AC202E-5C83-4035-8FF9-DC9C7B19661A}"/>
    <dgm:cxn modelId="{ABA792AB-901F-44C4-98DF-00A458A08913}" type="presOf" srcId="{9BBD28ED-822E-4AAF-9863-41B96A812890}" destId="{4764129B-7761-4B95-A03D-502AE032A78A}" srcOrd="1" destOrd="0" presId="urn:microsoft.com/office/officeart/2005/8/layout/list1"/>
    <dgm:cxn modelId="{64697FB5-51CB-44F4-AD4E-C61824595A8A}" srcId="{33BBCC62-4168-45F7-9B59-3A00B7BD1316}" destId="{16BBF1F2-EF18-4932-87FC-1A3AC670B50B}" srcOrd="2" destOrd="0" parTransId="{F4DDC1A2-7161-4520-BC48-4B12FAC6BC9D}" sibTransId="{512C4A2E-9CE6-428C-80E0-AAE214BA27E6}"/>
    <dgm:cxn modelId="{B314F0EB-0B51-4FED-8534-2A3CAEDAEF08}" type="presOf" srcId="{33BBCC62-4168-45F7-9B59-3A00B7BD1316}" destId="{A665AF82-8505-4171-BAA9-2174A3D59870}" srcOrd="0" destOrd="0" presId="urn:microsoft.com/office/officeart/2005/8/layout/list1"/>
    <dgm:cxn modelId="{6EA05CF7-442B-4293-A5D1-D0637197DCDF}" type="presOf" srcId="{B5ACD4BA-7E65-46FC-952F-685F6A47666E}" destId="{708B0FF5-326D-47CA-8907-B37CB19FA87D}"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2A47887-D3CB-41FC-AAED-90372FB49FC7}" type="presParOf" srcId="{A665AF82-8505-4171-BAA9-2174A3D59870}" destId="{31907D07-1918-4532-917E-01BB0470134F}" srcOrd="7" destOrd="0" presId="urn:microsoft.com/office/officeart/2005/8/layout/list1"/>
    <dgm:cxn modelId="{E716382D-5C2E-4AEB-81E3-0D0D54072C9F}" type="presParOf" srcId="{A665AF82-8505-4171-BAA9-2174A3D59870}" destId="{C3318848-BC41-41DE-9B48-AA9AEBF2503C}" srcOrd="8" destOrd="0" presId="urn:microsoft.com/office/officeart/2005/8/layout/list1"/>
    <dgm:cxn modelId="{13089E78-80FB-4C8B-99A6-8320C0C857AE}" type="presParOf" srcId="{C3318848-BC41-41DE-9B48-AA9AEBF2503C}" destId="{676F595F-2106-4317-A24F-E656B6F86682}" srcOrd="0" destOrd="0" presId="urn:microsoft.com/office/officeart/2005/8/layout/list1"/>
    <dgm:cxn modelId="{9E4C889A-5017-4EB9-8CC8-5FDD4E02432F}" type="presParOf" srcId="{C3318848-BC41-41DE-9B48-AA9AEBF2503C}" destId="{9FC1D00B-6765-46A4-A25C-9D900E050070}" srcOrd="1" destOrd="0" presId="urn:microsoft.com/office/officeart/2005/8/layout/list1"/>
    <dgm:cxn modelId="{244FC83D-865B-483F-B752-E589AB1B74AF}" type="presParOf" srcId="{A665AF82-8505-4171-BAA9-2174A3D59870}" destId="{90B22043-8E45-4F69-80AC-235CDE28B01C}" srcOrd="9" destOrd="0" presId="urn:microsoft.com/office/officeart/2005/8/layout/list1"/>
    <dgm:cxn modelId="{5E71284D-7072-4632-B3EB-ADCCBB9FC065}" type="presParOf" srcId="{A665AF82-8505-4171-BAA9-2174A3D59870}" destId="{F183DB9D-272B-4E6D-AB32-80DE8DCC566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9E588ED-7EBD-4940-A553-F6D0A1C66C40}" type="doc">
      <dgm:prSet loTypeId="urn:microsoft.com/office/officeart/2005/8/layout/process1" loCatId="process" qsTypeId="urn:microsoft.com/office/officeart/2005/8/quickstyle/simple1" qsCatId="simple" csTypeId="urn:microsoft.com/office/officeart/2005/8/colors/accent1_2" csCatId="accent1" phldr="1"/>
      <dgm:spPr/>
    </dgm:pt>
    <dgm:pt modelId="{9F68FCD2-3E48-446E-8F22-E5810A80B537}">
      <dgm:prSet phldrT="[Texto]" custT="1"/>
      <dgm:spPr>
        <a:solidFill>
          <a:srgbClr val="4D94B7"/>
        </a:solidFill>
      </dgm:spPr>
      <dgm:t>
        <a:bodyPr/>
        <a:lstStyle/>
        <a:p>
          <a:r>
            <a:rPr lang="sv-SE" sz="2400" noProof="0" dirty="0">
              <a:latin typeface="Helvetica Neue" panose="020B0604020202020204" charset="0"/>
            </a:rPr>
            <a:t>Oavsett vilken organisation de är en del av, erbjuder intraprenörer en betydande konkurrensfördel i form av fortsatta innovationer.
</a:t>
          </a:r>
          <a:endParaRPr lang="en-US" sz="2400" noProof="0" dirty="0">
            <a:latin typeface="Helvetica Neue" panose="020B0604020202020204" charset="0"/>
          </a:endParaRPr>
        </a:p>
      </dgm:t>
    </dgm:pt>
    <dgm:pt modelId="{E365FBAA-F7F0-403A-8397-9FD8F939C0A5}" type="parTrans" cxnId="{3E3F5C2E-585E-46E0-9B67-4CF15D9DE66C}">
      <dgm:prSet/>
      <dgm:spPr/>
      <dgm:t>
        <a:bodyPr/>
        <a:lstStyle/>
        <a:p>
          <a:endParaRPr lang="es-ES" sz="2400"/>
        </a:p>
      </dgm:t>
    </dgm:pt>
    <dgm:pt modelId="{CA4CCC53-C737-4D1A-A3D6-6E233543B85F}" type="sibTrans" cxnId="{3E3F5C2E-585E-46E0-9B67-4CF15D9DE66C}">
      <dgm:prSet custT="1"/>
      <dgm:spPr>
        <a:solidFill>
          <a:srgbClr val="4D94B7"/>
        </a:solidFill>
      </dgm:spPr>
      <dgm:t>
        <a:bodyPr/>
        <a:lstStyle/>
        <a:p>
          <a:endParaRPr lang="es-ES" sz="2400"/>
        </a:p>
      </dgm:t>
    </dgm:pt>
    <dgm:pt modelId="{481B99E2-07C2-4F31-B274-5C5173450CC9}">
      <dgm:prSet phldrT="[Texto]" custT="1"/>
      <dgm:spPr>
        <a:solidFill>
          <a:srgbClr val="78B17A"/>
        </a:solidFill>
      </dgm:spPr>
      <dgm:t>
        <a:bodyPr/>
        <a:lstStyle/>
        <a:p>
          <a:r>
            <a:rPr lang="sv-SE" sz="2400" noProof="0" dirty="0">
              <a:latin typeface="Helvetica Neue" panose="020B0604020202020204" charset="0"/>
            </a:rPr>
            <a:t>De kanske inte är din typiska anställd och att hantera dem kommer förmodligen att kräva mer tid och ansträngning, men om det görs rätt kan resultaten avsevärt utveckla din affärslinje genom att lägga till nya tjänster, produkter eller förbättringar till ditt företag.
</a:t>
          </a:r>
          <a:endParaRPr lang="en-US" sz="2400" noProof="0" dirty="0">
            <a:latin typeface="Helvetica Neue" panose="020B0604020202020204" charset="0"/>
          </a:endParaRPr>
        </a:p>
      </dgm:t>
    </dgm:pt>
    <dgm:pt modelId="{25726D37-C14A-41C3-B5DA-0AA7BB9A5C7F}" type="sibTrans" cxnId="{28923907-63B0-42D4-A1D0-E5764EC029D6}">
      <dgm:prSet custT="1"/>
      <dgm:spPr>
        <a:solidFill>
          <a:srgbClr val="78B17A"/>
        </a:solidFill>
      </dgm:spPr>
      <dgm:t>
        <a:bodyPr/>
        <a:lstStyle/>
        <a:p>
          <a:endParaRPr lang="es-ES" sz="2400"/>
        </a:p>
      </dgm:t>
    </dgm:pt>
    <dgm:pt modelId="{B9409D82-36F5-4F73-B775-3E85ACD12163}" type="parTrans" cxnId="{28923907-63B0-42D4-A1D0-E5764EC029D6}">
      <dgm:prSet/>
      <dgm:spPr/>
      <dgm:t>
        <a:bodyPr/>
        <a:lstStyle/>
        <a:p>
          <a:endParaRPr lang="es-ES" sz="2400"/>
        </a:p>
      </dgm:t>
    </dgm:pt>
    <dgm:pt modelId="{83888EDB-D508-422E-B9A0-24C7742CD4E7}">
      <dgm:prSet phldrT="[Texto]" custT="1"/>
      <dgm:spPr>
        <a:solidFill>
          <a:srgbClr val="AED633"/>
        </a:solidFill>
      </dgm:spPr>
      <dgm:t>
        <a:bodyPr/>
        <a:lstStyle/>
        <a:p>
          <a:r>
            <a:rPr lang="sv-SE" sz="2400" noProof="0" dirty="0">
              <a:latin typeface="Helvetica Neue" panose="020B0604020202020204" charset="0"/>
            </a:rPr>
            <a:t>Ditt företag kommer också att dra nytta av att ha en engagerad individ och deras team konsekvent fokuserade på utveckling och tillämpning av nya innovationer, vilket är en avgörande del av vad varje företag behöver för att lyckas och expandera i den nya normala eran.
</a:t>
          </a:r>
          <a:endParaRPr lang="en-US" sz="2400" noProof="0" dirty="0">
            <a:latin typeface="Helvetica Neue" panose="020B0604020202020204" charset="0"/>
          </a:endParaRPr>
        </a:p>
      </dgm:t>
    </dgm:pt>
    <dgm:pt modelId="{C3B89293-49C3-4627-94FF-417DD0944269}" type="sibTrans" cxnId="{8DC64D60-50D3-49FA-8A32-9B8BDAE761DA}">
      <dgm:prSet/>
      <dgm:spPr/>
      <dgm:t>
        <a:bodyPr/>
        <a:lstStyle/>
        <a:p>
          <a:endParaRPr lang="es-ES" sz="2400"/>
        </a:p>
      </dgm:t>
    </dgm:pt>
    <dgm:pt modelId="{3592B604-65E3-405B-A8EF-A2A8E584F15E}" type="parTrans" cxnId="{8DC64D60-50D3-49FA-8A32-9B8BDAE761DA}">
      <dgm:prSet/>
      <dgm:spPr/>
      <dgm:t>
        <a:bodyPr/>
        <a:lstStyle/>
        <a:p>
          <a:endParaRPr lang="es-ES" sz="2400"/>
        </a:p>
      </dgm:t>
    </dgm:pt>
    <dgm:pt modelId="{86DBD685-4E9F-4113-AECB-029909B7CCA1}" type="pres">
      <dgm:prSet presAssocID="{79E588ED-7EBD-4940-A553-F6D0A1C66C40}" presName="Name0" presStyleCnt="0">
        <dgm:presLayoutVars>
          <dgm:dir/>
          <dgm:resizeHandles val="exact"/>
        </dgm:presLayoutVars>
      </dgm:prSet>
      <dgm:spPr/>
    </dgm:pt>
    <dgm:pt modelId="{450A97CA-7016-4E1E-9085-87FFAE26376F}" type="pres">
      <dgm:prSet presAssocID="{9F68FCD2-3E48-446E-8F22-E5810A80B537}" presName="node" presStyleLbl="node1" presStyleIdx="0" presStyleCnt="3" custScaleY="67281" custLinFactNeighborX="-1416" custLinFactNeighborY="14114">
        <dgm:presLayoutVars>
          <dgm:bulletEnabled val="1"/>
        </dgm:presLayoutVars>
      </dgm:prSet>
      <dgm:spPr/>
    </dgm:pt>
    <dgm:pt modelId="{B049AB22-CB79-4239-957A-264D6567709F}" type="pres">
      <dgm:prSet presAssocID="{CA4CCC53-C737-4D1A-A3D6-6E233543B85F}" presName="sibTrans" presStyleLbl="sibTrans2D1" presStyleIdx="0" presStyleCnt="2" custAng="130464" custLinFactNeighborX="-18054" custLinFactNeighborY="22401"/>
      <dgm:spPr/>
    </dgm:pt>
    <dgm:pt modelId="{C973A0D1-4934-4DA6-ABBF-9B27F8240C15}" type="pres">
      <dgm:prSet presAssocID="{CA4CCC53-C737-4D1A-A3D6-6E233543B85F}" presName="connectorText" presStyleLbl="sibTrans2D1" presStyleIdx="0" presStyleCnt="2"/>
      <dgm:spPr/>
    </dgm:pt>
    <dgm:pt modelId="{BEFF05DD-BC54-49FA-ABC3-1F8158BEDE33}" type="pres">
      <dgm:prSet presAssocID="{481B99E2-07C2-4F31-B274-5C5173450CC9}" presName="node" presStyleLbl="node1" presStyleIdx="1" presStyleCnt="3" custLinFactNeighborX="-8416" custLinFactNeighborY="17995">
        <dgm:presLayoutVars>
          <dgm:bulletEnabled val="1"/>
        </dgm:presLayoutVars>
      </dgm:prSet>
      <dgm:spPr/>
    </dgm:pt>
    <dgm:pt modelId="{3703EE76-B3B5-46AA-A5D5-72A92C20F269}" type="pres">
      <dgm:prSet presAssocID="{25726D37-C14A-41C3-B5DA-0AA7BB9A5C7F}" presName="sibTrans" presStyleLbl="sibTrans2D1" presStyleIdx="1" presStyleCnt="2" custLinFactNeighborX="-12030" custLinFactNeighborY="66909"/>
      <dgm:spPr/>
    </dgm:pt>
    <dgm:pt modelId="{C0732546-655D-4AEB-AAC0-13E6F6AC30E0}" type="pres">
      <dgm:prSet presAssocID="{25726D37-C14A-41C3-B5DA-0AA7BB9A5C7F}" presName="connectorText" presStyleLbl="sibTrans2D1" presStyleIdx="1" presStyleCnt="2"/>
      <dgm:spPr/>
    </dgm:pt>
    <dgm:pt modelId="{D74DD934-AFAA-4200-85A6-D99B1BD1E306}" type="pres">
      <dgm:prSet presAssocID="{83888EDB-D508-422E-B9A0-24C7742CD4E7}" presName="node" presStyleLbl="node1" presStyleIdx="2" presStyleCnt="3" custLinFactNeighborX="-13193" custLinFactNeighborY="18019">
        <dgm:presLayoutVars>
          <dgm:bulletEnabled val="1"/>
        </dgm:presLayoutVars>
      </dgm:prSet>
      <dgm:spPr/>
    </dgm:pt>
  </dgm:ptLst>
  <dgm:cxnLst>
    <dgm:cxn modelId="{28923907-63B0-42D4-A1D0-E5764EC029D6}" srcId="{79E588ED-7EBD-4940-A553-F6D0A1C66C40}" destId="{481B99E2-07C2-4F31-B274-5C5173450CC9}" srcOrd="1" destOrd="0" parTransId="{B9409D82-36F5-4F73-B775-3E85ACD12163}" sibTransId="{25726D37-C14A-41C3-B5DA-0AA7BB9A5C7F}"/>
    <dgm:cxn modelId="{A312660C-7CDA-4B79-919E-A7BEBF839215}" type="presOf" srcId="{83888EDB-D508-422E-B9A0-24C7742CD4E7}" destId="{D74DD934-AFAA-4200-85A6-D99B1BD1E306}" srcOrd="0" destOrd="0" presId="urn:microsoft.com/office/officeart/2005/8/layout/process1"/>
    <dgm:cxn modelId="{7ABDEA1E-696C-479F-B0EA-EE00331FE2E5}" type="presOf" srcId="{CA4CCC53-C737-4D1A-A3D6-6E233543B85F}" destId="{C973A0D1-4934-4DA6-ABBF-9B27F8240C15}" srcOrd="1" destOrd="0" presId="urn:microsoft.com/office/officeart/2005/8/layout/process1"/>
    <dgm:cxn modelId="{6B527C28-3E06-47CD-856A-7CF5B6E4F4B8}" type="presOf" srcId="{25726D37-C14A-41C3-B5DA-0AA7BB9A5C7F}" destId="{3703EE76-B3B5-46AA-A5D5-72A92C20F269}" srcOrd="0" destOrd="0" presId="urn:microsoft.com/office/officeart/2005/8/layout/process1"/>
    <dgm:cxn modelId="{3E3F5C2E-585E-46E0-9B67-4CF15D9DE66C}" srcId="{79E588ED-7EBD-4940-A553-F6D0A1C66C40}" destId="{9F68FCD2-3E48-446E-8F22-E5810A80B537}" srcOrd="0" destOrd="0" parTransId="{E365FBAA-F7F0-403A-8397-9FD8F939C0A5}" sibTransId="{CA4CCC53-C737-4D1A-A3D6-6E233543B85F}"/>
    <dgm:cxn modelId="{8DC64D60-50D3-49FA-8A32-9B8BDAE761DA}" srcId="{79E588ED-7EBD-4940-A553-F6D0A1C66C40}" destId="{83888EDB-D508-422E-B9A0-24C7742CD4E7}" srcOrd="2" destOrd="0" parTransId="{3592B604-65E3-405B-A8EF-A2A8E584F15E}" sibTransId="{C3B89293-49C3-4627-94FF-417DD0944269}"/>
    <dgm:cxn modelId="{8676A88C-A5F3-4334-A713-ACE35D22BE5B}" type="presOf" srcId="{25726D37-C14A-41C3-B5DA-0AA7BB9A5C7F}" destId="{C0732546-655D-4AEB-AAC0-13E6F6AC30E0}" srcOrd="1" destOrd="0" presId="urn:microsoft.com/office/officeart/2005/8/layout/process1"/>
    <dgm:cxn modelId="{9FE4598E-845C-4DAA-B168-C79A2D93C7B0}" type="presOf" srcId="{79E588ED-7EBD-4940-A553-F6D0A1C66C40}" destId="{86DBD685-4E9F-4113-AECB-029909B7CCA1}" srcOrd="0" destOrd="0" presId="urn:microsoft.com/office/officeart/2005/8/layout/process1"/>
    <dgm:cxn modelId="{E5885498-13D1-47BC-8C11-D62DE6CA8E4A}" type="presOf" srcId="{CA4CCC53-C737-4D1A-A3D6-6E233543B85F}" destId="{B049AB22-CB79-4239-957A-264D6567709F}" srcOrd="0" destOrd="0" presId="urn:microsoft.com/office/officeart/2005/8/layout/process1"/>
    <dgm:cxn modelId="{A34B2CC8-C3FB-4367-B962-AD300C9D0899}" type="presOf" srcId="{9F68FCD2-3E48-446E-8F22-E5810A80B537}" destId="{450A97CA-7016-4E1E-9085-87FFAE26376F}" srcOrd="0" destOrd="0" presId="urn:microsoft.com/office/officeart/2005/8/layout/process1"/>
    <dgm:cxn modelId="{3F4665D7-1C1F-446B-8B3B-7ADA1D5F7C78}" type="presOf" srcId="{481B99E2-07C2-4F31-B274-5C5173450CC9}" destId="{BEFF05DD-BC54-49FA-ABC3-1F8158BEDE33}" srcOrd="0" destOrd="0" presId="urn:microsoft.com/office/officeart/2005/8/layout/process1"/>
    <dgm:cxn modelId="{89E3FED2-358A-45BB-BDD0-EDD1BD0C99DE}" type="presParOf" srcId="{86DBD685-4E9F-4113-AECB-029909B7CCA1}" destId="{450A97CA-7016-4E1E-9085-87FFAE26376F}" srcOrd="0" destOrd="0" presId="urn:microsoft.com/office/officeart/2005/8/layout/process1"/>
    <dgm:cxn modelId="{FCE26AD3-E2A8-406B-902B-E5B1F0AA54D9}" type="presParOf" srcId="{86DBD685-4E9F-4113-AECB-029909B7CCA1}" destId="{B049AB22-CB79-4239-957A-264D6567709F}" srcOrd="1" destOrd="0" presId="urn:microsoft.com/office/officeart/2005/8/layout/process1"/>
    <dgm:cxn modelId="{8363C24B-A1FD-4772-AE16-33FC619B18AE}" type="presParOf" srcId="{B049AB22-CB79-4239-957A-264D6567709F}" destId="{C973A0D1-4934-4DA6-ABBF-9B27F8240C15}" srcOrd="0" destOrd="0" presId="urn:microsoft.com/office/officeart/2005/8/layout/process1"/>
    <dgm:cxn modelId="{C368DB53-8C83-44F3-8BC0-38BE85B6E180}" type="presParOf" srcId="{86DBD685-4E9F-4113-AECB-029909B7CCA1}" destId="{BEFF05DD-BC54-49FA-ABC3-1F8158BEDE33}" srcOrd="2" destOrd="0" presId="urn:microsoft.com/office/officeart/2005/8/layout/process1"/>
    <dgm:cxn modelId="{07EB6A65-5135-4BD6-BC42-4435B953C78A}" type="presParOf" srcId="{86DBD685-4E9F-4113-AECB-029909B7CCA1}" destId="{3703EE76-B3B5-46AA-A5D5-72A92C20F269}" srcOrd="3" destOrd="0" presId="urn:microsoft.com/office/officeart/2005/8/layout/process1"/>
    <dgm:cxn modelId="{ABB1555D-1999-48DC-8729-6DCF48BE31AF}" type="presParOf" srcId="{3703EE76-B3B5-46AA-A5D5-72A92C20F269}" destId="{C0732546-655D-4AEB-AAC0-13E6F6AC30E0}" srcOrd="0" destOrd="0" presId="urn:microsoft.com/office/officeart/2005/8/layout/process1"/>
    <dgm:cxn modelId="{9B89F699-C273-4AEC-9948-B66A2A97752B}" type="presParOf" srcId="{86DBD685-4E9F-4113-AECB-029909B7CCA1}" destId="{D74DD934-AFAA-4200-85A6-D99B1BD1E306}"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342638"/>
          <a:ext cx="1026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116110"/>
          <a:ext cx="9768577" cy="1492207"/>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panose="020B0604020202020204" charset="0"/>
            </a:rPr>
            <a:t>Dessa människor är potentiella entreprenörer. Efter "</a:t>
          </a:r>
          <a:r>
            <a:rPr lang="sv-SE" sz="2400" kern="1200" noProof="0" dirty="0" err="1">
              <a:latin typeface="Helvetica Neue" panose="020B0604020202020204" charset="0"/>
            </a:rPr>
            <a:t>intrapreneuring</a:t>
          </a:r>
          <a:r>
            <a:rPr lang="sv-SE" sz="2400" kern="1200" noProof="0" dirty="0">
              <a:latin typeface="Helvetica Neue" panose="020B0604020202020204" charset="0"/>
            </a:rPr>
            <a:t>" på ditt företag kommer några av dem till och med att starta sina egna.</a:t>
          </a:r>
          <a:endParaRPr lang="en-US" sz="2400" kern="1200" noProof="0" dirty="0">
            <a:latin typeface="Helvetica Neue" panose="020B0604020202020204" charset="0"/>
          </a:endParaRPr>
        </a:p>
      </dsp:txBody>
      <dsp:txXfrm>
        <a:off x="560795" y="188954"/>
        <a:ext cx="9622889" cy="1346519"/>
      </dsp:txXfrm>
    </dsp:sp>
    <dsp:sp modelId="{708B0FF5-326D-47CA-8907-B37CB19FA87D}">
      <dsp:nvSpPr>
        <dsp:cNvPr id="0" name=""/>
        <dsp:cNvSpPr/>
      </dsp:nvSpPr>
      <dsp:spPr>
        <a:xfrm>
          <a:off x="0" y="2915286"/>
          <a:ext cx="1026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8452" y="1893438"/>
          <a:ext cx="9769033" cy="1291677"/>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panose="020B0604020202020204" charset="0"/>
            </a:rPr>
            <a:t>Det bästa med dem är att de redan är motiverade, så du behöver inte ge dem ett motiverande tal för att få dem engagerade.</a:t>
          </a:r>
          <a:endParaRPr lang="en-US" sz="2400" kern="1200" noProof="0" dirty="0">
            <a:latin typeface="Helvetica Neue" panose="020B0604020202020204" charset="0"/>
          </a:endParaRPr>
        </a:p>
      </dsp:txBody>
      <dsp:txXfrm>
        <a:off x="551506" y="1956492"/>
        <a:ext cx="9642925" cy="1165569"/>
      </dsp:txXfrm>
    </dsp:sp>
    <dsp:sp modelId="{DA5BEA5A-F1A9-44BA-B4E0-3A3907CD03D2}">
      <dsp:nvSpPr>
        <dsp:cNvPr id="0" name=""/>
        <dsp:cNvSpPr/>
      </dsp:nvSpPr>
      <dsp:spPr>
        <a:xfrm>
          <a:off x="0" y="4830289"/>
          <a:ext cx="1026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374904" rIns="796290" bIns="128016" numCol="1" spcCol="1270" anchor="t" anchorCtr="0">
          <a:noAutofit/>
        </a:bodyPr>
        <a:lstStyle/>
        <a:p>
          <a:pPr marL="171450" lvl="1" indent="-171450" algn="l" defTabSz="800100">
            <a:lnSpc>
              <a:spcPct val="90000"/>
            </a:lnSpc>
            <a:spcBef>
              <a:spcPct val="0"/>
            </a:spcBef>
            <a:spcAft>
              <a:spcPct val="15000"/>
            </a:spcAft>
            <a:buChar char="•"/>
          </a:pPr>
          <a:endParaRPr lang="en-GB" sz="1800" kern="1200" dirty="0"/>
        </a:p>
      </dsp:txBody>
      <dsp:txXfrm>
        <a:off x="0" y="4830289"/>
        <a:ext cx="10260000" cy="453600"/>
      </dsp:txXfrm>
    </dsp:sp>
    <dsp:sp modelId="{C82B67C4-D43E-4C9E-856A-0D770C9DE64B}">
      <dsp:nvSpPr>
        <dsp:cNvPr id="0" name=""/>
        <dsp:cNvSpPr/>
      </dsp:nvSpPr>
      <dsp:spPr>
        <a:xfrm>
          <a:off x="491958" y="3470236"/>
          <a:ext cx="9761892" cy="1625733"/>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panose="020B0604020202020204" charset="0"/>
            </a:rPr>
            <a:t>Det är viktigt att du upptäcker dem tidigt innan andra människor kommer på sitt nya sätt att tänka och de överförs till en annan organisation där de kan bygga en mer fruktbar relation än i din.</a:t>
          </a:r>
          <a:endParaRPr lang="en-US" sz="2400" kern="1200" noProof="0" dirty="0">
            <a:latin typeface="Helvetica Neue" panose="020B0604020202020204" charset="0"/>
          </a:endParaRPr>
        </a:p>
      </dsp:txBody>
      <dsp:txXfrm>
        <a:off x="571320" y="3549598"/>
        <a:ext cx="9603168" cy="14670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686881"/>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507489" y="36989"/>
          <a:ext cx="9742880" cy="184177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panose="020B0604020202020204" charset="0"/>
            </a:rPr>
            <a:t>Intraprenörer, enligt </a:t>
          </a:r>
          <a:r>
            <a:rPr lang="sv-SE" sz="2400" kern="1200" noProof="0" dirty="0" err="1">
              <a:latin typeface="Helvetica Neue" panose="020B0604020202020204" charset="0"/>
            </a:rPr>
            <a:t>Pinchot</a:t>
          </a:r>
          <a:r>
            <a:rPr lang="sv-SE" sz="2400" kern="1200" noProof="0" dirty="0">
              <a:latin typeface="Helvetica Neue" panose="020B0604020202020204" charset="0"/>
            </a:rPr>
            <a:t>, är "</a:t>
          </a:r>
          <a:r>
            <a:rPr lang="sv-SE" sz="2400" kern="1200" noProof="0" dirty="0" err="1">
              <a:latin typeface="Helvetica Neue" panose="020B0604020202020204" charset="0"/>
            </a:rPr>
            <a:t>Dreamers</a:t>
          </a:r>
          <a:r>
            <a:rPr lang="sv-SE" sz="2400" kern="1200" noProof="0" dirty="0">
              <a:latin typeface="Helvetica Neue" panose="020B0604020202020204" charset="0"/>
            </a:rPr>
            <a:t> </a:t>
          </a:r>
          <a:r>
            <a:rPr lang="sv-SE" sz="2400" kern="1200" noProof="0" dirty="0" err="1">
              <a:latin typeface="Helvetica Neue" panose="020B0604020202020204" charset="0"/>
            </a:rPr>
            <a:t>who</a:t>
          </a:r>
          <a:r>
            <a:rPr lang="sv-SE" sz="2400" kern="1200" noProof="0" dirty="0">
              <a:latin typeface="Helvetica Neue" panose="020B0604020202020204" charset="0"/>
            </a:rPr>
            <a:t> do." Men att bara låta anställda möjlighet att generera idéer kommer inte att hålla dem engagerade i ditt företag. </a:t>
          </a:r>
          <a:endParaRPr lang="en-US" sz="2400" kern="1200" noProof="0" dirty="0">
            <a:latin typeface="Helvetica Neue" panose="020B0604020202020204" charset="0"/>
          </a:endParaRPr>
        </a:p>
      </dsp:txBody>
      <dsp:txXfrm>
        <a:off x="597397" y="126897"/>
        <a:ext cx="9563064" cy="1661955"/>
      </dsp:txXfrm>
    </dsp:sp>
    <dsp:sp modelId="{708B0FF5-326D-47CA-8907-B37CB19FA87D}">
      <dsp:nvSpPr>
        <dsp:cNvPr id="0" name=""/>
        <dsp:cNvSpPr/>
      </dsp:nvSpPr>
      <dsp:spPr>
        <a:xfrm>
          <a:off x="0" y="3652352"/>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7951" y="2084681"/>
          <a:ext cx="9768577" cy="1762548"/>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panose="020B0604020202020204" charset="0"/>
            </a:rPr>
            <a:t>Dessutom måste du ge dem befogenhet att genomföra sina idéer. Glöm aldrig att intraprenörer föds med en entreprenörsanda. Både att generera och genomföra idéer är deras passioner. </a:t>
          </a:r>
          <a:endParaRPr lang="en-US" sz="2400" kern="1200" noProof="0" dirty="0">
            <a:latin typeface="Helvetica Neue" panose="020B0604020202020204" charset="0"/>
          </a:endParaRPr>
        </a:p>
      </dsp:txBody>
      <dsp:txXfrm>
        <a:off x="573992" y="2170722"/>
        <a:ext cx="9596495" cy="1590466"/>
      </dsp:txXfrm>
    </dsp:sp>
    <dsp:sp modelId="{DA5BEA5A-F1A9-44BA-B4E0-3A3907CD03D2}">
      <dsp:nvSpPr>
        <dsp:cNvPr id="0" name=""/>
        <dsp:cNvSpPr/>
      </dsp:nvSpPr>
      <dsp:spPr>
        <a:xfrm>
          <a:off x="0" y="5035410"/>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70764" rIns="796290" bIns="92456" numCol="1" spcCol="1270" anchor="t" anchorCtr="0">
          <a:noAutofit/>
        </a:bodyPr>
        <a:lstStyle/>
        <a:p>
          <a:pPr marL="114300" lvl="1" indent="-114300" algn="l" defTabSz="577850">
            <a:lnSpc>
              <a:spcPct val="90000"/>
            </a:lnSpc>
            <a:spcBef>
              <a:spcPct val="0"/>
            </a:spcBef>
            <a:spcAft>
              <a:spcPct val="15000"/>
            </a:spcAft>
            <a:buChar char="•"/>
          </a:pPr>
          <a:endParaRPr lang="en-GB" sz="1300" kern="1200" dirty="0"/>
        </a:p>
      </dsp:txBody>
      <dsp:txXfrm>
        <a:off x="0" y="5035410"/>
        <a:ext cx="10260000" cy="327600"/>
      </dsp:txXfrm>
    </dsp:sp>
    <dsp:sp modelId="{C82B67C4-D43E-4C9E-856A-0D770C9DE64B}">
      <dsp:nvSpPr>
        <dsp:cNvPr id="0" name=""/>
        <dsp:cNvSpPr/>
      </dsp:nvSpPr>
      <dsp:spPr>
        <a:xfrm>
          <a:off x="487951" y="4053149"/>
          <a:ext cx="9768577" cy="117414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panose="020B0604020202020204" charset="0"/>
            </a:rPr>
            <a:t>Precis som nystartade entreprenörer drivs intraprenörer att se sina idéer lyckas.</a:t>
          </a:r>
          <a:endParaRPr lang="en-US" sz="2400" kern="1200" noProof="0" dirty="0">
            <a:latin typeface="Helvetica Neue" panose="020B0604020202020204" charset="0"/>
          </a:endParaRPr>
        </a:p>
      </dsp:txBody>
      <dsp:txXfrm>
        <a:off x="545268" y="4110466"/>
        <a:ext cx="9653943" cy="10595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564998"/>
          <a:ext cx="10260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99473" y="177580"/>
          <a:ext cx="9750314" cy="1594058"/>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panose="020B0604020202020204" charset="0"/>
            </a:rPr>
            <a:t>Eftersom intraprenörer är medvetna om att förändring är den enda konstanten i livet, kan du alltid räkna med att de ligger i framkant av förändring inom ditt företag och förespråkar förändring varhelst de kan.</a:t>
          </a:r>
          <a:endParaRPr lang="en-US" sz="2400" kern="1200" noProof="0" dirty="0">
            <a:latin typeface="Helvetica Neue" panose="020B0604020202020204" charset="0"/>
          </a:endParaRPr>
        </a:p>
      </dsp:txBody>
      <dsp:txXfrm>
        <a:off x="577288" y="255395"/>
        <a:ext cx="9594684" cy="1438428"/>
      </dsp:txXfrm>
    </dsp:sp>
    <dsp:sp modelId="{97B9BB45-0BD6-42EA-8253-6CD2B217B2E3}">
      <dsp:nvSpPr>
        <dsp:cNvPr id="0" name=""/>
        <dsp:cNvSpPr/>
      </dsp:nvSpPr>
      <dsp:spPr>
        <a:xfrm>
          <a:off x="0" y="3383400"/>
          <a:ext cx="10260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89898D-5BD2-4DC3-9ADC-64227FF8073E}">
      <dsp:nvSpPr>
        <dsp:cNvPr id="0" name=""/>
        <dsp:cNvSpPr/>
      </dsp:nvSpPr>
      <dsp:spPr>
        <a:xfrm>
          <a:off x="491458" y="1993398"/>
          <a:ext cx="9767845" cy="159664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panose="020B0604020202020204" charset="0"/>
            </a:rPr>
            <a:t>Framgångsrika intraprenörer, å andra sidan, driver förändring på ett medvetet och väl övervägt sätt snarare än att begära det bara för sakens skull. </a:t>
          </a:r>
          <a:endParaRPr lang="en-US" sz="2400" kern="1200" noProof="0" dirty="0">
            <a:latin typeface="Helvetica Neue" panose="020B0604020202020204" charset="0"/>
          </a:endParaRPr>
        </a:p>
      </dsp:txBody>
      <dsp:txXfrm>
        <a:off x="569400" y="2071340"/>
        <a:ext cx="9611961" cy="1440757"/>
      </dsp:txXfrm>
    </dsp:sp>
    <dsp:sp modelId="{DA5BEA5A-F1A9-44BA-B4E0-3A3907CD03D2}">
      <dsp:nvSpPr>
        <dsp:cNvPr id="0" name=""/>
        <dsp:cNvSpPr/>
      </dsp:nvSpPr>
      <dsp:spPr>
        <a:xfrm>
          <a:off x="0" y="4869619"/>
          <a:ext cx="10260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91592" rIns="796290" bIns="99568" numCol="1" spcCol="1270" anchor="t" anchorCtr="0">
          <a:noAutofit/>
        </a:bodyPr>
        <a:lstStyle/>
        <a:p>
          <a:pPr marL="114300" lvl="1" indent="-114300" algn="l" defTabSz="622300">
            <a:lnSpc>
              <a:spcPct val="90000"/>
            </a:lnSpc>
            <a:spcBef>
              <a:spcPct val="0"/>
            </a:spcBef>
            <a:spcAft>
              <a:spcPct val="15000"/>
            </a:spcAft>
            <a:buChar char="•"/>
          </a:pPr>
          <a:endParaRPr lang="en-GB" sz="1400" kern="1200" dirty="0"/>
        </a:p>
      </dsp:txBody>
      <dsp:txXfrm>
        <a:off x="0" y="4869619"/>
        <a:ext cx="10260000" cy="352800"/>
      </dsp:txXfrm>
    </dsp:sp>
    <dsp:sp modelId="{C82B67C4-D43E-4C9E-856A-0D770C9DE64B}">
      <dsp:nvSpPr>
        <dsp:cNvPr id="0" name=""/>
        <dsp:cNvSpPr/>
      </dsp:nvSpPr>
      <dsp:spPr>
        <a:xfrm>
          <a:off x="500535" y="3811800"/>
          <a:ext cx="9759464" cy="1264459"/>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panose="020B0604020202020204" charset="0"/>
            </a:rPr>
            <a:t>Alla viktiga utvecklingar som de tar fram kommer alltid att stödjas av ett tilltalande affärsfall.</a:t>
          </a:r>
          <a:endParaRPr lang="en-US" sz="2400" kern="1200" noProof="0" dirty="0">
            <a:latin typeface="Helvetica Neue" panose="020B0604020202020204" charset="0"/>
          </a:endParaRPr>
        </a:p>
      </dsp:txBody>
      <dsp:txXfrm>
        <a:off x="562261" y="3873526"/>
        <a:ext cx="9636012" cy="11410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225402"/>
          <a:ext cx="1026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135156"/>
          <a:ext cx="9768577" cy="132640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panose="020B0604020202020204" charset="0"/>
            </a:rPr>
            <a:t>De kommer att vara motiverade att implementera sitt koncept om de är medvetna om ledningens stöd för det. Intraprenören påverkas inte av negativa attityder.</a:t>
          </a:r>
          <a:endParaRPr lang="de-DE" sz="2400" kern="1200" noProof="0" dirty="0">
            <a:latin typeface="Helvetica Neue" panose="020B0604020202020204" charset="0"/>
          </a:endParaRPr>
        </a:p>
      </dsp:txBody>
      <dsp:txXfrm>
        <a:off x="552701" y="199906"/>
        <a:ext cx="9639077" cy="1196906"/>
      </dsp:txXfrm>
    </dsp:sp>
    <dsp:sp modelId="{1DB8970B-57B1-48C3-B722-0D8967F53843}">
      <dsp:nvSpPr>
        <dsp:cNvPr id="0" name=""/>
        <dsp:cNvSpPr/>
      </dsp:nvSpPr>
      <dsp:spPr>
        <a:xfrm>
          <a:off x="0" y="3163107"/>
          <a:ext cx="1026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41B908-EDC4-4F5C-984B-1233CC1D3DBC}">
      <dsp:nvSpPr>
        <dsp:cNvPr id="0" name=""/>
        <dsp:cNvSpPr/>
      </dsp:nvSpPr>
      <dsp:spPr>
        <a:xfrm>
          <a:off x="508491" y="1715002"/>
          <a:ext cx="9743678" cy="1684264"/>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panose="020B0604020202020204" charset="0"/>
            </a:rPr>
            <a:t>De är där för att introducera innovation till företaget, oavsett om det är genom en ny metod för att anställa anställda, utveckling av ett nytt system eller till och med produktion av en helt ny produkt eller tjänst. </a:t>
          </a:r>
          <a:endParaRPr lang="de-DE" sz="2400" kern="1200" noProof="0" dirty="0">
            <a:latin typeface="Helvetica Neue" panose="020B0604020202020204" charset="0"/>
          </a:endParaRPr>
        </a:p>
      </dsp:txBody>
      <dsp:txXfrm>
        <a:off x="590710" y="1797221"/>
        <a:ext cx="9579240" cy="1519826"/>
      </dsp:txXfrm>
    </dsp:sp>
    <dsp:sp modelId="{DA5BEA5A-F1A9-44BA-B4E0-3A3907CD03D2}">
      <dsp:nvSpPr>
        <dsp:cNvPr id="0" name=""/>
        <dsp:cNvSpPr/>
      </dsp:nvSpPr>
      <dsp:spPr>
        <a:xfrm>
          <a:off x="0" y="4861643"/>
          <a:ext cx="1026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333248" rIns="796290" bIns="113792" numCol="1" spcCol="1270" anchor="t" anchorCtr="0">
          <a:noAutofit/>
        </a:bodyPr>
        <a:lstStyle/>
        <a:p>
          <a:pPr marL="171450" lvl="1" indent="-171450" algn="l" defTabSz="711200">
            <a:lnSpc>
              <a:spcPct val="90000"/>
            </a:lnSpc>
            <a:spcBef>
              <a:spcPct val="0"/>
            </a:spcBef>
            <a:spcAft>
              <a:spcPct val="15000"/>
            </a:spcAft>
            <a:buChar char="•"/>
          </a:pPr>
          <a:endParaRPr lang="en-GB" sz="1600" kern="1200" dirty="0"/>
        </a:p>
      </dsp:txBody>
      <dsp:txXfrm>
        <a:off x="0" y="4861643"/>
        <a:ext cx="10260000" cy="403200"/>
      </dsp:txXfrm>
    </dsp:sp>
    <dsp:sp modelId="{C82B67C4-D43E-4C9E-856A-0D770C9DE64B}">
      <dsp:nvSpPr>
        <dsp:cNvPr id="0" name=""/>
        <dsp:cNvSpPr/>
      </dsp:nvSpPr>
      <dsp:spPr>
        <a:xfrm>
          <a:off x="491958" y="3652707"/>
          <a:ext cx="9761892" cy="144509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panose="020B0604020202020204" charset="0"/>
            </a:rPr>
            <a:t>Dessutom avskräcks de inte lätt av skeptiker; När slutmålet för deras idé är i sikte är de motiverade till slutet.</a:t>
          </a:r>
          <a:endParaRPr lang="de-DE" sz="2400" kern="1200" noProof="0" dirty="0">
            <a:latin typeface="Helvetica Neue" panose="020B0604020202020204" charset="0"/>
          </a:endParaRPr>
        </a:p>
      </dsp:txBody>
      <dsp:txXfrm>
        <a:off x="562502" y="3723251"/>
        <a:ext cx="9620804" cy="13040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762739"/>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112847"/>
          <a:ext cx="9768577" cy="184177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panose="020B0604020202020204" charset="0"/>
            </a:rPr>
            <a:t>Intraprenörer tenderar att ha en positiv attityd och en tydlig strategi. Även om det inte är en del av deras arbete kommer de att tro att det är och kommer inte att sluta förrän de har förbättrats eller åtminstone haft en positiv inverkan på något i organisationen.</a:t>
          </a:r>
          <a:endParaRPr lang="en-US" sz="2400" kern="1200" noProof="0" dirty="0">
            <a:latin typeface="Helvetica Neue" panose="020B0604020202020204" charset="0"/>
          </a:endParaRPr>
        </a:p>
      </dsp:txBody>
      <dsp:txXfrm>
        <a:off x="577859" y="202755"/>
        <a:ext cx="9588761" cy="1661955"/>
      </dsp:txXfrm>
    </dsp:sp>
    <dsp:sp modelId="{708B0FF5-326D-47CA-8907-B37CB19FA87D}">
      <dsp:nvSpPr>
        <dsp:cNvPr id="0" name=""/>
        <dsp:cNvSpPr/>
      </dsp:nvSpPr>
      <dsp:spPr>
        <a:xfrm>
          <a:off x="0" y="3216359"/>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7951" y="2160539"/>
          <a:ext cx="9768577" cy="125069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panose="020B0604020202020204" charset="0"/>
            </a:rPr>
            <a:t>Till skillnad från entreprenörer föredrar intraprenörer dock att arbeta i team. De är karismatiska naturliga ledare som drar andra till sig via sin entusiasm för förändring och innovation.</a:t>
          </a:r>
          <a:endParaRPr lang="en-US" sz="2400" kern="1200" noProof="0" dirty="0">
            <a:latin typeface="Helvetica Neue" panose="020B0604020202020204" charset="0"/>
          </a:endParaRPr>
        </a:p>
      </dsp:txBody>
      <dsp:txXfrm>
        <a:off x="549005" y="2221593"/>
        <a:ext cx="9646469" cy="1128588"/>
      </dsp:txXfrm>
    </dsp:sp>
    <dsp:sp modelId="{DA5BEA5A-F1A9-44BA-B4E0-3A3907CD03D2}">
      <dsp:nvSpPr>
        <dsp:cNvPr id="0" name=""/>
        <dsp:cNvSpPr/>
      </dsp:nvSpPr>
      <dsp:spPr>
        <a:xfrm>
          <a:off x="0" y="4959552"/>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70764" rIns="796290" bIns="92456" numCol="1" spcCol="1270" anchor="t" anchorCtr="0">
          <a:noAutofit/>
        </a:bodyPr>
        <a:lstStyle/>
        <a:p>
          <a:pPr marL="114300" lvl="1" indent="-114300" algn="l" defTabSz="577850">
            <a:lnSpc>
              <a:spcPct val="90000"/>
            </a:lnSpc>
            <a:spcBef>
              <a:spcPct val="0"/>
            </a:spcBef>
            <a:spcAft>
              <a:spcPct val="15000"/>
            </a:spcAft>
            <a:buChar char="•"/>
          </a:pPr>
          <a:endParaRPr lang="en-GB" sz="1300" kern="1200" dirty="0"/>
        </a:p>
      </dsp:txBody>
      <dsp:txXfrm>
        <a:off x="0" y="4959552"/>
        <a:ext cx="10260000" cy="327600"/>
      </dsp:txXfrm>
    </dsp:sp>
    <dsp:sp modelId="{C82B67C4-D43E-4C9E-856A-0D770C9DE64B}">
      <dsp:nvSpPr>
        <dsp:cNvPr id="0" name=""/>
        <dsp:cNvSpPr/>
      </dsp:nvSpPr>
      <dsp:spPr>
        <a:xfrm>
          <a:off x="487951" y="3617156"/>
          <a:ext cx="9768577" cy="153427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panose="020B0604020202020204" charset="0"/>
            </a:rPr>
            <a:t>Som ett svar måste du omge dem med en stark supportgrupp och se uppfinningarna ta fart. Oavsett, se till att ge dem en budget; Annars kan spänningen gå ur kontroll.</a:t>
          </a:r>
          <a:endParaRPr lang="en-US" sz="2400" kern="1200" noProof="0" dirty="0">
            <a:latin typeface="Helvetica Neue" panose="020B0604020202020204" charset="0"/>
          </a:endParaRPr>
        </a:p>
      </dsp:txBody>
      <dsp:txXfrm>
        <a:off x="562848" y="3692053"/>
        <a:ext cx="9618783" cy="13844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738863"/>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88971"/>
          <a:ext cx="9768577" cy="184177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panose="020B0604020202020204" charset="0"/>
            </a:rPr>
            <a:t>Dessa människor kommer fortfarande att vara på jobbet efter att klockan 5 har gått, och de var förmodligen bland de första som anlände! De saknar grepp om idén om balans mellan arbete och privatliv eftersom det helt enkelt finns för mycket att göra. </a:t>
          </a:r>
          <a:endParaRPr lang="en-US" sz="2400" kern="1200" noProof="0" dirty="0">
            <a:latin typeface="Helvetica Neue" panose="020B0604020202020204" charset="0"/>
          </a:endParaRPr>
        </a:p>
      </dsp:txBody>
      <dsp:txXfrm>
        <a:off x="577859" y="178879"/>
        <a:ext cx="9588761" cy="1661955"/>
      </dsp:txXfrm>
    </dsp:sp>
    <dsp:sp modelId="{708B0FF5-326D-47CA-8907-B37CB19FA87D}">
      <dsp:nvSpPr>
        <dsp:cNvPr id="0" name=""/>
        <dsp:cNvSpPr/>
      </dsp:nvSpPr>
      <dsp:spPr>
        <a:xfrm>
          <a:off x="0" y="3306372"/>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7951" y="2136663"/>
          <a:ext cx="9768577" cy="1364585"/>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panose="020B0604020202020204" charset="0"/>
            </a:rPr>
            <a:t>Så se till att de har en kapabel hjälpare som hjälper dem, som om de inte gör det kommer de att försöka göra allt och oundvikligen misslyckas.</a:t>
          </a:r>
          <a:endParaRPr lang="en-US" sz="2400" kern="1200" noProof="0" dirty="0">
            <a:latin typeface="Helvetica Neue" panose="020B0604020202020204" charset="0"/>
          </a:endParaRPr>
        </a:p>
      </dsp:txBody>
      <dsp:txXfrm>
        <a:off x="554565" y="2203277"/>
        <a:ext cx="9635349" cy="1231357"/>
      </dsp:txXfrm>
    </dsp:sp>
    <dsp:sp modelId="{DA5BEA5A-F1A9-44BA-B4E0-3A3907CD03D2}">
      <dsp:nvSpPr>
        <dsp:cNvPr id="0" name=""/>
        <dsp:cNvSpPr/>
      </dsp:nvSpPr>
      <dsp:spPr>
        <a:xfrm>
          <a:off x="0" y="4983428"/>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70764" rIns="796290" bIns="92456" numCol="1" spcCol="1270" anchor="t" anchorCtr="0">
          <a:noAutofit/>
        </a:bodyPr>
        <a:lstStyle/>
        <a:p>
          <a:pPr marL="114300" lvl="1" indent="-114300" algn="l" defTabSz="577850">
            <a:lnSpc>
              <a:spcPct val="90000"/>
            </a:lnSpc>
            <a:spcBef>
              <a:spcPct val="0"/>
            </a:spcBef>
            <a:spcAft>
              <a:spcPct val="15000"/>
            </a:spcAft>
            <a:buChar char="•"/>
          </a:pPr>
          <a:endParaRPr lang="en-GB" sz="1300" kern="1200" dirty="0"/>
        </a:p>
      </dsp:txBody>
      <dsp:txXfrm>
        <a:off x="0" y="4983428"/>
        <a:ext cx="10260000" cy="327600"/>
      </dsp:txXfrm>
    </dsp:sp>
    <dsp:sp modelId="{C82B67C4-D43E-4C9E-856A-0D770C9DE64B}">
      <dsp:nvSpPr>
        <dsp:cNvPr id="0" name=""/>
        <dsp:cNvSpPr/>
      </dsp:nvSpPr>
      <dsp:spPr>
        <a:xfrm>
          <a:off x="487951" y="3707168"/>
          <a:ext cx="9768577" cy="1468139"/>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sv-SE" sz="2400" kern="1200" noProof="0" dirty="0">
              <a:latin typeface="Helvetica Neue" panose="020B0604020202020204" charset="0"/>
            </a:rPr>
            <a:t>Intraprenörer är stora tänkare, ge dem därför begrepp snarare än detaljer så att de kan koncentrera sig på att skapa snarare än att slösa bort denna väsentliga resurs på administration.</a:t>
          </a:r>
          <a:endParaRPr lang="en-US" sz="2400" kern="1200" noProof="0" dirty="0">
            <a:latin typeface="Helvetica Neue" panose="020B0604020202020204" charset="0"/>
          </a:endParaRPr>
        </a:p>
      </dsp:txBody>
      <dsp:txXfrm>
        <a:off x="559620" y="3778837"/>
        <a:ext cx="9625239" cy="13248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418365"/>
          <a:ext cx="15228000" cy="9371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354076" rIns="432000" bIns="120904" numCol="1" spcCol="1270" anchor="t" anchorCtr="0">
          <a:noAutofit/>
        </a:bodyPr>
        <a:lstStyle/>
        <a:p>
          <a:pPr marL="176213" lvl="1" indent="-176213" algn="l" defTabSz="755650">
            <a:lnSpc>
              <a:spcPct val="90000"/>
            </a:lnSpc>
            <a:spcBef>
              <a:spcPct val="0"/>
            </a:spcBef>
            <a:spcAft>
              <a:spcPct val="15000"/>
            </a:spcAft>
            <a:buFont typeface="Arial" panose="020B0604020202020204" pitchFamily="34" charset="0"/>
            <a:buChar char="•"/>
          </a:pPr>
          <a:r>
            <a:rPr lang="sv-SE" sz="1700" kern="1200"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Har de tidigare bidragit väsentligt till eller varit involverade i start-</a:t>
          </a:r>
          <a:r>
            <a:rPr lang="sv-SE" sz="1700" kern="1200" noProof="0" dirty="0" err="1">
              <a:solidFill>
                <a:schemeClr val="tx1"/>
              </a:solidFill>
              <a:effectLst/>
              <a:latin typeface="Helvetica Neue" panose="020B0604020202020204" charset="0"/>
              <a:ea typeface="Calibri" panose="020F0502020204030204" pitchFamily="34" charset="0"/>
              <a:cs typeface="Times New Roman" panose="02020603050405020304" pitchFamily="18" charset="0"/>
            </a:rPr>
            <a:t>up</a:t>
          </a:r>
          <a:r>
            <a:rPr lang="sv-SE" sz="1700" kern="1200"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 projekt? De kan leda ett nytt startinitiativ inom din organisation och dela insiktsfulla lärdomar från sina tidigare erfarenheter.</a:t>
          </a:r>
          <a:endParaRPr lang="en-US" sz="1700" kern="1200" noProof="0" dirty="0">
            <a:solidFill>
              <a:schemeClr val="tx1"/>
            </a:solidFill>
            <a:latin typeface="Helvetica Neue" panose="020B0604020202020204" charset="0"/>
          </a:endParaRPr>
        </a:p>
      </dsp:txBody>
      <dsp:txXfrm>
        <a:off x="0" y="418365"/>
        <a:ext cx="15228000" cy="937125"/>
      </dsp:txXfrm>
    </dsp:sp>
    <dsp:sp modelId="{4764129B-7761-4B95-A03D-502AE032A78A}">
      <dsp:nvSpPr>
        <dsp:cNvPr id="0" name=""/>
        <dsp:cNvSpPr/>
      </dsp:nvSpPr>
      <dsp:spPr>
        <a:xfrm>
          <a:off x="216001" y="167445"/>
          <a:ext cx="10659600" cy="50184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2908" bIns="0" numCol="1" spcCol="1270" anchor="ctr" anchorCtr="0">
          <a:noAutofit/>
        </a:bodyPr>
        <a:lstStyle/>
        <a:p>
          <a:pPr marL="0" lvl="0" indent="0" algn="l" defTabSz="1066800">
            <a:lnSpc>
              <a:spcPct val="90000"/>
            </a:lnSpc>
            <a:spcBef>
              <a:spcPct val="0"/>
            </a:spcBef>
            <a:spcAft>
              <a:spcPct val="35000"/>
            </a:spcAft>
            <a:buNone/>
          </a:pPr>
          <a:r>
            <a:rPr lang="en-US" sz="2400" b="1" kern="1200" noProof="0" dirty="0" err="1">
              <a:solidFill>
                <a:srgbClr val="666666"/>
              </a:solidFill>
              <a:effectLst/>
              <a:latin typeface="Helvetica Neue" panose="020B0604020202020204" charset="0"/>
              <a:ea typeface="Calibri" panose="020F0502020204030204" pitchFamily="34" charset="0"/>
              <a:cs typeface="Times New Roman" panose="02020603050405020304" pitchFamily="18" charset="0"/>
            </a:rPr>
            <a:t>Tidigare</a:t>
          </a: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r>
            <a:rPr lang="en-US" sz="2400" b="1" kern="1200" noProof="0" dirty="0" err="1">
              <a:solidFill>
                <a:srgbClr val="666666"/>
              </a:solidFill>
              <a:effectLst/>
              <a:latin typeface="Helvetica Neue" panose="020B0604020202020204" charset="0"/>
              <a:ea typeface="Calibri" panose="020F0502020204030204" pitchFamily="34" charset="0"/>
              <a:cs typeface="Times New Roman" panose="02020603050405020304" pitchFamily="18" charset="0"/>
            </a:rPr>
            <a:t>rekord</a:t>
          </a: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av start-up </a:t>
          </a:r>
          <a:r>
            <a:rPr lang="en-US" sz="2400" b="1" kern="1200" noProof="0" dirty="0" err="1">
              <a:solidFill>
                <a:srgbClr val="666666"/>
              </a:solidFill>
              <a:effectLst/>
              <a:latin typeface="Helvetica Neue" panose="020B0604020202020204" charset="0"/>
              <a:ea typeface="Calibri" panose="020F0502020204030204" pitchFamily="34" charset="0"/>
              <a:cs typeface="Times New Roman" panose="02020603050405020304" pitchFamily="18" charset="0"/>
            </a:rPr>
            <a:t>projekt</a:t>
          </a: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a:t>
          </a:r>
          <a:endParaRPr lang="en-US" sz="2400" kern="1200" noProof="0" dirty="0">
            <a:latin typeface="Helvetica Neue" panose="020B0604020202020204" charset="0"/>
          </a:endParaRPr>
        </a:p>
      </dsp:txBody>
      <dsp:txXfrm>
        <a:off x="240499" y="191943"/>
        <a:ext cx="10610604" cy="452844"/>
      </dsp:txXfrm>
    </dsp:sp>
    <dsp:sp modelId="{708B0FF5-326D-47CA-8907-B37CB19FA87D}">
      <dsp:nvSpPr>
        <dsp:cNvPr id="0" name=""/>
        <dsp:cNvSpPr/>
      </dsp:nvSpPr>
      <dsp:spPr>
        <a:xfrm>
          <a:off x="0" y="1698210"/>
          <a:ext cx="15228000" cy="13923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354076" rIns="432000" bIns="120904" numCol="1" spcCol="1270" anchor="t" anchorCtr="0">
          <a:noAutofit/>
        </a:bodyPr>
        <a:lstStyle/>
        <a:p>
          <a:pPr marL="176213" lvl="1" indent="-176213" algn="l" defTabSz="755650">
            <a:lnSpc>
              <a:spcPct val="90000"/>
            </a:lnSpc>
            <a:spcBef>
              <a:spcPct val="0"/>
            </a:spcBef>
            <a:spcAft>
              <a:spcPct val="15000"/>
            </a:spcAft>
            <a:buChar char="•"/>
          </a:pPr>
          <a:r>
            <a:rPr lang="sv-SE" sz="1700" kern="1200"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Är de trotsiga och ifrågasätter ofta de metoder som ditt företag nu använder? Kan du upptäcka deras missnöje med ditt företags mål och uppdrag? Hur ofta testar de nya funktioner och hur mycket mindre riskbenägna är de än resten av teamet? Många chefer känner inte igen den </a:t>
          </a:r>
          <a:r>
            <a:rPr lang="sv-SE" sz="1700" kern="1200" noProof="0" dirty="0" err="1">
              <a:solidFill>
                <a:schemeClr val="tx1"/>
              </a:solidFill>
              <a:effectLst/>
              <a:latin typeface="Helvetica Neue" panose="020B0604020202020204" charset="0"/>
              <a:ea typeface="Calibri" panose="020F0502020204030204" pitchFamily="34" charset="0"/>
              <a:cs typeface="Times New Roman" panose="02020603050405020304" pitchFamily="18" charset="0"/>
            </a:rPr>
            <a:t>intraprenöriella</a:t>
          </a:r>
          <a:r>
            <a:rPr lang="sv-SE" sz="1700" kern="1200"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 andan hos dessa individer och ser dem istället som svåra att hantera, även om de kan vara framtida entreprenörer som kräver en annan ledningsstrategi.</a:t>
          </a:r>
          <a:endParaRPr lang="en-US" sz="1700" kern="1200" noProof="0" dirty="0">
            <a:solidFill>
              <a:schemeClr val="tx1"/>
            </a:solidFill>
            <a:latin typeface="Helvetica Neue" panose="020B0604020202020204" charset="0"/>
          </a:endParaRPr>
        </a:p>
      </dsp:txBody>
      <dsp:txXfrm>
        <a:off x="0" y="1698210"/>
        <a:ext cx="15228000" cy="1392300"/>
      </dsp:txXfrm>
    </dsp:sp>
    <dsp:sp modelId="{5368F5F0-0155-4F7D-A6DE-89E67052E07A}">
      <dsp:nvSpPr>
        <dsp:cNvPr id="0" name=""/>
        <dsp:cNvSpPr/>
      </dsp:nvSpPr>
      <dsp:spPr>
        <a:xfrm>
          <a:off x="216001" y="1447290"/>
          <a:ext cx="10659600" cy="50184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2908" bIns="0" numCol="1" spcCol="1270" anchor="ctr" anchorCtr="0">
          <a:noAutofit/>
        </a:bodyPr>
        <a:lstStyle/>
        <a:p>
          <a:pPr marL="0" lvl="0" indent="0" algn="l" defTabSz="1066800">
            <a:lnSpc>
              <a:spcPct val="90000"/>
            </a:lnSpc>
            <a:spcBef>
              <a:spcPct val="0"/>
            </a:spcBef>
            <a:spcAft>
              <a:spcPct val="35000"/>
            </a:spcAft>
            <a:buNone/>
          </a:pP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a:t>
          </a:r>
          <a:r>
            <a:rPr lang="en-US" sz="2400" b="1" kern="1200" noProof="0" dirty="0" err="1">
              <a:solidFill>
                <a:srgbClr val="666666"/>
              </a:solidFill>
              <a:effectLst/>
              <a:latin typeface="Helvetica Neue" panose="020B0604020202020204" charset="0"/>
              <a:ea typeface="Calibri" panose="020F0502020204030204" pitchFamily="34" charset="0"/>
              <a:cs typeface="Times New Roman" panose="02020603050405020304" pitchFamily="18" charset="0"/>
            </a:rPr>
            <a:t>Störande</a:t>
          </a: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r>
            <a:rPr lang="en-US" sz="2400" b="1" kern="1200" noProof="0" dirty="0" err="1">
              <a:solidFill>
                <a:srgbClr val="666666"/>
              </a:solidFill>
              <a:effectLst/>
              <a:latin typeface="Helvetica Neue" panose="020B0604020202020204" charset="0"/>
              <a:ea typeface="Calibri" panose="020F0502020204030204" pitchFamily="34" charset="0"/>
              <a:cs typeface="Times New Roman" panose="02020603050405020304" pitchFamily="18" charset="0"/>
            </a:rPr>
            <a:t>arbetsstil</a:t>
          </a: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kern="1200" noProof="0" dirty="0">
            <a:latin typeface="Helvetica Neue" panose="020B0604020202020204" charset="0"/>
          </a:endParaRPr>
        </a:p>
      </dsp:txBody>
      <dsp:txXfrm>
        <a:off x="240499" y="1471788"/>
        <a:ext cx="10610604" cy="452844"/>
      </dsp:txXfrm>
    </dsp:sp>
    <dsp:sp modelId="{F183DB9D-272B-4E6D-AB32-80DE8DCC5669}">
      <dsp:nvSpPr>
        <dsp:cNvPr id="0" name=""/>
        <dsp:cNvSpPr/>
      </dsp:nvSpPr>
      <dsp:spPr>
        <a:xfrm>
          <a:off x="0" y="3433230"/>
          <a:ext cx="15228000" cy="11513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354076" rIns="432000" bIns="120904" numCol="1" spcCol="1270" anchor="t" anchorCtr="0">
          <a:noAutofit/>
        </a:bodyPr>
        <a:lstStyle/>
        <a:p>
          <a:pPr marL="176213" lvl="1" indent="-176213" algn="l" defTabSz="755650">
            <a:lnSpc>
              <a:spcPct val="90000"/>
            </a:lnSpc>
            <a:spcBef>
              <a:spcPct val="0"/>
            </a:spcBef>
            <a:spcAft>
              <a:spcPct val="15000"/>
            </a:spcAft>
            <a:buChar char="•"/>
          </a:pPr>
          <a:r>
            <a:rPr lang="sv-SE" sz="1700" kern="1200"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Intraprenörer som är framgångsrika har visat sig ha en gemensam uppsättning attribut som kan användas för att förutsäga framtida framgång. Dessa egenskaper kan kartläggas och poängsättas med hjälp av ett personlighetstest som undersöker social intelligens, beteende och attityd och problemlösningsförmåga, så att du kan avgöra vilka individer som har större chans att lyckas i intraprenörskapsprogram.</a:t>
          </a:r>
          <a:endParaRPr lang="en-US" sz="1700" kern="1200" noProof="0" dirty="0">
            <a:solidFill>
              <a:schemeClr val="tx1"/>
            </a:solidFill>
            <a:latin typeface="Helvetica Neue" panose="020B0604020202020204" charset="0"/>
          </a:endParaRPr>
        </a:p>
      </dsp:txBody>
      <dsp:txXfrm>
        <a:off x="0" y="3433230"/>
        <a:ext cx="15228000" cy="1151325"/>
      </dsp:txXfrm>
    </dsp:sp>
    <dsp:sp modelId="{9FC1D00B-6765-46A4-A25C-9D900E050070}">
      <dsp:nvSpPr>
        <dsp:cNvPr id="0" name=""/>
        <dsp:cNvSpPr/>
      </dsp:nvSpPr>
      <dsp:spPr>
        <a:xfrm>
          <a:off x="216001" y="3182309"/>
          <a:ext cx="10659600" cy="50184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2908" bIns="0" numCol="1" spcCol="1270" anchor="ctr" anchorCtr="0">
          <a:noAutofit/>
        </a:bodyPr>
        <a:lstStyle/>
        <a:p>
          <a:pPr marL="0" lvl="0" indent="0" algn="l" defTabSz="1066800">
            <a:lnSpc>
              <a:spcPct val="90000"/>
            </a:lnSpc>
            <a:spcBef>
              <a:spcPct val="0"/>
            </a:spcBef>
            <a:spcAft>
              <a:spcPct val="35000"/>
            </a:spcAft>
            <a:buNone/>
          </a:pPr>
          <a:r>
            <a:rPr lang="en-US" sz="2400" b="1" kern="1200" noProof="0" dirty="0" err="1">
              <a:solidFill>
                <a:srgbClr val="666666"/>
              </a:solidFill>
              <a:effectLst/>
              <a:latin typeface="Helvetica Neue" panose="020B0604020202020204" charset="0"/>
              <a:ea typeface="Calibri" panose="020F0502020204030204" pitchFamily="34" charset="0"/>
              <a:cs typeface="Times New Roman" panose="02020603050405020304" pitchFamily="18" charset="0"/>
            </a:rPr>
            <a:t>Intraprenör</a:t>
          </a: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-DNA: </a:t>
          </a:r>
          <a:endParaRPr lang="en-US" sz="2400" kern="1200" noProof="0" dirty="0">
            <a:latin typeface="Helvetica Neue" panose="020B0604020202020204" charset="0"/>
          </a:endParaRPr>
        </a:p>
      </dsp:txBody>
      <dsp:txXfrm>
        <a:off x="240499" y="3206807"/>
        <a:ext cx="10610604" cy="4528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A97CA-7016-4E1E-9085-87FFAE26376F}">
      <dsp:nvSpPr>
        <dsp:cNvPr id="0" name=""/>
        <dsp:cNvSpPr/>
      </dsp:nvSpPr>
      <dsp:spPr>
        <a:xfrm>
          <a:off x="0" y="1742123"/>
          <a:ext cx="4157030" cy="2928354"/>
        </a:xfrm>
        <a:prstGeom prst="roundRect">
          <a:avLst>
            <a:gd name="adj" fmla="val 10000"/>
          </a:avLst>
        </a:prstGeom>
        <a:solidFill>
          <a:srgbClr val="4D94B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sv-SE" sz="2400" kern="1200" noProof="0" dirty="0">
              <a:latin typeface="Helvetica Neue" panose="020B0604020202020204" charset="0"/>
            </a:rPr>
            <a:t>Oavsett vilken organisation de är en del av, erbjuder intraprenörer en betydande konkurrensfördel i form av fortsatta innovationer.
</a:t>
          </a:r>
          <a:endParaRPr lang="en-US" sz="2400" kern="1200" noProof="0" dirty="0">
            <a:latin typeface="Helvetica Neue" panose="020B0604020202020204" charset="0"/>
          </a:endParaRPr>
        </a:p>
      </dsp:txBody>
      <dsp:txXfrm>
        <a:off x="85769" y="1827892"/>
        <a:ext cx="3985492" cy="2756816"/>
      </dsp:txXfrm>
    </dsp:sp>
    <dsp:sp modelId="{B049AB22-CB79-4239-957A-264D6567709F}">
      <dsp:nvSpPr>
        <dsp:cNvPr id="0" name=""/>
        <dsp:cNvSpPr/>
      </dsp:nvSpPr>
      <dsp:spPr>
        <a:xfrm rot="10819">
          <a:off x="4395032" y="2821707"/>
          <a:ext cx="819087" cy="1030943"/>
        </a:xfrm>
        <a:prstGeom prst="rightArrow">
          <a:avLst>
            <a:gd name="adj1" fmla="val 60000"/>
            <a:gd name="adj2" fmla="val 50000"/>
          </a:avLst>
        </a:prstGeom>
        <a:solidFill>
          <a:srgbClr val="4D94B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a:p>
      </dsp:txBody>
      <dsp:txXfrm>
        <a:off x="4395033" y="3027509"/>
        <a:ext cx="573361" cy="618565"/>
      </dsp:txXfrm>
    </dsp:sp>
    <dsp:sp modelId="{BEFF05DD-BC54-49FA-ABC3-1F8158BEDE33}">
      <dsp:nvSpPr>
        <dsp:cNvPr id="0" name=""/>
        <dsp:cNvSpPr/>
      </dsp:nvSpPr>
      <dsp:spPr>
        <a:xfrm>
          <a:off x="5701542" y="831575"/>
          <a:ext cx="4157030" cy="4352424"/>
        </a:xfrm>
        <a:prstGeom prst="roundRect">
          <a:avLst>
            <a:gd name="adj" fmla="val 10000"/>
          </a:avLst>
        </a:prstGeom>
        <a:solidFill>
          <a:srgbClr val="78B17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sv-SE" sz="2400" kern="1200" noProof="0" dirty="0">
              <a:latin typeface="Helvetica Neue" panose="020B0604020202020204" charset="0"/>
            </a:rPr>
            <a:t>De kanske inte är din typiska anställd och att hantera dem kommer förmodligen att kräva mer tid och ansträngning, men om det görs rätt kan resultaten avsevärt utveckla din affärslinje genom att lägga till nya tjänster, produkter eller förbättringar till ditt företag.
</a:t>
          </a:r>
          <a:endParaRPr lang="en-US" sz="2400" kern="1200" noProof="0" dirty="0">
            <a:latin typeface="Helvetica Neue" panose="020B0604020202020204" charset="0"/>
          </a:endParaRPr>
        </a:p>
      </dsp:txBody>
      <dsp:txXfrm>
        <a:off x="5823297" y="953330"/>
        <a:ext cx="3913520" cy="4108914"/>
      </dsp:txXfrm>
    </dsp:sp>
    <dsp:sp modelId="{3703EE76-B3B5-46AA-A5D5-72A92C20F269}">
      <dsp:nvSpPr>
        <dsp:cNvPr id="0" name=""/>
        <dsp:cNvSpPr/>
      </dsp:nvSpPr>
      <dsp:spPr>
        <a:xfrm>
          <a:off x="10153463" y="3182110"/>
          <a:ext cx="839191" cy="1030943"/>
        </a:xfrm>
        <a:prstGeom prst="rightArrow">
          <a:avLst>
            <a:gd name="adj1" fmla="val 60000"/>
            <a:gd name="adj2" fmla="val 50000"/>
          </a:avLst>
        </a:prstGeom>
        <a:solidFill>
          <a:srgbClr val="78B17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a:p>
      </dsp:txBody>
      <dsp:txXfrm>
        <a:off x="10153463" y="3388299"/>
        <a:ext cx="587434" cy="618565"/>
      </dsp:txXfrm>
    </dsp:sp>
    <dsp:sp modelId="{D74DD934-AFAA-4200-85A6-D99B1BD1E306}">
      <dsp:nvSpPr>
        <dsp:cNvPr id="0" name=""/>
        <dsp:cNvSpPr/>
      </dsp:nvSpPr>
      <dsp:spPr>
        <a:xfrm>
          <a:off x="11441952" y="831575"/>
          <a:ext cx="4157030" cy="4352424"/>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sv-SE" sz="2400" kern="1200" noProof="0" dirty="0">
              <a:latin typeface="Helvetica Neue" panose="020B0604020202020204" charset="0"/>
            </a:rPr>
            <a:t>Ditt företag kommer också att dra nytta av att ha en engagerad individ och deras team konsekvent fokuserade på utveckling och tillämpning av nya innovationer, vilket är en avgörande del av vad varje företag behöver för att lyckas och expandera i den nya normala eran.
</a:t>
          </a:r>
          <a:endParaRPr lang="en-US" sz="2400" kern="1200" noProof="0" dirty="0">
            <a:latin typeface="Helvetica Neue" panose="020B0604020202020204" charset="0"/>
          </a:endParaRPr>
        </a:p>
      </dsp:txBody>
      <dsp:txXfrm>
        <a:off x="11563707" y="953330"/>
        <a:ext cx="3913520" cy="410891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dirty="0"/>
          </a:p>
        </p:txBody>
      </p:sp>
      <p:sp>
        <p:nvSpPr>
          <p:cNvPr id="4" name="Platshållare för bildnummer 3"/>
          <p:cNvSpPr>
            <a:spLocks noGrp="1"/>
          </p:cNvSpPr>
          <p:nvPr>
            <p:ph type="sldNum" sz="quarter" idx="5"/>
          </p:nvPr>
        </p:nvSpPr>
        <p:spPr/>
        <p:txBody>
          <a:bodyPr/>
          <a:lstStyle/>
          <a:p>
            <a:fld id="{224C3282-B3AE-4A99-BAF5-A2BE9A86BDC0}" type="slidenum">
              <a:rPr lang="es-ES" smtClean="0"/>
              <a:t>19</a:t>
            </a:fld>
            <a:endParaRPr lang="es-ES"/>
          </a:p>
        </p:txBody>
      </p:sp>
    </p:spTree>
    <p:extLst>
      <p:ext uri="{BB962C8B-B14F-4D97-AF65-F5344CB8AC3E}">
        <p14:creationId xmlns:p14="http://schemas.microsoft.com/office/powerpoint/2010/main" val="376535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23</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8" name="bg object 18"/>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0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3" name="CuadroTexto 27">
            <a:extLst>
              <a:ext uri="{FF2B5EF4-FFF2-40B4-BE49-F238E27FC236}">
                <a16:creationId xmlns:a16="http://schemas.microsoft.com/office/drawing/2014/main" id="{9B749D79-4062-6279-6287-76CE17ACE1F2}"/>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E29ADB67-98B5-58F1-EFF8-D553E44EF76D}"/>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A031FE00-47BB-F291-4DF5-1578358DF611}"/>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15" name="CuadroTexto 27">
            <a:extLst>
              <a:ext uri="{FF2B5EF4-FFF2-40B4-BE49-F238E27FC236}">
                <a16:creationId xmlns:a16="http://schemas.microsoft.com/office/drawing/2014/main" id="{B11AC39C-34ED-2501-8B51-541DC02BFA66}"/>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6D272177-C958-AE4E-CF0D-8845120BF0EC}"/>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11710C10-E611-8880-87E5-9F09064EF94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5.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5.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5.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5.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5.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sv-SE" sz="36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Intraprenörskapets hopp, hype och verklighet: Upptäck intraprenörer inom organisationen</a:t>
            </a:r>
            <a:endParaRPr lang="en-US" sz="36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noAutofit/>
          </a:bodyPr>
          <a:lstStyle/>
          <a:p>
            <a:pPr algn="ctr"/>
            <a:r>
              <a:rPr lang="en-US" sz="2400" b="1" i="0" u="none" strike="noStrike" dirty="0">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1624246796"/>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8187D0A7-111F-CA2B-0190-B8EB3EC5C908}"/>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a:t>
            </a:r>
            <a:r>
              <a:rPr lang="en-US" sz="4800" b="1" dirty="0" err="1">
                <a:solidFill>
                  <a:srgbClr val="4D94B7"/>
                </a:solidFill>
                <a:latin typeface="Helvetica Neue" panose="020B0604020202020204" charset="0"/>
              </a:rPr>
              <a:t>Egenskaper</a:t>
            </a:r>
            <a:r>
              <a:rPr lang="en-US" sz="4800" b="1" dirty="0">
                <a:solidFill>
                  <a:srgbClr val="4D94B7"/>
                </a:solidFill>
                <a:latin typeface="Helvetica Neue" panose="020B0604020202020204" charset="0"/>
              </a:rPr>
              <a:t> hos </a:t>
            </a:r>
            <a:r>
              <a:rPr lang="en-US" sz="4800" b="1" dirty="0" err="1">
                <a:solidFill>
                  <a:srgbClr val="4D94B7"/>
                </a:solidFill>
                <a:latin typeface="Helvetica Neue" panose="020B0604020202020204" charset="0"/>
              </a:rPr>
              <a:t>intraprenörer</a:t>
            </a:r>
            <a:r>
              <a:rPr lang="en-US" sz="4800" b="1" dirty="0">
                <a:solidFill>
                  <a:srgbClr val="4D94B7"/>
                </a:solidFill>
                <a:latin typeface="Helvetica Neue" panose="020B0604020202020204" charset="0"/>
              </a:rPr>
              <a:t>
</a:t>
            </a:r>
          </a:p>
        </p:txBody>
      </p:sp>
      <p:sp>
        <p:nvSpPr>
          <p:cNvPr id="6" name="Textfeld 5">
            <a:extLst>
              <a:ext uri="{FF2B5EF4-FFF2-40B4-BE49-F238E27FC236}">
                <a16:creationId xmlns:a16="http://schemas.microsoft.com/office/drawing/2014/main" id="{D0AC8BA9-2F8D-9840-D58D-C6BED979055C}"/>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3.1 </a:t>
            </a:r>
            <a:r>
              <a:rPr lang="en-US" sz="2800" b="1" dirty="0" err="1">
                <a:solidFill>
                  <a:srgbClr val="AED633"/>
                </a:solidFill>
                <a:latin typeface="Helvetica Neue" panose="020B0604020202020204" charset="0"/>
                <a:ea typeface="Calibri" panose="020F0502020204030204" pitchFamily="34" charset="0"/>
                <a:cs typeface="Times New Roman" panose="02020603050405020304" pitchFamily="18" charset="0"/>
              </a:rPr>
              <a:t>Dynamisk</a:t>
            </a:r>
            <a:endPar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endParaRPr>
          </a:p>
        </p:txBody>
      </p:sp>
      <p:pic>
        <p:nvPicPr>
          <p:cNvPr id="9" name="Picture 2">
            <a:extLst>
              <a:ext uri="{FF2B5EF4-FFF2-40B4-BE49-F238E27FC236}">
                <a16:creationId xmlns:a16="http://schemas.microsoft.com/office/drawing/2014/main" id="{3942BE2E-B06B-F4C4-E162-3918F8297937}"/>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088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363570169"/>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6CB7C1A3-EFAC-4A37-283B-146A908FD1C1}"/>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a:t>
            </a:r>
            <a:r>
              <a:rPr lang="en-US" sz="4800" b="1" dirty="0" err="1">
                <a:solidFill>
                  <a:srgbClr val="4D94B7"/>
                </a:solidFill>
                <a:latin typeface="Helvetica Neue" panose="020B0604020202020204" charset="0"/>
              </a:rPr>
              <a:t>Egenskaper</a:t>
            </a:r>
            <a:r>
              <a:rPr lang="en-US" sz="4800" b="1" dirty="0">
                <a:solidFill>
                  <a:srgbClr val="4D94B7"/>
                </a:solidFill>
                <a:latin typeface="Helvetica Neue" panose="020B0604020202020204" charset="0"/>
              </a:rPr>
              <a:t> hos </a:t>
            </a:r>
            <a:r>
              <a:rPr lang="en-US" sz="4800" b="1" dirty="0" err="1">
                <a:solidFill>
                  <a:srgbClr val="4D94B7"/>
                </a:solidFill>
                <a:latin typeface="Helvetica Neue" panose="020B0604020202020204" charset="0"/>
              </a:rPr>
              <a:t>intraprenörer</a:t>
            </a:r>
            <a:endParaRPr lang="en-US" sz="4800" b="1" dirty="0">
              <a:solidFill>
                <a:srgbClr val="4D94B7"/>
              </a:solidFill>
              <a:latin typeface="Helvetica Neue" panose="020B0604020202020204" charset="0"/>
            </a:endParaRPr>
          </a:p>
        </p:txBody>
      </p:sp>
      <p:sp>
        <p:nvSpPr>
          <p:cNvPr id="6" name="Textfeld 5">
            <a:extLst>
              <a:ext uri="{FF2B5EF4-FFF2-40B4-BE49-F238E27FC236}">
                <a16:creationId xmlns:a16="http://schemas.microsoft.com/office/drawing/2014/main" id="{C9538FB1-788A-5F81-6968-2D9259366ED6}"/>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latin typeface="Helvetica Neue" panose="020B0604020202020204" charset="0"/>
                <a:ea typeface="Calibri" panose="020F0502020204030204" pitchFamily="34" charset="0"/>
                <a:cs typeface="Times New Roman" panose="02020603050405020304" pitchFamily="18" charset="0"/>
              </a:rPr>
              <a:t>3.2 </a:t>
            </a:r>
            <a:r>
              <a:rPr lang="en-US" sz="2800" b="1" dirty="0" err="1">
                <a:solidFill>
                  <a:srgbClr val="AED633"/>
                </a:solidFill>
                <a:latin typeface="Helvetica Neue" panose="020B0604020202020204" charset="0"/>
                <a:ea typeface="Calibri" panose="020F0502020204030204" pitchFamily="34" charset="0"/>
                <a:cs typeface="Times New Roman" panose="02020603050405020304" pitchFamily="18" charset="0"/>
              </a:rPr>
              <a:t>Utvecklare</a:t>
            </a:r>
            <a:r>
              <a:rPr lang="en-US" sz="2800" b="1" dirty="0">
                <a:solidFill>
                  <a:srgbClr val="AED633"/>
                </a:solidFill>
                <a:latin typeface="Helvetica Neue" panose="020B0604020202020204" charset="0"/>
                <a:ea typeface="Calibri" panose="020F0502020204030204" pitchFamily="34" charset="0"/>
                <a:cs typeface="Times New Roman" panose="02020603050405020304" pitchFamily="18" charset="0"/>
              </a:rPr>
              <a:t> av </a:t>
            </a:r>
            <a:r>
              <a:rPr lang="en-US" sz="2800" b="1" dirty="0" err="1">
                <a:solidFill>
                  <a:srgbClr val="AED633"/>
                </a:solidFill>
                <a:latin typeface="Helvetica Neue" panose="020B0604020202020204" charset="0"/>
                <a:ea typeface="Calibri" panose="020F0502020204030204" pitchFamily="34" charset="0"/>
                <a:cs typeface="Times New Roman" panose="02020603050405020304" pitchFamily="18" charset="0"/>
              </a:rPr>
              <a:t>idéer</a:t>
            </a:r>
            <a:r>
              <a:rPr lang="en-US" sz="2800" b="1" dirty="0">
                <a:solidFill>
                  <a:srgbClr val="AED633"/>
                </a:solidFill>
                <a:latin typeface="Helvetica Neue" panose="020B0604020202020204" charset="0"/>
                <a:ea typeface="Calibri" panose="020F0502020204030204" pitchFamily="34" charset="0"/>
                <a:cs typeface="Times New Roman" panose="02020603050405020304" pitchFamily="18" charset="0"/>
              </a:rPr>
              <a:t>
</a:t>
            </a:r>
            <a:endPar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endParaRPr>
          </a:p>
        </p:txBody>
      </p:sp>
      <p:pic>
        <p:nvPicPr>
          <p:cNvPr id="9" name="Picture 2">
            <a:extLst>
              <a:ext uri="{FF2B5EF4-FFF2-40B4-BE49-F238E27FC236}">
                <a16:creationId xmlns:a16="http://schemas.microsoft.com/office/drawing/2014/main" id="{F471A3C1-3F59-A09B-BEDA-6789D21B5DB7}"/>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5055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477295852"/>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269CADE3-5C7E-A6A7-5BB0-E629F2FA1E3A}"/>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a:t>
            </a:r>
            <a:r>
              <a:rPr lang="en-US" sz="4800" b="1" dirty="0" err="1">
                <a:solidFill>
                  <a:srgbClr val="4D94B7"/>
                </a:solidFill>
                <a:latin typeface="Helvetica Neue" panose="020B0604020202020204" charset="0"/>
              </a:rPr>
              <a:t>Egenskaper</a:t>
            </a:r>
            <a:r>
              <a:rPr lang="en-US" sz="4800" b="1" dirty="0">
                <a:solidFill>
                  <a:srgbClr val="4D94B7"/>
                </a:solidFill>
                <a:latin typeface="Helvetica Neue" panose="020B0604020202020204" charset="0"/>
              </a:rPr>
              <a:t> hos </a:t>
            </a:r>
            <a:r>
              <a:rPr lang="en-US" sz="4800" b="1" dirty="0" err="1">
                <a:solidFill>
                  <a:srgbClr val="4D94B7"/>
                </a:solidFill>
                <a:latin typeface="Helvetica Neue" panose="020B0604020202020204" charset="0"/>
              </a:rPr>
              <a:t>intraprenörer</a:t>
            </a:r>
            <a:r>
              <a:rPr lang="en-US" sz="4800" b="1" dirty="0">
                <a:solidFill>
                  <a:srgbClr val="4D94B7"/>
                </a:solidFill>
                <a:latin typeface="Helvetica Neue" panose="020B0604020202020204" charset="0"/>
              </a:rPr>
              <a:t>
</a:t>
            </a:r>
          </a:p>
        </p:txBody>
      </p:sp>
      <p:sp>
        <p:nvSpPr>
          <p:cNvPr id="6" name="Textfeld 5">
            <a:extLst>
              <a:ext uri="{FF2B5EF4-FFF2-40B4-BE49-F238E27FC236}">
                <a16:creationId xmlns:a16="http://schemas.microsoft.com/office/drawing/2014/main" id="{E9639BC0-91E2-7CB2-25C5-2D6211E03CF3}"/>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latin typeface="Helvetica Neue" panose="020B0604020202020204" charset="0"/>
                <a:ea typeface="Calibri" panose="020F0502020204030204" pitchFamily="34" charset="0"/>
                <a:cs typeface="Times New Roman" panose="02020603050405020304" pitchFamily="18" charset="0"/>
              </a:rPr>
              <a:t>3.3 </a:t>
            </a:r>
            <a:r>
              <a:rPr lang="en-US" sz="2800" b="1" dirty="0" err="1">
                <a:solidFill>
                  <a:srgbClr val="AED633"/>
                </a:solidFill>
                <a:latin typeface="Helvetica Neue" panose="020B0604020202020204" charset="0"/>
                <a:ea typeface="Calibri" panose="020F0502020204030204" pitchFamily="34" charset="0"/>
                <a:cs typeface="Times New Roman" panose="02020603050405020304" pitchFamily="18" charset="0"/>
              </a:rPr>
              <a:t>Drivkrafter</a:t>
            </a:r>
            <a:r>
              <a:rPr lang="en-US" sz="2800" b="1" dirty="0">
                <a:solidFill>
                  <a:srgbClr val="AED633"/>
                </a:solidFill>
                <a:latin typeface="Helvetica Neue" panose="020B0604020202020204" charset="0"/>
                <a:ea typeface="Calibri" panose="020F0502020204030204" pitchFamily="34" charset="0"/>
                <a:cs typeface="Times New Roman" panose="02020603050405020304" pitchFamily="18" charset="0"/>
              </a:rPr>
              <a:t> för </a:t>
            </a:r>
            <a:r>
              <a:rPr lang="en-US" sz="2800" b="1" dirty="0" err="1">
                <a:solidFill>
                  <a:srgbClr val="AED633"/>
                </a:solidFill>
                <a:latin typeface="Helvetica Neue" panose="020B0604020202020204" charset="0"/>
                <a:ea typeface="Calibri" panose="020F0502020204030204" pitchFamily="34" charset="0"/>
                <a:cs typeface="Times New Roman" panose="02020603050405020304" pitchFamily="18" charset="0"/>
              </a:rPr>
              <a:t>förändring</a:t>
            </a:r>
            <a:r>
              <a:rPr lang="en-US" sz="2800" b="1" dirty="0">
                <a:solidFill>
                  <a:srgbClr val="AED633"/>
                </a:solidFill>
                <a:latin typeface="Helvetica Neue" panose="020B0604020202020204" charset="0"/>
                <a:ea typeface="Calibri" panose="020F0502020204030204" pitchFamily="34" charset="0"/>
                <a:cs typeface="Times New Roman" panose="02020603050405020304" pitchFamily="18" charset="0"/>
              </a:rPr>
              <a:t>
</a:t>
            </a:r>
            <a:endPar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endParaRPr>
          </a:p>
        </p:txBody>
      </p:sp>
      <p:pic>
        <p:nvPicPr>
          <p:cNvPr id="9" name="Picture 2">
            <a:extLst>
              <a:ext uri="{FF2B5EF4-FFF2-40B4-BE49-F238E27FC236}">
                <a16:creationId xmlns:a16="http://schemas.microsoft.com/office/drawing/2014/main" id="{660CB757-9890-A37A-16CF-16FB709C5B71}"/>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8224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1709307827"/>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7418905E-5F49-9B4D-6F44-F53E4100154E}"/>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a:t>
            </a:r>
            <a:r>
              <a:rPr lang="en-US" sz="4800" b="1" dirty="0" err="1">
                <a:solidFill>
                  <a:srgbClr val="4D94B7"/>
                </a:solidFill>
                <a:latin typeface="Helvetica Neue" panose="020B0604020202020204" charset="0"/>
              </a:rPr>
              <a:t>Egenskaper</a:t>
            </a:r>
            <a:r>
              <a:rPr lang="en-US" sz="4800" b="1" dirty="0">
                <a:solidFill>
                  <a:srgbClr val="4D94B7"/>
                </a:solidFill>
                <a:latin typeface="Helvetica Neue" panose="020B0604020202020204" charset="0"/>
              </a:rPr>
              <a:t> hos </a:t>
            </a:r>
            <a:r>
              <a:rPr lang="en-US" sz="4800" b="1" dirty="0" err="1">
                <a:solidFill>
                  <a:srgbClr val="4D94B7"/>
                </a:solidFill>
                <a:latin typeface="Helvetica Neue" panose="020B0604020202020204" charset="0"/>
              </a:rPr>
              <a:t>intraprenörer</a:t>
            </a:r>
            <a:r>
              <a:rPr lang="en-US" sz="4800" b="1" dirty="0">
                <a:solidFill>
                  <a:srgbClr val="4D94B7"/>
                </a:solidFill>
                <a:latin typeface="Helvetica Neue" panose="020B0604020202020204" charset="0"/>
              </a:rPr>
              <a:t>
</a:t>
            </a:r>
          </a:p>
        </p:txBody>
      </p:sp>
      <p:sp>
        <p:nvSpPr>
          <p:cNvPr id="6" name="Textfeld 5">
            <a:extLst>
              <a:ext uri="{FF2B5EF4-FFF2-40B4-BE49-F238E27FC236}">
                <a16:creationId xmlns:a16="http://schemas.microsoft.com/office/drawing/2014/main" id="{B7D49596-F921-C729-1CA2-987A8FCE8B3C}"/>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3.4 </a:t>
            </a:r>
            <a:r>
              <a:rPr lang="en-US" sz="2800" b="1" dirty="0" err="1">
                <a:solidFill>
                  <a:srgbClr val="AED633"/>
                </a:solidFill>
                <a:latin typeface="Helvetica Neue" panose="020B0604020202020204" charset="0"/>
                <a:ea typeface="Calibri" panose="020F0502020204030204" pitchFamily="34" charset="0"/>
                <a:cs typeface="Times New Roman" panose="02020603050405020304" pitchFamily="18" charset="0"/>
              </a:rPr>
              <a:t>Beslutsam</a:t>
            </a:r>
            <a:endPar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endParaRPr>
          </a:p>
        </p:txBody>
      </p:sp>
      <p:pic>
        <p:nvPicPr>
          <p:cNvPr id="9" name="Picture 2">
            <a:extLst>
              <a:ext uri="{FF2B5EF4-FFF2-40B4-BE49-F238E27FC236}">
                <a16:creationId xmlns:a16="http://schemas.microsoft.com/office/drawing/2014/main" id="{4E04FE00-751C-4ECE-32E0-DB0BC0A18DEC}"/>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508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635205341"/>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6805EDF0-437B-2BAB-18B2-90E4E5D377F6}"/>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a:t>
            </a:r>
            <a:r>
              <a:rPr lang="en-US" sz="4800" b="1" dirty="0" err="1">
                <a:solidFill>
                  <a:srgbClr val="4D94B7"/>
                </a:solidFill>
                <a:latin typeface="Helvetica Neue" panose="020B0604020202020204" charset="0"/>
              </a:rPr>
              <a:t>Egenskaper</a:t>
            </a:r>
            <a:r>
              <a:rPr lang="en-US" sz="4800" b="1" dirty="0">
                <a:solidFill>
                  <a:srgbClr val="4D94B7"/>
                </a:solidFill>
                <a:latin typeface="Helvetica Neue" panose="020B0604020202020204" charset="0"/>
              </a:rPr>
              <a:t> hos </a:t>
            </a:r>
            <a:r>
              <a:rPr lang="en-US" sz="4800" b="1" dirty="0" err="1">
                <a:solidFill>
                  <a:srgbClr val="4D94B7"/>
                </a:solidFill>
                <a:latin typeface="Helvetica Neue" panose="020B0604020202020204" charset="0"/>
              </a:rPr>
              <a:t>intraprenörer</a:t>
            </a:r>
            <a:r>
              <a:rPr lang="en-US" sz="4800" b="1" dirty="0">
                <a:solidFill>
                  <a:srgbClr val="4D94B7"/>
                </a:solidFill>
                <a:latin typeface="Helvetica Neue" panose="020B0604020202020204" charset="0"/>
              </a:rPr>
              <a:t>
</a:t>
            </a:r>
          </a:p>
        </p:txBody>
      </p:sp>
      <p:sp>
        <p:nvSpPr>
          <p:cNvPr id="6" name="Textfeld 5">
            <a:extLst>
              <a:ext uri="{FF2B5EF4-FFF2-40B4-BE49-F238E27FC236}">
                <a16:creationId xmlns:a16="http://schemas.microsoft.com/office/drawing/2014/main" id="{04FCA6A4-123F-5223-5729-A93E4F55A375}"/>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3.5 </a:t>
            </a:r>
            <a:r>
              <a:rPr lang="en-US" sz="2800" b="1" dirty="0" err="1">
                <a:solidFill>
                  <a:srgbClr val="AED633"/>
                </a:solidFill>
                <a:latin typeface="Helvetica Neue" panose="020B0604020202020204" charset="0"/>
                <a:ea typeface="Calibri" panose="020F0502020204030204" pitchFamily="34" charset="0"/>
                <a:cs typeface="Times New Roman" panose="02020603050405020304" pitchFamily="18" charset="0"/>
              </a:rPr>
              <a:t>Hängiven</a:t>
            </a:r>
            <a:endPar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endParaRPr>
          </a:p>
        </p:txBody>
      </p:sp>
      <p:pic>
        <p:nvPicPr>
          <p:cNvPr id="9" name="Picture 2">
            <a:extLst>
              <a:ext uri="{FF2B5EF4-FFF2-40B4-BE49-F238E27FC236}">
                <a16:creationId xmlns:a16="http://schemas.microsoft.com/office/drawing/2014/main" id="{D386B011-5A4A-D022-02A8-C9B0E112D604}"/>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50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2394247266"/>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07E6F24D-5C1A-E8EB-7595-48FC0251F8BD}"/>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a:t>
            </a:r>
            <a:r>
              <a:rPr lang="en-US" sz="4800" b="1" dirty="0" err="1">
                <a:solidFill>
                  <a:srgbClr val="4D94B7"/>
                </a:solidFill>
                <a:latin typeface="Helvetica Neue" panose="020B0604020202020204" charset="0"/>
              </a:rPr>
              <a:t>Egenskaper</a:t>
            </a:r>
            <a:r>
              <a:rPr lang="en-US" sz="4800" b="1" dirty="0">
                <a:solidFill>
                  <a:srgbClr val="4D94B7"/>
                </a:solidFill>
                <a:latin typeface="Helvetica Neue" panose="020B0604020202020204" charset="0"/>
              </a:rPr>
              <a:t> hos </a:t>
            </a:r>
            <a:r>
              <a:rPr lang="en-US" sz="4800" b="1" dirty="0" err="1">
                <a:solidFill>
                  <a:srgbClr val="4D94B7"/>
                </a:solidFill>
                <a:latin typeface="Helvetica Neue" panose="020B0604020202020204" charset="0"/>
              </a:rPr>
              <a:t>intraprenörer</a:t>
            </a:r>
            <a:r>
              <a:rPr lang="en-US" sz="4800" b="1" dirty="0">
                <a:solidFill>
                  <a:srgbClr val="4D94B7"/>
                </a:solidFill>
                <a:latin typeface="Helvetica Neue" panose="020B0604020202020204" charset="0"/>
              </a:rPr>
              <a:t>
</a:t>
            </a:r>
          </a:p>
        </p:txBody>
      </p:sp>
      <p:sp>
        <p:nvSpPr>
          <p:cNvPr id="6" name="Textfeld 5">
            <a:extLst>
              <a:ext uri="{FF2B5EF4-FFF2-40B4-BE49-F238E27FC236}">
                <a16:creationId xmlns:a16="http://schemas.microsoft.com/office/drawing/2014/main" id="{BAAB64BF-291E-2F0E-47FD-CB4BC2E6AB6E}"/>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latin typeface="Helvetica Neue" panose="020B0604020202020204" charset="0"/>
                <a:ea typeface="Calibri" panose="020F0502020204030204" pitchFamily="34" charset="0"/>
                <a:cs typeface="Times New Roman" panose="02020603050405020304" pitchFamily="18" charset="0"/>
              </a:rPr>
              <a:t>3.6. </a:t>
            </a:r>
            <a:r>
              <a:rPr lang="en-US" sz="2800" b="1" dirty="0" err="1">
                <a:solidFill>
                  <a:srgbClr val="AED633"/>
                </a:solidFill>
                <a:latin typeface="Helvetica Neue" panose="020B0604020202020204" charset="0"/>
                <a:ea typeface="Calibri" panose="020F0502020204030204" pitchFamily="34" charset="0"/>
                <a:cs typeface="Times New Roman" panose="02020603050405020304" pitchFamily="18" charset="0"/>
              </a:rPr>
              <a:t>Flitig</a:t>
            </a:r>
            <a:r>
              <a:rPr lang="en-US" sz="2800" b="1" dirty="0">
                <a:solidFill>
                  <a:srgbClr val="AED633"/>
                </a:solidFill>
                <a:latin typeface="Helvetica Neue" panose="020B0604020202020204" charset="0"/>
                <a:ea typeface="Calibri" panose="020F0502020204030204" pitchFamily="34" charset="0"/>
                <a:cs typeface="Times New Roman" panose="02020603050405020304" pitchFamily="18" charset="0"/>
              </a:rPr>
              <a:t>
</a:t>
            </a:r>
            <a:endPar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endParaRPr>
          </a:p>
        </p:txBody>
      </p:sp>
      <p:pic>
        <p:nvPicPr>
          <p:cNvPr id="9" name="Picture 2">
            <a:extLst>
              <a:ext uri="{FF2B5EF4-FFF2-40B4-BE49-F238E27FC236}">
                <a16:creationId xmlns:a16="http://schemas.microsoft.com/office/drawing/2014/main" id="{EE6EDAFE-25AA-DFB8-8C51-DBC7DB0FAFC5}"/>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881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en-US" sz="4800" b="1" i="0" u="none" strike="noStrike" kern="1200" cap="none" spc="-114" normalizeH="0" baseline="0" dirty="0" err="1">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Identifiera</a:t>
            </a:r>
            <a:r>
              <a:rPr kumimoji="0" lang="en-US"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t>
            </a:r>
            <a:r>
              <a:rPr kumimoji="0" lang="en-US" sz="4800" b="1" i="0" u="none" strike="noStrike" kern="1200" cap="none" spc="-114" normalizeH="0" baseline="0" dirty="0" err="1">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intraprenörer</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4</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255941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8A663DF-3B83-253B-B291-BC273B6C0410}"/>
              </a:ext>
            </a:extLst>
          </p:cNvPr>
          <p:cNvSpPr txBox="1"/>
          <p:nvPr/>
        </p:nvSpPr>
        <p:spPr>
          <a:xfrm>
            <a:off x="1296000" y="3384000"/>
            <a:ext cx="16153800" cy="1261884"/>
          </a:xfrm>
          <a:prstGeom prst="rect">
            <a:avLst/>
          </a:prstGeom>
          <a:noFill/>
        </p:spPr>
        <p:txBody>
          <a:bodyPr wrap="square" rtlCol="0">
            <a:noAutofit/>
          </a:bodyPr>
          <a:lstStyle/>
          <a:p>
            <a:r>
              <a:rPr lang="sv-SE" sz="2400" b="1" dirty="0">
                <a:latin typeface="Helvetica Neue" panose="020B0604020202020204" charset="0"/>
                <a:ea typeface="Microsoft Sans Serif" panose="020B0604020202020204" pitchFamily="34" charset="0"/>
                <a:cs typeface="Microsoft Sans Serif" panose="020B0604020202020204" pitchFamily="34" charset="0"/>
              </a:rPr>
              <a:t>En kombination av alla tre egenskaperna kan användas för att identifiera entreprenörer i din organisation, men beroende på dina befintliga system kan punkterna 1 och 2 ovan vara mycket tidskrävande att bestämma. 
</a:t>
            </a:r>
            <a:endParaRPr lang="en-US" sz="2800" b="1" dirty="0">
              <a:latin typeface="Helvetica Neue" panose="020B0604020202020204" charset="0"/>
              <a:ea typeface="Microsoft Sans Serif" panose="020B0604020202020204" pitchFamily="34" charset="0"/>
              <a:cs typeface="Microsoft Sans Serif" panose="020B0604020202020204" pitchFamily="34" charset="0"/>
            </a:endParaRPr>
          </a:p>
        </p:txBody>
      </p:sp>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1087082183"/>
              </p:ext>
            </p:extLst>
          </p:nvPr>
        </p:nvGraphicFramePr>
        <p:xfrm>
          <a:off x="1296000" y="4211999"/>
          <a:ext cx="15228000" cy="475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no.:3, 4</a:t>
            </a:r>
          </a:p>
        </p:txBody>
      </p:sp>
      <p:sp>
        <p:nvSpPr>
          <p:cNvPr id="5" name="Textfeld 4">
            <a:extLst>
              <a:ext uri="{FF2B5EF4-FFF2-40B4-BE49-F238E27FC236}">
                <a16:creationId xmlns:a16="http://schemas.microsoft.com/office/drawing/2014/main" id="{BEE26179-A38C-D740-23A2-0701D61399A7}"/>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4. </a:t>
            </a:r>
            <a:r>
              <a:rPr lang="en-US" sz="4800" b="1" dirty="0" err="1">
                <a:solidFill>
                  <a:srgbClr val="4D94B7"/>
                </a:solidFill>
                <a:latin typeface="Helvetica Neue" panose="020B0604020202020204" charset="0"/>
              </a:rPr>
              <a:t>Identifiera</a:t>
            </a:r>
            <a:r>
              <a:rPr lang="en-US" sz="4800" b="1" dirty="0">
                <a:solidFill>
                  <a:srgbClr val="4D94B7"/>
                </a:solidFill>
                <a:latin typeface="Helvetica Neue" panose="020B0604020202020204" charset="0"/>
              </a:rPr>
              <a:t> </a:t>
            </a:r>
            <a:r>
              <a:rPr lang="en-US" sz="4800" b="1" dirty="0" err="1">
                <a:solidFill>
                  <a:srgbClr val="4D94B7"/>
                </a:solidFill>
                <a:latin typeface="Helvetica Neue" panose="020B0604020202020204" charset="0"/>
              </a:rPr>
              <a:t>intraprenörer</a:t>
            </a:r>
            <a:endParaRPr lang="en-US" sz="4800" b="1" dirty="0">
              <a:solidFill>
                <a:srgbClr val="4D94B7"/>
              </a:solidFill>
              <a:latin typeface="Helvetica Neue" panose="020B0604020202020204" charset="0"/>
            </a:endParaRPr>
          </a:p>
          <a:p>
            <a:endParaRPr lang="en-US" sz="4800" b="1" dirty="0">
              <a:solidFill>
                <a:srgbClr val="4D94B7"/>
              </a:solidFill>
              <a:latin typeface="Helvetica Neue" panose="020B0604020202020204" charset="0"/>
            </a:endParaRPr>
          </a:p>
        </p:txBody>
      </p:sp>
    </p:spTree>
    <p:extLst>
      <p:ext uri="{BB962C8B-B14F-4D97-AF65-F5344CB8AC3E}">
        <p14:creationId xmlns:p14="http://schemas.microsoft.com/office/powerpoint/2010/main" val="262552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en-US" sz="4800" b="1" i="0" u="none" strike="noStrike" kern="1200" cap="none" spc="-114" normalizeH="0" baseline="0" dirty="0" err="1">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Fördelar</a:t>
            </a:r>
            <a:r>
              <a:rPr kumimoji="0" lang="en-US"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 med </a:t>
            </a:r>
            <a:r>
              <a:rPr kumimoji="0" lang="en-US" sz="4800" b="1" i="0" u="none" strike="noStrike" kern="1200" cap="none" spc="-114" normalizeH="0" baseline="0" dirty="0" err="1">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intraprenörskap</a:t>
            </a:r>
            <a:r>
              <a:rPr kumimoji="0" lang="en-US"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5</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527570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a 13">
            <a:extLst>
              <a:ext uri="{FF2B5EF4-FFF2-40B4-BE49-F238E27FC236}">
                <a16:creationId xmlns:a16="http://schemas.microsoft.com/office/drawing/2014/main" id="{E33A6505-33E4-2F6D-7653-18745F255C03}"/>
              </a:ext>
            </a:extLst>
          </p:cNvPr>
          <p:cNvGraphicFramePr/>
          <p:nvPr>
            <p:extLst>
              <p:ext uri="{D42A27DB-BD31-4B8C-83A1-F6EECF244321}">
                <p14:modId xmlns:p14="http://schemas.microsoft.com/office/powerpoint/2010/main" val="327213183"/>
              </p:ext>
            </p:extLst>
          </p:nvPr>
        </p:nvGraphicFramePr>
        <p:xfrm>
          <a:off x="1296000" y="3384000"/>
          <a:ext cx="15840000" cy="518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uadroTexto 1">
            <a:extLst>
              <a:ext uri="{FF2B5EF4-FFF2-40B4-BE49-F238E27FC236}">
                <a16:creationId xmlns:a16="http://schemas.microsoft.com/office/drawing/2014/main" id="{856A08E6-8AC6-FF97-BF7F-9A32F7CCDBCA}"/>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no.:2, 5</a:t>
            </a:r>
          </a:p>
        </p:txBody>
      </p:sp>
      <p:sp>
        <p:nvSpPr>
          <p:cNvPr id="3" name="Textfeld 2">
            <a:extLst>
              <a:ext uri="{FF2B5EF4-FFF2-40B4-BE49-F238E27FC236}">
                <a16:creationId xmlns:a16="http://schemas.microsoft.com/office/drawing/2014/main" id="{118C8FAF-F521-1FD2-B340-C5296382A4C2}"/>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5. </a:t>
            </a:r>
            <a:r>
              <a:rPr lang="en-US" sz="4800" b="1" dirty="0" err="1">
                <a:solidFill>
                  <a:srgbClr val="4D94B7"/>
                </a:solidFill>
                <a:latin typeface="Helvetica Neue" panose="020B0604020202020204" charset="0"/>
              </a:rPr>
              <a:t>Fördelar</a:t>
            </a:r>
            <a:r>
              <a:rPr lang="en-US" sz="4800" b="1" dirty="0">
                <a:solidFill>
                  <a:srgbClr val="4D94B7"/>
                </a:solidFill>
                <a:latin typeface="Helvetica Neue" panose="020B0604020202020204" charset="0"/>
              </a:rPr>
              <a:t> med </a:t>
            </a:r>
            <a:r>
              <a:rPr lang="en-US" sz="4800" b="1" dirty="0" err="1">
                <a:solidFill>
                  <a:srgbClr val="4D94B7"/>
                </a:solidFill>
                <a:latin typeface="Helvetica Neue" panose="020B0604020202020204" charset="0"/>
              </a:rPr>
              <a:t>intraprenörskap</a:t>
            </a:r>
            <a:r>
              <a:rPr lang="en-US" sz="4800" b="1" dirty="0">
                <a:solidFill>
                  <a:srgbClr val="4D94B7"/>
                </a:solidFill>
                <a:latin typeface="Helvetica Neue" panose="020B0604020202020204" charset="0"/>
              </a:rPr>
              <a:t>	</a:t>
            </a:r>
          </a:p>
          <a:p>
            <a:endParaRPr lang="en-US" sz="4800" b="1" dirty="0">
              <a:solidFill>
                <a:srgbClr val="4D94B7"/>
              </a:solidFill>
              <a:latin typeface="Helvetica Neue" panose="020B0604020202020204" charset="0"/>
            </a:endParaRPr>
          </a:p>
          <a:p>
            <a:endParaRPr lang="en-US" sz="4800" b="1" dirty="0">
              <a:solidFill>
                <a:srgbClr val="4D94B7"/>
              </a:solidFill>
              <a:latin typeface="Helvetica Neue" panose="020B0604020202020204" charset="0"/>
            </a:endParaRPr>
          </a:p>
        </p:txBody>
      </p:sp>
    </p:spTree>
    <p:extLst>
      <p:ext uri="{BB962C8B-B14F-4D97-AF65-F5344CB8AC3E}">
        <p14:creationId xmlns:p14="http://schemas.microsoft.com/office/powerpoint/2010/main" val="58810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Index</a:t>
            </a:r>
          </a:p>
        </p:txBody>
      </p:sp>
      <p:sp>
        <p:nvSpPr>
          <p:cNvPr id="4" name="CuadroTexto 3">
            <a:extLst>
              <a:ext uri="{FF2B5EF4-FFF2-40B4-BE49-F238E27FC236}">
                <a16:creationId xmlns:a16="http://schemas.microsoft.com/office/drawing/2014/main" id="{A274B32F-F100-29AF-B7F1-2A2DB8C12F35}"/>
              </a:ext>
            </a:extLst>
          </p:cNvPr>
          <p:cNvSpPr txBox="1"/>
          <p:nvPr/>
        </p:nvSpPr>
        <p:spPr>
          <a:xfrm>
            <a:off x="1296000" y="3204000"/>
            <a:ext cx="720000" cy="720000"/>
          </a:xfrm>
          <a:prstGeom prst="rect">
            <a:avLst/>
          </a:prstGeom>
          <a:noFill/>
        </p:spPr>
        <p:txBody>
          <a:bodyPr wrap="square" rtlCol="0" anchor="ctr">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a:t>
            </a:r>
          </a:p>
        </p:txBody>
      </p:sp>
      <p:sp>
        <p:nvSpPr>
          <p:cNvPr id="5" name="CuadroTexto 4">
            <a:extLst>
              <a:ext uri="{FF2B5EF4-FFF2-40B4-BE49-F238E27FC236}">
                <a16:creationId xmlns:a16="http://schemas.microsoft.com/office/drawing/2014/main" id="{7FCAD457-82E2-859A-8A2D-7CD00FDBED57}"/>
              </a:ext>
            </a:extLst>
          </p:cNvPr>
          <p:cNvSpPr txBox="1"/>
          <p:nvPr/>
        </p:nvSpPr>
        <p:spPr>
          <a:xfrm>
            <a:off x="1296000" y="4284000"/>
            <a:ext cx="720000" cy="720000"/>
          </a:xfrm>
          <a:prstGeom prst="rect">
            <a:avLst/>
          </a:prstGeom>
          <a:noFill/>
        </p:spPr>
        <p:txBody>
          <a:bodyPr wrap="square" rtlCol="0" anchor="ctr">
            <a:noAutofit/>
          </a:bodyPr>
          <a:lstStyle/>
          <a:p>
            <a:r>
              <a:rPr lang="en-US" sz="4800" b="1" dirty="0">
                <a:solidFill>
                  <a:srgbClr val="78B17A"/>
                </a:solidFill>
                <a:latin typeface="Helvetica Neue" panose="020B0604020202020204" charset="0"/>
                <a:ea typeface="Microsoft Sans Serif" panose="020B0604020202020204" pitchFamily="34" charset="0"/>
                <a:cs typeface="Microsoft Sans Serif" panose="020B0604020202020204" pitchFamily="34" charset="0"/>
              </a:rPr>
              <a:t>2</a:t>
            </a:r>
          </a:p>
        </p:txBody>
      </p:sp>
      <p:sp>
        <p:nvSpPr>
          <p:cNvPr id="6" name="CuadroTexto 5">
            <a:extLst>
              <a:ext uri="{FF2B5EF4-FFF2-40B4-BE49-F238E27FC236}">
                <a16:creationId xmlns:a16="http://schemas.microsoft.com/office/drawing/2014/main" id="{3A11731F-BA87-7733-D8FB-A29587F1C0E9}"/>
              </a:ext>
            </a:extLst>
          </p:cNvPr>
          <p:cNvSpPr txBox="1"/>
          <p:nvPr/>
        </p:nvSpPr>
        <p:spPr>
          <a:xfrm>
            <a:off x="1296000" y="5364000"/>
            <a:ext cx="720000" cy="2304000"/>
          </a:xfrm>
          <a:prstGeom prst="rect">
            <a:avLst/>
          </a:prstGeom>
          <a:noFill/>
        </p:spPr>
        <p:txBody>
          <a:bodyPr wrap="square" rtlCol="0" anchor="ctr">
            <a:noAutofit/>
          </a:bodyPr>
          <a:lstStyle/>
          <a:p>
            <a:r>
              <a:rPr lang="en-US"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a:t>
            </a:r>
          </a:p>
        </p:txBody>
      </p:sp>
      <p:sp>
        <p:nvSpPr>
          <p:cNvPr id="7" name="CuadroTexto 6">
            <a:extLst>
              <a:ext uri="{FF2B5EF4-FFF2-40B4-BE49-F238E27FC236}">
                <a16:creationId xmlns:a16="http://schemas.microsoft.com/office/drawing/2014/main" id="{9D851723-E38E-95AC-BCAE-5BCCA65E341F}"/>
              </a:ext>
            </a:extLst>
          </p:cNvPr>
          <p:cNvSpPr txBox="1"/>
          <p:nvPr/>
        </p:nvSpPr>
        <p:spPr>
          <a:xfrm>
            <a:off x="1944000" y="3204000"/>
            <a:ext cx="5580000" cy="720000"/>
          </a:xfrm>
          <a:prstGeom prst="rect">
            <a:avLst/>
          </a:prstGeom>
          <a:noFill/>
        </p:spPr>
        <p:txBody>
          <a:bodyPr wrap="square" rtlCol="0" anchor="ctr">
            <a:noAutofit/>
          </a:bodyPr>
          <a:lstStyle/>
          <a:p>
            <a:r>
              <a:rPr lang="sv-SE" sz="2400" b="1" dirty="0">
                <a:latin typeface="Helvetica Neue" panose="020B0604020202020204" charset="0"/>
                <a:ea typeface="Microsoft Sans Serif" panose="020B0604020202020204" pitchFamily="34" charset="0"/>
                <a:cs typeface="Microsoft Sans Serif" panose="020B0604020202020204" pitchFamily="34" charset="0"/>
              </a:rPr>
              <a:t>Upptäcka intraprenörer inom organisationen</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9D7D5836-64FC-7888-8DAE-0AE7B96A690E}"/>
              </a:ext>
            </a:extLst>
          </p:cNvPr>
          <p:cNvSpPr txBox="1"/>
          <p:nvPr/>
        </p:nvSpPr>
        <p:spPr>
          <a:xfrm>
            <a:off x="1944000" y="4284000"/>
            <a:ext cx="5580000" cy="720000"/>
          </a:xfrm>
          <a:prstGeom prst="rect">
            <a:avLst/>
          </a:prstGeom>
          <a:noFill/>
        </p:spPr>
        <p:txBody>
          <a:bodyPr wrap="square" rtlCol="0" anchor="ctr">
            <a:noAutofit/>
          </a:bodyPr>
          <a:lstStyle/>
          <a:p>
            <a:r>
              <a:rPr lang="en-US" sz="2400" b="1" dirty="0" err="1">
                <a:latin typeface="Helvetica Neue" panose="020B0604020202020204" charset="0"/>
                <a:ea typeface="Microsoft Sans Serif" panose="020B0604020202020204" pitchFamily="34" charset="0"/>
                <a:cs typeface="Microsoft Sans Serif" panose="020B0604020202020204" pitchFamily="34" charset="0"/>
              </a:rPr>
              <a:t>Intraprenöriella</a:t>
            </a:r>
            <a:r>
              <a:rPr lang="en-US" sz="2400" b="1" dirty="0">
                <a:latin typeface="Helvetica Neue" panose="020B0604020202020204" charset="0"/>
                <a:ea typeface="Microsoft Sans Serif" panose="020B0604020202020204" pitchFamily="34" charset="0"/>
                <a:cs typeface="Microsoft Sans Serif" panose="020B0604020202020204" pitchFamily="34" charset="0"/>
              </a:rPr>
              <a:t> </a:t>
            </a:r>
            <a:r>
              <a:rPr lang="en-US" sz="2400" b="1" dirty="0" err="1">
                <a:latin typeface="Helvetica Neue" panose="020B0604020202020204" charset="0"/>
                <a:ea typeface="Microsoft Sans Serif" panose="020B0604020202020204" pitchFamily="34" charset="0"/>
                <a:cs typeface="Microsoft Sans Serif" panose="020B0604020202020204" pitchFamily="34" charset="0"/>
              </a:rPr>
              <a:t>egenskaper</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90AF0EB2-5420-6545-D4D9-7FE990B98F8D}"/>
              </a:ext>
            </a:extLst>
          </p:cNvPr>
          <p:cNvSpPr txBox="1"/>
          <p:nvPr/>
        </p:nvSpPr>
        <p:spPr>
          <a:xfrm>
            <a:off x="1944000" y="5364000"/>
            <a:ext cx="5580000" cy="2304000"/>
          </a:xfrm>
          <a:prstGeom prst="rect">
            <a:avLst/>
          </a:prstGeom>
          <a:noFill/>
        </p:spPr>
        <p:txBody>
          <a:bodyPr wrap="square" rtlCol="0" anchor="ctr">
            <a:noAutofit/>
          </a:bodyPr>
          <a:lstStyle/>
          <a:p>
            <a:r>
              <a:rPr lang="en-US" sz="2400" b="1" dirty="0" err="1">
                <a:latin typeface="Helvetica Neue" panose="020B0604020202020204" charset="0"/>
                <a:ea typeface="Microsoft Sans Serif" panose="020B0604020202020204" pitchFamily="34" charset="0"/>
                <a:cs typeface="Microsoft Sans Serif" panose="020B0604020202020204" pitchFamily="34" charset="0"/>
              </a:rPr>
              <a:t>Egenskaper</a:t>
            </a:r>
            <a:r>
              <a:rPr lang="en-US" sz="2400" b="1" dirty="0">
                <a:latin typeface="Helvetica Neue" panose="020B0604020202020204" charset="0"/>
                <a:ea typeface="Microsoft Sans Serif" panose="020B0604020202020204" pitchFamily="34" charset="0"/>
                <a:cs typeface="Microsoft Sans Serif" panose="020B0604020202020204" pitchFamily="34" charset="0"/>
              </a:rPr>
              <a:t> hos </a:t>
            </a:r>
            <a:r>
              <a:rPr lang="en-US" sz="2400" b="1" dirty="0" err="1">
                <a:latin typeface="Helvetica Neue" panose="020B0604020202020204" charset="0"/>
                <a:ea typeface="Microsoft Sans Serif" panose="020B0604020202020204" pitchFamily="34" charset="0"/>
                <a:cs typeface="Microsoft Sans Serif" panose="020B0604020202020204" pitchFamily="34" charset="0"/>
              </a:rPr>
              <a:t>intraprenörer</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CuadroTexto 5">
            <a:extLst>
              <a:ext uri="{FF2B5EF4-FFF2-40B4-BE49-F238E27FC236}">
                <a16:creationId xmlns:a16="http://schemas.microsoft.com/office/drawing/2014/main" id="{67EEA7A2-B7CB-6963-46CF-EE9BFD87351A}"/>
              </a:ext>
            </a:extLst>
          </p:cNvPr>
          <p:cNvSpPr txBox="1"/>
          <p:nvPr/>
        </p:nvSpPr>
        <p:spPr>
          <a:xfrm>
            <a:off x="1296000" y="7740000"/>
            <a:ext cx="720000" cy="720000"/>
          </a:xfrm>
          <a:prstGeom prst="rect">
            <a:avLst/>
          </a:prstGeom>
          <a:noFill/>
        </p:spPr>
        <p:txBody>
          <a:bodyPr wrap="square" rtlCol="0" anchor="ctr">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4</a:t>
            </a:r>
          </a:p>
        </p:txBody>
      </p:sp>
      <p:sp>
        <p:nvSpPr>
          <p:cNvPr id="25" name="CuadroTexto 8">
            <a:extLst>
              <a:ext uri="{FF2B5EF4-FFF2-40B4-BE49-F238E27FC236}">
                <a16:creationId xmlns:a16="http://schemas.microsoft.com/office/drawing/2014/main" id="{14719CA6-0C5B-14A0-4AF0-801B18639AC8}"/>
              </a:ext>
            </a:extLst>
          </p:cNvPr>
          <p:cNvSpPr txBox="1"/>
          <p:nvPr/>
        </p:nvSpPr>
        <p:spPr>
          <a:xfrm>
            <a:off x="1944000" y="7740000"/>
            <a:ext cx="5580000" cy="720000"/>
          </a:xfrm>
          <a:prstGeom prst="rect">
            <a:avLst/>
          </a:prstGeom>
          <a:noFill/>
        </p:spPr>
        <p:txBody>
          <a:bodyPr wrap="square" rtlCol="0" anchor="ctr">
            <a:noAutofit/>
          </a:bodyPr>
          <a:lstStyle/>
          <a:p>
            <a:r>
              <a:rPr lang="en-US" sz="2400" b="1" dirty="0" err="1">
                <a:latin typeface="Helvetica Neue" panose="020B0604020202020204" charset="0"/>
                <a:ea typeface="Microsoft Sans Serif" panose="020B0604020202020204" pitchFamily="34" charset="0"/>
                <a:cs typeface="Microsoft Sans Serif" panose="020B0604020202020204" pitchFamily="34" charset="0"/>
              </a:rPr>
              <a:t>Identifiera</a:t>
            </a:r>
            <a:r>
              <a:rPr lang="en-US" sz="2400" b="1" dirty="0">
                <a:latin typeface="Helvetica Neue" panose="020B0604020202020204" charset="0"/>
                <a:ea typeface="Microsoft Sans Serif" panose="020B0604020202020204" pitchFamily="34" charset="0"/>
                <a:cs typeface="Microsoft Sans Serif" panose="020B0604020202020204" pitchFamily="34" charset="0"/>
              </a:rPr>
              <a:t> </a:t>
            </a:r>
            <a:r>
              <a:rPr lang="en-US" sz="2400" b="1" dirty="0" err="1">
                <a:latin typeface="Helvetica Neue" panose="020B0604020202020204" charset="0"/>
                <a:ea typeface="Microsoft Sans Serif" panose="020B0604020202020204" pitchFamily="34" charset="0"/>
                <a:cs typeface="Microsoft Sans Serif" panose="020B0604020202020204" pitchFamily="34" charset="0"/>
              </a:rPr>
              <a:t>intraprenörer</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3" name="CuadroTexto 5">
            <a:extLst>
              <a:ext uri="{FF2B5EF4-FFF2-40B4-BE49-F238E27FC236}">
                <a16:creationId xmlns:a16="http://schemas.microsoft.com/office/drawing/2014/main" id="{0AA0D774-63F1-2B39-D8C1-E540BC76455A}"/>
              </a:ext>
            </a:extLst>
          </p:cNvPr>
          <p:cNvSpPr txBox="1"/>
          <p:nvPr/>
        </p:nvSpPr>
        <p:spPr>
          <a:xfrm>
            <a:off x="1296000" y="8640000"/>
            <a:ext cx="720000" cy="720000"/>
          </a:xfrm>
          <a:prstGeom prst="rect">
            <a:avLst/>
          </a:prstGeom>
          <a:noFill/>
        </p:spPr>
        <p:txBody>
          <a:bodyPr wrap="square" rtlCol="0" anchor="ctr">
            <a:noAutofit/>
          </a:bodyPr>
          <a:lstStyle/>
          <a:p>
            <a:r>
              <a:rPr lang="en-US" sz="4800" b="1" dirty="0">
                <a:solidFill>
                  <a:srgbClr val="78B17A"/>
                </a:solidFill>
                <a:latin typeface="Helvetica Neue" panose="020B0604020202020204" charset="0"/>
                <a:ea typeface="Microsoft Sans Serif" panose="020B0604020202020204" pitchFamily="34" charset="0"/>
                <a:cs typeface="Microsoft Sans Serif" panose="020B0604020202020204" pitchFamily="34" charset="0"/>
              </a:rPr>
              <a:t>5</a:t>
            </a:r>
          </a:p>
        </p:txBody>
      </p:sp>
      <p:sp>
        <p:nvSpPr>
          <p:cNvPr id="34" name="CuadroTexto 8">
            <a:extLst>
              <a:ext uri="{FF2B5EF4-FFF2-40B4-BE49-F238E27FC236}">
                <a16:creationId xmlns:a16="http://schemas.microsoft.com/office/drawing/2014/main" id="{2D779199-D411-691F-D6A3-358FA1EB9271}"/>
              </a:ext>
            </a:extLst>
          </p:cNvPr>
          <p:cNvSpPr txBox="1"/>
          <p:nvPr/>
        </p:nvSpPr>
        <p:spPr>
          <a:xfrm>
            <a:off x="1944000" y="8640000"/>
            <a:ext cx="5580000" cy="720000"/>
          </a:xfrm>
          <a:prstGeom prst="rect">
            <a:avLst/>
          </a:prstGeom>
          <a:noFill/>
        </p:spPr>
        <p:txBody>
          <a:bodyPr wrap="square" rtlCol="0" anchor="ctr">
            <a:noAutofit/>
          </a:bodyPr>
          <a:lstStyle/>
          <a:p>
            <a:r>
              <a:rPr lang="en-US" sz="2400" b="1" dirty="0" err="1">
                <a:latin typeface="Helvetica Neue" panose="020B0604020202020204" charset="0"/>
                <a:ea typeface="Microsoft Sans Serif" panose="020B0604020202020204" pitchFamily="34" charset="0"/>
                <a:cs typeface="Microsoft Sans Serif" panose="020B0604020202020204" pitchFamily="34" charset="0"/>
              </a:rPr>
              <a:t>Fördelar</a:t>
            </a:r>
            <a:r>
              <a:rPr lang="en-US" sz="2400" b="1" dirty="0">
                <a:latin typeface="Helvetica Neue" panose="020B0604020202020204" charset="0"/>
                <a:ea typeface="Microsoft Sans Serif" panose="020B0604020202020204" pitchFamily="34" charset="0"/>
                <a:cs typeface="Microsoft Sans Serif" panose="020B0604020202020204" pitchFamily="34" charset="0"/>
              </a:rPr>
              <a:t> med </a:t>
            </a:r>
            <a:r>
              <a:rPr lang="en-US" sz="2400" b="1" dirty="0" err="1">
                <a:latin typeface="Helvetica Neue" panose="020B0604020202020204" charset="0"/>
                <a:ea typeface="Microsoft Sans Serif" panose="020B0604020202020204" pitchFamily="34" charset="0"/>
                <a:cs typeface="Microsoft Sans Serif" panose="020B0604020202020204" pitchFamily="34" charset="0"/>
              </a:rPr>
              <a:t>intraprenörskap</a:t>
            </a:r>
            <a:r>
              <a:rPr lang="en-US" sz="2400" b="1" dirty="0">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18" name="Google Shape;88;p2">
            <a:extLst>
              <a:ext uri="{FF2B5EF4-FFF2-40B4-BE49-F238E27FC236}">
                <a16:creationId xmlns:a16="http://schemas.microsoft.com/office/drawing/2014/main" id="{BF6777FB-1FC0-AD8C-2077-504AAA57079A}"/>
              </a:ext>
            </a:extLst>
          </p:cNvPr>
          <p:cNvSpPr/>
          <p:nvPr/>
        </p:nvSpPr>
        <p:spPr>
          <a:xfrm>
            <a:off x="7668000" y="3204000"/>
            <a:ext cx="180000" cy="720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19" name="Google Shape;88;p2">
            <a:extLst>
              <a:ext uri="{FF2B5EF4-FFF2-40B4-BE49-F238E27FC236}">
                <a16:creationId xmlns:a16="http://schemas.microsoft.com/office/drawing/2014/main" id="{7AB18336-07FE-BA61-110F-7460D5E82BF0}"/>
              </a:ext>
            </a:extLst>
          </p:cNvPr>
          <p:cNvSpPr/>
          <p:nvPr/>
        </p:nvSpPr>
        <p:spPr>
          <a:xfrm>
            <a:off x="7668000" y="4284000"/>
            <a:ext cx="180000" cy="720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20" name="Google Shape;88;p2">
            <a:extLst>
              <a:ext uri="{FF2B5EF4-FFF2-40B4-BE49-F238E27FC236}">
                <a16:creationId xmlns:a16="http://schemas.microsoft.com/office/drawing/2014/main" id="{69CC39EE-3958-1E69-8A0B-84969ED70F62}"/>
              </a:ext>
            </a:extLst>
          </p:cNvPr>
          <p:cNvSpPr/>
          <p:nvPr/>
        </p:nvSpPr>
        <p:spPr>
          <a:xfrm>
            <a:off x="7668000" y="5364000"/>
            <a:ext cx="180000" cy="2304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22" name="CuadroTexto 6">
            <a:extLst>
              <a:ext uri="{FF2B5EF4-FFF2-40B4-BE49-F238E27FC236}">
                <a16:creationId xmlns:a16="http://schemas.microsoft.com/office/drawing/2014/main" id="{6131AA0C-295A-CB13-22C0-382C1BE3794E}"/>
              </a:ext>
            </a:extLst>
          </p:cNvPr>
          <p:cNvSpPr txBox="1"/>
          <p:nvPr/>
        </p:nvSpPr>
        <p:spPr>
          <a:xfrm>
            <a:off x="8028000" y="3204000"/>
            <a:ext cx="9000000" cy="720000"/>
          </a:xfrm>
          <a:prstGeom prst="rect">
            <a:avLst/>
          </a:prstGeom>
          <a:noFill/>
        </p:spPr>
        <p:txBody>
          <a:bodyPr wrap="square" rtlCol="0" anchor="ctr">
            <a:noAutofit/>
          </a:bodyPr>
          <a:lstStyle/>
          <a:p>
            <a:pPr>
              <a:spcAft>
                <a:spcPts val="6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1.1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Hur</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uppmuntrar</a:t>
            </a:r>
            <a:r>
              <a:rPr lang="en-US" sz="2400" dirty="0">
                <a:latin typeface="Helvetica Neue" panose="020B0604020202020204" charset="0"/>
                <a:ea typeface="Microsoft Sans Serif" panose="020B0604020202020204" pitchFamily="34" charset="0"/>
                <a:cs typeface="Microsoft Sans Serif" panose="020B0604020202020204" pitchFamily="34" charset="0"/>
              </a:rPr>
              <a:t> man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intraprenörskap</a:t>
            </a:r>
            <a:r>
              <a:rPr lang="en-US" sz="2400" dirty="0">
                <a:latin typeface="Helvetica Neue" panose="020B0604020202020204" charset="0"/>
                <a:ea typeface="Microsoft Sans Serif" panose="020B0604020202020204" pitchFamily="34" charset="0"/>
                <a:cs typeface="Microsoft Sans Serif" panose="020B0604020202020204" pitchFamily="34" charset="0"/>
              </a:rPr>
              <a:t>?</a:t>
            </a:r>
          </a:p>
        </p:txBody>
      </p:sp>
      <p:sp>
        <p:nvSpPr>
          <p:cNvPr id="23" name="CuadroTexto 6">
            <a:extLst>
              <a:ext uri="{FF2B5EF4-FFF2-40B4-BE49-F238E27FC236}">
                <a16:creationId xmlns:a16="http://schemas.microsoft.com/office/drawing/2014/main" id="{450922AB-8097-D686-E5B2-89124FA0EB4E}"/>
              </a:ext>
            </a:extLst>
          </p:cNvPr>
          <p:cNvSpPr txBox="1"/>
          <p:nvPr/>
        </p:nvSpPr>
        <p:spPr>
          <a:xfrm>
            <a:off x="8028000" y="4284000"/>
            <a:ext cx="9000000" cy="720000"/>
          </a:xfrm>
          <a:prstGeom prst="rect">
            <a:avLst/>
          </a:prstGeom>
          <a:noFill/>
        </p:spPr>
        <p:txBody>
          <a:bodyPr wrap="square" lIns="91440" tIns="45720" rIns="91440" bIns="45720" rtlCol="0" anchor="ctr">
            <a:noAutofit/>
          </a:bodyPr>
          <a:lstStyle/>
          <a:p>
            <a:pPr>
              <a:spcAft>
                <a:spcPts val="600"/>
              </a:spcAft>
            </a:pPr>
            <a:r>
              <a:rPr lang="en-US" sz="2400" dirty="0">
                <a:latin typeface="Helvetica Neue"/>
                <a:ea typeface="Microsoft Sans Serif"/>
                <a:cs typeface="Microsoft Sans Serif"/>
              </a:rPr>
              <a:t>2.1 Part 1: Innovativ + </a:t>
            </a:r>
            <a:r>
              <a:rPr lang="en-US" sz="2400" dirty="0" err="1">
                <a:latin typeface="Helvetica Neue"/>
                <a:ea typeface="Microsoft Sans Serif"/>
                <a:cs typeface="Microsoft Sans Serif"/>
              </a:rPr>
              <a:t>flexibel</a:t>
            </a:r>
            <a:endParaRPr lang="en-US" sz="2400" dirty="0">
              <a:latin typeface="Helvetica Neue"/>
              <a:ea typeface="Microsoft Sans Serif"/>
              <a:cs typeface="Microsoft Sans Serif"/>
            </a:endParaRPr>
          </a:p>
          <a:p>
            <a:pPr>
              <a:spcAft>
                <a:spcPts val="600"/>
              </a:spcAft>
            </a:pPr>
            <a:r>
              <a:rPr lang="en-US" sz="2400" dirty="0">
                <a:latin typeface="Helvetica Neue"/>
                <a:ea typeface="Microsoft Sans Serif"/>
                <a:cs typeface="Microsoft Sans Serif"/>
              </a:rPr>
              <a:t>2.2 Part 2: </a:t>
            </a:r>
            <a:r>
              <a:rPr lang="en-US" sz="2400" dirty="0" err="1">
                <a:latin typeface="Helvetica Neue"/>
                <a:ea typeface="Microsoft Sans Serif"/>
                <a:cs typeface="Microsoft Sans Serif"/>
              </a:rPr>
              <a:t>Intellektuellt</a:t>
            </a:r>
            <a:r>
              <a:rPr lang="en-US" sz="2400" dirty="0">
                <a:latin typeface="Helvetica Neue"/>
                <a:ea typeface="Microsoft Sans Serif"/>
                <a:cs typeface="Microsoft Sans Serif"/>
              </a:rPr>
              <a:t> </a:t>
            </a:r>
            <a:r>
              <a:rPr lang="en-US" sz="2400" dirty="0" err="1">
                <a:latin typeface="Helvetica Neue"/>
                <a:ea typeface="Microsoft Sans Serif"/>
                <a:cs typeface="Microsoft Sans Serif"/>
              </a:rPr>
              <a:t>nyfiken</a:t>
            </a:r>
            <a:r>
              <a:rPr lang="en-US" sz="2400" dirty="0">
                <a:latin typeface="Helvetica Neue"/>
                <a:ea typeface="Microsoft Sans Serif"/>
                <a:cs typeface="Microsoft Sans Serif"/>
              </a:rPr>
              <a:t> + </a:t>
            </a:r>
            <a:r>
              <a:rPr lang="en-US" sz="2400" dirty="0" err="1">
                <a:latin typeface="Helvetica Neue"/>
                <a:ea typeface="Microsoft Sans Serif"/>
                <a:cs typeface="Microsoft Sans Serif"/>
              </a:rPr>
              <a:t>ihärdig</a:t>
            </a:r>
            <a:endParaRPr lang="en-US" sz="2400" dirty="0" err="1">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4" name="CuadroTexto 6">
            <a:extLst>
              <a:ext uri="{FF2B5EF4-FFF2-40B4-BE49-F238E27FC236}">
                <a16:creationId xmlns:a16="http://schemas.microsoft.com/office/drawing/2014/main" id="{0CAF2332-7BED-F245-B3CB-2CDD3265B87A}"/>
              </a:ext>
            </a:extLst>
          </p:cNvPr>
          <p:cNvSpPr txBox="1"/>
          <p:nvPr/>
        </p:nvSpPr>
        <p:spPr>
          <a:xfrm>
            <a:off x="8028000" y="5364000"/>
            <a:ext cx="9000000" cy="2304000"/>
          </a:xfrm>
          <a:prstGeom prst="rect">
            <a:avLst/>
          </a:prstGeom>
          <a:noFill/>
        </p:spPr>
        <p:txBody>
          <a:bodyPr wrap="square" lIns="91440" tIns="45720" rIns="91440" bIns="45720" rtlCol="0" anchor="ctr">
            <a:noAutofit/>
          </a:bodyPr>
          <a:lstStyle/>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3.1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Dynamisk</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400" dirty="0">
                <a:latin typeface="Helvetica Neue"/>
                <a:ea typeface="Microsoft Sans Serif"/>
                <a:cs typeface="Microsoft Sans Serif"/>
              </a:rPr>
              <a:t>3.2 </a:t>
            </a:r>
            <a:r>
              <a:rPr lang="en-US" sz="2400" dirty="0" err="1">
                <a:latin typeface="Helvetica Neue"/>
                <a:ea typeface="Microsoft Sans Serif"/>
                <a:cs typeface="Microsoft Sans Serif"/>
              </a:rPr>
              <a:t>Utveckalre</a:t>
            </a:r>
            <a:r>
              <a:rPr lang="en-US" sz="2400" dirty="0">
                <a:latin typeface="Helvetica Neue"/>
                <a:ea typeface="Microsoft Sans Serif"/>
                <a:cs typeface="Microsoft Sans Serif"/>
              </a:rPr>
              <a:t> av </a:t>
            </a:r>
            <a:r>
              <a:rPr lang="en-US" sz="2400" dirty="0" err="1">
                <a:latin typeface="Helvetica Neue"/>
                <a:ea typeface="Microsoft Sans Serif"/>
                <a:cs typeface="Microsoft Sans Serif"/>
              </a:rPr>
              <a:t>idéer</a:t>
            </a:r>
            <a:endParaRPr lang="en-US" sz="2400" dirty="0" err="1">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3.3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Drivkrafter</a:t>
            </a:r>
            <a:r>
              <a:rPr lang="en-US" sz="2400" dirty="0">
                <a:latin typeface="Helvetica Neue" panose="020B0604020202020204" charset="0"/>
                <a:ea typeface="Microsoft Sans Serif" panose="020B0604020202020204" pitchFamily="34" charset="0"/>
                <a:cs typeface="Microsoft Sans Serif" panose="020B0604020202020204" pitchFamily="34" charset="0"/>
              </a:rPr>
              <a:t> för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förändring</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3.4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Beslutsam</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3.5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Hängiven</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3.6. </a:t>
            </a:r>
            <a:r>
              <a:rPr lang="en-US" sz="2400" dirty="0" err="1">
                <a:latin typeface="Helvetica Neue" panose="020B0604020202020204" charset="0"/>
                <a:ea typeface="Microsoft Sans Serif" panose="020B0604020202020204" pitchFamily="34" charset="0"/>
                <a:cs typeface="Microsoft Sans Serif" panose="020B0604020202020204" pitchFamily="34" charset="0"/>
              </a:rPr>
              <a:t>Flitig</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05940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3. </a:t>
            </a:r>
            <a:r>
              <a:rPr lang="sv-SE" altLang="es-ES" sz="2400" b="1" dirty="0">
                <a:latin typeface="Helvetica Neue" panose="020B0604020202020204" charset="0"/>
                <a:ea typeface="Microsoft Sans Serif" panose="020B0604020202020204" pitchFamily="34" charset="0"/>
                <a:cs typeface="Microsoft Sans Serif" panose="020B0604020202020204" pitchFamily="34" charset="0"/>
              </a:rPr>
              <a:t>Vilka av dessa nedan är inte ett kännetecken för en intraprenör? </a:t>
            </a:r>
          </a:p>
          <a:p>
            <a:pPr marL="352425" indent="-352425">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Flitig</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Oorganiserade</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Beslutsam</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4. </a:t>
            </a:r>
            <a:r>
              <a:rPr lang="sv-SE" altLang="es-ES" sz="2400" b="1" dirty="0">
                <a:latin typeface="Helvetica Neue" panose="020B0604020202020204" charset="0"/>
                <a:ea typeface="Microsoft Sans Serif" panose="020B0604020202020204" pitchFamily="34" charset="0"/>
                <a:cs typeface="Microsoft Sans Serif" panose="020B0604020202020204" pitchFamily="34" charset="0"/>
              </a:rPr>
              <a:t>Vad behöver vara uppenbart/nödvändigt för att en intraprenör ska trivas i sitt arbete?</a:t>
            </a:r>
          </a:p>
          <a:p>
            <a:pPr marL="352425" indent="-352425">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Uppmuntra</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företagskultur</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Strika</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kontroller</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Ointresserade</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chefer</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467000" cy="830997"/>
          </a:xfrm>
          <a:prstGeom prst="rect">
            <a:avLst/>
          </a:prstGeom>
          <a:noFill/>
        </p:spPr>
        <p:txBody>
          <a:bodyPr wrap="square" rtlCol="0">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Testa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dina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kunskaper</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US" sz="2800" b="1"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Svara</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r>
              <a:rPr lang="en-US" sz="2800" b="1"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på</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r>
              <a:rPr lang="en-US" sz="2800" b="1"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följande</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r>
              <a:rPr lang="en-US" sz="2800" b="1"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frågor</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AutoNum type="arabicPeriod"/>
              <a:tabLst>
                <a:tab pos="96838" algn="l"/>
              </a:tabLst>
              <a:defRPr/>
            </a:pPr>
            <a:r>
              <a:rPr lang="sv-SE" altLang="es-ES" sz="2400" b="1" dirty="0">
                <a:latin typeface="Helvetica Neue" panose="020B0604020202020204" charset="0"/>
                <a:ea typeface="Microsoft Sans Serif" panose="020B0604020202020204" pitchFamily="34" charset="0"/>
                <a:cs typeface="Microsoft Sans Serif" panose="020B0604020202020204" pitchFamily="34" charset="0"/>
              </a:rPr>
              <a:t>En intraprenör är inte...</a:t>
            </a:r>
          </a:p>
          <a:p>
            <a:pPr>
              <a:tabLst>
                <a:tab pos="96838" algn="l"/>
              </a:tabLst>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Innovativ</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Intellektuellt</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nyfiken</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Envis</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5. </a:t>
            </a:r>
            <a:r>
              <a:rPr lang="sv-SE" altLang="es-ES" sz="2400" b="1" dirty="0">
                <a:latin typeface="Helvetica Neue" panose="020B0604020202020204" charset="0"/>
                <a:ea typeface="Microsoft Sans Serif" panose="020B0604020202020204" pitchFamily="34" charset="0"/>
                <a:cs typeface="Microsoft Sans Serif" panose="020B0604020202020204" pitchFamily="34" charset="0"/>
              </a:rPr>
              <a:t>Vad ska man inte göra för att ge näring åt intraprenörskap i en organisation?</a:t>
            </a: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Skapa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flexibilitet</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i</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organisationen</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Hjälp</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medarbetarna</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att</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använda</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sin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kreativitet</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på</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jobbet</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Avskräcka</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anställda</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för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att</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säga</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ifrån</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2. </a:t>
            </a:r>
            <a:r>
              <a:rPr lang="sv-SE" altLang="es-ES" sz="2400" b="1" dirty="0">
                <a:latin typeface="Helvetica Neue" panose="020B0604020202020204" charset="0"/>
                <a:ea typeface="Microsoft Sans Serif" panose="020B0604020202020204" pitchFamily="34" charset="0"/>
                <a:cs typeface="Microsoft Sans Serif" panose="020B0604020202020204" pitchFamily="34" charset="0"/>
              </a:rPr>
              <a:t>Vad är en gemensam punkt för en entreprenör och en intraprenör?</a:t>
            </a:r>
          </a:p>
          <a:p>
            <a:pPr marL="352425" indent="-352425">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Trivs</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med innovative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tänkande</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Ha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organisatoriskt</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stöd</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Beroende</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av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eget</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kapital</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660035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3. </a:t>
            </a:r>
            <a:r>
              <a:rPr lang="sv-SE" altLang="es-ES" sz="2400" b="1" dirty="0">
                <a:latin typeface="Helvetica Neue" panose="020B0604020202020204" charset="0"/>
                <a:ea typeface="Microsoft Sans Serif" panose="020B0604020202020204" pitchFamily="34" charset="0"/>
                <a:cs typeface="Microsoft Sans Serif" panose="020B0604020202020204" pitchFamily="34" charset="0"/>
              </a:rPr>
              <a:t>Vilka av dessa nedan är inte ett kännetecken för en intraprenör? </a:t>
            </a:r>
          </a:p>
          <a:p>
            <a:pPr marL="352425" indent="-352425">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Flitig</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dirty="0" err="1">
                <a:latin typeface="Helvetica Neue" panose="020B0604020202020204" charset="0"/>
                <a:ea typeface="Microsoft Sans Serif" panose="020B0604020202020204" pitchFamily="34" charset="0"/>
                <a:cs typeface="Microsoft Sans Serif" panose="020B0604020202020204" pitchFamily="34" charset="0"/>
              </a:rPr>
              <a:t>Oorganiserade</a:t>
            </a:r>
            <a:endParaRPr lang="en-US" altLang="es-ES" sz="2200" b="1"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Beslutsam</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4. </a:t>
            </a:r>
            <a:r>
              <a:rPr lang="sv-SE" altLang="es-ES" sz="2400" b="1" dirty="0">
                <a:latin typeface="Helvetica Neue" panose="020B0604020202020204" charset="0"/>
                <a:ea typeface="Microsoft Sans Serif" panose="020B0604020202020204" pitchFamily="34" charset="0"/>
                <a:cs typeface="Microsoft Sans Serif" panose="020B0604020202020204" pitchFamily="34" charset="0"/>
              </a:rPr>
              <a:t>Vad behöver vara uppenbart/nödvändigt för att en intraprenör ska trivas i sitt arbete?</a:t>
            </a:r>
          </a:p>
          <a:p>
            <a:pPr marL="352425" indent="-352425">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dirty="0" err="1">
                <a:latin typeface="Helvetica Neue" panose="020B0604020202020204" charset="0"/>
                <a:ea typeface="Microsoft Sans Serif" panose="020B0604020202020204" pitchFamily="34" charset="0"/>
                <a:cs typeface="Microsoft Sans Serif" panose="020B0604020202020204" pitchFamily="34" charset="0"/>
              </a:rPr>
              <a:t>Uppmuntra</a:t>
            </a: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b="1" dirty="0" err="1">
                <a:latin typeface="Helvetica Neue" panose="020B0604020202020204" charset="0"/>
                <a:ea typeface="Microsoft Sans Serif" panose="020B0604020202020204" pitchFamily="34" charset="0"/>
                <a:cs typeface="Microsoft Sans Serif" panose="020B0604020202020204" pitchFamily="34" charset="0"/>
              </a:rPr>
              <a:t>företagskultur</a:t>
            </a:r>
            <a:endParaRPr lang="en-US" altLang="es-ES" sz="2200" b="1"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Strika</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kontroller</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Ointresserade</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chefer</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8366402" cy="830997"/>
          </a:xfrm>
          <a:prstGeom prst="rect">
            <a:avLst/>
          </a:prstGeom>
          <a:noFill/>
        </p:spPr>
        <p:txBody>
          <a:bodyPr wrap="square" rtlCol="0">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Testa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dina</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kunskaper</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US" sz="2800" b="1"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Lösning</a:t>
            </a:r>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AutoNum type="arabicPeriod"/>
              <a:tabLst>
                <a:tab pos="96838" algn="l"/>
              </a:tabLst>
              <a:defRPr/>
            </a:pPr>
            <a:r>
              <a:rPr lang="sv-SE" altLang="es-ES" sz="2400" b="1" dirty="0">
                <a:latin typeface="Helvetica Neue" panose="020B0604020202020204" charset="0"/>
                <a:ea typeface="Microsoft Sans Serif" panose="020B0604020202020204" pitchFamily="34" charset="0"/>
                <a:cs typeface="Microsoft Sans Serif" panose="020B0604020202020204" pitchFamily="34" charset="0"/>
              </a:rPr>
              <a:t>En intraprenör är inte...</a:t>
            </a:r>
          </a:p>
          <a:p>
            <a:pPr>
              <a:tabLst>
                <a:tab pos="96838" algn="l"/>
              </a:tabLst>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Innovativ</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Intellektuellt</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nyfiken</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dirty="0" err="1">
                <a:latin typeface="Helvetica Neue" panose="020B0604020202020204" charset="0"/>
                <a:ea typeface="Microsoft Sans Serif" panose="020B0604020202020204" pitchFamily="34" charset="0"/>
                <a:cs typeface="Microsoft Sans Serif" panose="020B0604020202020204" pitchFamily="34" charset="0"/>
              </a:rPr>
              <a:t>Envis</a:t>
            </a:r>
            <a:endParaRPr lang="en-US" altLang="es-ES" sz="2200" b="1"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5. </a:t>
            </a:r>
            <a:r>
              <a:rPr lang="sv-SE" altLang="es-ES" sz="2400" b="1" dirty="0">
                <a:latin typeface="Helvetica Neue" panose="020B0604020202020204" charset="0"/>
                <a:ea typeface="Microsoft Sans Serif" panose="020B0604020202020204" pitchFamily="34" charset="0"/>
                <a:cs typeface="Microsoft Sans Serif" panose="020B0604020202020204" pitchFamily="34" charset="0"/>
              </a:rPr>
              <a:t>Vad ska man inte göra för att ge näring åt intraprenörskap i en organisation?</a:t>
            </a: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Skapa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flexibilitet</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i</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organisationen</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Hjälp</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medarbetarna</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att</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använda</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sin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kreativitet</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på</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jobbet</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dirty="0" err="1">
                <a:latin typeface="Helvetica Neue" panose="020B0604020202020204" charset="0"/>
                <a:ea typeface="Microsoft Sans Serif" panose="020B0604020202020204" pitchFamily="34" charset="0"/>
                <a:cs typeface="Microsoft Sans Serif" panose="020B0604020202020204" pitchFamily="34" charset="0"/>
              </a:rPr>
              <a:t>Avskräcka</a:t>
            </a: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b="1" dirty="0" err="1">
                <a:latin typeface="Helvetica Neue" panose="020B0604020202020204" charset="0"/>
                <a:ea typeface="Microsoft Sans Serif" panose="020B0604020202020204" pitchFamily="34" charset="0"/>
                <a:cs typeface="Microsoft Sans Serif" panose="020B0604020202020204" pitchFamily="34" charset="0"/>
              </a:rPr>
              <a:t>anställda</a:t>
            </a: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 för </a:t>
            </a:r>
            <a:r>
              <a:rPr lang="en-US" altLang="es-ES" sz="2200" b="1" dirty="0" err="1">
                <a:latin typeface="Helvetica Neue" panose="020B0604020202020204" charset="0"/>
                <a:ea typeface="Microsoft Sans Serif" panose="020B0604020202020204" pitchFamily="34" charset="0"/>
                <a:cs typeface="Microsoft Sans Serif" panose="020B0604020202020204" pitchFamily="34" charset="0"/>
              </a:rPr>
              <a:t>att</a:t>
            </a: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b="1" dirty="0" err="1">
                <a:latin typeface="Helvetica Neue" panose="020B0604020202020204" charset="0"/>
                <a:ea typeface="Microsoft Sans Serif" panose="020B0604020202020204" pitchFamily="34" charset="0"/>
                <a:cs typeface="Microsoft Sans Serif" panose="020B0604020202020204" pitchFamily="34" charset="0"/>
              </a:rPr>
              <a:t>säga</a:t>
            </a: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b="1" dirty="0" err="1">
                <a:latin typeface="Helvetica Neue" panose="020B0604020202020204" charset="0"/>
                <a:ea typeface="Microsoft Sans Serif" panose="020B0604020202020204" pitchFamily="34" charset="0"/>
                <a:cs typeface="Microsoft Sans Serif" panose="020B0604020202020204" pitchFamily="34" charset="0"/>
              </a:rPr>
              <a:t>ifrån</a:t>
            </a:r>
            <a:endParaRPr lang="en-US" altLang="es-ES" sz="2200" b="1"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2. </a:t>
            </a:r>
            <a:r>
              <a:rPr lang="sv-SE" altLang="es-ES" sz="2400" b="1" dirty="0">
                <a:latin typeface="Helvetica Neue" panose="020B0604020202020204" charset="0"/>
                <a:ea typeface="Microsoft Sans Serif" panose="020B0604020202020204" pitchFamily="34" charset="0"/>
                <a:cs typeface="Microsoft Sans Serif" panose="020B0604020202020204" pitchFamily="34" charset="0"/>
              </a:rPr>
              <a:t>Vad är en gemensam punkt för en entreprenör och en intraprenör?</a:t>
            </a:r>
          </a:p>
          <a:p>
            <a:pPr marL="352425" indent="-352425">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dirty="0" err="1">
                <a:latin typeface="Helvetica Neue" panose="020B0604020202020204" charset="0"/>
                <a:ea typeface="Microsoft Sans Serif" panose="020B0604020202020204" pitchFamily="34" charset="0"/>
                <a:cs typeface="Microsoft Sans Serif" panose="020B0604020202020204" pitchFamily="34" charset="0"/>
              </a:rPr>
              <a:t>Trivs</a:t>
            </a: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 med innovative </a:t>
            </a:r>
            <a:r>
              <a:rPr lang="en-US" altLang="es-ES" sz="2200" b="1" dirty="0" err="1">
                <a:latin typeface="Helvetica Neue" panose="020B0604020202020204" charset="0"/>
                <a:ea typeface="Microsoft Sans Serif" panose="020B0604020202020204" pitchFamily="34" charset="0"/>
                <a:cs typeface="Microsoft Sans Serif" panose="020B0604020202020204" pitchFamily="34" charset="0"/>
              </a:rPr>
              <a:t>tänkande</a:t>
            </a:r>
            <a:endParaRPr lang="en-US" altLang="es-ES" sz="2200" b="1"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Ha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organisatoriskt</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stöd</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Beroende</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av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eget</a:t>
            </a: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dirty="0" err="1">
                <a:latin typeface="Helvetica Neue" panose="020B0604020202020204" charset="0"/>
                <a:ea typeface="Microsoft Sans Serif" panose="020B0604020202020204" pitchFamily="34" charset="0"/>
                <a:cs typeface="Microsoft Sans Serif" panose="020B0604020202020204" pitchFamily="34" charset="0"/>
              </a:rPr>
              <a:t>kapital</a:t>
            </a:r>
            <a:endParaRPr lang="en-US" altLang="es-ES" sz="22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976095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7034400" cy="830997"/>
          </a:xfrm>
          <a:prstGeom prst="rect">
            <a:avLst/>
          </a:prstGeom>
          <a:noFill/>
        </p:spPr>
        <p:txBody>
          <a:bodyPr wrap="square" rtlCol="0">
            <a:noAutofit/>
          </a:bodyPr>
          <a:lstStyle/>
          <a:p>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Sammanfattningsvis</a:t>
            </a: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34400" cy="522000"/>
          </a:xfrm>
          <a:prstGeom prst="rect">
            <a:avLst/>
          </a:prstGeom>
          <a:noFill/>
        </p:spPr>
        <p:txBody>
          <a:bodyPr wrap="square">
            <a:noAutofit/>
          </a:bodyPr>
          <a:lstStyle/>
          <a:p>
            <a:pPr algn="just"/>
            <a:r>
              <a:rPr lang="sv-SE"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Bra gjort! Nu vet du mer om:
</a:t>
            </a:r>
            <a:endPar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97ABEDAC-B012-C9AF-4C66-0E4016E0AD5F}"/>
              </a:ext>
            </a:extLst>
          </p:cNvPr>
          <p:cNvSpPr txBox="1"/>
          <p:nvPr/>
        </p:nvSpPr>
        <p:spPr>
          <a:xfrm>
            <a:off x="1296000" y="338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Font typeface="Arial"/>
              <a:buBlip>
                <a:blip r:embed="rId3"/>
              </a:buBlip>
            </a:pPr>
            <a:r>
              <a:rPr lang="sv-SE"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rPr>
              <a:t>Skillnaden mellan intraprenör – entreprenör
Upptäck </a:t>
            </a:r>
            <a:r>
              <a:rPr lang="sv-SE" sz="2400" kern="0" dirty="0" err="1">
                <a:solidFill>
                  <a:srgbClr val="000000"/>
                </a:solidFill>
                <a:latin typeface="Helvetica Neue" panose="020B0604020202020204" charset="0"/>
                <a:ea typeface="Calibri" panose="020F0502020204030204" pitchFamily="34" charset="0"/>
                <a:cs typeface="Times New Roman" panose="02020603050405020304" pitchFamily="18" charset="0"/>
                <a:sym typeface="Arial"/>
              </a:rPr>
              <a:t>intraprenöriella</a:t>
            </a:r>
            <a:r>
              <a:rPr lang="sv-SE"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rPr>
              <a:t> sinnen
Egenskaper hos intraprenörer</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58165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85716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b="1" dirty="0" err="1">
                <a:solidFill>
                  <a:srgbClr val="4D94B7"/>
                </a:solidFill>
                <a:latin typeface="Helvetica Neue" panose="020B0604020202020204" charset="0"/>
                <a:ea typeface="Helvetica Neue"/>
                <a:cs typeface="Helvetica Neue"/>
                <a:sym typeface="Helvetica Neue"/>
              </a:rPr>
              <a:t>Bibliografi</a:t>
            </a:r>
            <a:endParaRPr lang="en-US" dirty="0">
              <a:latin typeface="Helvetica Neue" panose="020B0604020202020204" charset="0"/>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Franks, K. (2020). Discovering &amp; developing intrapreneurs. Moore. Retrieved November 11, 2022, from https://www.moore-global.com/intelligence/articles/discovering-developing-intrapreneurs </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Hobcraft, P. (2016). Exploring the intrapreneurial way in large organizations. The HYPE Innovation Blog. Retrieved November 11, 2022, from https://blog.hypeinnovation.com/exploring-the-intrapreneurial-way-in-large-organizations</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Kennedy, J. (2016). How to identify the intrapreneurs in your organization. Academy for Corporate Entrepreneurship (AfCE). Retrieved November 11, 2022, from https://www.afce.co/how-to-identify-intrapreneurs/</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Teza, J. (n.d.). The 6 steps to becoming an intrapreneur. University of San Diego Online Degrees. Retrieved November 11, 2022, from https://onlinedegrees.sandiego.edu/how-to-become-an-intrapreneur/</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Vogel, P., Kurak, M., &amp; McTeague, L. (2018). Building an intrapreneurial organization. IMD business school for management and leadership courses. Retrieved November 11, 2022, from https://www.imd.org/research-knowledge/articles/building-an-intrapreneurial-organization/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72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Tack!</a:t>
            </a:r>
            <a:endParaRPr kumimoji="0" lang="en-US" sz="72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12000" y="5652000"/>
            <a:ext cx="2628000" cy="972000"/>
          </a:xfrm>
          <a:prstGeom prst="rect">
            <a:avLst/>
          </a:prstGeom>
          <a:noFill/>
        </p:spPr>
        <p:txBody>
          <a:bodyPr wrap="square">
            <a:noAutofit/>
          </a:bodyPr>
          <a:lstStyle/>
          <a:p>
            <a:pPr algn="ctr"/>
            <a:r>
              <a:rPr lang="en-US" sz="2400" b="1" i="0" u="none" strike="noStrike" dirty="0">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39CB70-E0A1-C2E2-8B9D-A1B518250D21}"/>
              </a:ext>
            </a:extLst>
          </p:cNvPr>
          <p:cNvSpPr txBox="1"/>
          <p:nvPr/>
        </p:nvSpPr>
        <p:spPr>
          <a:xfrm>
            <a:off x="1295400" y="1548000"/>
            <a:ext cx="3361031" cy="830997"/>
          </a:xfrm>
          <a:prstGeom prst="rect">
            <a:avLst/>
          </a:prstGeom>
          <a:noFill/>
        </p:spPr>
        <p:txBody>
          <a:bodyPr wrap="square" rtlCol="0">
            <a:noAutofit/>
          </a:bodyPr>
          <a:lstStyle/>
          <a:p>
            <a:r>
              <a:rPr lang="en-US" sz="4800" b="1"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Mål</a:t>
            </a:r>
            <a:endParaRPr lang="en-US"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0CFCC641-014E-3EB1-F1FD-5333A8EF9A60}"/>
              </a:ext>
            </a:extLst>
          </p:cNvPr>
          <p:cNvSpPr txBox="1"/>
          <p:nvPr/>
        </p:nvSpPr>
        <p:spPr>
          <a:xfrm>
            <a:off x="1296000" y="3384000"/>
            <a:ext cx="9144000" cy="461665"/>
          </a:xfrm>
          <a:prstGeom prst="rect">
            <a:avLst/>
          </a:prstGeom>
          <a:noFill/>
        </p:spPr>
        <p:txBody>
          <a:bodyPr wrap="square">
            <a:noAutofit/>
          </a:bodyPr>
          <a:lstStyle/>
          <a:p>
            <a:pPr algn="just"/>
            <a:r>
              <a:rPr lang="sv-SE"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I slutet av denna modul kommer du att kunna:
</a:t>
            </a:r>
            <a:endPar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17DDC62A-C94F-EAC6-D9EB-B1D1CE053AB8}"/>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Blip>
                <a:blip r:embed="rId3"/>
              </a:buBlip>
            </a:pPr>
            <a:r>
              <a:rPr lang="sv-SE" sz="2400" kern="0" dirty="0">
                <a:solidFill>
                  <a:srgbClr val="000000"/>
                </a:solidFill>
                <a:latin typeface="Helvetica Neue"/>
                <a:ea typeface="Calibri" panose="020F0502020204030204" pitchFamily="34" charset="0"/>
                <a:cs typeface="Times New Roman"/>
                <a:sym typeface="Arial"/>
              </a:rPr>
              <a:t>Uppmuntra anställda till intraprenörskap
Lär dig mer om </a:t>
            </a:r>
            <a:r>
              <a:rPr lang="sv-SE" sz="2400" kern="0" dirty="0" err="1">
                <a:solidFill>
                  <a:srgbClr val="000000"/>
                </a:solidFill>
                <a:latin typeface="Helvetica Neue"/>
                <a:ea typeface="Calibri" panose="020F0502020204030204" pitchFamily="34" charset="0"/>
                <a:cs typeface="Times New Roman"/>
                <a:sym typeface="Arial"/>
              </a:rPr>
              <a:t>intraprenöriella</a:t>
            </a:r>
            <a:r>
              <a:rPr lang="sv-SE" sz="2400" kern="0" dirty="0">
                <a:solidFill>
                  <a:srgbClr val="000000"/>
                </a:solidFill>
                <a:latin typeface="Helvetica Neue"/>
                <a:ea typeface="Calibri" panose="020F0502020204030204" pitchFamily="34" charset="0"/>
                <a:cs typeface="Times New Roman"/>
                <a:sym typeface="Arial"/>
              </a:rPr>
              <a:t> egenskaper och fördelar med det
Identifiera möjliga intraprenörer inom organisationen</a:t>
            </a:r>
            <a:endParaRPr lang="en-US" sz="2400" kern="0">
              <a:solidFill>
                <a:srgbClr val="000000"/>
              </a:solidFill>
              <a:latin typeface="Helvetica Neue"/>
              <a:ea typeface="Calibri" panose="020F0502020204030204" pitchFamily="34" charset="0"/>
              <a:cs typeface="Times New Roman"/>
            </a:endParaRPr>
          </a:p>
        </p:txBody>
      </p:sp>
    </p:spTree>
    <p:extLst>
      <p:ext uri="{BB962C8B-B14F-4D97-AF65-F5344CB8AC3E}">
        <p14:creationId xmlns:p14="http://schemas.microsoft.com/office/powerpoint/2010/main" val="372793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en-US" sz="4800" b="1" i="0" u="none" strike="noStrike" kern="1200" cap="none" spc="-114" normalizeH="0" baseline="0" dirty="0" err="1">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Upptäcka</a:t>
            </a:r>
            <a:r>
              <a:rPr kumimoji="0" lang="en-US"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t>
            </a:r>
            <a:r>
              <a:rPr kumimoji="0" lang="en-US" sz="4800" b="1" i="0" u="none" strike="noStrike" kern="1200" cap="none" spc="-114" normalizeH="0" baseline="0" dirty="0" err="1">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intraprenörer</a:t>
            </a:r>
            <a:r>
              <a:rPr kumimoji="0" lang="en-US"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t>
            </a:r>
            <a:r>
              <a:rPr kumimoji="0" lang="en-US" sz="4800" b="1" i="0" u="none" strike="noStrike" kern="1200" cap="none" spc="-114" normalizeH="0" baseline="0" dirty="0" err="1">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inom</a:t>
            </a:r>
            <a:r>
              <a:rPr kumimoji="0" lang="en-US"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t>
            </a:r>
            <a:r>
              <a:rPr kumimoji="0" lang="en-US" sz="4800" b="1" i="0" u="none" strike="noStrike" kern="1200" cap="none" spc="-114" normalizeH="0" baseline="0" dirty="0" err="1">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organisationen</a:t>
            </a:r>
            <a:endParaRPr kumimoji="0" lang="en-US"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1</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1.1 </a:t>
            </a:r>
            <a:r>
              <a:rPr kumimoji="0" lang="en-US" sz="2800" b="1" i="0" u="none" strike="noStrike" kern="1200" cap="none" spc="-114" normalizeH="0" baseline="0" dirty="0" err="1">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Hur</a:t>
            </a: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t>
            </a:r>
            <a:r>
              <a:rPr kumimoji="0" lang="en-US" sz="2800" b="1" i="0" u="none" strike="noStrike" kern="1200" cap="none" spc="-114" normalizeH="0" baseline="0" dirty="0" err="1">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uppmuntrar</a:t>
            </a: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 man </a:t>
            </a:r>
            <a:r>
              <a:rPr kumimoji="0" lang="en-US" sz="2800" b="1" i="0" u="none" strike="noStrike" kern="1200" cap="none" spc="-114" normalizeH="0" baseline="0" dirty="0" err="1">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intraprenörskap</a:t>
            </a: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a:t>
            </a:r>
          </a:p>
        </p:txBody>
      </p:sp>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3384000"/>
            <a:ext cx="15840000" cy="612000"/>
          </a:xfrm>
          <a:prstGeom prst="rect">
            <a:avLst/>
          </a:prstGeom>
          <a:noFill/>
        </p:spPr>
        <p:txBody>
          <a:bodyPr wrap="square" rtlCol="0">
            <a:noAutofit/>
          </a:bodyPr>
          <a:lstStyle/>
          <a:p>
            <a:r>
              <a:rPr lang="sv-SE" sz="2400" b="1" dirty="0">
                <a:latin typeface="Helvetica Neue" panose="020B0604020202020204" charset="0"/>
                <a:ea typeface="Microsoft Sans Serif" panose="020B0604020202020204" pitchFamily="34" charset="0"/>
                <a:cs typeface="Microsoft Sans Serif" panose="020B0604020202020204" pitchFamily="34" charset="0"/>
              </a:rPr>
              <a:t>En organisation bör leta efter sätt att uppmuntra kreativt beteende i sin omgivning:
</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840000" cy="4031873"/>
          </a:xfrm>
          <a:prstGeom prst="rect">
            <a:avLst/>
          </a:prstGeom>
          <a:noFill/>
        </p:spPr>
        <p:txBody>
          <a:bodyPr wrap="square" rtlCol="0">
            <a:noAutofit/>
          </a:bodyPr>
          <a:lstStyle/>
          <a:p>
            <a:r>
              <a:rPr lang="sv-SE" sz="2400" dirty="0">
                <a:latin typeface="Helvetica Neue" panose="020B0604020202020204" charset="0"/>
              </a:rPr>
              <a:t>För att uppnå detta kan anställda ges mer flexibilitet att "experimentera" med hur de närmar sig projekt under en implicit kultur. Eller så kan det vara en mer öppet kontrollerad miljö där de aktivt uppmuntras att förnya sig, som: 
</a:t>
            </a:r>
            <a:endParaRPr lang="en-US" sz="2400" dirty="0">
              <a:latin typeface="Helvetica Neue" panose="020B0604020202020204" charset="0"/>
            </a:endParaRPr>
          </a:p>
          <a:p>
            <a:pPr marL="571500" indent="-571500">
              <a:spcAft>
                <a:spcPts val="1200"/>
              </a:spcAft>
              <a:buBlip>
                <a:blip r:embed="rId2"/>
              </a:buBlip>
            </a:pPr>
            <a:r>
              <a:rPr lang="sv-SE" sz="2400" dirty="0">
                <a:latin typeface="Helvetica Neue" panose="020B0604020202020204" charset="0"/>
              </a:rPr>
              <a:t>Idémässor där design eller koncept visas
Snabb design av problemlösningssprintar i en anda av ett </a:t>
            </a:r>
            <a:r>
              <a:rPr lang="sv-SE" sz="2400" dirty="0" err="1">
                <a:latin typeface="Helvetica Neue" panose="020B0604020202020204" charset="0"/>
              </a:rPr>
              <a:t>hackathon</a:t>
            </a:r>
            <a:r>
              <a:rPr lang="sv-SE" sz="2400" dirty="0">
                <a:latin typeface="Helvetica Neue" panose="020B0604020202020204" charset="0"/>
              </a:rPr>
              <a:t>
Redovisa sandlådemedel för att köpa tid eller anställa samarbetspartners för att konstruera prototyper
Reservera lite tid för innovation och arbeta med sidoprojekt.</a:t>
            </a:r>
            <a:endParaRPr lang="en-US" sz="2400" dirty="0">
              <a:latin typeface="Helvetica Neue" panose="020B0604020202020204" charset="0"/>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4</a:t>
            </a:r>
          </a:p>
        </p:txBody>
      </p:sp>
      <p:sp>
        <p:nvSpPr>
          <p:cNvPr id="7" name="Textfeld 6">
            <a:extLst>
              <a:ext uri="{FF2B5EF4-FFF2-40B4-BE49-F238E27FC236}">
                <a16:creationId xmlns:a16="http://schemas.microsoft.com/office/drawing/2014/main" id="{AA71FA6F-8A44-1881-D00F-99F1B7E5CFA4}"/>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1. </a:t>
            </a:r>
            <a:r>
              <a:rPr lang="en-US" sz="4800" b="1" dirty="0" err="1">
                <a:solidFill>
                  <a:srgbClr val="4D94B7"/>
                </a:solidFill>
                <a:latin typeface="Helvetica Neue" panose="020B0604020202020204" charset="0"/>
              </a:rPr>
              <a:t>Upptäcka</a:t>
            </a:r>
            <a:r>
              <a:rPr lang="en-US" sz="4800" b="1" dirty="0">
                <a:solidFill>
                  <a:srgbClr val="4D94B7"/>
                </a:solidFill>
                <a:latin typeface="Helvetica Neue" panose="020B0604020202020204" charset="0"/>
              </a:rPr>
              <a:t> </a:t>
            </a:r>
            <a:r>
              <a:rPr lang="en-US" sz="4800" b="1" dirty="0" err="1">
                <a:solidFill>
                  <a:srgbClr val="4D94B7"/>
                </a:solidFill>
                <a:latin typeface="Helvetica Neue" panose="020B0604020202020204" charset="0"/>
              </a:rPr>
              <a:t>intraprenörer</a:t>
            </a:r>
            <a:r>
              <a:rPr lang="en-US" sz="4800" b="1" dirty="0">
                <a:solidFill>
                  <a:srgbClr val="4D94B7"/>
                </a:solidFill>
                <a:latin typeface="Helvetica Neue" panose="020B0604020202020204" charset="0"/>
              </a:rPr>
              <a:t> </a:t>
            </a:r>
            <a:r>
              <a:rPr lang="en-US" sz="4800" b="1" dirty="0" err="1">
                <a:solidFill>
                  <a:srgbClr val="4D94B7"/>
                </a:solidFill>
                <a:latin typeface="Helvetica Neue" panose="020B0604020202020204" charset="0"/>
              </a:rPr>
              <a:t>inom</a:t>
            </a:r>
            <a:r>
              <a:rPr lang="en-US" sz="4800" b="1" dirty="0">
                <a:solidFill>
                  <a:srgbClr val="4D94B7"/>
                </a:solidFill>
                <a:latin typeface="Helvetica Neue" panose="020B0604020202020204" charset="0"/>
              </a:rPr>
              <a:t> </a:t>
            </a:r>
            <a:r>
              <a:rPr lang="en-US" sz="4800" b="1" dirty="0" err="1">
                <a:solidFill>
                  <a:srgbClr val="4D94B7"/>
                </a:solidFill>
                <a:latin typeface="Helvetica Neue" panose="020B0604020202020204" charset="0"/>
              </a:rPr>
              <a:t>organisationen</a:t>
            </a:r>
            <a:endParaRPr lang="en-US" sz="4800" b="1" dirty="0">
              <a:solidFill>
                <a:srgbClr val="4D94B7"/>
              </a:solidFill>
              <a:latin typeface="Helvetica Neue" panose="020B0604020202020204" charset="0"/>
            </a:endParaRPr>
          </a:p>
          <a:p>
            <a:endParaRPr lang="en-US" sz="4800" b="1" dirty="0">
              <a:solidFill>
                <a:srgbClr val="4D94B7"/>
              </a:solidFill>
              <a:latin typeface="Helvetica Neue" panose="020B0604020202020204" charset="0"/>
            </a:endParaRPr>
          </a:p>
        </p:txBody>
      </p:sp>
      <p:sp>
        <p:nvSpPr>
          <p:cNvPr id="10" name="Textfeld 9">
            <a:extLst>
              <a:ext uri="{FF2B5EF4-FFF2-40B4-BE49-F238E27FC236}">
                <a16:creationId xmlns:a16="http://schemas.microsoft.com/office/drawing/2014/main" id="{4F9851CA-75B9-FE63-2C0E-C4576A9289EA}"/>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1.1 </a:t>
            </a:r>
            <a:r>
              <a:rPr lang="en-US" sz="2800" b="1" dirty="0" err="1">
                <a:solidFill>
                  <a:srgbClr val="AED633"/>
                </a:solidFill>
                <a:effectLst/>
                <a:latin typeface="Helvetica Neue" panose="020B0604020202020204" charset="0"/>
                <a:ea typeface="Calibri" panose="020F0502020204030204" pitchFamily="34" charset="0"/>
                <a:cs typeface="Times New Roman" panose="02020603050405020304" pitchFamily="18" charset="0"/>
              </a:rPr>
              <a:t>Hur</a:t>
            </a:r>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 </a:t>
            </a:r>
            <a:r>
              <a:rPr lang="en-US" sz="2800" b="1" dirty="0" err="1">
                <a:solidFill>
                  <a:srgbClr val="AED633"/>
                </a:solidFill>
                <a:effectLst/>
                <a:latin typeface="Helvetica Neue" panose="020B0604020202020204" charset="0"/>
                <a:ea typeface="Calibri" panose="020F0502020204030204" pitchFamily="34" charset="0"/>
                <a:cs typeface="Times New Roman" panose="02020603050405020304" pitchFamily="18" charset="0"/>
              </a:rPr>
              <a:t>uppmuntrar</a:t>
            </a:r>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 man </a:t>
            </a:r>
            <a:r>
              <a:rPr lang="en-US" sz="2800" b="1" dirty="0" err="1">
                <a:solidFill>
                  <a:srgbClr val="AED633"/>
                </a:solidFill>
                <a:effectLst/>
                <a:latin typeface="Helvetica Neue" panose="020B0604020202020204" charset="0"/>
                <a:ea typeface="Calibri" panose="020F0502020204030204" pitchFamily="34" charset="0"/>
                <a:cs typeface="Times New Roman" panose="02020603050405020304" pitchFamily="18" charset="0"/>
              </a:rPr>
              <a:t>intraprenörskap</a:t>
            </a:r>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43362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lvl="0" algn="ctr">
              <a:tabLst>
                <a:tab pos="1205230" algn="l"/>
                <a:tab pos="1926589" algn="l"/>
                <a:tab pos="2915920" algn="l"/>
                <a:tab pos="3444875" algn="l"/>
                <a:tab pos="4383405" algn="l"/>
                <a:tab pos="6796405" algn="l"/>
              </a:tabLst>
              <a:defRPr/>
            </a:pPr>
            <a:r>
              <a:rPr lang="en-US" sz="4800" b="1" spc="-114"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Intraprenöriella</a:t>
            </a:r>
            <a:r>
              <a:rPr lang="en-US" sz="48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r>
              <a:rPr lang="en-US" sz="4800" b="1" spc="-114"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egenskaper</a:t>
            </a:r>
            <a:r>
              <a:rPr lang="en-US" sz="48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2</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256000"/>
            <a:ext cx="10980000" cy="3538800"/>
          </a:xfrm>
          <a:prstGeom prst="rect">
            <a:avLst/>
          </a:prstGeom>
          <a:noFill/>
        </p:spPr>
        <p:txBody>
          <a:bodyPr wrap="square">
            <a:noAutofit/>
          </a:bodyPr>
          <a:lstStyle/>
          <a:p>
            <a:pPr lvl="0">
              <a:lnSpc>
                <a:spcPct val="200000"/>
              </a:lnSpc>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2.1 </a:t>
            </a:r>
            <a:r>
              <a:rPr lang="en-US"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Del 1: </a:t>
            </a:r>
            <a:r>
              <a:rPr lang="en-US" sz="2800" b="1" spc="-114"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Innovativ</a:t>
            </a:r>
            <a:r>
              <a:rPr lang="en-US"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 </a:t>
            </a:r>
            <a:r>
              <a:rPr lang="en-US" sz="2800" b="1" spc="-114"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flexibel</a:t>
            </a:r>
            <a:endPar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lvl="0">
              <a:lnSpc>
                <a:spcPct val="200000"/>
              </a:lnSpc>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2.2 Del 2: </a:t>
            </a:r>
            <a:r>
              <a:rPr lang="en-US" sz="2800" b="1" spc="-114"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Intellektuellt</a:t>
            </a:r>
            <a:r>
              <a:rPr lang="en-US"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r>
              <a:rPr lang="en-US" sz="2800" b="1" spc="-114"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nyfiken</a:t>
            </a:r>
            <a:r>
              <a:rPr lang="en-US"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 </a:t>
            </a:r>
            <a:r>
              <a:rPr lang="en-US" sz="2800" b="1" spc="-114" dirty="0" err="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ihållande</a:t>
            </a:r>
            <a:endPar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86102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5184000"/>
          </a:xfrm>
          <a:prstGeom prst="rect">
            <a:avLst/>
          </a:prstGeom>
          <a:noFill/>
        </p:spPr>
        <p:txBody>
          <a:bodyPr wrap="square" rtlCol="0" anchor="ctr">
            <a:noAutofit/>
          </a:bodyPr>
          <a:lstStyle/>
          <a:p>
            <a:pPr>
              <a:lnSpc>
                <a:spcPct val="150000"/>
              </a:lnSpc>
            </a:pPr>
            <a:r>
              <a:rPr lang="en-US" sz="2400" b="1" dirty="0" err="1">
                <a:latin typeface="Helvetica Neue" panose="020B0604020202020204" charset="0"/>
                <a:ea typeface="Microsoft Sans Serif" panose="020B0604020202020204" pitchFamily="34" charset="0"/>
                <a:cs typeface="Microsoft Sans Serif" panose="020B0604020202020204" pitchFamily="34" charset="0"/>
              </a:rPr>
              <a:t>Innovativ</a:t>
            </a:r>
            <a:r>
              <a:rPr lang="en-US" sz="2400" b="1" dirty="0">
                <a:latin typeface="Helvetica Neue" panose="020B0604020202020204" charset="0"/>
                <a:ea typeface="Microsoft Sans Serif" panose="020B0604020202020204" pitchFamily="34" charset="0"/>
                <a:cs typeface="Microsoft Sans Serif" panose="020B0604020202020204" pitchFamily="34" charset="0"/>
              </a:rPr>
              <a:t> - </a:t>
            </a:r>
            <a:r>
              <a:rPr lang="sv-SE" sz="2400" dirty="0">
                <a:latin typeface="Helvetica Neue" panose="020B0604020202020204" charset="0"/>
                <a:ea typeface="Microsoft Sans Serif" panose="020B0604020202020204" pitchFamily="34" charset="0"/>
                <a:cs typeface="Microsoft Sans Serif" panose="020B0604020202020204" pitchFamily="34" charset="0"/>
              </a:rPr>
              <a:t>De söker alltid nya och förbättrade metoder för att göra saker. Vissa människor kan pressas att titta på sätt att göra nuvarande förfaranden eller varor snabbare, billigare eller effektivare. Andra tänker helt utanför boxen, letar efter nya lösningar och godkänner nya koncept.
</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lnSpc>
                <a:spcPct val="150000"/>
              </a:lnSpc>
            </a:pP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lnSpc>
                <a:spcPct val="150000"/>
              </a:lnSpc>
            </a:pPr>
            <a:r>
              <a:rPr lang="en-US" sz="2400" b="1" dirty="0" err="1">
                <a:latin typeface="Helvetica Neue" panose="020B0604020202020204" charset="0"/>
                <a:ea typeface="Microsoft Sans Serif" panose="020B0604020202020204" pitchFamily="34" charset="0"/>
                <a:cs typeface="Microsoft Sans Serif" panose="020B0604020202020204" pitchFamily="34" charset="0"/>
              </a:rPr>
              <a:t>Flexibel</a:t>
            </a:r>
            <a:r>
              <a:rPr lang="en-US" sz="2400" b="1" dirty="0">
                <a:latin typeface="Helvetica Neue" panose="020B0604020202020204" charset="0"/>
                <a:ea typeface="Microsoft Sans Serif" panose="020B0604020202020204" pitchFamily="34" charset="0"/>
                <a:cs typeface="Microsoft Sans Serif" panose="020B0604020202020204" pitchFamily="34" charset="0"/>
              </a:rPr>
              <a:t> - </a:t>
            </a:r>
            <a:r>
              <a:rPr lang="sv-SE" sz="2400" dirty="0">
                <a:latin typeface="Helvetica Neue" panose="020B0604020202020204" charset="0"/>
                <a:ea typeface="Microsoft Sans Serif" panose="020B0604020202020204" pitchFamily="34" charset="0"/>
                <a:cs typeface="Microsoft Sans Serif" panose="020B0604020202020204" pitchFamily="34" charset="0"/>
              </a:rPr>
              <a:t>Detta sätt att tänka avvisar självbelåtenhet och styvhet. Det är viktigt att ha ett uppifrån och ner-engagemang för att göra vad som än måste göras snarare än att nöja sig med att göra saker på samma sätt om och om igen. Båda är individer som är lika tillfreds med att fatta beslut i farten som de tar på sig många hattar.</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no.:4</a:t>
            </a:r>
          </a:p>
        </p:txBody>
      </p:sp>
      <p:pic>
        <p:nvPicPr>
          <p:cNvPr id="2050" name="Picture 2" descr="Connect the jigsaw pieces into the shape of a light bulb">
            <a:extLst>
              <a:ext uri="{FF2B5EF4-FFF2-40B4-BE49-F238E27FC236}">
                <a16:creationId xmlns:a16="http://schemas.microsoft.com/office/drawing/2014/main" id="{6FA1A1C5-8626-3008-3EDF-47498A5EB46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212"/>
          <a:stretch/>
        </p:blipFill>
        <p:spPr bwMode="auto">
          <a:xfrm>
            <a:off x="14097000" y="1385887"/>
            <a:ext cx="2667000" cy="244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D0954147-B134-1478-A63F-5B407392074D}"/>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2. </a:t>
            </a:r>
            <a:r>
              <a:rPr lang="en-US" sz="4800" b="1" dirty="0" err="1">
                <a:solidFill>
                  <a:srgbClr val="4D94B7"/>
                </a:solidFill>
                <a:latin typeface="Helvetica Neue" panose="020B0604020202020204" charset="0"/>
              </a:rPr>
              <a:t>Intraprenöriella</a:t>
            </a:r>
            <a:r>
              <a:rPr lang="en-US" sz="4800" b="1" dirty="0">
                <a:solidFill>
                  <a:srgbClr val="4D94B7"/>
                </a:solidFill>
                <a:latin typeface="Helvetica Neue" panose="020B0604020202020204" charset="0"/>
              </a:rPr>
              <a:t> </a:t>
            </a:r>
            <a:r>
              <a:rPr lang="en-US" sz="4800" b="1" dirty="0" err="1">
                <a:solidFill>
                  <a:srgbClr val="4D94B7"/>
                </a:solidFill>
                <a:latin typeface="Helvetica Neue" panose="020B0604020202020204" charset="0"/>
              </a:rPr>
              <a:t>egenskaper</a:t>
            </a:r>
            <a:endParaRPr lang="en-US" sz="4800" b="1" dirty="0">
              <a:solidFill>
                <a:srgbClr val="4D94B7"/>
              </a:solidFill>
              <a:latin typeface="Helvetica Neue" panose="020B0604020202020204" charset="0"/>
            </a:endParaRPr>
          </a:p>
        </p:txBody>
      </p:sp>
      <p:sp>
        <p:nvSpPr>
          <p:cNvPr id="7" name="Textfeld 6">
            <a:extLst>
              <a:ext uri="{FF2B5EF4-FFF2-40B4-BE49-F238E27FC236}">
                <a16:creationId xmlns:a16="http://schemas.microsoft.com/office/drawing/2014/main" id="{C8339750-CC46-E3D6-52BC-7993B30965A2}"/>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2.1 </a:t>
            </a:r>
            <a:r>
              <a:rPr lang="en-US" sz="2800" b="1" dirty="0">
                <a:solidFill>
                  <a:srgbClr val="AED633"/>
                </a:solidFill>
                <a:latin typeface="Helvetica Neue" panose="020B0604020202020204" charset="0"/>
                <a:ea typeface="Calibri" panose="020F0502020204030204" pitchFamily="34" charset="0"/>
                <a:cs typeface="Times New Roman" panose="02020603050405020304" pitchFamily="18" charset="0"/>
              </a:rPr>
              <a:t>Del 1: </a:t>
            </a:r>
            <a:r>
              <a:rPr lang="en-US" sz="2800" b="1" dirty="0" err="1">
                <a:solidFill>
                  <a:srgbClr val="AED633"/>
                </a:solidFill>
                <a:latin typeface="Helvetica Neue" panose="020B0604020202020204" charset="0"/>
                <a:ea typeface="Calibri" panose="020F0502020204030204" pitchFamily="34" charset="0"/>
                <a:cs typeface="Times New Roman" panose="02020603050405020304" pitchFamily="18" charset="0"/>
              </a:rPr>
              <a:t>Innovativ</a:t>
            </a:r>
            <a:r>
              <a:rPr lang="en-US" sz="2800" b="1" dirty="0">
                <a:solidFill>
                  <a:srgbClr val="AED633"/>
                </a:solidFill>
                <a:latin typeface="Helvetica Neue" panose="020B0604020202020204" charset="0"/>
                <a:ea typeface="Calibri" panose="020F0502020204030204" pitchFamily="34" charset="0"/>
                <a:cs typeface="Times New Roman" panose="02020603050405020304" pitchFamily="18" charset="0"/>
              </a:rPr>
              <a:t> + </a:t>
            </a:r>
            <a:r>
              <a:rPr lang="en-US" sz="2800" b="1" dirty="0" err="1">
                <a:solidFill>
                  <a:srgbClr val="AED633"/>
                </a:solidFill>
                <a:latin typeface="Helvetica Neue" panose="020B0604020202020204" charset="0"/>
                <a:ea typeface="Calibri" panose="020F0502020204030204" pitchFamily="34" charset="0"/>
                <a:cs typeface="Times New Roman" panose="02020603050405020304" pitchFamily="18" charset="0"/>
              </a:rPr>
              <a:t>flexibel</a:t>
            </a:r>
            <a:endPar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861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5184000"/>
          </a:xfrm>
          <a:prstGeom prst="rect">
            <a:avLst/>
          </a:prstGeom>
          <a:noFill/>
        </p:spPr>
        <p:txBody>
          <a:bodyPr wrap="square" rtlCol="0" anchor="ctr">
            <a:noAutofit/>
          </a:bodyPr>
          <a:lstStyle/>
          <a:p>
            <a:pPr>
              <a:lnSpc>
                <a:spcPct val="150000"/>
              </a:lnSpc>
            </a:pPr>
            <a:r>
              <a:rPr lang="en-US" sz="2400" b="1" dirty="0" err="1">
                <a:latin typeface="Helvetica Neue" panose="020B0604020202020204" charset="0"/>
                <a:ea typeface="Microsoft Sans Serif" panose="020B0604020202020204" pitchFamily="34" charset="0"/>
                <a:cs typeface="Microsoft Sans Serif" panose="020B0604020202020204" pitchFamily="34" charset="0"/>
              </a:rPr>
              <a:t>Intellektuellt</a:t>
            </a:r>
            <a:r>
              <a:rPr lang="en-US" sz="2400" b="1" dirty="0">
                <a:latin typeface="Helvetica Neue" panose="020B0604020202020204" charset="0"/>
                <a:ea typeface="Microsoft Sans Serif" panose="020B0604020202020204" pitchFamily="34" charset="0"/>
                <a:cs typeface="Microsoft Sans Serif" panose="020B0604020202020204" pitchFamily="34" charset="0"/>
              </a:rPr>
              <a:t> </a:t>
            </a:r>
            <a:r>
              <a:rPr lang="en-US" sz="2400" b="1" dirty="0" err="1">
                <a:latin typeface="Helvetica Neue" panose="020B0604020202020204" charset="0"/>
                <a:ea typeface="Microsoft Sans Serif" panose="020B0604020202020204" pitchFamily="34" charset="0"/>
                <a:cs typeface="Microsoft Sans Serif" panose="020B0604020202020204" pitchFamily="34" charset="0"/>
              </a:rPr>
              <a:t>nyfiken</a:t>
            </a:r>
            <a:r>
              <a:rPr lang="en-US" sz="2400" b="1" dirty="0">
                <a:latin typeface="Helvetica Neue" panose="020B0604020202020204" charset="0"/>
                <a:ea typeface="Microsoft Sans Serif" panose="020B0604020202020204" pitchFamily="34" charset="0"/>
                <a:cs typeface="Microsoft Sans Serif" panose="020B0604020202020204" pitchFamily="34" charset="0"/>
              </a:rPr>
              <a:t> - </a:t>
            </a:r>
            <a:r>
              <a:rPr lang="sv-SE" sz="2400" dirty="0">
                <a:latin typeface="Helvetica Neue" panose="020B0604020202020204" charset="0"/>
                <a:ea typeface="Microsoft Sans Serif" panose="020B0604020202020204" pitchFamily="34" charset="0"/>
                <a:cs typeface="Microsoft Sans Serif" panose="020B0604020202020204" pitchFamily="34" charset="0"/>
              </a:rPr>
              <a:t>Alla jobb innebär fortbildning, men dessa människor kommer att göra allt för att lära sig vad de inte redan vet. Det är en oändlig drivkraft att utveckla sina egna förmågor lika mycket som det är ett behov av att observera vad andra gör för att agera annorlunda</a:t>
            </a:r>
            <a:r>
              <a:rPr lang="en-US" sz="2400" dirty="0">
                <a:latin typeface="Helvetica Neue" panose="020B0604020202020204" charset="0"/>
                <a:ea typeface="Microsoft Sans Serif" panose="020B0604020202020204" pitchFamily="34" charset="0"/>
                <a:cs typeface="Microsoft Sans Serif" panose="020B0604020202020204" pitchFamily="34" charset="0"/>
              </a:rPr>
              <a:t>.</a:t>
            </a:r>
          </a:p>
          <a:p>
            <a:pPr>
              <a:lnSpc>
                <a:spcPct val="150000"/>
              </a:lnSpc>
            </a:pP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lnSpc>
                <a:spcPct val="150000"/>
              </a:lnSpc>
            </a:pPr>
            <a:r>
              <a:rPr lang="en-US" sz="2400" b="1" dirty="0" err="1">
                <a:latin typeface="Helvetica Neue" panose="020B0604020202020204" charset="0"/>
                <a:ea typeface="Microsoft Sans Serif" panose="020B0604020202020204" pitchFamily="34" charset="0"/>
                <a:cs typeface="Microsoft Sans Serif" panose="020B0604020202020204" pitchFamily="34" charset="0"/>
              </a:rPr>
              <a:t>Ihållande</a:t>
            </a:r>
            <a:r>
              <a:rPr lang="en-US" sz="2400" b="1" dirty="0">
                <a:latin typeface="Helvetica Neue" panose="020B0604020202020204" charset="0"/>
                <a:ea typeface="Microsoft Sans Serif" panose="020B0604020202020204" pitchFamily="34" charset="0"/>
                <a:cs typeface="Microsoft Sans Serif" panose="020B0604020202020204" pitchFamily="34" charset="0"/>
              </a:rPr>
              <a:t> - </a:t>
            </a:r>
            <a:r>
              <a:rPr lang="sv-SE" sz="2400" dirty="0">
                <a:latin typeface="Helvetica Neue" panose="020B0604020202020204" charset="0"/>
                <a:ea typeface="Microsoft Sans Serif" panose="020B0604020202020204" pitchFamily="34" charset="0"/>
                <a:cs typeface="Microsoft Sans Serif" panose="020B0604020202020204" pitchFamily="34" charset="0"/>
              </a:rPr>
              <a:t>Både intraprenörer och entreprenörer ger aldrig upp vad de söker eftersom de vet att misslyckanden och misstag är en nödvändig del av processen att lära sig och växa. Både att gå vidare från fel och lära av dem, liksom att vägra acceptera "nej" som svar, är avgörande.</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no.:4</a:t>
            </a:r>
          </a:p>
        </p:txBody>
      </p:sp>
      <p:pic>
        <p:nvPicPr>
          <p:cNvPr id="1026" name="Picture 2" descr="Persistence abstract concept">
            <a:extLst>
              <a:ext uri="{FF2B5EF4-FFF2-40B4-BE49-F238E27FC236}">
                <a16:creationId xmlns:a16="http://schemas.microsoft.com/office/drawing/2014/main" id="{8842E330-0AB7-AD28-626E-1374D8B373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49400" y="1364014"/>
            <a:ext cx="2600325" cy="2600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rious concept illustration">
            <a:extLst>
              <a:ext uri="{FF2B5EF4-FFF2-40B4-BE49-F238E27FC236}">
                <a16:creationId xmlns:a16="http://schemas.microsoft.com/office/drawing/2014/main" id="{D4697EE7-04A3-B604-7402-3CEB5568D1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00" y="1402397"/>
            <a:ext cx="2600325" cy="2600325"/>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AEDE6A26-9A03-713D-1193-81E52798F892}"/>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2. </a:t>
            </a:r>
            <a:r>
              <a:rPr lang="en-US" sz="4800" b="1" dirty="0" err="1">
                <a:solidFill>
                  <a:srgbClr val="4D94B7"/>
                </a:solidFill>
                <a:latin typeface="Helvetica Neue" panose="020B0604020202020204" charset="0"/>
              </a:rPr>
              <a:t>Intraprenöriella</a:t>
            </a:r>
            <a:r>
              <a:rPr lang="en-US" sz="4800" b="1" dirty="0">
                <a:solidFill>
                  <a:srgbClr val="4D94B7"/>
                </a:solidFill>
                <a:latin typeface="Helvetica Neue" panose="020B0604020202020204" charset="0"/>
              </a:rPr>
              <a:t> </a:t>
            </a:r>
            <a:r>
              <a:rPr lang="en-US" sz="4800" b="1" dirty="0" err="1">
                <a:solidFill>
                  <a:srgbClr val="4D94B7"/>
                </a:solidFill>
                <a:latin typeface="Helvetica Neue" panose="020B0604020202020204" charset="0"/>
              </a:rPr>
              <a:t>egenskaper</a:t>
            </a:r>
            <a:endParaRPr lang="en-US" sz="4800" b="1" dirty="0">
              <a:solidFill>
                <a:srgbClr val="4D94B7"/>
              </a:solidFill>
              <a:latin typeface="Helvetica Neue" panose="020B0604020202020204" charset="0"/>
            </a:endParaRPr>
          </a:p>
        </p:txBody>
      </p:sp>
      <p:sp>
        <p:nvSpPr>
          <p:cNvPr id="7" name="Textfeld 6">
            <a:extLst>
              <a:ext uri="{FF2B5EF4-FFF2-40B4-BE49-F238E27FC236}">
                <a16:creationId xmlns:a16="http://schemas.microsoft.com/office/drawing/2014/main" id="{433DB7C7-89CA-9347-A22C-9944A1A02FFA}"/>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2.2 </a:t>
            </a:r>
            <a:r>
              <a:rPr lang="en-US" sz="2800" b="1" dirty="0">
                <a:solidFill>
                  <a:srgbClr val="AED633"/>
                </a:solidFill>
                <a:latin typeface="Helvetica Neue" panose="020B0604020202020204" charset="0"/>
                <a:ea typeface="Calibri" panose="020F0502020204030204" pitchFamily="34" charset="0"/>
                <a:cs typeface="Times New Roman" panose="02020603050405020304" pitchFamily="18" charset="0"/>
              </a:rPr>
              <a:t>Del 2: </a:t>
            </a:r>
            <a:r>
              <a:rPr lang="en-US" sz="2800" b="1" dirty="0" err="1">
                <a:solidFill>
                  <a:srgbClr val="AED633"/>
                </a:solidFill>
                <a:latin typeface="Helvetica Neue" panose="020B0604020202020204" charset="0"/>
                <a:ea typeface="Calibri" panose="020F0502020204030204" pitchFamily="34" charset="0"/>
                <a:cs typeface="Times New Roman" panose="02020603050405020304" pitchFamily="18" charset="0"/>
              </a:rPr>
              <a:t>Intellektuellt</a:t>
            </a:r>
            <a:r>
              <a:rPr lang="en-US" sz="2800" b="1" dirty="0">
                <a:solidFill>
                  <a:srgbClr val="AED633"/>
                </a:solidFill>
                <a:latin typeface="Helvetica Neue" panose="020B0604020202020204" charset="0"/>
                <a:ea typeface="Calibri" panose="020F0502020204030204" pitchFamily="34" charset="0"/>
                <a:cs typeface="Times New Roman" panose="02020603050405020304" pitchFamily="18" charset="0"/>
              </a:rPr>
              <a:t> </a:t>
            </a:r>
            <a:r>
              <a:rPr lang="en-US" sz="2800" b="1" dirty="0" err="1">
                <a:solidFill>
                  <a:srgbClr val="AED633"/>
                </a:solidFill>
                <a:latin typeface="Helvetica Neue" panose="020B0604020202020204" charset="0"/>
                <a:ea typeface="Calibri" panose="020F0502020204030204" pitchFamily="34" charset="0"/>
                <a:cs typeface="Times New Roman" panose="02020603050405020304" pitchFamily="18" charset="0"/>
              </a:rPr>
              <a:t>nyfiken</a:t>
            </a:r>
            <a:r>
              <a:rPr lang="en-US" sz="2800" b="1" dirty="0">
                <a:solidFill>
                  <a:srgbClr val="AED633"/>
                </a:solidFill>
                <a:latin typeface="Helvetica Neue" panose="020B0604020202020204" charset="0"/>
                <a:ea typeface="Calibri" panose="020F0502020204030204" pitchFamily="34" charset="0"/>
                <a:cs typeface="Times New Roman" panose="02020603050405020304" pitchFamily="18" charset="0"/>
              </a:rPr>
              <a:t> + </a:t>
            </a:r>
            <a:r>
              <a:rPr lang="en-US" sz="2800" b="1" dirty="0" err="1">
                <a:solidFill>
                  <a:srgbClr val="AED633"/>
                </a:solidFill>
                <a:latin typeface="Helvetica Neue" panose="020B0604020202020204" charset="0"/>
                <a:ea typeface="Calibri" panose="020F0502020204030204" pitchFamily="34" charset="0"/>
                <a:cs typeface="Times New Roman" panose="02020603050405020304" pitchFamily="18" charset="0"/>
              </a:rPr>
              <a:t>ihållande</a:t>
            </a:r>
            <a:endPar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953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lvl="0" algn="ctr">
              <a:tabLst>
                <a:tab pos="1205230" algn="l"/>
                <a:tab pos="1926589" algn="l"/>
                <a:tab pos="2915920" algn="l"/>
                <a:tab pos="3444875" algn="l"/>
                <a:tab pos="4383405" algn="l"/>
                <a:tab pos="6796405" algn="l"/>
              </a:tabLst>
              <a:defRPr/>
            </a:pPr>
            <a:r>
              <a:rPr lang="en-US" sz="4800" b="1" spc="-114"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Egenskaper</a:t>
            </a:r>
            <a:r>
              <a:rPr lang="en-US" sz="48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hos </a:t>
            </a:r>
            <a:r>
              <a:rPr lang="en-US" sz="4800" b="1" spc="-114" dirty="0" err="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intraprenörer</a:t>
            </a:r>
            <a:r>
              <a:rPr lang="en-US" sz="48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
</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3</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256000"/>
            <a:ext cx="10980000" cy="3538800"/>
          </a:xfrm>
          <a:prstGeom prst="rect">
            <a:avLst/>
          </a:prstGeom>
          <a:noFill/>
        </p:spPr>
        <p:txBody>
          <a:bodyPr wrap="square">
            <a:noAutofit/>
          </a:bodyPr>
          <a:lstStyle/>
          <a:p>
            <a:pPr lvl="0">
              <a:lnSpc>
                <a:spcPct val="150000"/>
              </a:lnSpc>
              <a:tabLst>
                <a:tab pos="1205230" algn="l"/>
                <a:tab pos="1926589" algn="l"/>
                <a:tab pos="2915920" algn="l"/>
                <a:tab pos="3444875" algn="l"/>
                <a:tab pos="4383405" algn="l"/>
                <a:tab pos="6796405" algn="l"/>
              </a:tabLst>
              <a:defRPr/>
            </a:pPr>
            <a:r>
              <a:rPr lang="sv-SE"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3.1 Dynamisk
3.2 Utvecklare av idéer
3.3 Drivkrafter för förändring
3.4 Beslutsam
3.5 Hängiven
3.6 Flitig
</a:t>
            </a:r>
            <a:endPar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869564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e4f25f3-ae99-423f-9fae-d4f11a58cf43" xsi:nil="true"/>
    <lcf76f155ced4ddcb4097134ff3c332f xmlns="f6553746-0384-4618-9962-7a6484f5408d">
      <Terms xmlns="http://schemas.microsoft.com/office/infopath/2007/PartnerControls"/>
    </lcf76f155ced4ddcb4097134ff3c332f>
    <_dlc_ExpireDateSaved xmlns="http://schemas.microsoft.com/sharepoint/v3" xsi:nil="true"/>
    <_dlc_ExpireDate xmlns="http://schemas.microsoft.com/sharepoint/v3">2027-12-16T11:31:55+00:00</_dlc_ExpireDat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0EF0B05C24659849954D56DEC08069FD" ma:contentTypeVersion="21" ma:contentTypeDescription="Skapa ett nytt dokument." ma:contentTypeScope="" ma:versionID="15938920fd11a15b20a4ec01fd239d70">
  <xsd:schema xmlns:xsd="http://www.w3.org/2001/XMLSchema" xmlns:xs="http://www.w3.org/2001/XMLSchema" xmlns:p="http://schemas.microsoft.com/office/2006/metadata/properties" xmlns:ns1="http://schemas.microsoft.com/sharepoint/v3" xmlns:ns2="f6553746-0384-4618-9962-7a6484f5408d" xmlns:ns3="5e4f25f3-ae99-423f-9fae-d4f11a58cf43" targetNamespace="http://schemas.microsoft.com/office/2006/metadata/properties" ma:root="true" ma:fieldsID="32b6f933b8e1f6dcac1529711787f093" ns1:_="" ns2:_="" ns3:_="">
    <xsd:import namespace="http://schemas.microsoft.com/sharepoint/v3"/>
    <xsd:import namespace="f6553746-0384-4618-9962-7a6484f5408d"/>
    <xsd:import namespace="5e4f25f3-ae99-423f-9fae-d4f11a58cf4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1:_dlc_Exempt" minOccurs="0"/>
                <xsd:element ref="ns1:_dlc_ExpireDateSaved" minOccurs="0"/>
                <xsd:element ref="ns1:_dlc_ExpireDate"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5" nillable="true" ma:displayName="Undanta från princip" ma:hidden="true" ma:internalName="_dlc_Exempt" ma:readOnly="true">
      <xsd:simpleType>
        <xsd:restriction base="dms:Unknown"/>
      </xsd:simpleType>
    </xsd:element>
    <xsd:element name="_dlc_ExpireDateSaved" ma:index="16" nillable="true" ma:displayName="Originalförfallodag" ma:hidden="true" ma:internalName="_dlc_ExpireDateSaved" ma:readOnly="true">
      <xsd:simpleType>
        <xsd:restriction base="dms:DateTime"/>
      </xsd:simpleType>
    </xsd:element>
    <xsd:element name="_dlc_ExpireDate" ma:index="17" nillable="true" ma:displayName="Förfallodatum" ma:hidden="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6553746-0384-4618-9962-7a6484f540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Bildmarkeringar" ma:readOnly="false" ma:fieldId="{5cf76f15-5ced-4ddc-b409-7134ff3c332f}" ma:taxonomyMulti="true" ma:sspId="19d4c047-6b36-4fa7-b9a8-e8d476ae0fa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e4f25f3-ae99-423f-9fae-d4f11a58cf43"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TaxCatchAll" ma:index="26" nillable="true" ma:displayName="Taxonomy Catch All Column" ma:hidden="true" ma:list="{bb7f6521-95e7-4e53-83de-3456b496cd35}" ma:internalName="TaxCatchAll" ma:showField="CatchAllData" ma:web="5e4f25f3-ae99-423f-9fae-d4f11a58cf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p:Policy xmlns:p="office.server.policy" id="" local="true">
  <p:Name>dokument</p:Name>
  <p:Description/>
  <p:Statement/>
  <p:PolicyItems>
    <p:PolicyItem featureId="Microsoft.Office.RecordsManagement.PolicyFeatures.Expiration" staticId="0x0101000EF0B05C24659849954D56DEC08069FD|1641654227" UniqueId="132f4d7b-0655-4107-abe2-768974fa023b">
      <p:Name>Bevarande</p:Name>
      <p:Description>Automatisk schemaläggning av innehåll som ska bearbetas, och utföra en kvarhållnings åtgärd på innehåll som har nått sitt förfallodatum.</p:Description>
      <p:CustomData>
        <Schedules nextStageId="2">
          <Schedule type="Default">
            <stages>
              <data stageId="1">
                <formula id="Microsoft.Office.RecordsManagement.PolicyFeatures.Expiration.Formula.BuiltIn">
                  <number>5</number>
                  <property>Created</property>
                  <propertyId>8c06beca-0777-48f7-91c7-6da68bc07b69</propertyId>
                  <period>years</period>
                </formula>
                <action type="action" id="Microsoft.Office.RecordsManagement.PolicyFeatures.Expiration.Action.DeletePreviousDrafts"/>
              </data>
            </stages>
          </Schedule>
        </Schedules>
      </p:CustomData>
    </p:PolicyItem>
  </p:PolicyItems>
</p:Policy>
</file>

<file path=customXml/itemProps1.xml><?xml version="1.0" encoding="utf-8"?>
<ds:datastoreItem xmlns:ds="http://schemas.openxmlformats.org/officeDocument/2006/customXml" ds:itemID="{5C978168-271B-4B81-87D0-4A6EAD2AB9C3}">
  <ds:schemaRefs>
    <ds:schemaRef ds:uri="http://schemas.microsoft.com/sharepoint/v3/contenttype/forms"/>
  </ds:schemaRefs>
</ds:datastoreItem>
</file>

<file path=customXml/itemProps2.xml><?xml version="1.0" encoding="utf-8"?>
<ds:datastoreItem xmlns:ds="http://schemas.openxmlformats.org/officeDocument/2006/customXml" ds:itemID="{7963B422-71C3-45B1-B55D-2CC900C2355E}">
  <ds:schemaRefs>
    <ds:schemaRef ds:uri="http://schemas.microsoft.com/office/2006/metadata/properties"/>
    <ds:schemaRef ds:uri="http://schemas.microsoft.com/office/infopath/2007/PartnerControls"/>
    <ds:schemaRef ds:uri="5e4f25f3-ae99-423f-9fae-d4f11a58cf43"/>
    <ds:schemaRef ds:uri="f6553746-0384-4618-9962-7a6484f5408d"/>
    <ds:schemaRef ds:uri="http://schemas.microsoft.com/sharepoint/v3"/>
  </ds:schemaRefs>
</ds:datastoreItem>
</file>

<file path=customXml/itemProps3.xml><?xml version="1.0" encoding="utf-8"?>
<ds:datastoreItem xmlns:ds="http://schemas.openxmlformats.org/officeDocument/2006/customXml" ds:itemID="{01B95F2F-ADAD-4A4D-9B5D-8DA8522AD6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553746-0384-4618-9962-7a6484f5408d"/>
    <ds:schemaRef ds:uri="5e4f25f3-ae99-423f-9fae-d4f11a58cf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F25DCFB-B0D2-49B2-9318-2EBD96839634}">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emplate/>
  <TotalTime>0</TotalTime>
  <Words>2002</Words>
  <Application>Microsoft Office PowerPoint</Application>
  <PresentationFormat>Benutzerdefiniert</PresentationFormat>
  <Paragraphs>172</Paragraphs>
  <Slides>24</Slides>
  <Notes>2</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24</vt:i4>
      </vt:variant>
    </vt:vector>
  </HeadingPairs>
  <TitlesOfParts>
    <vt:vector size="29" baseType="lpstr">
      <vt:lpstr>Arial</vt:lpstr>
      <vt:lpstr>Calibri</vt:lpstr>
      <vt:lpstr>Helvetica Neue</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92</cp:revision>
  <dcterms:created xsi:type="dcterms:W3CDTF">2022-01-27T16:04:38Z</dcterms:created>
  <dcterms:modified xsi:type="dcterms:W3CDTF">2024-02-05T00:07:39Z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y fmtid="{D5CDD505-2E9C-101B-9397-08002B2CF9AE}" pid="5" name="ContentTypeId">
    <vt:lpwstr>0x0101000EF0B05C24659849954D56DEC08069FD</vt:lpwstr>
  </property>
  <property fmtid="{D5CDD505-2E9C-101B-9397-08002B2CF9AE}" pid="6" name="_dlc_policyId">
    <vt:lpwstr>0x0101000EF0B05C24659849954D56DEC08069FD|1641654227</vt:lpwstr>
  </property>
  <property fmtid="{D5CDD505-2E9C-101B-9397-08002B2CF9AE}" pid="7" name="ItemRetentionFormula">
    <vt:lpwstr>&lt;formula id="Microsoft.Office.RecordsManagement.PolicyFeatures.Expiration.Formula.BuiltIn"&gt;&lt;number&gt;5&lt;/number&gt;&lt;property&gt;Created&lt;/property&gt;&lt;propertyId&gt;8c06beca-0777-48f7-91c7-6da68bc07b69&lt;/propertyId&gt;&lt;period&gt;years&lt;/period&gt;&lt;/formula&gt;</vt:lpwstr>
  </property>
  <property fmtid="{D5CDD505-2E9C-101B-9397-08002B2CF9AE}" pid="8" name="MediaServiceImageTags">
    <vt:lpwstr/>
  </property>
</Properties>
</file>