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5"/>
    <p:sldMasterId id="2147483667" r:id="rId6"/>
  </p:sldMasterIdLst>
  <p:notesMasterIdLst>
    <p:notesMasterId r:id="rId47"/>
  </p:notesMasterIdLst>
  <p:handoutMasterIdLst>
    <p:handoutMasterId r:id="rId48"/>
  </p:handoutMasterIdLst>
  <p:sldIdLst>
    <p:sldId id="277" r:id="rId7"/>
    <p:sldId id="257" r:id="rId8"/>
    <p:sldId id="279" r:id="rId9"/>
    <p:sldId id="289" r:id="rId10"/>
    <p:sldId id="280" r:id="rId11"/>
    <p:sldId id="295" r:id="rId12"/>
    <p:sldId id="297" r:id="rId13"/>
    <p:sldId id="337" r:id="rId14"/>
    <p:sldId id="299" r:id="rId15"/>
    <p:sldId id="301" r:id="rId16"/>
    <p:sldId id="306" r:id="rId17"/>
    <p:sldId id="309" r:id="rId18"/>
    <p:sldId id="307" r:id="rId19"/>
    <p:sldId id="313" r:id="rId20"/>
    <p:sldId id="312" r:id="rId21"/>
    <p:sldId id="311" r:id="rId22"/>
    <p:sldId id="315" r:id="rId23"/>
    <p:sldId id="316" r:id="rId24"/>
    <p:sldId id="292" r:id="rId25"/>
    <p:sldId id="293" r:id="rId26"/>
    <p:sldId id="335" r:id="rId27"/>
    <p:sldId id="281" r:id="rId28"/>
    <p:sldId id="318" r:id="rId29"/>
    <p:sldId id="319" r:id="rId30"/>
    <p:sldId id="320" r:id="rId31"/>
    <p:sldId id="321" r:id="rId32"/>
    <p:sldId id="326" r:id="rId33"/>
    <p:sldId id="282" r:id="rId34"/>
    <p:sldId id="294" r:id="rId35"/>
    <p:sldId id="339" r:id="rId36"/>
    <p:sldId id="284" r:id="rId37"/>
    <p:sldId id="336" r:id="rId38"/>
    <p:sldId id="285" r:id="rId39"/>
    <p:sldId id="345" r:id="rId40"/>
    <p:sldId id="290" r:id="rId41"/>
    <p:sldId id="268" r:id="rId42"/>
    <p:sldId id="342" r:id="rId43"/>
    <p:sldId id="343" r:id="rId44"/>
    <p:sldId id="344" r:id="rId45"/>
    <p:sldId id="287" r:id="rId46"/>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EFF7D6"/>
    <a:srgbClr val="DFEFAD"/>
    <a:srgbClr val="CDE583"/>
    <a:srgbClr val="DBEAF1"/>
    <a:srgbClr val="B8D4E2"/>
    <a:srgbClr val="94BFD4"/>
    <a:srgbClr val="71A9C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56D796-87BB-4697-2037-84B51036EE09}" v="28" dt="2023-01-17T15:04:35.105"/>
    <p1510:client id="{A44F4478-A3F6-496A-A1AD-1AC4F4E1BF31}" v="98" dt="2022-11-18T10:04:19.40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5887" autoAdjust="0"/>
  </p:normalViewPr>
  <p:slideViewPr>
    <p:cSldViewPr>
      <p:cViewPr varScale="1">
        <p:scale>
          <a:sx n="60" d="100"/>
          <a:sy n="60" d="100"/>
        </p:scale>
        <p:origin x="84" y="104"/>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microsoft.com/office/2015/10/relationships/revisionInfo" Target="revisionInfo.xml"/><Relationship Id="rId5" Type="http://schemas.openxmlformats.org/officeDocument/2006/relationships/slideMaster" Target="slideMasters/slide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handoutMaster" Target="handoutMasters/handoutMaster1.xml"/><Relationship Id="rId8" Type="http://schemas.openxmlformats.org/officeDocument/2006/relationships/slide" Target="slides/slide2.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F6B08C-2098-454F-A228-B049704153C2}" type="doc">
      <dgm:prSet loTypeId="urn:microsoft.com/office/officeart/2005/8/layout/pyramid1" loCatId="pyramid" qsTypeId="urn:microsoft.com/office/officeart/2005/8/quickstyle/3d1" qsCatId="3D" csTypeId="urn:microsoft.com/office/officeart/2005/8/colors/colorful1" csCatId="colorful" phldr="1"/>
      <dgm:spPr/>
    </dgm:pt>
    <dgm:pt modelId="{9672DD45-B93A-44F3-9D8D-37F748478B67}">
      <dgm:prSet phldrT="[Text]" custT="1"/>
      <dgm:spPr>
        <a:gradFill rotWithShape="0">
          <a:gsLst>
            <a:gs pos="0">
              <a:srgbClr val="FFFF00"/>
            </a:gs>
            <a:gs pos="80000">
              <a:srgbClr val="FFFF00">
                <a:lumMod val="80000"/>
                <a:lumOff val="20000"/>
              </a:srgbClr>
            </a:gs>
            <a:gs pos="100000">
              <a:srgbClr val="FFFF00">
                <a:lumMod val="70000"/>
                <a:lumOff val="30000"/>
              </a:srgbClr>
            </a:gs>
          </a:gsLst>
        </a:gradFill>
      </dgm:spPr>
      <dgm:t>
        <a:bodyPr/>
        <a:lstStyle/>
        <a:p>
          <a:r>
            <a:rPr lang="de-DE" sz="2400" dirty="0">
              <a:latin typeface="Helvetica Neue" panose="020B0604020202020204" charset="0"/>
            </a:rPr>
            <a:t>Krav</a:t>
          </a:r>
        </a:p>
      </dgm:t>
    </dgm:pt>
    <dgm:pt modelId="{095F1919-26F2-4FD2-8F9B-7FC917BD6BFC}" type="parTrans" cxnId="{981DB788-2580-4417-A974-F3F75EE3C297}">
      <dgm:prSet/>
      <dgm:spPr/>
      <dgm:t>
        <a:bodyPr/>
        <a:lstStyle/>
        <a:p>
          <a:endParaRPr lang="de-DE" sz="2400">
            <a:latin typeface="Helvetica Neue" panose="020B0604020202020204" charset="0"/>
          </a:endParaRPr>
        </a:p>
      </dgm:t>
    </dgm:pt>
    <dgm:pt modelId="{A02D19FC-4DB3-46FC-9463-53E6658CB914}" type="sibTrans" cxnId="{981DB788-2580-4417-A974-F3F75EE3C297}">
      <dgm:prSet/>
      <dgm:spPr/>
      <dgm:t>
        <a:bodyPr/>
        <a:lstStyle/>
        <a:p>
          <a:endParaRPr lang="de-DE" sz="2400">
            <a:latin typeface="Helvetica Neue" panose="020B0604020202020204" charset="0"/>
          </a:endParaRPr>
        </a:p>
      </dgm:t>
    </dgm:pt>
    <dgm:pt modelId="{799430A3-FE86-413A-9DAE-14D33B7581D8}">
      <dgm:prSet phldrT="[Text]" custT="1"/>
      <dgm:spPr>
        <a:gradFill rotWithShape="0">
          <a:gsLst>
            <a:gs pos="0">
              <a:srgbClr val="AED633"/>
            </a:gs>
            <a:gs pos="80000">
              <a:srgbClr val="AED633">
                <a:lumMod val="80000"/>
                <a:lumOff val="20000"/>
              </a:srgbClr>
            </a:gs>
            <a:gs pos="100000">
              <a:srgbClr val="AED633">
                <a:lumMod val="70000"/>
                <a:lumOff val="30000"/>
              </a:srgbClr>
            </a:gs>
          </a:gsLst>
        </a:gradFill>
      </dgm:spPr>
      <dgm:t>
        <a:bodyPr/>
        <a:lstStyle/>
        <a:p>
          <a:r>
            <a:rPr lang="de-DE" sz="2400" dirty="0" err="1">
              <a:latin typeface="Helvetica Neue" panose="020B0604020202020204" charset="0"/>
            </a:rPr>
            <a:t>Mål</a:t>
          </a:r>
          <a:endParaRPr lang="de-DE" sz="2400" dirty="0">
            <a:latin typeface="Helvetica Neue" panose="020B0604020202020204" charset="0"/>
          </a:endParaRPr>
        </a:p>
      </dgm:t>
    </dgm:pt>
    <dgm:pt modelId="{7956844E-D0D2-4E80-8EA9-71481965F111}" type="parTrans" cxnId="{A969A09F-79FA-4F9E-949D-69B84ED809D8}">
      <dgm:prSet/>
      <dgm:spPr/>
      <dgm:t>
        <a:bodyPr/>
        <a:lstStyle/>
        <a:p>
          <a:endParaRPr lang="de-DE" sz="2400">
            <a:latin typeface="Helvetica Neue" panose="020B0604020202020204" charset="0"/>
          </a:endParaRPr>
        </a:p>
      </dgm:t>
    </dgm:pt>
    <dgm:pt modelId="{826527E8-7413-44CC-8961-2D1E5F4A13B9}" type="sibTrans" cxnId="{A969A09F-79FA-4F9E-949D-69B84ED809D8}">
      <dgm:prSet/>
      <dgm:spPr/>
      <dgm:t>
        <a:bodyPr/>
        <a:lstStyle/>
        <a:p>
          <a:endParaRPr lang="de-DE" sz="2400">
            <a:latin typeface="Helvetica Neue" panose="020B0604020202020204" charset="0"/>
          </a:endParaRPr>
        </a:p>
      </dgm:t>
    </dgm:pt>
    <dgm:pt modelId="{174BF376-7D71-4B88-98BC-D990F58420F0}">
      <dgm:prSet phldrT="[Text]" custT="1"/>
      <dgm:spPr>
        <a:gradFill rotWithShape="0">
          <a:gsLst>
            <a:gs pos="0">
              <a:srgbClr val="4D94B7"/>
            </a:gs>
            <a:gs pos="80000">
              <a:srgbClr val="4D94B7">
                <a:lumMod val="80000"/>
                <a:lumOff val="20000"/>
              </a:srgbClr>
            </a:gs>
            <a:gs pos="100000">
              <a:srgbClr val="4D94B7">
                <a:lumMod val="70000"/>
                <a:lumOff val="30000"/>
              </a:srgbClr>
            </a:gs>
          </a:gsLst>
        </a:gradFill>
      </dgm:spPr>
      <dgm:t>
        <a:bodyPr/>
        <a:lstStyle/>
        <a:p>
          <a:r>
            <a:rPr lang="de-DE" sz="2400" dirty="0">
              <a:latin typeface="Helvetica Neue" panose="020B0604020202020204" charset="0"/>
            </a:rPr>
            <a:t>Vision</a:t>
          </a:r>
        </a:p>
      </dgm:t>
    </dgm:pt>
    <dgm:pt modelId="{6CF5286E-DE25-451B-BF5F-EF5040F3612C}" type="parTrans" cxnId="{14FD530D-3592-4DDA-BB35-BDE2976F2674}">
      <dgm:prSet/>
      <dgm:spPr/>
      <dgm:t>
        <a:bodyPr/>
        <a:lstStyle/>
        <a:p>
          <a:endParaRPr lang="de-DE" sz="2400">
            <a:latin typeface="Helvetica Neue" panose="020B0604020202020204" charset="0"/>
          </a:endParaRPr>
        </a:p>
      </dgm:t>
    </dgm:pt>
    <dgm:pt modelId="{2F1556DF-35E3-4402-A664-3A6F96560B63}" type="sibTrans" cxnId="{14FD530D-3592-4DDA-BB35-BDE2976F2674}">
      <dgm:prSet/>
      <dgm:spPr/>
      <dgm:t>
        <a:bodyPr/>
        <a:lstStyle/>
        <a:p>
          <a:endParaRPr lang="de-DE" sz="2400">
            <a:latin typeface="Helvetica Neue" panose="020B0604020202020204" charset="0"/>
          </a:endParaRPr>
        </a:p>
      </dgm:t>
    </dgm:pt>
    <dgm:pt modelId="{68043D27-0664-45F3-99E1-0C996B858DEC}" type="pres">
      <dgm:prSet presAssocID="{13F6B08C-2098-454F-A228-B049704153C2}" presName="Name0" presStyleCnt="0">
        <dgm:presLayoutVars>
          <dgm:dir/>
          <dgm:animLvl val="lvl"/>
          <dgm:resizeHandles val="exact"/>
        </dgm:presLayoutVars>
      </dgm:prSet>
      <dgm:spPr/>
    </dgm:pt>
    <dgm:pt modelId="{DC86BF42-292E-4FAD-8484-823CD7C94159}" type="pres">
      <dgm:prSet presAssocID="{9672DD45-B93A-44F3-9D8D-37F748478B67}" presName="Name8" presStyleCnt="0"/>
      <dgm:spPr/>
    </dgm:pt>
    <dgm:pt modelId="{70874D6A-478A-4516-9E49-0BF4F2D65671}" type="pres">
      <dgm:prSet presAssocID="{9672DD45-B93A-44F3-9D8D-37F748478B67}" presName="level" presStyleLbl="node1" presStyleIdx="0" presStyleCnt="3" custScaleY="94949">
        <dgm:presLayoutVars>
          <dgm:chMax val="1"/>
          <dgm:bulletEnabled val="1"/>
        </dgm:presLayoutVars>
      </dgm:prSet>
      <dgm:spPr/>
    </dgm:pt>
    <dgm:pt modelId="{8E5AD2D0-6337-431A-936C-48609A678C74}" type="pres">
      <dgm:prSet presAssocID="{9672DD45-B93A-44F3-9D8D-37F748478B67}" presName="levelTx" presStyleLbl="revTx" presStyleIdx="0" presStyleCnt="0">
        <dgm:presLayoutVars>
          <dgm:chMax val="1"/>
          <dgm:bulletEnabled val="1"/>
        </dgm:presLayoutVars>
      </dgm:prSet>
      <dgm:spPr/>
    </dgm:pt>
    <dgm:pt modelId="{B935D490-D21C-4736-8A14-E7C6FA2FECAD}" type="pres">
      <dgm:prSet presAssocID="{799430A3-FE86-413A-9DAE-14D33B7581D8}" presName="Name8" presStyleCnt="0"/>
      <dgm:spPr/>
    </dgm:pt>
    <dgm:pt modelId="{23783254-B353-43B9-8021-313562B9B57F}" type="pres">
      <dgm:prSet presAssocID="{799430A3-FE86-413A-9DAE-14D33B7581D8}" presName="level" presStyleLbl="node1" presStyleIdx="1" presStyleCnt="3" custScaleY="93266">
        <dgm:presLayoutVars>
          <dgm:chMax val="1"/>
          <dgm:bulletEnabled val="1"/>
        </dgm:presLayoutVars>
      </dgm:prSet>
      <dgm:spPr/>
    </dgm:pt>
    <dgm:pt modelId="{7D2F2A98-30FE-444E-B092-1A4D47094072}" type="pres">
      <dgm:prSet presAssocID="{799430A3-FE86-413A-9DAE-14D33B7581D8}" presName="levelTx" presStyleLbl="revTx" presStyleIdx="0" presStyleCnt="0">
        <dgm:presLayoutVars>
          <dgm:chMax val="1"/>
          <dgm:bulletEnabled val="1"/>
        </dgm:presLayoutVars>
      </dgm:prSet>
      <dgm:spPr/>
    </dgm:pt>
    <dgm:pt modelId="{1E5BA178-9F13-4760-B850-99A6CE424B23}" type="pres">
      <dgm:prSet presAssocID="{174BF376-7D71-4B88-98BC-D990F58420F0}" presName="Name8" presStyleCnt="0"/>
      <dgm:spPr/>
    </dgm:pt>
    <dgm:pt modelId="{9499699F-39A8-4425-87B8-490F827FA59C}" type="pres">
      <dgm:prSet presAssocID="{174BF376-7D71-4B88-98BC-D990F58420F0}" presName="level" presStyleLbl="node1" presStyleIdx="2" presStyleCnt="3" custScaleY="182597">
        <dgm:presLayoutVars>
          <dgm:chMax val="1"/>
          <dgm:bulletEnabled val="1"/>
        </dgm:presLayoutVars>
      </dgm:prSet>
      <dgm:spPr/>
    </dgm:pt>
    <dgm:pt modelId="{A1BC8556-B099-4E12-BFC6-38887D7BB1FB}" type="pres">
      <dgm:prSet presAssocID="{174BF376-7D71-4B88-98BC-D990F58420F0}" presName="levelTx" presStyleLbl="revTx" presStyleIdx="0" presStyleCnt="0">
        <dgm:presLayoutVars>
          <dgm:chMax val="1"/>
          <dgm:bulletEnabled val="1"/>
        </dgm:presLayoutVars>
      </dgm:prSet>
      <dgm:spPr/>
    </dgm:pt>
  </dgm:ptLst>
  <dgm:cxnLst>
    <dgm:cxn modelId="{6607880A-4264-4070-A6E3-9CC74EB815AF}" type="presOf" srcId="{174BF376-7D71-4B88-98BC-D990F58420F0}" destId="{9499699F-39A8-4425-87B8-490F827FA59C}" srcOrd="0" destOrd="0" presId="urn:microsoft.com/office/officeart/2005/8/layout/pyramid1"/>
    <dgm:cxn modelId="{14FD530D-3592-4DDA-BB35-BDE2976F2674}" srcId="{13F6B08C-2098-454F-A228-B049704153C2}" destId="{174BF376-7D71-4B88-98BC-D990F58420F0}" srcOrd="2" destOrd="0" parTransId="{6CF5286E-DE25-451B-BF5F-EF5040F3612C}" sibTransId="{2F1556DF-35E3-4402-A664-3A6F96560B63}"/>
    <dgm:cxn modelId="{5E861931-B3DF-4836-8584-101105575C4A}" type="presOf" srcId="{799430A3-FE86-413A-9DAE-14D33B7581D8}" destId="{23783254-B353-43B9-8021-313562B9B57F}" srcOrd="0" destOrd="0" presId="urn:microsoft.com/office/officeart/2005/8/layout/pyramid1"/>
    <dgm:cxn modelId="{4B5FF23B-9A53-49F2-89AF-BEE14993FD23}" type="presOf" srcId="{9672DD45-B93A-44F3-9D8D-37F748478B67}" destId="{70874D6A-478A-4516-9E49-0BF4F2D65671}" srcOrd="0" destOrd="0" presId="urn:microsoft.com/office/officeart/2005/8/layout/pyramid1"/>
    <dgm:cxn modelId="{1A5CC963-2993-4468-9539-B652F1E5588D}" type="presOf" srcId="{13F6B08C-2098-454F-A228-B049704153C2}" destId="{68043D27-0664-45F3-99E1-0C996B858DEC}" srcOrd="0" destOrd="0" presId="urn:microsoft.com/office/officeart/2005/8/layout/pyramid1"/>
    <dgm:cxn modelId="{37D6166C-86A1-4E8A-AB76-F2D9DFC0D193}" type="presOf" srcId="{174BF376-7D71-4B88-98BC-D990F58420F0}" destId="{A1BC8556-B099-4E12-BFC6-38887D7BB1FB}" srcOrd="1" destOrd="0" presId="urn:microsoft.com/office/officeart/2005/8/layout/pyramid1"/>
    <dgm:cxn modelId="{981DB788-2580-4417-A974-F3F75EE3C297}" srcId="{13F6B08C-2098-454F-A228-B049704153C2}" destId="{9672DD45-B93A-44F3-9D8D-37F748478B67}" srcOrd="0" destOrd="0" parTransId="{095F1919-26F2-4FD2-8F9B-7FC917BD6BFC}" sibTransId="{A02D19FC-4DB3-46FC-9463-53E6658CB914}"/>
    <dgm:cxn modelId="{A969A09F-79FA-4F9E-949D-69B84ED809D8}" srcId="{13F6B08C-2098-454F-A228-B049704153C2}" destId="{799430A3-FE86-413A-9DAE-14D33B7581D8}" srcOrd="1" destOrd="0" parTransId="{7956844E-D0D2-4E80-8EA9-71481965F111}" sibTransId="{826527E8-7413-44CC-8961-2D1E5F4A13B9}"/>
    <dgm:cxn modelId="{448225AC-3E33-4AAE-98E7-D7069BD23962}" type="presOf" srcId="{799430A3-FE86-413A-9DAE-14D33B7581D8}" destId="{7D2F2A98-30FE-444E-B092-1A4D47094072}" srcOrd="1" destOrd="0" presId="urn:microsoft.com/office/officeart/2005/8/layout/pyramid1"/>
    <dgm:cxn modelId="{E21216AD-8408-4E9D-952D-AC8F259FC8A5}" type="presOf" srcId="{9672DD45-B93A-44F3-9D8D-37F748478B67}" destId="{8E5AD2D0-6337-431A-936C-48609A678C74}" srcOrd="1" destOrd="0" presId="urn:microsoft.com/office/officeart/2005/8/layout/pyramid1"/>
    <dgm:cxn modelId="{9C78F345-B27C-40FC-A72B-23D6DE919477}" type="presParOf" srcId="{68043D27-0664-45F3-99E1-0C996B858DEC}" destId="{DC86BF42-292E-4FAD-8484-823CD7C94159}" srcOrd="0" destOrd="0" presId="urn:microsoft.com/office/officeart/2005/8/layout/pyramid1"/>
    <dgm:cxn modelId="{449D80A5-8886-456A-AD39-B90E9A0D9DB6}" type="presParOf" srcId="{DC86BF42-292E-4FAD-8484-823CD7C94159}" destId="{70874D6A-478A-4516-9E49-0BF4F2D65671}" srcOrd="0" destOrd="0" presId="urn:microsoft.com/office/officeart/2005/8/layout/pyramid1"/>
    <dgm:cxn modelId="{B241673C-DEB9-49BC-BF75-0214B12063E1}" type="presParOf" srcId="{DC86BF42-292E-4FAD-8484-823CD7C94159}" destId="{8E5AD2D0-6337-431A-936C-48609A678C74}" srcOrd="1" destOrd="0" presId="urn:microsoft.com/office/officeart/2005/8/layout/pyramid1"/>
    <dgm:cxn modelId="{B522B71C-63E1-4B04-8139-C4227A189CEE}" type="presParOf" srcId="{68043D27-0664-45F3-99E1-0C996B858DEC}" destId="{B935D490-D21C-4736-8A14-E7C6FA2FECAD}" srcOrd="1" destOrd="0" presId="urn:microsoft.com/office/officeart/2005/8/layout/pyramid1"/>
    <dgm:cxn modelId="{EA2B99EE-6CDC-41AD-B369-3C096177F81C}" type="presParOf" srcId="{B935D490-D21C-4736-8A14-E7C6FA2FECAD}" destId="{23783254-B353-43B9-8021-313562B9B57F}" srcOrd="0" destOrd="0" presId="urn:microsoft.com/office/officeart/2005/8/layout/pyramid1"/>
    <dgm:cxn modelId="{C15F9A57-C354-44CD-B85F-A8C729E013C0}" type="presParOf" srcId="{B935D490-D21C-4736-8A14-E7C6FA2FECAD}" destId="{7D2F2A98-30FE-444E-B092-1A4D47094072}" srcOrd="1" destOrd="0" presId="urn:microsoft.com/office/officeart/2005/8/layout/pyramid1"/>
    <dgm:cxn modelId="{D30E97B4-F2A6-4380-921A-E0344218E70F}" type="presParOf" srcId="{68043D27-0664-45F3-99E1-0C996B858DEC}" destId="{1E5BA178-9F13-4760-B850-99A6CE424B23}" srcOrd="2" destOrd="0" presId="urn:microsoft.com/office/officeart/2005/8/layout/pyramid1"/>
    <dgm:cxn modelId="{D514A47E-ABE9-4D6D-9D5E-9F166F8A5186}" type="presParOf" srcId="{1E5BA178-9F13-4760-B850-99A6CE424B23}" destId="{9499699F-39A8-4425-87B8-490F827FA59C}" srcOrd="0" destOrd="0" presId="urn:microsoft.com/office/officeart/2005/8/layout/pyramid1"/>
    <dgm:cxn modelId="{B57FA8AE-5EC9-452E-BB9B-0407ED183C0B}" type="presParOf" srcId="{1E5BA178-9F13-4760-B850-99A6CE424B23}" destId="{A1BC8556-B099-4E12-BFC6-38887D7BB1F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74D6A-478A-4516-9E49-0BF4F2D65671}">
      <dsp:nvSpPr>
        <dsp:cNvPr id="0" name=""/>
        <dsp:cNvSpPr/>
      </dsp:nvSpPr>
      <dsp:spPr>
        <a:xfrm>
          <a:off x="2852277" y="0"/>
          <a:ext cx="1963444" cy="1216782"/>
        </a:xfrm>
        <a:prstGeom prst="trapezoid">
          <a:avLst>
            <a:gd name="adj" fmla="val 80682"/>
          </a:avLst>
        </a:prstGeom>
        <a:gradFill rotWithShape="0">
          <a:gsLst>
            <a:gs pos="0">
              <a:srgbClr val="FFFF00"/>
            </a:gs>
            <a:gs pos="80000">
              <a:srgbClr val="FFFF00">
                <a:lumMod val="80000"/>
                <a:lumOff val="20000"/>
              </a:srgbClr>
            </a:gs>
            <a:gs pos="100000">
              <a:srgbClr val="FFFF00">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kern="1200" dirty="0">
              <a:latin typeface="Helvetica Neue" panose="020B0604020202020204" charset="0"/>
            </a:rPr>
            <a:t>Krav</a:t>
          </a:r>
        </a:p>
      </dsp:txBody>
      <dsp:txXfrm>
        <a:off x="2852277" y="0"/>
        <a:ext cx="1963444" cy="1216782"/>
      </dsp:txXfrm>
    </dsp:sp>
    <dsp:sp modelId="{23783254-B353-43B9-8021-313562B9B57F}">
      <dsp:nvSpPr>
        <dsp:cNvPr id="0" name=""/>
        <dsp:cNvSpPr/>
      </dsp:nvSpPr>
      <dsp:spPr>
        <a:xfrm>
          <a:off x="1887956" y="1216782"/>
          <a:ext cx="3892087" cy="1195214"/>
        </a:xfrm>
        <a:prstGeom prst="trapezoid">
          <a:avLst>
            <a:gd name="adj" fmla="val 80682"/>
          </a:avLst>
        </a:prstGeom>
        <a:gradFill rotWithShape="0">
          <a:gsLst>
            <a:gs pos="0">
              <a:srgbClr val="AED633"/>
            </a:gs>
            <a:gs pos="80000">
              <a:srgbClr val="AED633">
                <a:lumMod val="80000"/>
                <a:lumOff val="20000"/>
              </a:srgbClr>
            </a:gs>
            <a:gs pos="100000">
              <a:srgbClr val="AED633">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kern="1200" dirty="0" err="1">
              <a:latin typeface="Helvetica Neue" panose="020B0604020202020204" charset="0"/>
            </a:rPr>
            <a:t>Mål</a:t>
          </a:r>
          <a:endParaRPr lang="de-DE" sz="2400" kern="1200" dirty="0">
            <a:latin typeface="Helvetica Neue" panose="020B0604020202020204" charset="0"/>
          </a:endParaRPr>
        </a:p>
      </dsp:txBody>
      <dsp:txXfrm>
        <a:off x="2569071" y="1216782"/>
        <a:ext cx="2529856" cy="1195214"/>
      </dsp:txXfrm>
    </dsp:sp>
    <dsp:sp modelId="{9499699F-39A8-4425-87B8-490F827FA59C}">
      <dsp:nvSpPr>
        <dsp:cNvPr id="0" name=""/>
        <dsp:cNvSpPr/>
      </dsp:nvSpPr>
      <dsp:spPr>
        <a:xfrm>
          <a:off x="0" y="2411997"/>
          <a:ext cx="7668000" cy="2340002"/>
        </a:xfrm>
        <a:prstGeom prst="trapezoid">
          <a:avLst>
            <a:gd name="adj" fmla="val 80682"/>
          </a:avLst>
        </a:prstGeom>
        <a:gradFill rotWithShape="0">
          <a:gsLst>
            <a:gs pos="0">
              <a:srgbClr val="4D94B7"/>
            </a:gs>
            <a:gs pos="80000">
              <a:srgbClr val="4D94B7">
                <a:lumMod val="80000"/>
                <a:lumOff val="20000"/>
              </a:srgbClr>
            </a:gs>
            <a:gs pos="100000">
              <a:srgbClr val="4D94B7">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kern="1200" dirty="0">
              <a:latin typeface="Helvetica Neue" panose="020B0604020202020204" charset="0"/>
            </a:rPr>
            <a:t>Vision</a:t>
          </a:r>
        </a:p>
      </dsp:txBody>
      <dsp:txXfrm>
        <a:off x="1341899" y="2411997"/>
        <a:ext cx="4984200" cy="23400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txBox="1">
            <a:spLocks noGrp="1"/>
          </p:cNvSpPr>
          <p:nvPr>
            <p:ph type="body" idx="1"/>
          </p:nvPr>
        </p:nvSpPr>
        <p:spPr>
          <a:xfrm>
            <a:off x="1828800" y="4951413"/>
            <a:ext cx="14630400" cy="40497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latin typeface="Helvetica Neue" panose="020B0604020202020204" charset="0"/>
            </a:endParaRPr>
          </a:p>
        </p:txBody>
      </p:sp>
      <p:sp>
        <p:nvSpPr>
          <p:cNvPr id="75" name="Google Shape;75;p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36</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37</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23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38</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4901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39</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9809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496DC5EF-4444-8CC9-A6F8-D9B73078158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01E3FF3A-4548-C8CA-0715-DE954E87307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4E63DF88-AD9D-C49C-070B-3CB8451742D3}"/>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2" name="object 7">
            <a:extLst>
              <a:ext uri="{FF2B5EF4-FFF2-40B4-BE49-F238E27FC236}">
                <a16:creationId xmlns:a16="http://schemas.microsoft.com/office/drawing/2014/main" id="{89B1340D-3E00-4BD7-961B-E87C3E8DE389}"/>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3C85AE17-08B9-440A-DB83-ABE0A25FC9E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9E74B371-644B-CF88-4A0D-A1EE9CEFA3E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82735E16-11E6-C542-4124-DA1C7D41F53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2" name="object 3">
            <a:extLst>
              <a:ext uri="{FF2B5EF4-FFF2-40B4-BE49-F238E27FC236}">
                <a16:creationId xmlns:a16="http://schemas.microsoft.com/office/drawing/2014/main" id="{E2635EB8-8700-B97A-1DF5-16B27A4537AB}"/>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a:lstStyle/>
          <a:p>
            <a:endParaRPr/>
          </a:p>
        </p:txBody>
      </p:sp>
      <p:pic>
        <p:nvPicPr>
          <p:cNvPr id="3" name="object 6">
            <a:extLst>
              <a:ext uri="{FF2B5EF4-FFF2-40B4-BE49-F238E27FC236}">
                <a16:creationId xmlns:a16="http://schemas.microsoft.com/office/drawing/2014/main" id="{D5FCC003-5914-4617-0CA6-531C4401129E}"/>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4" name="object 8">
            <a:extLst>
              <a:ext uri="{FF2B5EF4-FFF2-40B4-BE49-F238E27FC236}">
                <a16:creationId xmlns:a16="http://schemas.microsoft.com/office/drawing/2014/main" id="{A0A3F4E4-1656-6704-1155-D9F27F80E0E7}"/>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7.svg"/><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svg"/><Relationship Id="rId7" Type="http://schemas.openxmlformats.org/officeDocument/2006/relationships/image" Target="../media/image22.sv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svg"/><Relationship Id="rId18" Type="http://schemas.openxmlformats.org/officeDocument/2006/relationships/image" Target="../media/image39.png"/><Relationship Id="rId3" Type="http://schemas.openxmlformats.org/officeDocument/2006/relationships/image" Target="../media/image24.svg"/><Relationship Id="rId7" Type="http://schemas.openxmlformats.org/officeDocument/2006/relationships/image" Target="../media/image28.svg"/><Relationship Id="rId12" Type="http://schemas.openxmlformats.org/officeDocument/2006/relationships/image" Target="../media/image33.png"/><Relationship Id="rId17" Type="http://schemas.openxmlformats.org/officeDocument/2006/relationships/image" Target="../media/image38.svg"/><Relationship Id="rId2" Type="http://schemas.openxmlformats.org/officeDocument/2006/relationships/image" Target="../media/image23.png"/><Relationship Id="rId16" Type="http://schemas.openxmlformats.org/officeDocument/2006/relationships/image" Target="../media/image37.png"/><Relationship Id="rId1" Type="http://schemas.openxmlformats.org/officeDocument/2006/relationships/slideLayout" Target="../slideLayouts/slideLayout1.xml"/><Relationship Id="rId6" Type="http://schemas.openxmlformats.org/officeDocument/2006/relationships/image" Target="../media/image27.png"/><Relationship Id="rId11" Type="http://schemas.openxmlformats.org/officeDocument/2006/relationships/image" Target="../media/image32.svg"/><Relationship Id="rId5" Type="http://schemas.openxmlformats.org/officeDocument/2006/relationships/image" Target="../media/image26.svg"/><Relationship Id="rId15" Type="http://schemas.openxmlformats.org/officeDocument/2006/relationships/image" Target="../media/image36.svg"/><Relationship Id="rId10" Type="http://schemas.openxmlformats.org/officeDocument/2006/relationships/image" Target="../media/image31.png"/><Relationship Id="rId19" Type="http://schemas.openxmlformats.org/officeDocument/2006/relationships/image" Target="../media/image40.svg"/><Relationship Id="rId4" Type="http://schemas.openxmlformats.org/officeDocument/2006/relationships/image" Target="../media/image25.png"/><Relationship Id="rId9" Type="http://schemas.openxmlformats.org/officeDocument/2006/relationships/image" Target="../media/image30.svg"/><Relationship Id="rId14" Type="http://schemas.openxmlformats.org/officeDocument/2006/relationships/image" Target="../media/image35.png"/></Relationships>
</file>

<file path=ppt/slides/_rels/slide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spAutoFit/>
          </a:bodyPr>
          <a:lstStyle/>
          <a:p>
            <a:pPr lvl="0" algn="ctr">
              <a:buClr>
                <a:srgbClr val="4D94B7"/>
              </a:buClr>
              <a:buSzPts val="3600"/>
            </a:pPr>
            <a:r>
              <a:rPr lang="sv-SE" sz="3600" b="1" dirty="0">
                <a:solidFill>
                  <a:srgbClr val="4D94B7"/>
                </a:solidFill>
                <a:latin typeface="Helvetica Neue" panose="020B0604020202020204" charset="0"/>
                <a:ea typeface="Helvetica Neue"/>
                <a:cs typeface="Helvetica Neue"/>
                <a:sym typeface="Helvetica Neue"/>
              </a:rPr>
              <a:t>Kommunikation inom organisationen och teamledning
</a:t>
            </a:r>
            <a:endParaRPr lang="en-US" sz="3600" b="1" i="0" u="none" strike="noStrike" cap="none" dirty="0">
              <a:solidFill>
                <a:srgbClr val="4D94B7"/>
              </a:solidFill>
              <a:latin typeface="Helvetica Neue" panose="020B0604020202020204" charset="0"/>
              <a:ea typeface="Helvetica Neue"/>
              <a:cs typeface="Helvetica Neue"/>
              <a:sym typeface="Helvetica Neue"/>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sp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18</a:t>
            </a:r>
          </a:p>
        </p:txBody>
      </p:sp>
      <p:sp>
        <p:nvSpPr>
          <p:cNvPr id="8" name="CuadroTexto 2">
            <a:extLst>
              <a:ext uri="{FF2B5EF4-FFF2-40B4-BE49-F238E27FC236}">
                <a16:creationId xmlns:a16="http://schemas.microsoft.com/office/drawing/2014/main" id="{7A359F2B-CB85-4FBC-9AD4-0BA0F04FCE40}"/>
              </a:ext>
            </a:extLst>
          </p:cNvPr>
          <p:cNvSpPr txBox="1"/>
          <p:nvPr/>
        </p:nvSpPr>
        <p:spPr>
          <a:xfrm>
            <a:off x="1295400" y="2304000"/>
            <a:ext cx="102108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Frekvent utbyte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1" name="Ellipse 4">
            <a:extLst>
              <a:ext uri="{FF2B5EF4-FFF2-40B4-BE49-F238E27FC236}">
                <a16:creationId xmlns:a16="http://schemas.microsoft.com/office/drawing/2014/main" id="{6E68BC06-3391-7782-AE70-58DD4814A3EB}"/>
              </a:ext>
            </a:extLst>
          </p:cNvPr>
          <p:cNvSpPr txBox="1"/>
          <p:nvPr/>
        </p:nvSpPr>
        <p:spPr>
          <a:xfrm>
            <a:off x="1296000" y="4031999"/>
            <a:ext cx="15840000" cy="1080000"/>
          </a:xfrm>
          <a:prstGeom prst="roundRect">
            <a:avLst/>
          </a:prstGeom>
          <a:solidFill>
            <a:srgbClr val="4D94B7">
              <a:alpha val="78000"/>
            </a:srgbClr>
          </a:solidFill>
        </p:spPr>
        <p:style>
          <a:lnRef idx="0">
            <a:scrgbClr r="0" g="0" b="0"/>
          </a:lnRef>
          <a:fillRef idx="0">
            <a:scrgbClr r="0" g="0" b="0"/>
          </a:fillRef>
          <a:effectRef idx="0">
            <a:scrgbClr r="0" g="0" b="0"/>
          </a:effectRef>
          <a:fontRef idx="minor">
            <a:schemeClr val="tx1"/>
          </a:fontRef>
        </p:style>
        <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3500" b="1" dirty="0" err="1">
                <a:latin typeface="Helvetica Neue" panose="020B0604020202020204" charset="0"/>
              </a:rPr>
              <a:t>Frekvent</a:t>
            </a:r>
            <a:r>
              <a:rPr lang="en-US" sz="3500" b="1" dirty="0">
                <a:latin typeface="Helvetica Neue" panose="020B0604020202020204" charset="0"/>
              </a:rPr>
              <a:t> </a:t>
            </a:r>
            <a:r>
              <a:rPr lang="en-US" sz="3500" b="1" dirty="0" err="1">
                <a:latin typeface="Helvetica Neue" panose="020B0604020202020204" charset="0"/>
              </a:rPr>
              <a:t>utbyte</a:t>
            </a:r>
            <a:endParaRPr lang="en-US" sz="3500" b="1" kern="1200" dirty="0">
              <a:solidFill>
                <a:schemeClr val="tx1"/>
              </a:solidFill>
              <a:latin typeface="Helvetica Neue" panose="020B0604020202020204" charset="0"/>
            </a:endParaRPr>
          </a:p>
        </p:txBody>
      </p:sp>
      <p:sp>
        <p:nvSpPr>
          <p:cNvPr id="19" name="Ellipse 6">
            <a:extLst>
              <a:ext uri="{FF2B5EF4-FFF2-40B4-BE49-F238E27FC236}">
                <a16:creationId xmlns:a16="http://schemas.microsoft.com/office/drawing/2014/main" id="{3EA26ADE-2B1C-39BC-E17C-F5E180B56A7E}"/>
              </a:ext>
            </a:extLst>
          </p:cNvPr>
          <p:cNvSpPr txBox="1"/>
          <p:nvPr/>
        </p:nvSpPr>
        <p:spPr>
          <a:xfrm>
            <a:off x="1476000" y="691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sv-SE" sz="2400" dirty="0"/>
              <a:t>Vilken kanal för frekvent utbyte</a:t>
            </a:r>
            <a:r>
              <a:rPr lang="en-US" sz="2400" kern="1200" dirty="0">
                <a:solidFill>
                  <a:schemeClr val="tx1"/>
                </a:solidFill>
              </a:rPr>
              <a:t>?</a:t>
            </a:r>
          </a:p>
        </p:txBody>
      </p:sp>
      <p:sp>
        <p:nvSpPr>
          <p:cNvPr id="17" name="Ellipse 8">
            <a:extLst>
              <a:ext uri="{FF2B5EF4-FFF2-40B4-BE49-F238E27FC236}">
                <a16:creationId xmlns:a16="http://schemas.microsoft.com/office/drawing/2014/main" id="{1AE21252-CF62-0492-A070-DF75F63D68FF}"/>
              </a:ext>
            </a:extLst>
          </p:cNvPr>
          <p:cNvSpPr txBox="1"/>
          <p:nvPr/>
        </p:nvSpPr>
        <p:spPr>
          <a:xfrm>
            <a:off x="9396000" y="691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400" dirty="0"/>
              <a:t>Vem ska </a:t>
            </a:r>
            <a:r>
              <a:rPr lang="en-US" sz="2400" dirty="0" err="1"/>
              <a:t>informeras</a:t>
            </a:r>
            <a:r>
              <a:rPr lang="en-US" sz="2400" dirty="0"/>
              <a:t>?</a:t>
            </a:r>
            <a:endParaRPr lang="en-US" sz="2400" kern="1200" dirty="0">
              <a:solidFill>
                <a:schemeClr val="tx1"/>
              </a:solidFill>
            </a:endParaRPr>
          </a:p>
        </p:txBody>
      </p:sp>
      <p:sp>
        <p:nvSpPr>
          <p:cNvPr id="15" name="Ellipse 10">
            <a:extLst>
              <a:ext uri="{FF2B5EF4-FFF2-40B4-BE49-F238E27FC236}">
                <a16:creationId xmlns:a16="http://schemas.microsoft.com/office/drawing/2014/main" id="{A4AA12F3-FCD3-384A-B73A-42D1366BB4CE}"/>
              </a:ext>
            </a:extLst>
          </p:cNvPr>
          <p:cNvSpPr txBox="1"/>
          <p:nvPr/>
        </p:nvSpPr>
        <p:spPr>
          <a:xfrm>
            <a:off x="9396000" y="547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sv-SE" sz="2400" dirty="0"/>
              <a:t>Hur ofta och när ska informeras</a:t>
            </a:r>
            <a:r>
              <a:rPr lang="en-US" sz="2400" kern="1200" dirty="0">
                <a:solidFill>
                  <a:schemeClr val="tx1"/>
                </a:solidFill>
              </a:rPr>
              <a:t>?</a:t>
            </a:r>
          </a:p>
        </p:txBody>
      </p:sp>
      <p:sp>
        <p:nvSpPr>
          <p:cNvPr id="13" name="Ellipse 12">
            <a:extLst>
              <a:ext uri="{FF2B5EF4-FFF2-40B4-BE49-F238E27FC236}">
                <a16:creationId xmlns:a16="http://schemas.microsoft.com/office/drawing/2014/main" id="{FA783F3D-050B-D324-6789-6CBE6DBF498A}"/>
              </a:ext>
            </a:extLst>
          </p:cNvPr>
          <p:cNvSpPr txBox="1"/>
          <p:nvPr/>
        </p:nvSpPr>
        <p:spPr>
          <a:xfrm>
            <a:off x="1476000" y="547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400" dirty="0" err="1"/>
              <a:t>Vad</a:t>
            </a:r>
            <a:r>
              <a:rPr lang="en-US" sz="2400" dirty="0"/>
              <a:t> ska </a:t>
            </a:r>
            <a:r>
              <a:rPr lang="en-US" sz="2400" dirty="0" err="1"/>
              <a:t>bytas</a:t>
            </a:r>
            <a:r>
              <a:rPr lang="en-US" sz="2400" dirty="0"/>
              <a:t> </a:t>
            </a:r>
            <a:r>
              <a:rPr lang="en-US" sz="2400" dirty="0" err="1"/>
              <a:t>ut</a:t>
            </a:r>
            <a:r>
              <a:rPr lang="en-US" sz="2400" dirty="0"/>
              <a:t>?</a:t>
            </a:r>
            <a:endParaRPr lang="en-US" sz="2400" kern="1200" dirty="0">
              <a:solidFill>
                <a:schemeClr val="tx1"/>
              </a:solidFill>
            </a:endParaRPr>
          </a:p>
        </p:txBody>
      </p:sp>
      <p:sp>
        <p:nvSpPr>
          <p:cNvPr id="2" name="CuadroTexto 1">
            <a:extLst>
              <a:ext uri="{FF2B5EF4-FFF2-40B4-BE49-F238E27FC236}">
                <a16:creationId xmlns:a16="http://schemas.microsoft.com/office/drawing/2014/main" id="{40D56F4D-95D7-5357-39B1-BC78D73F347D}"/>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221224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Vertical)">
                                      <p:cBhvr>
                                        <p:cTn id="7" dur="25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1)">
                                      <p:cBhvr>
                                        <p:cTn id="12" dur="1000"/>
                                        <p:tgtEl>
                                          <p:spTgt spid="13"/>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heel(1)">
                                      <p:cBhvr>
                                        <p:cTn id="15" dur="1000"/>
                                        <p:tgtEl>
                                          <p:spTgt spid="15"/>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heel(1)">
                                      <p:cBhvr>
                                        <p:cTn id="18" dur="1000"/>
                                        <p:tgtEl>
                                          <p:spTgt spid="19"/>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heel(1)">
                                      <p:cBhvr>
                                        <p:cTn id="2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9" grpId="0" animBg="1"/>
      <p:bldP spid="17" grpId="0" animBg="1"/>
      <p:bldP spid="15"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5">
            <a:extLst>
              <a:ext uri="{FF2B5EF4-FFF2-40B4-BE49-F238E27FC236}">
                <a16:creationId xmlns:a16="http://schemas.microsoft.com/office/drawing/2014/main" id="{03FD6C1B-430C-BCD5-4170-1BB8BC2F646B}"/>
              </a:ext>
            </a:extLst>
          </p:cNvPr>
          <p:cNvGraphicFramePr>
            <a:graphicFrameLocks noGrp="1"/>
          </p:cNvGraphicFramePr>
          <p:nvPr>
            <p:extLst>
              <p:ext uri="{D42A27DB-BD31-4B8C-83A1-F6EECF244321}">
                <p14:modId xmlns:p14="http://schemas.microsoft.com/office/powerpoint/2010/main" val="728805158"/>
              </p:ext>
            </p:extLst>
          </p:nvPr>
        </p:nvGraphicFramePr>
        <p:xfrm>
          <a:off x="1296000" y="3888000"/>
          <a:ext cx="15444000" cy="475200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3683025704"/>
                    </a:ext>
                  </a:extLst>
                </a:gridCol>
                <a:gridCol w="3492000">
                  <a:extLst>
                    <a:ext uri="{9D8B030D-6E8A-4147-A177-3AD203B41FA5}">
                      <a16:colId xmlns:a16="http://schemas.microsoft.com/office/drawing/2014/main" val="3986238989"/>
                    </a:ext>
                  </a:extLst>
                </a:gridCol>
                <a:gridCol w="3492000">
                  <a:extLst>
                    <a:ext uri="{9D8B030D-6E8A-4147-A177-3AD203B41FA5}">
                      <a16:colId xmlns:a16="http://schemas.microsoft.com/office/drawing/2014/main" val="2714194712"/>
                    </a:ext>
                  </a:extLst>
                </a:gridCol>
                <a:gridCol w="3492000">
                  <a:extLst>
                    <a:ext uri="{9D8B030D-6E8A-4147-A177-3AD203B41FA5}">
                      <a16:colId xmlns:a16="http://schemas.microsoft.com/office/drawing/2014/main" val="2641654393"/>
                    </a:ext>
                  </a:extLst>
                </a:gridCol>
                <a:gridCol w="2448000">
                  <a:extLst>
                    <a:ext uri="{9D8B030D-6E8A-4147-A177-3AD203B41FA5}">
                      <a16:colId xmlns:a16="http://schemas.microsoft.com/office/drawing/2014/main" val="1521823603"/>
                    </a:ext>
                  </a:extLst>
                </a:gridCol>
              </a:tblGrid>
              <a:tr h="576000">
                <a:tc>
                  <a:txBody>
                    <a:bodyPr/>
                    <a:lstStyle/>
                    <a:p>
                      <a:pPr algn="ctr"/>
                      <a:r>
                        <a:rPr lang="en-US" sz="2400" noProof="0" dirty="0">
                          <a:latin typeface="Helvetica Neue" panose="020B0604020202020204" charset="0"/>
                        </a:rPr>
                        <a:t>Action</a:t>
                      </a:r>
                    </a:p>
                  </a:txBody>
                  <a:tcPr anchor="ctr">
                    <a:solidFill>
                      <a:srgbClr val="4D94B7"/>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noProof="0" dirty="0" err="1">
                          <a:solidFill>
                            <a:schemeClr val="bg1"/>
                          </a:solidFill>
                          <a:latin typeface="Helvetica Neue" panose="020B0604020202020204" charset="0"/>
                        </a:rPr>
                        <a:t>Vad</a:t>
                      </a:r>
                      <a:endParaRPr lang="en-US" sz="2400" b="1" noProof="0" dirty="0">
                        <a:solidFill>
                          <a:schemeClr val="bg1"/>
                        </a:solidFill>
                        <a:latin typeface="Helvetica Neue" panose="020B0604020202020204" charset="0"/>
                      </a:endParaRPr>
                    </a:p>
                  </a:txBody>
                  <a:tcPr anchor="ctr">
                    <a:solidFill>
                      <a:srgbClr val="4D94B7"/>
                    </a:solidFill>
                  </a:tcPr>
                </a:tc>
                <a:tc>
                  <a:txBody>
                    <a:bodyPr/>
                    <a:lstStyle/>
                    <a:p>
                      <a:pPr algn="ctr"/>
                      <a:r>
                        <a:rPr lang="en-US" sz="2400" noProof="0" dirty="0" err="1">
                          <a:latin typeface="Helvetica Neue" panose="020B0604020202020204" charset="0"/>
                        </a:rPr>
                        <a:t>Hur</a:t>
                      </a:r>
                      <a:endParaRPr lang="en-US" sz="2400" noProof="0" dirty="0">
                        <a:latin typeface="Helvetica Neue" panose="020B0604020202020204" charset="0"/>
                      </a:endParaRPr>
                    </a:p>
                  </a:txBody>
                  <a:tcPr anchor="ctr">
                    <a:solidFill>
                      <a:srgbClr val="4D94B7"/>
                    </a:solidFill>
                  </a:tcPr>
                </a:tc>
                <a:tc>
                  <a:txBody>
                    <a:bodyPr/>
                    <a:lstStyle/>
                    <a:p>
                      <a:pPr algn="ctr"/>
                      <a:r>
                        <a:rPr lang="en-US" sz="2400" noProof="0" dirty="0" err="1">
                          <a:latin typeface="Helvetica Neue" panose="020B0604020202020204" charset="0"/>
                        </a:rPr>
                        <a:t>Vilken</a:t>
                      </a:r>
                      <a:endParaRPr lang="en-US" sz="2400" noProof="0" dirty="0">
                        <a:latin typeface="Helvetica Neue" panose="020B0604020202020204" charset="0"/>
                      </a:endParaRPr>
                    </a:p>
                  </a:txBody>
                  <a:tcPr anchor="ctr">
                    <a:solidFill>
                      <a:srgbClr val="4D94B7"/>
                    </a:solidFill>
                  </a:tcPr>
                </a:tc>
                <a:tc>
                  <a:txBody>
                    <a:bodyPr/>
                    <a:lstStyle/>
                    <a:p>
                      <a:pPr algn="ctr"/>
                      <a:r>
                        <a:rPr lang="en-US" sz="2400" noProof="0" dirty="0" err="1">
                          <a:latin typeface="Helvetica Neue" panose="020B0604020202020204" charset="0"/>
                        </a:rPr>
                        <a:t>När</a:t>
                      </a:r>
                      <a:endParaRPr lang="en-US" sz="2400" noProof="0" dirty="0">
                        <a:latin typeface="Helvetica Neue" panose="020B0604020202020204" charset="0"/>
                      </a:endParaRPr>
                    </a:p>
                  </a:txBody>
                  <a:tcPr anchor="ctr">
                    <a:solidFill>
                      <a:srgbClr val="4D94B7"/>
                    </a:solidFill>
                  </a:tcPr>
                </a:tc>
                <a:extLst>
                  <a:ext uri="{0D108BD9-81ED-4DB2-BD59-A6C34878D82A}">
                    <a16:rowId xmlns:a16="http://schemas.microsoft.com/office/drawing/2014/main" val="2605942199"/>
                  </a:ext>
                </a:extLst>
              </a:tr>
              <a:tr h="1044000">
                <a:tc>
                  <a:txBody>
                    <a:bodyPr/>
                    <a:lstStyle/>
                    <a:p>
                      <a:pPr algn="ctr"/>
                      <a:r>
                        <a:rPr lang="en-US" sz="2400" b="1" noProof="0" dirty="0">
                          <a:solidFill>
                            <a:schemeClr val="tx1"/>
                          </a:solidFill>
                          <a:latin typeface="Helvetica Neue" panose="020B0604020202020204" charset="0"/>
                        </a:rPr>
                        <a:t>Action 1</a:t>
                      </a:r>
                    </a:p>
                  </a:txBody>
                  <a:tcPr>
                    <a:solidFill>
                      <a:srgbClr val="4D94B7">
                        <a:alpha val="70000"/>
                      </a:srgbClr>
                    </a:solidFill>
                  </a:tcPr>
                </a:tc>
                <a:tc>
                  <a:txBody>
                    <a:bodyPr/>
                    <a:lstStyle/>
                    <a:p>
                      <a:pPr marL="22225" indent="0">
                        <a:buFont typeface="Arial" panose="020B0604020202020204" pitchFamily="34" charset="0"/>
                        <a:buNone/>
                      </a:pPr>
                      <a:r>
                        <a:rPr lang="en-US" sz="2400" noProof="0" dirty="0" err="1">
                          <a:latin typeface="Helvetica Neue" panose="020B0604020202020204" charset="0"/>
                        </a:rPr>
                        <a:t>Projektplan</a:t>
                      </a:r>
                      <a:r>
                        <a:rPr lang="en-US" sz="2400" noProof="0" dirty="0">
                          <a:latin typeface="Helvetica Neue" panose="020B0604020202020204" charset="0"/>
                        </a:rPr>
                        <a:t>
</a:t>
                      </a:r>
                    </a:p>
                  </a:txBody>
                  <a:tcPr>
                    <a:solidFill>
                      <a:srgbClr val="4D94B7">
                        <a:alpha val="70000"/>
                      </a:srgbClr>
                    </a:solidFill>
                  </a:tcPr>
                </a:tc>
                <a:tc>
                  <a:txBody>
                    <a:bodyPr/>
                    <a:lstStyle/>
                    <a:p>
                      <a:pPr marL="0" indent="0">
                        <a:buFont typeface="Arial" panose="020B0604020202020204" pitchFamily="34" charset="0"/>
                        <a:buNone/>
                      </a:pPr>
                      <a:r>
                        <a:rPr lang="en-US" sz="2400" noProof="0" dirty="0">
                          <a:latin typeface="Helvetica Neue" panose="020B0604020202020204" charset="0"/>
                        </a:rPr>
                        <a:t>Via </a:t>
                      </a:r>
                      <a:r>
                        <a:rPr lang="en-US" sz="2400" noProof="0" dirty="0" err="1">
                          <a:latin typeface="Helvetica Neue" panose="020B0604020202020204" charset="0"/>
                        </a:rPr>
                        <a:t>epost</a:t>
                      </a:r>
                      <a:r>
                        <a:rPr lang="en-US" sz="2400" noProof="0" dirty="0">
                          <a:latin typeface="Helvetica Neue" panose="020B0604020202020204" charset="0"/>
                        </a:rPr>
                        <a:t>
</a:t>
                      </a:r>
                    </a:p>
                  </a:txBody>
                  <a:tcPr>
                    <a:solidFill>
                      <a:srgbClr val="4D94B7">
                        <a:alpha val="70000"/>
                      </a:srgbClr>
                    </a:solidFill>
                  </a:tcPr>
                </a:tc>
                <a:tc>
                  <a:txBody>
                    <a:bodyPr/>
                    <a:lstStyle/>
                    <a:p>
                      <a:pPr marL="22225" indent="0">
                        <a:buFont typeface="Arial" panose="020B0604020202020204" pitchFamily="34" charset="0"/>
                        <a:buNone/>
                      </a:pPr>
                      <a:r>
                        <a:rPr lang="en-US" sz="2400" noProof="0" dirty="0">
                          <a:latin typeface="Helvetica Neue" panose="020B0604020202020204" charset="0"/>
                        </a:rPr>
                        <a:t>Till </a:t>
                      </a:r>
                      <a:r>
                        <a:rPr lang="en-US" sz="2400" noProof="0" dirty="0" err="1">
                          <a:latin typeface="Helvetica Neue" panose="020B0604020202020204" charset="0"/>
                        </a:rPr>
                        <a:t>alla</a:t>
                      </a:r>
                      <a:r>
                        <a:rPr lang="en-US" sz="2400" noProof="0" dirty="0">
                          <a:latin typeface="Helvetica Neue" panose="020B0604020202020204" charset="0"/>
                        </a:rPr>
                        <a:t> </a:t>
                      </a:r>
                      <a:r>
                        <a:rPr lang="en-US" sz="2400" noProof="0" dirty="0" err="1">
                          <a:latin typeface="Helvetica Neue" panose="020B0604020202020204" charset="0"/>
                        </a:rPr>
                        <a:t>teammedlemmar</a:t>
                      </a:r>
                      <a:endParaRPr lang="en-US" sz="2400" noProof="0" dirty="0">
                        <a:latin typeface="Helvetica Neue" panose="020B0604020202020204" charset="0"/>
                      </a:endParaRPr>
                    </a:p>
                  </a:txBody>
                  <a:tcPr>
                    <a:solidFill>
                      <a:srgbClr val="4D94B7">
                        <a:alpha val="70000"/>
                      </a:srgbClr>
                    </a:solidFill>
                  </a:tcPr>
                </a:tc>
                <a:tc>
                  <a:txBody>
                    <a:bodyPr/>
                    <a:lstStyle/>
                    <a:p>
                      <a:pPr marL="22225" indent="0">
                        <a:buFont typeface="Arial" panose="020B0604020202020204" pitchFamily="34" charset="0"/>
                        <a:buNone/>
                      </a:pPr>
                      <a:r>
                        <a:rPr lang="en-US" sz="2400" noProof="0" dirty="0">
                          <a:latin typeface="Helvetica Neue" panose="020B0604020202020204" charset="0"/>
                        </a:rPr>
                        <a:t>Datum</a:t>
                      </a:r>
                    </a:p>
                  </a:txBody>
                  <a:tcPr>
                    <a:solidFill>
                      <a:srgbClr val="4D94B7">
                        <a:alpha val="70000"/>
                      </a:srgbClr>
                    </a:solidFill>
                  </a:tcPr>
                </a:tc>
                <a:extLst>
                  <a:ext uri="{0D108BD9-81ED-4DB2-BD59-A6C34878D82A}">
                    <a16:rowId xmlns:a16="http://schemas.microsoft.com/office/drawing/2014/main" val="4274438900"/>
                  </a:ext>
                </a:extLst>
              </a:tr>
              <a:tr h="1044000">
                <a:tc>
                  <a:txBody>
                    <a:bodyPr/>
                    <a:lstStyle/>
                    <a:p>
                      <a:pPr algn="ctr"/>
                      <a:r>
                        <a:rPr lang="en-US" sz="2400" b="1" noProof="0" dirty="0">
                          <a:solidFill>
                            <a:schemeClr val="tx1"/>
                          </a:solidFill>
                          <a:latin typeface="Helvetica Neue" panose="020B0604020202020204" charset="0"/>
                        </a:rPr>
                        <a:t>Action 2</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extLst>
                  <a:ext uri="{0D108BD9-81ED-4DB2-BD59-A6C34878D82A}">
                    <a16:rowId xmlns:a16="http://schemas.microsoft.com/office/drawing/2014/main" val="1895898091"/>
                  </a:ext>
                </a:extLst>
              </a:tr>
              <a:tr h="1044000">
                <a:tc>
                  <a:txBody>
                    <a:bodyPr/>
                    <a:lstStyle/>
                    <a:p>
                      <a:pPr algn="ctr"/>
                      <a:r>
                        <a:rPr lang="en-US" sz="2400" b="1" noProof="0" dirty="0">
                          <a:solidFill>
                            <a:schemeClr val="tx1"/>
                          </a:solidFill>
                          <a:latin typeface="Helvetica Neue" panose="020B0604020202020204" charset="0"/>
                        </a:rPr>
                        <a:t>Action 3</a:t>
                      </a:r>
                    </a:p>
                  </a:txBody>
                  <a:tcPr>
                    <a:solidFill>
                      <a:srgbClr val="4D94B7">
                        <a:alpha val="30000"/>
                      </a:srgbClr>
                    </a:solidFill>
                  </a:tcPr>
                </a:tc>
                <a:tc>
                  <a:txBody>
                    <a:bodyPr/>
                    <a:lstStyle/>
                    <a:p>
                      <a:r>
                        <a:rPr lang="en-US" sz="2400" noProof="0" dirty="0">
                          <a:latin typeface="Helvetica Neue" panose="020B0604020202020204" charset="0"/>
                        </a:rPr>
                        <a:t>…</a:t>
                      </a:r>
                    </a:p>
                  </a:txBody>
                  <a:tcPr>
                    <a:solidFill>
                      <a:srgbClr val="4D94B7">
                        <a:alpha val="30000"/>
                      </a:srgbClr>
                    </a:solidFill>
                  </a:tcPr>
                </a:tc>
                <a:tc>
                  <a:txBody>
                    <a:bodyPr/>
                    <a:lstStyle/>
                    <a:p>
                      <a:r>
                        <a:rPr lang="en-US" sz="2400" noProof="0" dirty="0">
                          <a:latin typeface="Helvetica Neue" panose="020B0604020202020204" charset="0"/>
                        </a:rPr>
                        <a:t>…</a:t>
                      </a:r>
                    </a:p>
                  </a:txBody>
                  <a:tcPr>
                    <a:solidFill>
                      <a:srgbClr val="4D94B7">
                        <a:alpha val="30000"/>
                      </a:srgbClr>
                    </a:solidFill>
                  </a:tcPr>
                </a:tc>
                <a:tc>
                  <a:txBody>
                    <a:bodyPr/>
                    <a:lstStyle/>
                    <a:p>
                      <a:endParaRPr lang="en-US" sz="2400" noProof="0" dirty="0">
                        <a:latin typeface="Helvetica Neue" panose="020B0604020202020204" charset="0"/>
                      </a:endParaRPr>
                    </a:p>
                  </a:txBody>
                  <a:tcPr>
                    <a:solidFill>
                      <a:srgbClr val="4D94B7">
                        <a:alpha val="30000"/>
                      </a:srgbClr>
                    </a:solidFill>
                  </a:tcPr>
                </a:tc>
                <a:tc>
                  <a:txBody>
                    <a:bodyPr/>
                    <a:lstStyle/>
                    <a:p>
                      <a:endParaRPr lang="en-US" sz="2400" noProof="0" dirty="0">
                        <a:latin typeface="Helvetica Neue" panose="020B0604020202020204" charset="0"/>
                      </a:endParaRPr>
                    </a:p>
                  </a:txBody>
                  <a:tcPr>
                    <a:solidFill>
                      <a:srgbClr val="4D94B7">
                        <a:alpha val="30000"/>
                      </a:srgbClr>
                    </a:solidFill>
                  </a:tcPr>
                </a:tc>
                <a:extLst>
                  <a:ext uri="{0D108BD9-81ED-4DB2-BD59-A6C34878D82A}">
                    <a16:rowId xmlns:a16="http://schemas.microsoft.com/office/drawing/2014/main" val="2674430247"/>
                  </a:ext>
                </a:extLst>
              </a:tr>
              <a:tr h="1044000">
                <a:tc>
                  <a:txBody>
                    <a:bodyPr/>
                    <a:lstStyle/>
                    <a:p>
                      <a:pPr algn="ctr"/>
                      <a:r>
                        <a:rPr lang="en-US" sz="2400" b="1" noProof="0" dirty="0">
                          <a:solidFill>
                            <a:schemeClr val="tx1"/>
                          </a:solidFill>
                          <a:latin typeface="Helvetica Neue" panose="020B0604020202020204" charset="0"/>
                        </a:rPr>
                        <a:t>Action 4</a:t>
                      </a:r>
                    </a:p>
                  </a:txBody>
                  <a:tcPr>
                    <a:solidFill>
                      <a:srgbClr val="4D94B7">
                        <a:alpha val="10000"/>
                      </a:srgbClr>
                    </a:solidFill>
                  </a:tcPr>
                </a:tc>
                <a:tc>
                  <a:txBody>
                    <a:bodyPr/>
                    <a:lstStyle/>
                    <a:p>
                      <a:r>
                        <a:rPr lang="en-US" sz="2400" noProof="0" dirty="0">
                          <a:latin typeface="Helvetica Neue" panose="020B0604020202020204" charset="0"/>
                        </a:rPr>
                        <a:t>…</a:t>
                      </a:r>
                    </a:p>
                  </a:txBody>
                  <a:tcPr>
                    <a:solidFill>
                      <a:srgbClr val="4D94B7">
                        <a:alpha val="10000"/>
                      </a:srgbClr>
                    </a:solidFill>
                  </a:tcPr>
                </a:tc>
                <a:tc>
                  <a:txBody>
                    <a:bodyPr/>
                    <a:lstStyle/>
                    <a:p>
                      <a:endParaRPr lang="en-US" sz="2400" noProof="0" dirty="0">
                        <a:latin typeface="Helvetica Neue" panose="020B0604020202020204" charset="0"/>
                      </a:endParaRPr>
                    </a:p>
                  </a:txBody>
                  <a:tcPr>
                    <a:solidFill>
                      <a:srgbClr val="4D94B7">
                        <a:alpha val="10000"/>
                      </a:srgbClr>
                    </a:solidFill>
                  </a:tcPr>
                </a:tc>
                <a:tc>
                  <a:txBody>
                    <a:bodyPr/>
                    <a:lstStyle/>
                    <a:p>
                      <a:endParaRPr lang="en-US" sz="2400" noProof="0" dirty="0">
                        <a:latin typeface="Helvetica Neue" panose="020B0604020202020204" charset="0"/>
                      </a:endParaRPr>
                    </a:p>
                  </a:txBody>
                  <a:tcPr>
                    <a:solidFill>
                      <a:srgbClr val="4D94B7">
                        <a:alpha val="10000"/>
                      </a:srgbClr>
                    </a:solidFill>
                  </a:tcPr>
                </a:tc>
                <a:tc>
                  <a:txBody>
                    <a:bodyPr/>
                    <a:lstStyle/>
                    <a:p>
                      <a:endParaRPr lang="en-US" sz="2400" noProof="0" dirty="0">
                        <a:latin typeface="Helvetica Neue" panose="020B0604020202020204" charset="0"/>
                      </a:endParaRPr>
                    </a:p>
                  </a:txBody>
                  <a:tcPr>
                    <a:solidFill>
                      <a:srgbClr val="4D94B7">
                        <a:alpha val="10000"/>
                      </a:srgbClr>
                    </a:solidFill>
                  </a:tcPr>
                </a:tc>
                <a:extLst>
                  <a:ext uri="{0D108BD9-81ED-4DB2-BD59-A6C34878D82A}">
                    <a16:rowId xmlns:a16="http://schemas.microsoft.com/office/drawing/2014/main" val="1117714004"/>
                  </a:ext>
                </a:extLst>
              </a:tr>
            </a:tbl>
          </a:graphicData>
        </a:graphic>
      </p:graphicFrame>
      <p:sp>
        <p:nvSpPr>
          <p:cNvPr id="6" name="Textfeld 5">
            <a:extLst>
              <a:ext uri="{FF2B5EF4-FFF2-40B4-BE49-F238E27FC236}">
                <a16:creationId xmlns:a16="http://schemas.microsoft.com/office/drawing/2014/main" id="{DDA94EB4-0A2A-664D-2E06-99A5C02DA55E}"/>
              </a:ext>
            </a:extLst>
          </p:cNvPr>
          <p:cNvSpPr txBox="1"/>
          <p:nvPr/>
        </p:nvSpPr>
        <p:spPr>
          <a:xfrm>
            <a:off x="1296000" y="3384000"/>
            <a:ext cx="4648200" cy="830997"/>
          </a:xfrm>
          <a:prstGeom prst="rect">
            <a:avLst/>
          </a:prstGeom>
          <a:noFill/>
        </p:spPr>
        <p:txBody>
          <a:bodyPr wrap="square">
            <a:spAutoFit/>
          </a:bodyPr>
          <a:lstStyle/>
          <a:p>
            <a:pPr marR="0" lvl="0">
              <a:spcBef>
                <a:spcPts val="0"/>
              </a:spcBef>
              <a:spcAft>
                <a:spcPts val="0"/>
              </a:spcAft>
              <a:buClr>
                <a:schemeClr val="dk1"/>
              </a:buClr>
              <a:buSzPts val="2500"/>
            </a:pP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Slutsats</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Masterplan
</a:t>
            </a:r>
          </a:p>
        </p:txBody>
      </p:sp>
      <p:sp>
        <p:nvSpPr>
          <p:cNvPr id="5" name="CuadroTexto 2">
            <a:extLst>
              <a:ext uri="{FF2B5EF4-FFF2-40B4-BE49-F238E27FC236}">
                <a16:creationId xmlns:a16="http://schemas.microsoft.com/office/drawing/2014/main" id="{EC2A45B6-A709-D229-E3B5-88491B2A77D8}"/>
              </a:ext>
            </a:extLst>
          </p:cNvPr>
          <p:cNvSpPr txBox="1"/>
          <p:nvPr/>
        </p:nvSpPr>
        <p:spPr>
          <a:xfrm>
            <a:off x="1295400" y="2304000"/>
            <a:ext cx="102108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Frekvent utbyte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CuadroTexto 1">
            <a:extLst>
              <a:ext uri="{FF2B5EF4-FFF2-40B4-BE49-F238E27FC236}">
                <a16:creationId xmlns:a16="http://schemas.microsoft.com/office/drawing/2014/main" id="{C1C6D923-3ED7-7C73-0BC1-2681E1B4D2FB}"/>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59164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s-ES" sz="1200">
                <a:latin typeface="Helvetica Neue" panose="020B0604020202020204" charset="0"/>
                <a:ea typeface="Microsoft Sans Serif" panose="020B0604020202020204" pitchFamily="34" charset="0"/>
                <a:cs typeface="Microsoft Sans Serif" panose="020B0604020202020204" pitchFamily="34" charset="0"/>
              </a:rPr>
              <a:t>Source no</a:t>
            </a:r>
            <a:r>
              <a:rPr lang="es-ES" sz="1200" dirty="0">
                <a:latin typeface="Helvetica Neue" panose="020B0604020202020204" charset="0"/>
                <a:ea typeface="Microsoft Sans Serif" panose="020B0604020202020204" pitchFamily="34" charset="0"/>
                <a:cs typeface="Microsoft Sans Serif" panose="020B0604020202020204" pitchFamily="34" charset="0"/>
              </a:rPr>
              <a:t>.: </a:t>
            </a:r>
            <a:r>
              <a:rPr lang="es-ES" sz="1200">
                <a:latin typeface="Helvetica Neue" panose="020B0604020202020204" charset="0"/>
                <a:ea typeface="Microsoft Sans Serif" panose="020B0604020202020204" pitchFamily="34" charset="0"/>
                <a:cs typeface="Microsoft Sans Serif" panose="020B0604020202020204" pitchFamily="34" charset="0"/>
              </a:rPr>
              <a:t>22</a:t>
            </a:r>
            <a:endParaRPr lang="es-ES" sz="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Textfeld 3">
            <a:extLst>
              <a:ext uri="{FF2B5EF4-FFF2-40B4-BE49-F238E27FC236}">
                <a16:creationId xmlns:a16="http://schemas.microsoft.com/office/drawing/2014/main" id="{B5F5B0E1-EF13-76F8-0A11-F5167AA8AF89}"/>
              </a:ext>
            </a:extLst>
          </p:cNvPr>
          <p:cNvSpPr txBox="1"/>
          <p:nvPr/>
        </p:nvSpPr>
        <p:spPr>
          <a:xfrm>
            <a:off x="1296000" y="4104000"/>
            <a:ext cx="15732000" cy="3852000"/>
          </a:xfrm>
          <a:prstGeom prst="flowChartProcess">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R="0" lvl="0">
              <a:spcBef>
                <a:spcPts val="0"/>
              </a:spcBef>
              <a:spcAft>
                <a:spcPts val="0"/>
              </a:spcAft>
              <a:buClr>
                <a:schemeClr val="dk1"/>
              </a:buClr>
              <a:buSzPts val="2500"/>
            </a:pPr>
            <a:endParaRPr lang="en-US" sz="6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Textfeld 2">
            <a:extLst>
              <a:ext uri="{FF2B5EF4-FFF2-40B4-BE49-F238E27FC236}">
                <a16:creationId xmlns:a16="http://schemas.microsoft.com/office/drawing/2014/main" id="{89069819-638E-FBF7-5FA8-2D7CD1F7604B}"/>
              </a:ext>
            </a:extLst>
          </p:cNvPr>
          <p:cNvSpPr txBox="1"/>
          <p:nvPr/>
        </p:nvSpPr>
        <p:spPr>
          <a:xfrm>
            <a:off x="1296000" y="3384000"/>
            <a:ext cx="4648200" cy="830997"/>
          </a:xfrm>
          <a:prstGeom prst="rect">
            <a:avLst/>
          </a:prstGeom>
          <a:noFill/>
        </p:spPr>
        <p:txBody>
          <a:bodyPr wrap="square">
            <a:spAutoFit/>
          </a:bodyPr>
          <a:lstStyle/>
          <a:p>
            <a:pPr marR="0" lvl="0">
              <a:spcBef>
                <a:spcPts val="0"/>
              </a:spcBef>
              <a:spcAft>
                <a:spcPts val="0"/>
              </a:spcAft>
              <a:buClr>
                <a:schemeClr val="dk1"/>
              </a:buClr>
              <a:buSzPts val="2500"/>
            </a:pP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Kriterier</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för </a:t>
            </a: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frekvent</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a:t>
            </a: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utbyte</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a:t>
            </a:r>
          </a:p>
        </p:txBody>
      </p:sp>
      <p:graphicFrame>
        <p:nvGraphicFramePr>
          <p:cNvPr id="10" name="Tabelle 9">
            <a:extLst>
              <a:ext uri="{FF2B5EF4-FFF2-40B4-BE49-F238E27FC236}">
                <a16:creationId xmlns:a16="http://schemas.microsoft.com/office/drawing/2014/main" id="{1AC4926C-6E52-B07A-9EFF-A0B6176B2D8E}"/>
              </a:ext>
            </a:extLst>
          </p:cNvPr>
          <p:cNvGraphicFramePr>
            <a:graphicFrameLocks noGrp="1"/>
          </p:cNvGraphicFramePr>
          <p:nvPr>
            <p:extLst>
              <p:ext uri="{D42A27DB-BD31-4B8C-83A1-F6EECF244321}">
                <p14:modId xmlns:p14="http://schemas.microsoft.com/office/powerpoint/2010/main" val="3055932119"/>
              </p:ext>
            </p:extLst>
          </p:nvPr>
        </p:nvGraphicFramePr>
        <p:xfrm>
          <a:off x="1404000" y="4824000"/>
          <a:ext cx="7524000" cy="302280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278673024"/>
                    </a:ext>
                  </a:extLst>
                </a:gridCol>
                <a:gridCol w="6480000">
                  <a:extLst>
                    <a:ext uri="{9D8B030D-6E8A-4147-A177-3AD203B41FA5}">
                      <a16:colId xmlns:a16="http://schemas.microsoft.com/office/drawing/2014/main" val="2999859746"/>
                    </a:ext>
                  </a:extLst>
                </a:gridCol>
                <a:gridCol w="576000">
                  <a:extLst>
                    <a:ext uri="{9D8B030D-6E8A-4147-A177-3AD203B41FA5}">
                      <a16:colId xmlns:a16="http://schemas.microsoft.com/office/drawing/2014/main" val="1624694228"/>
                    </a:ext>
                  </a:extLst>
                </a:gridCol>
              </a:tblGrid>
              <a:tr h="648000">
                <a:tc>
                  <a:txBody>
                    <a:bodyPr/>
                    <a:lstStyle/>
                    <a:p>
                      <a:r>
                        <a:rPr lang="de-DE" sz="2400" dirty="0">
                          <a:solidFill>
                            <a:srgbClr val="AED633"/>
                          </a:solidFill>
                          <a:latin typeface="Helvetica Neue" panose="020B0604020202020204" charset="0"/>
                        </a:rPr>
                        <a:t>1.</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Allomfattande</a:t>
                      </a: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informationsutbyte</a:t>
                      </a:r>
                      <a:endPar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950069"/>
                  </a:ext>
                </a:extLst>
              </a:tr>
              <a:tr h="562500">
                <a:tc>
                  <a:txBody>
                    <a:bodyPr/>
                    <a:lstStyle/>
                    <a:p>
                      <a:r>
                        <a:rPr lang="de-DE" sz="2400" dirty="0">
                          <a:solidFill>
                            <a:srgbClr val="AED633"/>
                          </a:solidFill>
                          <a:latin typeface="Helvetica Neue" panose="020B0604020202020204" charset="0"/>
                        </a:rPr>
                        <a:t>2.</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Inget</a:t>
                      </a: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undanhållande</a:t>
                      </a: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av information</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428396"/>
                  </a:ext>
                </a:extLst>
              </a:tr>
              <a:tr h="562500">
                <a:tc>
                  <a:txBody>
                    <a:bodyPr/>
                    <a:lstStyle/>
                    <a:p>
                      <a:r>
                        <a:rPr lang="de-DE" sz="2400" dirty="0">
                          <a:solidFill>
                            <a:srgbClr val="AED633"/>
                          </a:solidFill>
                          <a:latin typeface="Helvetica Neue" panose="020B0604020202020204" charset="0"/>
                        </a:rPr>
                        <a:t>3.</a:t>
                      </a:r>
                    </a:p>
                  </a:txBody>
                  <a:tcPr marL="90000" marR="90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sv-SE"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Utbyte av information över alla gränser för avdelningar, avdelningar, befattningar och hierarkiska nivåer (inget döljande av information</a:t>
                      </a: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endPar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669649"/>
                  </a:ext>
                </a:extLst>
              </a:tr>
            </a:tbl>
          </a:graphicData>
        </a:graphic>
      </p:graphicFrame>
      <p:graphicFrame>
        <p:nvGraphicFramePr>
          <p:cNvPr id="6" name="Tabelle 5">
            <a:extLst>
              <a:ext uri="{FF2B5EF4-FFF2-40B4-BE49-F238E27FC236}">
                <a16:creationId xmlns:a16="http://schemas.microsoft.com/office/drawing/2014/main" id="{63761ACE-B337-B623-0FE3-6ADDDCD3DC61}"/>
              </a:ext>
            </a:extLst>
          </p:cNvPr>
          <p:cNvGraphicFramePr>
            <a:graphicFrameLocks noGrp="1"/>
          </p:cNvGraphicFramePr>
          <p:nvPr>
            <p:extLst>
              <p:ext uri="{D42A27DB-BD31-4B8C-83A1-F6EECF244321}">
                <p14:modId xmlns:p14="http://schemas.microsoft.com/office/powerpoint/2010/main" val="2581616548"/>
              </p:ext>
            </p:extLst>
          </p:nvPr>
        </p:nvGraphicFramePr>
        <p:xfrm>
          <a:off x="9396000" y="4176000"/>
          <a:ext cx="7524000" cy="373068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278673024"/>
                    </a:ext>
                  </a:extLst>
                </a:gridCol>
                <a:gridCol w="6480000">
                  <a:extLst>
                    <a:ext uri="{9D8B030D-6E8A-4147-A177-3AD203B41FA5}">
                      <a16:colId xmlns:a16="http://schemas.microsoft.com/office/drawing/2014/main" val="2999859746"/>
                    </a:ext>
                  </a:extLst>
                </a:gridCol>
                <a:gridCol w="576000">
                  <a:extLst>
                    <a:ext uri="{9D8B030D-6E8A-4147-A177-3AD203B41FA5}">
                      <a16:colId xmlns:a16="http://schemas.microsoft.com/office/drawing/2014/main" val="1624694228"/>
                    </a:ext>
                  </a:extLst>
                </a:gridCol>
              </a:tblGrid>
              <a:tr h="562500">
                <a:tc>
                  <a:txBody>
                    <a:bodyPr/>
                    <a:lstStyle/>
                    <a:p>
                      <a:r>
                        <a:rPr lang="de-DE" sz="2400" dirty="0">
                          <a:solidFill>
                            <a:srgbClr val="AED633"/>
                          </a:solidFill>
                          <a:latin typeface="Helvetica Neue" panose="020B0604020202020204" charset="0"/>
                        </a:rPr>
                        <a:t>4.</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Var </a:t>
                      </a:r>
                      <a:r>
                        <a:rPr lang="en-US" sz="2400"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publiceras</a:t>
                      </a: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all information? </a:t>
                      </a:r>
                      <a:endParaRPr lang="en-US" sz="24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6760613"/>
                  </a:ext>
                </a:extLst>
              </a:tr>
              <a:tr h="562500">
                <a:tc>
                  <a:txBody>
                    <a:bodyPr/>
                    <a:lstStyle/>
                    <a:p>
                      <a:r>
                        <a:rPr lang="de-DE" sz="2400" dirty="0">
                          <a:solidFill>
                            <a:srgbClr val="AED633"/>
                          </a:solidFill>
                          <a:latin typeface="Helvetica Neue" panose="020B0604020202020204" charset="0"/>
                        </a:rPr>
                        <a:t>5.</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Direkt</a:t>
                      </a: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och</a:t>
                      </a: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snabb</a:t>
                      </a: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kommunikation</a:t>
                      </a:r>
                      <a:endParaRPr lang="en-US" sz="24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0392912"/>
                  </a:ext>
                </a:extLst>
              </a:tr>
              <a:tr h="562500">
                <a:tc>
                  <a:txBody>
                    <a:bodyPr/>
                    <a:lstStyle/>
                    <a:p>
                      <a:r>
                        <a:rPr lang="de-DE" sz="2400" dirty="0">
                          <a:solidFill>
                            <a:srgbClr val="AED633"/>
                          </a:solidFill>
                          <a:latin typeface="Helvetica Neue" panose="020B0604020202020204" charset="0"/>
                        </a:rPr>
                        <a:t>6.</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Tillhandahållande</a:t>
                      </a: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av information</a:t>
                      </a:r>
                      <a:endParaRPr lang="en-US" sz="24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0726784"/>
                  </a:ext>
                </a:extLst>
              </a:tr>
              <a:tr h="562500">
                <a:tc>
                  <a:txBody>
                    <a:bodyPr/>
                    <a:lstStyle/>
                    <a:p>
                      <a:r>
                        <a:rPr lang="de-DE" sz="2400" dirty="0">
                          <a:solidFill>
                            <a:srgbClr val="AED633"/>
                          </a:solidFill>
                          <a:latin typeface="Helvetica Neue" panose="020B0604020202020204" charset="0"/>
                        </a:rPr>
                        <a:t>7.</a:t>
                      </a:r>
                    </a:p>
                  </a:txBody>
                  <a:tcPr marL="90000" marR="90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sv-SE"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Nätverk, oavsett om de är virtuella eller verkliga, främjar utbyte av kunskap och information. De främjar resursdelning och kan därför minska riskerna</a:t>
                      </a: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endParaRPr lang="en-US" sz="24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2386401"/>
                  </a:ext>
                </a:extLst>
              </a:tr>
            </a:tbl>
          </a:graphicData>
        </a:graphic>
      </p:graphicFrame>
      <p:grpSp>
        <p:nvGrpSpPr>
          <p:cNvPr id="9" name="Gruppieren 8">
            <a:extLst>
              <a:ext uri="{FF2B5EF4-FFF2-40B4-BE49-F238E27FC236}">
                <a16:creationId xmlns:a16="http://schemas.microsoft.com/office/drawing/2014/main" id="{592EB533-BF64-27FB-A6B0-1A49495089E5}"/>
              </a:ext>
            </a:extLst>
          </p:cNvPr>
          <p:cNvGrpSpPr/>
          <p:nvPr/>
        </p:nvGrpSpPr>
        <p:grpSpPr>
          <a:xfrm>
            <a:off x="8316000" y="3780000"/>
            <a:ext cx="1248959" cy="1072825"/>
            <a:chOff x="8214478" y="4509797"/>
            <a:chExt cx="1248959" cy="1072825"/>
          </a:xfrm>
        </p:grpSpPr>
        <p:sp>
          <p:nvSpPr>
            <p:cNvPr id="11" name="Textfeld 10">
              <a:extLst>
                <a:ext uri="{FF2B5EF4-FFF2-40B4-BE49-F238E27FC236}">
                  <a16:creationId xmlns:a16="http://schemas.microsoft.com/office/drawing/2014/main" id="{2C4E6894-0C5A-8150-1578-EC44C05A3B9C}"/>
                </a:ext>
              </a:extLst>
            </p:cNvPr>
            <p:cNvSpPr txBox="1"/>
            <p:nvPr/>
          </p:nvSpPr>
          <p:spPr>
            <a:xfrm>
              <a:off x="8214478" y="4874736"/>
              <a:ext cx="641522" cy="707886"/>
            </a:xfrm>
            <a:prstGeom prst="rect">
              <a:avLst/>
            </a:prstGeom>
            <a:noFill/>
          </p:spPr>
          <p:txBody>
            <a:bodyPr wrap="square" rtlCol="0">
              <a:spAutoFit/>
            </a:bodyPr>
            <a:lstStyle/>
            <a:p>
              <a:r>
                <a:rPr lang="de-DE" sz="4000" dirty="0">
                  <a:solidFill>
                    <a:schemeClr val="bg1"/>
                  </a:solidFill>
                  <a:latin typeface="Helvetica Neue" panose="020B0604020202020204" charset="0"/>
                  <a:sym typeface="Wingdings 2" panose="05020102010507070707" pitchFamily="18" charset="2"/>
                </a:rPr>
                <a:t></a:t>
              </a:r>
              <a:endParaRPr lang="de-DE" sz="4000" dirty="0">
                <a:solidFill>
                  <a:schemeClr val="bg1"/>
                </a:solidFill>
                <a:latin typeface="Helvetica Neue" panose="020B0604020202020204" charset="0"/>
              </a:endParaRPr>
            </a:p>
          </p:txBody>
        </p:sp>
        <p:pic>
          <p:nvPicPr>
            <p:cNvPr id="12" name="Grafik 11" descr="Bleistift mit einfarbiger Füllung">
              <a:extLst>
                <a:ext uri="{FF2B5EF4-FFF2-40B4-BE49-F238E27FC236}">
                  <a16:creationId xmlns:a16="http://schemas.microsoft.com/office/drawing/2014/main" id="{6CC30E2C-933E-9BC5-C7BD-FD6713A0F0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9037" y="4509797"/>
              <a:ext cx="914400" cy="914400"/>
            </a:xfrm>
            <a:prstGeom prst="rect">
              <a:avLst/>
            </a:prstGeom>
          </p:spPr>
        </p:pic>
      </p:grpSp>
      <p:sp>
        <p:nvSpPr>
          <p:cNvPr id="2" name="CuadroTexto 2">
            <a:extLst>
              <a:ext uri="{FF2B5EF4-FFF2-40B4-BE49-F238E27FC236}">
                <a16:creationId xmlns:a16="http://schemas.microsoft.com/office/drawing/2014/main" id="{AD7B7B6C-C7D6-4B38-4B17-0237D6426F30}"/>
              </a:ext>
            </a:extLst>
          </p:cNvPr>
          <p:cNvSpPr txBox="1"/>
          <p:nvPr/>
        </p:nvSpPr>
        <p:spPr>
          <a:xfrm>
            <a:off x="1295400" y="2304000"/>
            <a:ext cx="102108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Frekvent utbyte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8" name="CuadroTexto 1">
            <a:extLst>
              <a:ext uri="{FF2B5EF4-FFF2-40B4-BE49-F238E27FC236}">
                <a16:creationId xmlns:a16="http://schemas.microsoft.com/office/drawing/2014/main" id="{A8914B3B-27F7-4BEF-00C0-77A8E977CF40}"/>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31843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9E29BF22-794D-D96C-95AD-4E0CFB83F4E3}"/>
              </a:ext>
            </a:extLst>
          </p:cNvPr>
          <p:cNvPicPr>
            <a:picLocks noChangeAspect="1"/>
          </p:cNvPicPr>
          <p:nvPr/>
        </p:nvPicPr>
        <p:blipFill>
          <a:blip r:embed="rId2"/>
          <a:stretch>
            <a:fillRect/>
          </a:stretch>
        </p:blipFill>
        <p:spPr>
          <a:xfrm>
            <a:off x="3260019" y="6667500"/>
            <a:ext cx="2433562" cy="1881540"/>
          </a:xfrm>
          <a:prstGeom prst="rect">
            <a:avLst/>
          </a:prstGeom>
        </p:spPr>
      </p:pic>
      <p:pic>
        <p:nvPicPr>
          <p:cNvPr id="3" name="Grafik 2" descr="Wolken-Gedankenblase">
            <a:extLst>
              <a:ext uri="{FF2B5EF4-FFF2-40B4-BE49-F238E27FC236}">
                <a16:creationId xmlns:a16="http://schemas.microsoft.com/office/drawing/2014/main" id="{A129B3FF-19C3-6D8B-1843-97392E28821F}"/>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5142414" y="3706144"/>
            <a:ext cx="9985644" cy="4092250"/>
          </a:xfrm>
          <a:prstGeom prst="rect">
            <a:avLst/>
          </a:prstGeom>
        </p:spPr>
      </p:pic>
      <p:pic>
        <p:nvPicPr>
          <p:cNvPr id="5" name="Grafik 4" descr="Unterschrift Silhouette">
            <a:extLst>
              <a:ext uri="{FF2B5EF4-FFF2-40B4-BE49-F238E27FC236}">
                <a16:creationId xmlns:a16="http://schemas.microsoft.com/office/drawing/2014/main" id="{7D28062C-6BC9-7E75-1E02-3061D444FA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39371" y="4043741"/>
            <a:ext cx="1073861" cy="1050900"/>
          </a:xfrm>
          <a:prstGeom prst="rect">
            <a:avLst/>
          </a:prstGeom>
        </p:spPr>
      </p:pic>
      <p:sp>
        <p:nvSpPr>
          <p:cNvPr id="10" name="Google Shape;185;p23">
            <a:extLst>
              <a:ext uri="{FF2B5EF4-FFF2-40B4-BE49-F238E27FC236}">
                <a16:creationId xmlns:a16="http://schemas.microsoft.com/office/drawing/2014/main" id="{683B804A-7D7E-2243-2C65-FB43244F3D1B}"/>
              </a:ext>
            </a:extLst>
          </p:cNvPr>
          <p:cNvSpPr txBox="1"/>
          <p:nvPr/>
        </p:nvSpPr>
        <p:spPr>
          <a:xfrm>
            <a:off x="5867400" y="5285273"/>
            <a:ext cx="8458200" cy="2144225"/>
          </a:xfrm>
          <a:prstGeom prst="rect">
            <a:avLst/>
          </a:prstGeom>
          <a:noFill/>
          <a:ln>
            <a:noFill/>
          </a:ln>
        </p:spPr>
        <p:txBody>
          <a:bodyPr spcFirstLastPara="1" wrap="square" lIns="91425" tIns="45700" rIns="91425" bIns="45700" anchor="t" anchorCtr="0">
            <a:noAutofit/>
          </a:bodyPr>
          <a:lstStyle/>
          <a:p>
            <a:pPr lvl="0" algn="ctr"/>
            <a:r>
              <a:rPr lang="sv-SE" sz="2400" dirty="0">
                <a:latin typeface="Helvetica Neue" panose="020B0604020202020204" charset="0"/>
                <a:ea typeface="Helvetica Neue"/>
                <a:cs typeface="Helvetica Neue"/>
                <a:sym typeface="Helvetica Neue"/>
              </a:rPr>
              <a:t>Vilka andra idéer har du eller hur hanteras det frekventa utbytet i ditt företag?
 </a:t>
            </a:r>
            <a:br>
              <a:rPr lang="sv-SE" sz="2400" dirty="0">
                <a:latin typeface="Helvetica Neue" panose="020B0604020202020204" charset="0"/>
                <a:ea typeface="Helvetica Neue"/>
                <a:cs typeface="Helvetica Neue"/>
                <a:sym typeface="Helvetica Neue"/>
              </a:rPr>
            </a:br>
            <a:r>
              <a:rPr lang="sv-SE" sz="2400" dirty="0">
                <a:latin typeface="Helvetica Neue" panose="020B0604020202020204" charset="0"/>
                <a:ea typeface="Helvetica Neue"/>
                <a:cs typeface="Helvetica Neue"/>
                <a:sym typeface="Helvetica Neue"/>
              </a:rPr>
              <a:t>Samla dessa idéer</a:t>
            </a:r>
            <a:r>
              <a:rPr lang="en-US" sz="2400" dirty="0">
                <a:solidFill>
                  <a:schemeClr val="tx1"/>
                </a:solidFill>
                <a:latin typeface="Helvetica Neue" panose="020B0604020202020204" charset="0"/>
                <a:ea typeface="Helvetica Neue"/>
                <a:cs typeface="Helvetica Neue"/>
                <a:sym typeface="Helvetica Neue"/>
              </a:rPr>
              <a:t>.</a:t>
            </a: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sp>
        <p:nvSpPr>
          <p:cNvPr id="12" name="Google Shape;185;p23">
            <a:extLst>
              <a:ext uri="{FF2B5EF4-FFF2-40B4-BE49-F238E27FC236}">
                <a16:creationId xmlns:a16="http://schemas.microsoft.com/office/drawing/2014/main" id="{7659A82D-7948-32C7-1AAD-F2798F43ED1D}"/>
              </a:ext>
            </a:extLst>
          </p:cNvPr>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lvl="0" algn="ctr"/>
            <a:r>
              <a:rPr lang="en-US" sz="2400" b="1" dirty="0" err="1">
                <a:latin typeface="Helvetica Neue" panose="020B0604020202020204" charset="0"/>
                <a:ea typeface="Helvetica Neue"/>
                <a:cs typeface="Helvetica Neue"/>
                <a:sym typeface="Helvetica Neue"/>
              </a:rPr>
              <a:t>Uppgift</a:t>
            </a:r>
            <a:r>
              <a:rPr lang="en-US" sz="2400" b="1" dirty="0">
                <a:latin typeface="Helvetica Neue" panose="020B0604020202020204" charset="0"/>
                <a:ea typeface="Helvetica Neue"/>
                <a:cs typeface="Helvetica Neue"/>
                <a:sym typeface="Helvetica Neue"/>
              </a:rPr>
              <a:t>:</a:t>
            </a:r>
            <a:endParaRPr lang="en-US" sz="2400" b="1" dirty="0">
              <a:solidFill>
                <a:schemeClr val="tx1"/>
              </a:solidFill>
              <a:latin typeface="Helvetica Neue" panose="020B0604020202020204" charset="0"/>
              <a:ea typeface="Helvetica Neue"/>
              <a:cs typeface="Helvetica Neue"/>
              <a:sym typeface="Helvetica Neue"/>
            </a:endParaRPr>
          </a:p>
          <a:p>
            <a:pPr lvl="0" algn="ctr"/>
            <a:endParaRPr lang="en-US" sz="2400" b="1" dirty="0">
              <a:solidFill>
                <a:schemeClr val="tx1"/>
              </a:solidFill>
              <a:latin typeface="Helvetica Neue" panose="020B0604020202020204" charset="0"/>
              <a:ea typeface="Helvetica Neue"/>
              <a:cs typeface="Helvetica Neue"/>
              <a:sym typeface="Helvetica Neue"/>
            </a:endParaRP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sp>
        <p:nvSpPr>
          <p:cNvPr id="6" name="CuadroTexto 2">
            <a:extLst>
              <a:ext uri="{FF2B5EF4-FFF2-40B4-BE49-F238E27FC236}">
                <a16:creationId xmlns:a16="http://schemas.microsoft.com/office/drawing/2014/main" id="{F14C9B03-4A82-7AED-66AD-953383A45273}"/>
              </a:ext>
            </a:extLst>
          </p:cNvPr>
          <p:cNvSpPr txBox="1"/>
          <p:nvPr/>
        </p:nvSpPr>
        <p:spPr>
          <a:xfrm>
            <a:off x="1295400" y="2304000"/>
            <a:ext cx="102108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Frekvent utbyte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8" name="CuadroTexto 1">
            <a:extLst>
              <a:ext uri="{FF2B5EF4-FFF2-40B4-BE49-F238E27FC236}">
                <a16:creationId xmlns:a16="http://schemas.microsoft.com/office/drawing/2014/main" id="{AA3FBD2A-DEF1-8B8F-C520-D83F1DC6CA9B}"/>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126430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Textfeld 47">
            <a:extLst>
              <a:ext uri="{FF2B5EF4-FFF2-40B4-BE49-F238E27FC236}">
                <a16:creationId xmlns:a16="http://schemas.microsoft.com/office/drawing/2014/main" id="{08838399-2241-58F5-B6C4-A85069B963B9}"/>
              </a:ext>
            </a:extLst>
          </p:cNvPr>
          <p:cNvSpPr txBox="1"/>
          <p:nvPr/>
        </p:nvSpPr>
        <p:spPr>
          <a:xfrm>
            <a:off x="3132000" y="5004000"/>
            <a:ext cx="6624000" cy="828000"/>
          </a:xfrm>
          <a:prstGeom prst="rect">
            <a:avLst/>
          </a:prstGeom>
          <a:solidFill>
            <a:schemeClr val="bg1"/>
          </a:solidFill>
          <a:ln w="38100">
            <a:solidFill>
              <a:srgbClr val="71A9C5"/>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sv-SE" sz="2000">
                <a:latin typeface="Helvetica Neue" panose="020B0604020202020204" charset="0"/>
                <a:ea typeface="Microsoft Sans Serif" panose="020B0604020202020204" pitchFamily="34" charset="0"/>
                <a:cs typeface="Microsoft Sans Serif" panose="020B0604020202020204" pitchFamily="34" charset="0"/>
                <a:sym typeface="Calibri"/>
              </a:rPr>
              <a:t>Med feedback försöker chefen förbättra medarbetarens personliga utvecklingsprocess
</a:t>
            </a:r>
            <a:endParaRPr lang="en-US" sz="20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9" name="Textfeld 48">
            <a:extLst>
              <a:ext uri="{FF2B5EF4-FFF2-40B4-BE49-F238E27FC236}">
                <a16:creationId xmlns:a16="http://schemas.microsoft.com/office/drawing/2014/main" id="{C5FECC9D-6787-C630-3D56-B6C374C70C36}"/>
              </a:ext>
            </a:extLst>
          </p:cNvPr>
          <p:cNvSpPr txBox="1"/>
          <p:nvPr/>
        </p:nvSpPr>
        <p:spPr>
          <a:xfrm>
            <a:off x="3132000" y="5904000"/>
            <a:ext cx="6624000" cy="828000"/>
          </a:xfrm>
          <a:prstGeom prst="rect">
            <a:avLst/>
          </a:prstGeom>
          <a:solidFill>
            <a:schemeClr val="bg1"/>
          </a:solidFill>
          <a:ln w="38100">
            <a:solidFill>
              <a:srgbClr val="94BFD4"/>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sv-SE" sz="2000" dirty="0">
                <a:latin typeface="Helvetica Neue" panose="020B0604020202020204" charset="0"/>
                <a:ea typeface="Microsoft Sans Serif" panose="020B0604020202020204" pitchFamily="34" charset="0"/>
                <a:cs typeface="Microsoft Sans Serif" panose="020B0604020202020204" pitchFamily="34" charset="0"/>
                <a:sym typeface="Calibri"/>
              </a:rPr>
              <a:t>I återkopplingssessioner diskuteras åtgärdens styrkor och svagheter i en konkret situation
</a:t>
            </a:r>
            <a:endParaRPr lang="en-US" sz="20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1" name="Textfeld 50">
            <a:extLst>
              <a:ext uri="{FF2B5EF4-FFF2-40B4-BE49-F238E27FC236}">
                <a16:creationId xmlns:a16="http://schemas.microsoft.com/office/drawing/2014/main" id="{07E1696D-51F7-A3D4-BA66-9B3146F34EE3}"/>
              </a:ext>
            </a:extLst>
          </p:cNvPr>
          <p:cNvSpPr txBox="1"/>
          <p:nvPr/>
        </p:nvSpPr>
        <p:spPr>
          <a:xfrm>
            <a:off x="3132000" y="6804000"/>
            <a:ext cx="6624000" cy="1152000"/>
          </a:xfrm>
          <a:prstGeom prst="rect">
            <a:avLst/>
          </a:prstGeom>
          <a:solidFill>
            <a:schemeClr val="bg1"/>
          </a:solidFill>
          <a:ln w="38100">
            <a:solidFill>
              <a:srgbClr val="B8D4E2"/>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sv-SE" sz="2000">
                <a:latin typeface="Helvetica Neue" panose="020B0604020202020204" charset="0"/>
                <a:ea typeface="Microsoft Sans Serif" panose="020B0604020202020204" pitchFamily="34" charset="0"/>
                <a:cs typeface="Microsoft Sans Serif" panose="020B0604020202020204" pitchFamily="34" charset="0"/>
              </a:rPr>
              <a:t>identifiera de beteendemönster som kommer att vara nödvändiga och användbara i liknande situationer i framtiden för att framgångsrikt klara av kraven i jobbet
</a:t>
            </a:r>
            <a:endParaRPr lang="en-US" sz="2000" dirty="0">
              <a:latin typeface="Helvetica Neue" panose="020B0604020202020204" charset="0"/>
            </a:endParaRPr>
          </a:p>
        </p:txBody>
      </p:sp>
      <p:sp>
        <p:nvSpPr>
          <p:cNvPr id="53" name="Textfeld 52">
            <a:extLst>
              <a:ext uri="{FF2B5EF4-FFF2-40B4-BE49-F238E27FC236}">
                <a16:creationId xmlns:a16="http://schemas.microsoft.com/office/drawing/2014/main" id="{99120C86-4F9C-A1FB-F8B1-4A51544BB269}"/>
              </a:ext>
            </a:extLst>
          </p:cNvPr>
          <p:cNvSpPr txBox="1"/>
          <p:nvPr/>
        </p:nvSpPr>
        <p:spPr>
          <a:xfrm>
            <a:off x="3132000" y="7992000"/>
            <a:ext cx="6624000" cy="828000"/>
          </a:xfrm>
          <a:prstGeom prst="rect">
            <a:avLst/>
          </a:prstGeom>
          <a:solidFill>
            <a:schemeClr val="bg1"/>
          </a:solidFill>
          <a:ln w="38100">
            <a:solidFill>
              <a:srgbClr val="DBEAF1"/>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sv-SE" sz="2000">
                <a:latin typeface="Helvetica Neue" panose="020B0604020202020204" charset="0"/>
                <a:ea typeface="Microsoft Sans Serif" panose="020B0604020202020204" pitchFamily="34" charset="0"/>
                <a:cs typeface="Microsoft Sans Serif" panose="020B0604020202020204" pitchFamily="34" charset="0"/>
              </a:rPr>
              <a:t>det är bara att koncentrera sig på det förflutna, fokus på framtida handlingar och beteende är nödvändigt 
</a:t>
            </a:r>
            <a:endParaRPr lang="en-US" sz="20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 19 </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6248400" cy="830997"/>
          </a:xfrm>
          <a:prstGeom prst="rect">
            <a:avLst/>
          </a:prstGeom>
          <a:noFill/>
        </p:spPr>
        <p:txBody>
          <a:bodyPr wrap="square">
            <a:spAutoFit/>
          </a:bodyPr>
          <a:lstStyle/>
          <a:p>
            <a:r>
              <a:rPr lang="en-US" sz="2400" b="1">
                <a:latin typeface="Helvetica Neue" panose="020B0604020202020204" charset="0"/>
                <a:ea typeface="Microsoft Sans Serif" panose="020B0604020202020204" pitchFamily="34" charset="0"/>
                <a:cs typeface="Microsoft Sans Serif" panose="020B0604020202020204" pitchFamily="34" charset="0"/>
                <a:sym typeface="Calibri"/>
              </a:rPr>
              <a:t>Mål för feedback
</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6" name="Rechteck: abgerundete Ecken 45">
            <a:extLst>
              <a:ext uri="{FF2B5EF4-FFF2-40B4-BE49-F238E27FC236}">
                <a16:creationId xmlns:a16="http://schemas.microsoft.com/office/drawing/2014/main" id="{E27C76BB-1638-85DC-21CF-3EBCE69897BF}"/>
              </a:ext>
            </a:extLst>
          </p:cNvPr>
          <p:cNvSpPr/>
          <p:nvPr/>
        </p:nvSpPr>
        <p:spPr>
          <a:xfrm>
            <a:off x="1296000" y="5004000"/>
            <a:ext cx="1980000" cy="828000"/>
          </a:xfrm>
          <a:prstGeom prst="roundRect">
            <a:avLst/>
          </a:prstGeom>
          <a:solidFill>
            <a:srgbClr val="71A9C5"/>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marL="0" lvl="0" indent="0" algn="ctr" defTabSz="1111250">
              <a:lnSpc>
                <a:spcPct val="90000"/>
              </a:lnSpc>
              <a:spcBef>
                <a:spcPct val="0"/>
              </a:spcBef>
              <a:spcAft>
                <a:spcPct val="35000"/>
              </a:spcAft>
              <a:buNone/>
            </a:pPr>
            <a:r>
              <a:rPr lang="en-US" sz="22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F</a:t>
            </a:r>
            <a:r>
              <a:rPr lang="en-US" sz="2200" b="1" kern="12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eedback</a:t>
            </a:r>
          </a:p>
        </p:txBody>
      </p:sp>
      <p:sp>
        <p:nvSpPr>
          <p:cNvPr id="38" name="Rechteck: abgerundete Ecken 37">
            <a:extLst>
              <a:ext uri="{FF2B5EF4-FFF2-40B4-BE49-F238E27FC236}">
                <a16:creationId xmlns:a16="http://schemas.microsoft.com/office/drawing/2014/main" id="{432E9581-B378-9E02-D068-10EA0C9CAECF}"/>
              </a:ext>
            </a:extLst>
          </p:cNvPr>
          <p:cNvSpPr/>
          <p:nvPr/>
        </p:nvSpPr>
        <p:spPr>
          <a:xfrm>
            <a:off x="1296000" y="5904000"/>
            <a:ext cx="1980000" cy="828000"/>
          </a:xfrm>
          <a:prstGeom prst="roundRect">
            <a:avLst/>
          </a:prstGeom>
          <a:solidFill>
            <a:srgbClr val="94BFD4"/>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2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Feedback </a:t>
            </a:r>
            <a:r>
              <a:rPr lang="en-US" sz="2200" b="1"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sessioner</a:t>
            </a:r>
            <a:endParaRPr lang="en-US" sz="22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3" name="Rechteck: abgerundete Ecken 42">
            <a:extLst>
              <a:ext uri="{FF2B5EF4-FFF2-40B4-BE49-F238E27FC236}">
                <a16:creationId xmlns:a16="http://schemas.microsoft.com/office/drawing/2014/main" id="{E65035D1-6AFA-7932-FAD3-D659336865EC}"/>
              </a:ext>
            </a:extLst>
          </p:cNvPr>
          <p:cNvSpPr/>
          <p:nvPr/>
        </p:nvSpPr>
        <p:spPr>
          <a:xfrm>
            <a:off x="1296000" y="6804000"/>
            <a:ext cx="1980000" cy="1152000"/>
          </a:xfrm>
          <a:prstGeom prst="roundRect">
            <a:avLst/>
          </a:prstGeom>
          <a:solidFill>
            <a:srgbClr val="B8D4E2"/>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200" b="1"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Identifiera</a:t>
            </a:r>
            <a:r>
              <a:rPr lang="en-US" sz="22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t>
            </a:r>
            <a:r>
              <a:rPr lang="en-US" sz="2200" b="1"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beteendemönster</a:t>
            </a:r>
            <a:endParaRPr lang="en-US" sz="22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4" name="Rechteck: abgerundete Ecken 43">
            <a:extLst>
              <a:ext uri="{FF2B5EF4-FFF2-40B4-BE49-F238E27FC236}">
                <a16:creationId xmlns:a16="http://schemas.microsoft.com/office/drawing/2014/main" id="{053D99A8-5D99-182C-31D3-D74BC11DB7A0}"/>
              </a:ext>
            </a:extLst>
          </p:cNvPr>
          <p:cNvSpPr/>
          <p:nvPr/>
        </p:nvSpPr>
        <p:spPr>
          <a:xfrm>
            <a:off x="1296000" y="7992000"/>
            <a:ext cx="1980000" cy="828000"/>
          </a:xfrm>
          <a:prstGeom prst="roundRect">
            <a:avLst/>
          </a:prstGeom>
          <a:solidFill>
            <a:srgbClr val="DBEAF1"/>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200" b="1"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Begränsning</a:t>
            </a:r>
            <a:r>
              <a:rPr lang="en-US" sz="22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av feedback</a:t>
            </a:r>
          </a:p>
        </p:txBody>
      </p:sp>
      <p:sp>
        <p:nvSpPr>
          <p:cNvPr id="13" name="CuadroTexto 2">
            <a:extLst>
              <a:ext uri="{FF2B5EF4-FFF2-40B4-BE49-F238E27FC236}">
                <a16:creationId xmlns:a16="http://schemas.microsoft.com/office/drawing/2014/main" id="{84C725F2-A8CB-EB76-A5AB-B7FFC8947082}"/>
              </a:ext>
            </a:extLst>
          </p:cNvPr>
          <p:cNvSpPr txBox="1"/>
          <p:nvPr/>
        </p:nvSpPr>
        <p:spPr>
          <a:xfrm>
            <a:off x="1295400" y="2304000"/>
            <a:ext cx="102108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1.3 Kultur av feedback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6" name="Rechteck: abgerundete Ecken 15">
            <a:extLst>
              <a:ext uri="{FF2B5EF4-FFF2-40B4-BE49-F238E27FC236}">
                <a16:creationId xmlns:a16="http://schemas.microsoft.com/office/drawing/2014/main" id="{FE2E1112-559C-E64B-30E7-C75B463FFEC6}"/>
              </a:ext>
            </a:extLst>
          </p:cNvPr>
          <p:cNvSpPr/>
          <p:nvPr/>
        </p:nvSpPr>
        <p:spPr>
          <a:xfrm>
            <a:off x="12240000" y="4464000"/>
            <a:ext cx="4896000" cy="4032000"/>
          </a:xfrm>
          <a:prstGeom prst="roundRect">
            <a:avLst>
              <a:gd name="adj" fmla="val 0"/>
            </a:avLst>
          </a:prstGeom>
          <a:solidFill>
            <a:srgbClr val="AED633">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noAutofit/>
          </a:bodyPr>
          <a:lstStyle/>
          <a:p>
            <a:pPr marL="342900" indent="-342900">
              <a:buFont typeface="Wingdings" panose="05000000000000000000" pitchFamily="2" charset="2"/>
              <a:buChar char="Ø"/>
            </a:pPr>
            <a:r>
              <a:rPr lang="sv-SE" sz="2400" dirty="0">
                <a:solidFill>
                  <a:schemeClr val="tx1"/>
                </a:solidFill>
                <a:latin typeface="Helvetica Neue" panose="020B0604020202020204" charset="0"/>
              </a:rPr>
              <a:t>Förslag till vidareutbildning
Erkännande
Stärka viljan att ta ansvar
Fokus: fokusera om anställda för att prestera på rätt sätt
Öka medarbetarnas engagemang
Ömsesidigt engagemang
Värdeerbjudanden</a:t>
            </a:r>
            <a:endParaRPr lang="en-US" sz="2400" dirty="0">
              <a:solidFill>
                <a:schemeClr val="tx1"/>
              </a:solidFill>
              <a:latin typeface="Helvetica Neue" panose="020B0604020202020204" charset="0"/>
            </a:endParaRPr>
          </a:p>
        </p:txBody>
      </p:sp>
      <p:sp>
        <p:nvSpPr>
          <p:cNvPr id="19" name="Pfeil: nach rechts 18">
            <a:extLst>
              <a:ext uri="{FF2B5EF4-FFF2-40B4-BE49-F238E27FC236}">
                <a16:creationId xmlns:a16="http://schemas.microsoft.com/office/drawing/2014/main" id="{4FDC6E47-4A83-F8E9-EB4D-6226CB17D384}"/>
              </a:ext>
            </a:extLst>
          </p:cNvPr>
          <p:cNvSpPr/>
          <p:nvPr/>
        </p:nvSpPr>
        <p:spPr>
          <a:xfrm>
            <a:off x="9828000" y="4104000"/>
            <a:ext cx="2414371" cy="4752000"/>
          </a:xfrm>
          <a:prstGeom prst="rightArrow">
            <a:avLst>
              <a:gd name="adj1" fmla="val 60000"/>
              <a:gd name="adj2" fmla="val 50000"/>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chor="ctr">
            <a:noAutofit/>
          </a:bodyPr>
          <a:lstStyle/>
          <a:p>
            <a:pPr algn="ctr"/>
            <a:r>
              <a:rPr lang="en-US" sz="2400" dirty="0">
                <a:latin typeface="Helvetica Neue" panose="020B0604020202020204" charset="0"/>
              </a:rPr>
              <a:t>"bra" 
feedback
</a:t>
            </a:r>
            <a:r>
              <a:rPr lang="en-US" sz="2400" dirty="0" err="1">
                <a:latin typeface="Helvetica Neue" panose="020B0604020202020204" charset="0"/>
              </a:rPr>
              <a:t>leder</a:t>
            </a:r>
            <a:r>
              <a:rPr lang="en-US" sz="2400" dirty="0">
                <a:latin typeface="Helvetica Neue" panose="020B0604020202020204" charset="0"/>
              </a:rPr>
              <a:t> till</a:t>
            </a:r>
          </a:p>
        </p:txBody>
      </p:sp>
      <p:sp>
        <p:nvSpPr>
          <p:cNvPr id="10" name="object 3">
            <a:extLst>
              <a:ext uri="{FF2B5EF4-FFF2-40B4-BE49-F238E27FC236}">
                <a16:creationId xmlns:a16="http://schemas.microsoft.com/office/drawing/2014/main" id="{038786E0-C4E9-70C5-DE0F-E738B35EAA6A}"/>
              </a:ext>
            </a:extLst>
          </p:cNvPr>
          <p:cNvSpPr/>
          <p:nvPr/>
        </p:nvSpPr>
        <p:spPr>
          <a:xfrm>
            <a:off x="1295997" y="4104000"/>
            <a:ext cx="84960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sv-SE"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Hur kan samarbetet mellan chefer och anställda kontinuerligt förbättras? </a:t>
            </a:r>
            <a:endPar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68AA5671-DFEF-B18D-78C0-37BA93703738}"/>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5383871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p:cTn id="17" dur="500" fill="hold"/>
                                        <p:tgtEl>
                                          <p:spTgt spid="48"/>
                                        </p:tgtEl>
                                        <p:attrNameLst>
                                          <p:attrName>ppt_w</p:attrName>
                                        </p:attrNameLst>
                                      </p:cBhvr>
                                      <p:tavLst>
                                        <p:tav tm="0">
                                          <p:val>
                                            <p:fltVal val="0"/>
                                          </p:val>
                                        </p:tav>
                                        <p:tav tm="100000">
                                          <p:val>
                                            <p:strVal val="#ppt_w"/>
                                          </p:val>
                                        </p:tav>
                                      </p:tavLst>
                                    </p:anim>
                                    <p:anim calcmode="lin" valueType="num">
                                      <p:cBhvr>
                                        <p:cTn id="18" dur="500" fill="hold"/>
                                        <p:tgtEl>
                                          <p:spTgt spid="48"/>
                                        </p:tgtEl>
                                        <p:attrNameLst>
                                          <p:attrName>ppt_h</p:attrName>
                                        </p:attrNameLst>
                                      </p:cBhvr>
                                      <p:tavLst>
                                        <p:tav tm="0">
                                          <p:val>
                                            <p:fltVal val="0"/>
                                          </p:val>
                                        </p:tav>
                                        <p:tav tm="100000">
                                          <p:val>
                                            <p:strVal val="#ppt_h"/>
                                          </p:val>
                                        </p:tav>
                                      </p:tavLst>
                                    </p:anim>
                                    <p:animEffect transition="in" filter="fade">
                                      <p:cBhvr>
                                        <p:cTn id="19" dur="500"/>
                                        <p:tgtEl>
                                          <p:spTgt spid="4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anim calcmode="lin" valueType="num">
                                      <p:cBhvr>
                                        <p:cTn id="24" dur="500" fill="hold"/>
                                        <p:tgtEl>
                                          <p:spTgt spid="38"/>
                                        </p:tgtEl>
                                        <p:attrNameLst>
                                          <p:attrName>ppt_w</p:attrName>
                                        </p:attrNameLst>
                                      </p:cBhvr>
                                      <p:tavLst>
                                        <p:tav tm="0">
                                          <p:val>
                                            <p:fltVal val="0"/>
                                          </p:val>
                                        </p:tav>
                                        <p:tav tm="100000">
                                          <p:val>
                                            <p:strVal val="#ppt_w"/>
                                          </p:val>
                                        </p:tav>
                                      </p:tavLst>
                                    </p:anim>
                                    <p:anim calcmode="lin" valueType="num">
                                      <p:cBhvr>
                                        <p:cTn id="25" dur="500" fill="hold"/>
                                        <p:tgtEl>
                                          <p:spTgt spid="38"/>
                                        </p:tgtEl>
                                        <p:attrNameLst>
                                          <p:attrName>ppt_h</p:attrName>
                                        </p:attrNameLst>
                                      </p:cBhvr>
                                      <p:tavLst>
                                        <p:tav tm="0">
                                          <p:val>
                                            <p:fltVal val="0"/>
                                          </p:val>
                                        </p:tav>
                                        <p:tav tm="100000">
                                          <p:val>
                                            <p:strVal val="#ppt_h"/>
                                          </p:val>
                                        </p:tav>
                                      </p:tavLst>
                                    </p:anim>
                                    <p:animEffect transition="in" filter="fade">
                                      <p:cBhvr>
                                        <p:cTn id="26" dur="500"/>
                                        <p:tgtEl>
                                          <p:spTgt spid="3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p:cTn id="29" dur="500" fill="hold"/>
                                        <p:tgtEl>
                                          <p:spTgt spid="49"/>
                                        </p:tgtEl>
                                        <p:attrNameLst>
                                          <p:attrName>ppt_w</p:attrName>
                                        </p:attrNameLst>
                                      </p:cBhvr>
                                      <p:tavLst>
                                        <p:tav tm="0">
                                          <p:val>
                                            <p:fltVal val="0"/>
                                          </p:val>
                                        </p:tav>
                                        <p:tav tm="100000">
                                          <p:val>
                                            <p:strVal val="#ppt_w"/>
                                          </p:val>
                                        </p:tav>
                                      </p:tavLst>
                                    </p:anim>
                                    <p:anim calcmode="lin" valueType="num">
                                      <p:cBhvr>
                                        <p:cTn id="30" dur="500" fill="hold"/>
                                        <p:tgtEl>
                                          <p:spTgt spid="49"/>
                                        </p:tgtEl>
                                        <p:attrNameLst>
                                          <p:attrName>ppt_h</p:attrName>
                                        </p:attrNameLst>
                                      </p:cBhvr>
                                      <p:tavLst>
                                        <p:tav tm="0">
                                          <p:val>
                                            <p:fltVal val="0"/>
                                          </p:val>
                                        </p:tav>
                                        <p:tav tm="100000">
                                          <p:val>
                                            <p:strVal val="#ppt_h"/>
                                          </p:val>
                                        </p:tav>
                                      </p:tavLst>
                                    </p:anim>
                                    <p:animEffect transition="in" filter="fade">
                                      <p:cBhvr>
                                        <p:cTn id="31" dur="500"/>
                                        <p:tgtEl>
                                          <p:spTgt spid="49"/>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p:cTn id="36" dur="500" fill="hold"/>
                                        <p:tgtEl>
                                          <p:spTgt spid="43"/>
                                        </p:tgtEl>
                                        <p:attrNameLst>
                                          <p:attrName>ppt_w</p:attrName>
                                        </p:attrNameLst>
                                      </p:cBhvr>
                                      <p:tavLst>
                                        <p:tav tm="0">
                                          <p:val>
                                            <p:fltVal val="0"/>
                                          </p:val>
                                        </p:tav>
                                        <p:tav tm="100000">
                                          <p:val>
                                            <p:strVal val="#ppt_w"/>
                                          </p:val>
                                        </p:tav>
                                      </p:tavLst>
                                    </p:anim>
                                    <p:anim calcmode="lin" valueType="num">
                                      <p:cBhvr>
                                        <p:cTn id="37" dur="500" fill="hold"/>
                                        <p:tgtEl>
                                          <p:spTgt spid="43"/>
                                        </p:tgtEl>
                                        <p:attrNameLst>
                                          <p:attrName>ppt_h</p:attrName>
                                        </p:attrNameLst>
                                      </p:cBhvr>
                                      <p:tavLst>
                                        <p:tav tm="0">
                                          <p:val>
                                            <p:fltVal val="0"/>
                                          </p:val>
                                        </p:tav>
                                        <p:tav tm="100000">
                                          <p:val>
                                            <p:strVal val="#ppt_h"/>
                                          </p:val>
                                        </p:tav>
                                      </p:tavLst>
                                    </p:anim>
                                    <p:animEffect transition="in" filter="fade">
                                      <p:cBhvr>
                                        <p:cTn id="38" dur="500"/>
                                        <p:tgtEl>
                                          <p:spTgt spid="43"/>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500" fill="hold"/>
                                        <p:tgtEl>
                                          <p:spTgt spid="51"/>
                                        </p:tgtEl>
                                        <p:attrNameLst>
                                          <p:attrName>ppt_w</p:attrName>
                                        </p:attrNameLst>
                                      </p:cBhvr>
                                      <p:tavLst>
                                        <p:tav tm="0">
                                          <p:val>
                                            <p:fltVal val="0"/>
                                          </p:val>
                                        </p:tav>
                                        <p:tav tm="100000">
                                          <p:val>
                                            <p:strVal val="#ppt_w"/>
                                          </p:val>
                                        </p:tav>
                                      </p:tavLst>
                                    </p:anim>
                                    <p:anim calcmode="lin" valueType="num">
                                      <p:cBhvr>
                                        <p:cTn id="42" dur="500" fill="hold"/>
                                        <p:tgtEl>
                                          <p:spTgt spid="51"/>
                                        </p:tgtEl>
                                        <p:attrNameLst>
                                          <p:attrName>ppt_h</p:attrName>
                                        </p:attrNameLst>
                                      </p:cBhvr>
                                      <p:tavLst>
                                        <p:tav tm="0">
                                          <p:val>
                                            <p:fltVal val="0"/>
                                          </p:val>
                                        </p:tav>
                                        <p:tav tm="100000">
                                          <p:val>
                                            <p:strVal val="#ppt_h"/>
                                          </p:val>
                                        </p:tav>
                                      </p:tavLst>
                                    </p:anim>
                                    <p:animEffect transition="in" filter="fade">
                                      <p:cBhvr>
                                        <p:cTn id="43" dur="500"/>
                                        <p:tgtEl>
                                          <p:spTgt spid="51"/>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6"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barn(inHorizontal)">
                                      <p:cBhvr>
                                        <p:cTn id="6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1" grpId="0" animBg="1"/>
      <p:bldP spid="53" grpId="0" animBg="1"/>
      <p:bldP spid="46" grpId="0" animBg="1"/>
      <p:bldP spid="38" grpId="0" animBg="1"/>
      <p:bldP spid="43" grpId="0" animBg="1"/>
      <p:bldP spid="44" grpId="0" animBg="1"/>
      <p:bldP spid="16" grpId="0" animBg="1"/>
      <p:bldP spid="1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feld 26">
            <a:extLst>
              <a:ext uri="{FF2B5EF4-FFF2-40B4-BE49-F238E27FC236}">
                <a16:creationId xmlns:a16="http://schemas.microsoft.com/office/drawing/2014/main" id="{8AD88581-48D4-949D-73EB-B6C63A5EE981}"/>
              </a:ext>
            </a:extLst>
          </p:cNvPr>
          <p:cNvSpPr txBox="1"/>
          <p:nvPr/>
        </p:nvSpPr>
        <p:spPr>
          <a:xfrm>
            <a:off x="1368000" y="4860000"/>
            <a:ext cx="3132000" cy="3888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sv-SE" sz="2200" dirty="0">
                <a:latin typeface="Helvetica Neue" panose="020B0604020202020204" charset="0"/>
                <a:ea typeface="Microsoft Sans Serif" panose="020B0604020202020204" pitchFamily="34" charset="0"/>
                <a:cs typeface="Microsoft Sans Serif" panose="020B0604020202020204" pitchFamily="34" charset="0"/>
              </a:rPr>
              <a:t>Princip: lära genom att göra
Överföring av lärande kan observeras direkt av instruktören
Omedelbar korrigerande eller bekräftande effekt på eleven</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Textfeld 29">
            <a:extLst>
              <a:ext uri="{FF2B5EF4-FFF2-40B4-BE49-F238E27FC236}">
                <a16:creationId xmlns:a16="http://schemas.microsoft.com/office/drawing/2014/main" id="{15A21C08-ACD2-54CF-85E1-8D00A56FD05F}"/>
              </a:ext>
            </a:extLst>
          </p:cNvPr>
          <p:cNvSpPr txBox="1"/>
          <p:nvPr/>
        </p:nvSpPr>
        <p:spPr>
          <a:xfrm>
            <a:off x="4680000" y="4860000"/>
            <a:ext cx="2952000" cy="3888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Feedback </a:t>
            </a:r>
            <a:r>
              <a:rPr lang="en-US" sz="2200" dirty="0" err="1">
                <a:latin typeface="Helvetica Neue" panose="020B0604020202020204" charset="0"/>
                <a:ea typeface="Microsoft Sans Serif" panose="020B0604020202020204" pitchFamily="34" charset="0"/>
                <a:cs typeface="Microsoft Sans Serif" panose="020B0604020202020204" pitchFamily="34" charset="0"/>
              </a:rPr>
              <a:t>på</a:t>
            </a:r>
            <a:r>
              <a:rPr lang="en-US" sz="2200" dirty="0">
                <a:latin typeface="Helvetica Neue" panose="020B0604020202020204" charset="0"/>
                <a:ea typeface="Microsoft Sans Serif" panose="020B0604020202020204" pitchFamily="34" charset="0"/>
                <a:cs typeface="Microsoft Sans Serif" panose="020B0604020202020204" pitchFamily="34" charset="0"/>
              </a:rPr>
              <a:t> det </a:t>
            </a:r>
            <a:r>
              <a:rPr lang="en-US" sz="2200" dirty="0" err="1">
                <a:latin typeface="Helvetica Neue" panose="020B0604020202020204" charset="0"/>
                <a:ea typeface="Microsoft Sans Serif" panose="020B0604020202020204" pitchFamily="34" charset="0"/>
                <a:cs typeface="Microsoft Sans Serif" panose="020B0604020202020204" pitchFamily="34" charset="0"/>
              </a:rPr>
              <a:t>personliga</a:t>
            </a:r>
            <a:r>
              <a:rPr lang="en-US" sz="2200" dirty="0">
                <a:latin typeface="Helvetica Neue" panose="020B0604020202020204" charset="0"/>
                <a:ea typeface="Microsoft Sans Serif" panose="020B0604020202020204" pitchFamily="34" charset="0"/>
                <a:cs typeface="Microsoft Sans Serif" panose="020B0604020202020204" pitchFamily="34" charset="0"/>
              </a:rPr>
              <a:t> </a:t>
            </a:r>
            <a:r>
              <a:rPr lang="en-US" sz="2200" dirty="0" err="1">
                <a:latin typeface="Helvetica Neue" panose="020B0604020202020204" charset="0"/>
                <a:ea typeface="Microsoft Sans Serif" panose="020B0604020202020204" pitchFamily="34" charset="0"/>
                <a:cs typeface="Microsoft Sans Serif" panose="020B0604020202020204" pitchFamily="34" charset="0"/>
              </a:rPr>
              <a:t>nivå</a:t>
            </a:r>
            <a:r>
              <a:rPr lang="en-US" sz="2200" dirty="0">
                <a:latin typeface="Helvetica Neue" panose="020B0604020202020204" charset="0"/>
                <a:ea typeface="Microsoft Sans Serif" panose="020B0604020202020204" pitchFamily="34" charset="0"/>
                <a:cs typeface="Microsoft Sans Serif" panose="020B0604020202020204" pitchFamily="34" charset="0"/>
              </a:rPr>
              <a:t>
</a:t>
            </a:r>
            <a:r>
              <a:rPr lang="en-US" sz="2200" dirty="0" err="1">
                <a:latin typeface="Helvetica Neue" panose="020B0604020202020204" charset="0"/>
                <a:ea typeface="Microsoft Sans Serif" panose="020B0604020202020204" pitchFamily="34" charset="0"/>
                <a:cs typeface="Microsoft Sans Serif" panose="020B0604020202020204" pitchFamily="34" charset="0"/>
              </a:rPr>
              <a:t>Alltid</a:t>
            </a:r>
            <a:r>
              <a:rPr lang="en-US" sz="2200" dirty="0">
                <a:latin typeface="Helvetica Neue" panose="020B0604020202020204" charset="0"/>
                <a:ea typeface="Microsoft Sans Serif" panose="020B0604020202020204" pitchFamily="34" charset="0"/>
                <a:cs typeface="Microsoft Sans Serif" panose="020B0604020202020204" pitchFamily="34" charset="0"/>
              </a:rPr>
              <a:t> </a:t>
            </a:r>
            <a:r>
              <a:rPr lang="en-US" sz="2200" dirty="0" err="1">
                <a:latin typeface="Helvetica Neue" panose="020B0604020202020204" charset="0"/>
                <a:ea typeface="Microsoft Sans Serif" panose="020B0604020202020204" pitchFamily="34" charset="0"/>
                <a:cs typeface="Microsoft Sans Serif" panose="020B0604020202020204" pitchFamily="34" charset="0"/>
              </a:rPr>
              <a:t>positivt</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1" name="Textfeld 30">
            <a:extLst>
              <a:ext uri="{FF2B5EF4-FFF2-40B4-BE49-F238E27FC236}">
                <a16:creationId xmlns:a16="http://schemas.microsoft.com/office/drawing/2014/main" id="{F0170EB3-48FE-90B1-424D-59B257D0D96A}"/>
              </a:ext>
            </a:extLst>
          </p:cNvPr>
          <p:cNvSpPr txBox="1"/>
          <p:nvPr/>
        </p:nvSpPr>
        <p:spPr>
          <a:xfrm>
            <a:off x="7848000" y="4860000"/>
            <a:ext cx="2952000" cy="3888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sv-SE" sz="2200" dirty="0">
                <a:latin typeface="Helvetica Neue" panose="020B0604020202020204" charset="0"/>
                <a:ea typeface="Microsoft Sans Serif" panose="020B0604020202020204" pitchFamily="34" charset="0"/>
                <a:cs typeface="Microsoft Sans Serif" panose="020B0604020202020204" pitchFamily="34" charset="0"/>
              </a:rPr>
              <a:t>Rekommendation för handling eller tänkande
Starkt subjektivt påverkad</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2" name="Textfeld 31">
            <a:extLst>
              <a:ext uri="{FF2B5EF4-FFF2-40B4-BE49-F238E27FC236}">
                <a16:creationId xmlns:a16="http://schemas.microsoft.com/office/drawing/2014/main" id="{A8BAF8A0-9E37-6DB8-9A6A-171A89A1B7BC}"/>
              </a:ext>
            </a:extLst>
          </p:cNvPr>
          <p:cNvSpPr txBox="1"/>
          <p:nvPr/>
        </p:nvSpPr>
        <p:spPr>
          <a:xfrm>
            <a:off x="11016000" y="4860000"/>
            <a:ext cx="2952000" cy="3888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sv-SE" sz="2200" dirty="0">
                <a:latin typeface="Helvetica Neue" panose="020B0604020202020204" charset="0"/>
                <a:ea typeface="Microsoft Sans Serif" panose="020B0604020202020204" pitchFamily="34" charset="0"/>
                <a:cs typeface="Microsoft Sans Serif" panose="020B0604020202020204" pitchFamily="34" charset="0"/>
              </a:rPr>
              <a:t>Ger en feedback, där du utvecklar din egen lämpliga lösning för dig själv via frågor och struktur</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3" name="Textfeld 32">
            <a:extLst>
              <a:ext uri="{FF2B5EF4-FFF2-40B4-BE49-F238E27FC236}">
                <a16:creationId xmlns:a16="http://schemas.microsoft.com/office/drawing/2014/main" id="{FC807C67-F61F-F36E-DE56-7A4020624DCC}"/>
              </a:ext>
            </a:extLst>
          </p:cNvPr>
          <p:cNvSpPr txBox="1"/>
          <p:nvPr/>
        </p:nvSpPr>
        <p:spPr>
          <a:xfrm>
            <a:off x="14184000" y="4860000"/>
            <a:ext cx="2952000" cy="3888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sv-SE" sz="2200" dirty="0">
                <a:latin typeface="Helvetica Neue" panose="020B0604020202020204" charset="0"/>
                <a:ea typeface="Microsoft Sans Serif" panose="020B0604020202020204" pitchFamily="34" charset="0"/>
                <a:cs typeface="Microsoft Sans Serif" panose="020B0604020202020204" pitchFamily="34" charset="0"/>
              </a:rPr>
              <a:t>Mer relaterat till arbetsnivån
Kontrollera arbetsresultatet: har de avsedda målen uppnåtts eller inte? </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5</a:t>
            </a:r>
          </a:p>
        </p:txBody>
      </p:sp>
      <p:sp>
        <p:nvSpPr>
          <p:cNvPr id="9" name="Textfeld 8">
            <a:extLst>
              <a:ext uri="{FF2B5EF4-FFF2-40B4-BE49-F238E27FC236}">
                <a16:creationId xmlns:a16="http://schemas.microsoft.com/office/drawing/2014/main" id="{BF7C47D6-6F4A-2EE7-5515-01993D4A4A33}"/>
              </a:ext>
            </a:extLst>
          </p:cNvPr>
          <p:cNvSpPr txBox="1"/>
          <p:nvPr/>
        </p:nvSpPr>
        <p:spPr>
          <a:xfrm>
            <a:off x="1296000" y="3384000"/>
            <a:ext cx="6248400" cy="830997"/>
          </a:xfrm>
          <a:prstGeom prst="rect">
            <a:avLst/>
          </a:prstGeom>
          <a:noFill/>
        </p:spPr>
        <p:txBody>
          <a:bodyPr wrap="square">
            <a:spAutoFit/>
          </a:bodyPr>
          <a:lstStyle/>
          <a:p>
            <a:r>
              <a:rPr lang="sv-SE" sz="2400" b="1" dirty="0">
                <a:latin typeface="Helvetica Neue" panose="020B0604020202020204" charset="0"/>
                <a:ea typeface="Microsoft Sans Serif" panose="020B0604020202020204" pitchFamily="34" charset="0"/>
                <a:cs typeface="Microsoft Sans Serif" panose="020B0604020202020204" pitchFamily="34" charset="0"/>
                <a:sym typeface="Calibri"/>
              </a:rPr>
              <a:t>Typer av feedback som är användbara
</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hteck: abgerundete Ecken 6">
            <a:extLst>
              <a:ext uri="{FF2B5EF4-FFF2-40B4-BE49-F238E27FC236}">
                <a16:creationId xmlns:a16="http://schemas.microsoft.com/office/drawing/2014/main" id="{5CE01968-81ED-84D7-36D2-6A9AE094D06B}"/>
              </a:ext>
            </a:extLst>
          </p:cNvPr>
          <p:cNvSpPr/>
          <p:nvPr/>
        </p:nvSpPr>
        <p:spPr>
          <a:xfrm>
            <a:off x="1332000" y="4104000"/>
            <a:ext cx="320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Utbildning</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på</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jobbet</a:t>
            </a:r>
            <a:endParaRPr lang="en-US" sz="2400" kern="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7" name="Rechteck: abgerundete Ecken 16">
            <a:extLst>
              <a:ext uri="{FF2B5EF4-FFF2-40B4-BE49-F238E27FC236}">
                <a16:creationId xmlns:a16="http://schemas.microsoft.com/office/drawing/2014/main" id="{8029396A-39C9-A437-11F0-8DF7914917FD}"/>
              </a:ext>
            </a:extLst>
          </p:cNvPr>
          <p:cNvSpPr/>
          <p:nvPr/>
        </p:nvSpPr>
        <p:spPr>
          <a:xfrm>
            <a:off x="4644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algn="ctr" defTabSz="1111250">
              <a:lnSpc>
                <a:spcPct val="90000"/>
              </a:lnSpc>
              <a:spcBef>
                <a:spcPct val="0"/>
              </a:spcBef>
              <a:spcAft>
                <a:spcPct val="350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Feedback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som</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uppskattning</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2" name="Rechteck: abgerundete Ecken 21">
            <a:extLst>
              <a:ext uri="{FF2B5EF4-FFF2-40B4-BE49-F238E27FC236}">
                <a16:creationId xmlns:a16="http://schemas.microsoft.com/office/drawing/2014/main" id="{0975102C-1DEA-3054-A39F-2D03285CC678}"/>
              </a:ext>
            </a:extLst>
          </p:cNvPr>
          <p:cNvSpPr/>
          <p:nvPr/>
        </p:nvSpPr>
        <p:spPr>
          <a:xfrm>
            <a:off x="7812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lvl="0" indent="0" algn="ctr" defTabSz="1111250">
              <a:lnSpc>
                <a:spcPct val="90000"/>
              </a:lnSpc>
              <a:spcBef>
                <a:spcPct val="0"/>
              </a:spcBef>
              <a:spcAft>
                <a:spcPct val="35000"/>
              </a:spcAft>
              <a:buNone/>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Råd</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3" name="Rechteck: abgerundete Ecken 22">
            <a:extLst>
              <a:ext uri="{FF2B5EF4-FFF2-40B4-BE49-F238E27FC236}">
                <a16:creationId xmlns:a16="http://schemas.microsoft.com/office/drawing/2014/main" id="{4CBEBC28-5138-1A37-5C0C-44B73C8B1A32}"/>
              </a:ext>
            </a:extLst>
          </p:cNvPr>
          <p:cNvSpPr/>
          <p:nvPr/>
        </p:nvSpPr>
        <p:spPr>
          <a:xfrm>
            <a:off x="10980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algn="ctr" defTabSz="1111250">
              <a:lnSpc>
                <a:spcPct val="90000"/>
              </a:lnSpc>
              <a:spcBef>
                <a:spcPct val="0"/>
              </a:spcBef>
              <a:spcAft>
                <a:spcPct val="350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Feedback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som</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coachning</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4" name="Rechteck: abgerundete Ecken 23">
            <a:extLst>
              <a:ext uri="{FF2B5EF4-FFF2-40B4-BE49-F238E27FC236}">
                <a16:creationId xmlns:a16="http://schemas.microsoft.com/office/drawing/2014/main" id="{3651EFD2-977E-7EBC-3FCA-6F6C870582BB}"/>
              </a:ext>
            </a:extLst>
          </p:cNvPr>
          <p:cNvSpPr/>
          <p:nvPr/>
        </p:nvSpPr>
        <p:spPr>
          <a:xfrm>
            <a:off x="14148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lvl="0" indent="0" algn="ctr" defTabSz="1111250">
              <a:lnSpc>
                <a:spcPct val="90000"/>
              </a:lnSpc>
              <a:spcBef>
                <a:spcPct val="0"/>
              </a:spcBef>
              <a:spcAft>
                <a:spcPct val="35000"/>
              </a:spcAft>
              <a:buNone/>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Utvärdering</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FACDAF6D-3847-8225-76AF-F38226BAF021}"/>
              </a:ext>
            </a:extLst>
          </p:cNvPr>
          <p:cNvSpPr txBox="1"/>
          <p:nvPr/>
        </p:nvSpPr>
        <p:spPr>
          <a:xfrm>
            <a:off x="1296000" y="1548000"/>
            <a:ext cx="15736800" cy="1569660"/>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3" name="CuadroTexto 2">
            <a:extLst>
              <a:ext uri="{FF2B5EF4-FFF2-40B4-BE49-F238E27FC236}">
                <a16:creationId xmlns:a16="http://schemas.microsoft.com/office/drawing/2014/main" id="{44804669-476E-3151-A878-BEE93FC97C6B}"/>
              </a:ext>
            </a:extLst>
          </p:cNvPr>
          <p:cNvSpPr txBox="1"/>
          <p:nvPr/>
        </p:nvSpPr>
        <p:spPr>
          <a:xfrm>
            <a:off x="1295400" y="2304000"/>
            <a:ext cx="102108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1.3 Kultur av feedback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2528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250"/>
                                        <p:tgtEl>
                                          <p:spTgt spid="27"/>
                                        </p:tgtEl>
                                      </p:cBhvr>
                                    </p:animEffect>
                                    <p:anim calcmode="lin" valueType="num">
                                      <p:cBhvr>
                                        <p:cTn id="12" dur="250" fill="hold"/>
                                        <p:tgtEl>
                                          <p:spTgt spid="27"/>
                                        </p:tgtEl>
                                        <p:attrNameLst>
                                          <p:attrName>ppt_x</p:attrName>
                                        </p:attrNameLst>
                                      </p:cBhvr>
                                      <p:tavLst>
                                        <p:tav tm="0">
                                          <p:val>
                                            <p:strVal val="#ppt_x"/>
                                          </p:val>
                                        </p:tav>
                                        <p:tav tm="100000">
                                          <p:val>
                                            <p:strVal val="#ppt_x"/>
                                          </p:val>
                                        </p:tav>
                                      </p:tavLst>
                                    </p:anim>
                                    <p:anim calcmode="lin" valueType="num">
                                      <p:cBhvr>
                                        <p:cTn id="13" dur="25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checkerboard(across)">
                                      <p:cBhvr>
                                        <p:cTn id="18" dur="500"/>
                                        <p:tgtEl>
                                          <p:spTgt spid="17"/>
                                        </p:tgtEl>
                                      </p:cBhvr>
                                    </p:animEffect>
                                  </p:childTnLst>
                                </p:cTn>
                              </p:par>
                            </p:childTnLst>
                          </p:cTn>
                        </p:par>
                        <p:par>
                          <p:cTn id="19" fill="hold">
                            <p:stCondLst>
                              <p:cond delay="500"/>
                            </p:stCondLst>
                            <p:childTnLst>
                              <p:par>
                                <p:cTn id="20" presetID="4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250"/>
                                        <p:tgtEl>
                                          <p:spTgt spid="30"/>
                                        </p:tgtEl>
                                      </p:cBhvr>
                                    </p:animEffect>
                                    <p:anim calcmode="lin" valueType="num">
                                      <p:cBhvr>
                                        <p:cTn id="23" dur="250" fill="hold"/>
                                        <p:tgtEl>
                                          <p:spTgt spid="30"/>
                                        </p:tgtEl>
                                        <p:attrNameLst>
                                          <p:attrName>ppt_x</p:attrName>
                                        </p:attrNameLst>
                                      </p:cBhvr>
                                      <p:tavLst>
                                        <p:tav tm="0">
                                          <p:val>
                                            <p:strVal val="#ppt_x"/>
                                          </p:val>
                                        </p:tav>
                                        <p:tav tm="100000">
                                          <p:val>
                                            <p:strVal val="#ppt_x"/>
                                          </p:val>
                                        </p:tav>
                                      </p:tavLst>
                                    </p:anim>
                                    <p:anim calcmode="lin" valueType="num">
                                      <p:cBhvr>
                                        <p:cTn id="24" dur="25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checkerboard(across)">
                                      <p:cBhvr>
                                        <p:cTn id="29" dur="500"/>
                                        <p:tgtEl>
                                          <p:spTgt spid="22"/>
                                        </p:tgtEl>
                                      </p:cBhvr>
                                    </p:animEffect>
                                  </p:childTnLst>
                                </p:cTn>
                              </p:par>
                            </p:childTnLst>
                          </p:cTn>
                        </p:par>
                        <p:par>
                          <p:cTn id="30" fill="hold">
                            <p:stCondLst>
                              <p:cond delay="500"/>
                            </p:stCondLst>
                            <p:childTnLst>
                              <p:par>
                                <p:cTn id="31" presetID="4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250"/>
                                        <p:tgtEl>
                                          <p:spTgt spid="31"/>
                                        </p:tgtEl>
                                      </p:cBhvr>
                                    </p:animEffect>
                                    <p:anim calcmode="lin" valueType="num">
                                      <p:cBhvr>
                                        <p:cTn id="34" dur="250" fill="hold"/>
                                        <p:tgtEl>
                                          <p:spTgt spid="31"/>
                                        </p:tgtEl>
                                        <p:attrNameLst>
                                          <p:attrName>ppt_x</p:attrName>
                                        </p:attrNameLst>
                                      </p:cBhvr>
                                      <p:tavLst>
                                        <p:tav tm="0">
                                          <p:val>
                                            <p:strVal val="#ppt_x"/>
                                          </p:val>
                                        </p:tav>
                                        <p:tav tm="100000">
                                          <p:val>
                                            <p:strVal val="#ppt_x"/>
                                          </p:val>
                                        </p:tav>
                                      </p:tavLst>
                                    </p:anim>
                                    <p:anim calcmode="lin" valueType="num">
                                      <p:cBhvr>
                                        <p:cTn id="35" dur="25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checkerboard(across)">
                                      <p:cBhvr>
                                        <p:cTn id="40" dur="500"/>
                                        <p:tgtEl>
                                          <p:spTgt spid="23"/>
                                        </p:tgtEl>
                                      </p:cBhvr>
                                    </p:animEffect>
                                  </p:childTnLst>
                                </p:cTn>
                              </p:par>
                            </p:childTnLst>
                          </p:cTn>
                        </p:par>
                        <p:par>
                          <p:cTn id="41" fill="hold">
                            <p:stCondLst>
                              <p:cond delay="500"/>
                            </p:stCondLst>
                            <p:childTnLst>
                              <p:par>
                                <p:cTn id="42" presetID="47" presetClass="entr" presetSubtype="0"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250"/>
                                        <p:tgtEl>
                                          <p:spTgt spid="32"/>
                                        </p:tgtEl>
                                      </p:cBhvr>
                                    </p:animEffect>
                                    <p:anim calcmode="lin" valueType="num">
                                      <p:cBhvr>
                                        <p:cTn id="45" dur="250" fill="hold"/>
                                        <p:tgtEl>
                                          <p:spTgt spid="32"/>
                                        </p:tgtEl>
                                        <p:attrNameLst>
                                          <p:attrName>ppt_x</p:attrName>
                                        </p:attrNameLst>
                                      </p:cBhvr>
                                      <p:tavLst>
                                        <p:tav tm="0">
                                          <p:val>
                                            <p:strVal val="#ppt_x"/>
                                          </p:val>
                                        </p:tav>
                                        <p:tav tm="100000">
                                          <p:val>
                                            <p:strVal val="#ppt_x"/>
                                          </p:val>
                                        </p:tav>
                                      </p:tavLst>
                                    </p:anim>
                                    <p:anim calcmode="lin" valueType="num">
                                      <p:cBhvr>
                                        <p:cTn id="46" dur="25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checkerboard(across)">
                                      <p:cBhvr>
                                        <p:cTn id="51" dur="500"/>
                                        <p:tgtEl>
                                          <p:spTgt spid="24"/>
                                        </p:tgtEl>
                                      </p:cBhvr>
                                    </p:animEffect>
                                  </p:childTnLst>
                                </p:cTn>
                              </p:par>
                            </p:childTnLst>
                          </p:cTn>
                        </p:par>
                        <p:par>
                          <p:cTn id="52" fill="hold">
                            <p:stCondLst>
                              <p:cond delay="500"/>
                            </p:stCondLst>
                            <p:childTnLst>
                              <p:par>
                                <p:cTn id="53" presetID="47" presetClass="entr" presetSubtype="0"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250"/>
                                        <p:tgtEl>
                                          <p:spTgt spid="33"/>
                                        </p:tgtEl>
                                      </p:cBhvr>
                                    </p:animEffect>
                                    <p:anim calcmode="lin" valueType="num">
                                      <p:cBhvr>
                                        <p:cTn id="56" dur="250" fill="hold"/>
                                        <p:tgtEl>
                                          <p:spTgt spid="33"/>
                                        </p:tgtEl>
                                        <p:attrNameLst>
                                          <p:attrName>ppt_x</p:attrName>
                                        </p:attrNameLst>
                                      </p:cBhvr>
                                      <p:tavLst>
                                        <p:tav tm="0">
                                          <p:val>
                                            <p:strVal val="#ppt_x"/>
                                          </p:val>
                                        </p:tav>
                                        <p:tav tm="100000">
                                          <p:val>
                                            <p:strVal val="#ppt_x"/>
                                          </p:val>
                                        </p:tav>
                                      </p:tavLst>
                                    </p:anim>
                                    <p:anim calcmode="lin" valueType="num">
                                      <p:cBhvr>
                                        <p:cTn id="57" dur="25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1" grpId="0" animBg="1"/>
      <p:bldP spid="32" grpId="0" animBg="1"/>
      <p:bldP spid="33" grpId="0" animBg="1"/>
      <p:bldP spid="7" grpId="0" animBg="1"/>
      <p:bldP spid="17" grpId="0" animBg="1"/>
      <p:bldP spid="22" grpId="0" animBg="1"/>
      <p:bldP spid="23" grpId="0"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5400" y="8915280"/>
            <a:ext cx="1676400" cy="276999"/>
          </a:xfrm>
          <a:prstGeom prst="rect">
            <a:avLst/>
          </a:prstGeom>
          <a:noFill/>
        </p:spPr>
        <p:txBody>
          <a:bodyPr wrap="square" rtlCol="0">
            <a:spAutoFit/>
          </a:bodyPr>
          <a:lstStyle/>
          <a:p>
            <a:r>
              <a:rPr lang="es-ES" sz="1200" dirty="0">
                <a:latin typeface="Helvetica Neue" panose="020B0604020202020204" charset="0"/>
                <a:ea typeface="Microsoft Sans Serif" panose="020B0604020202020204" pitchFamily="34" charset="0"/>
                <a:cs typeface="Microsoft Sans Serif" panose="020B0604020202020204" pitchFamily="34" charset="0"/>
              </a:rPr>
              <a:t>Source no.: 19</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8914800" cy="830997"/>
          </a:xfrm>
          <a:prstGeom prst="rect">
            <a:avLst/>
          </a:prstGeom>
          <a:noFill/>
        </p:spPr>
        <p:txBody>
          <a:bodyPr wrap="square">
            <a:spAutoFit/>
          </a:bodyPr>
          <a:lstStyle/>
          <a:p>
            <a:r>
              <a:rPr lang="sv-SE" sz="2400" b="1" dirty="0">
                <a:latin typeface="Helvetica Neue" panose="020B0604020202020204" charset="0"/>
                <a:ea typeface="Microsoft Sans Serif" panose="020B0604020202020204" pitchFamily="34" charset="0"/>
                <a:cs typeface="Microsoft Sans Serif" panose="020B0604020202020204" pitchFamily="34" charset="0"/>
                <a:sym typeface="Calibri"/>
              </a:rPr>
              <a:t>De "gyllene reglerna" för feedback – en checklista
</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Textfeld 1">
            <a:extLst>
              <a:ext uri="{FF2B5EF4-FFF2-40B4-BE49-F238E27FC236}">
                <a16:creationId xmlns:a16="http://schemas.microsoft.com/office/drawing/2014/main" id="{04859A7C-CCD7-3DF0-9442-CD0AE9365E79}"/>
              </a:ext>
            </a:extLst>
          </p:cNvPr>
          <p:cNvSpPr txBox="1"/>
          <p:nvPr/>
        </p:nvSpPr>
        <p:spPr>
          <a:xfrm>
            <a:off x="1296000" y="4104000"/>
            <a:ext cx="15840000" cy="4752000"/>
          </a:xfrm>
          <a:prstGeom prst="flowChartProcess">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R="0" lvl="0">
              <a:spcBef>
                <a:spcPts val="0"/>
              </a:spcBef>
              <a:spcAft>
                <a:spcPts val="0"/>
              </a:spcAft>
              <a:buClr>
                <a:schemeClr val="dk1"/>
              </a:buClr>
              <a:buSzPts val="2500"/>
            </a:pPr>
            <a:endParaRPr lang="en-US" sz="6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3" name="Tabelle 2">
            <a:extLst>
              <a:ext uri="{FF2B5EF4-FFF2-40B4-BE49-F238E27FC236}">
                <a16:creationId xmlns:a16="http://schemas.microsoft.com/office/drawing/2014/main" id="{7A44C606-AA00-A4EF-9230-40EA6830C0A3}"/>
              </a:ext>
            </a:extLst>
          </p:cNvPr>
          <p:cNvGraphicFramePr>
            <a:graphicFrameLocks noGrp="1"/>
          </p:cNvGraphicFramePr>
          <p:nvPr>
            <p:extLst>
              <p:ext uri="{D42A27DB-BD31-4B8C-83A1-F6EECF244321}">
                <p14:modId xmlns:p14="http://schemas.microsoft.com/office/powerpoint/2010/main" val="158737350"/>
              </p:ext>
            </p:extLst>
          </p:nvPr>
        </p:nvGraphicFramePr>
        <p:xfrm>
          <a:off x="1368000" y="4247999"/>
          <a:ext cx="7740000" cy="4674000"/>
        </p:xfrm>
        <a:graphic>
          <a:graphicData uri="http://schemas.openxmlformats.org/drawingml/2006/table">
            <a:tbl>
              <a:tblPr firstRow="1" bandRow="1">
                <a:tableStyleId>{5940675A-B579-460E-94D1-54222C63F5DA}</a:tableStyleId>
              </a:tblPr>
              <a:tblGrid>
                <a:gridCol w="7344000">
                  <a:extLst>
                    <a:ext uri="{9D8B030D-6E8A-4147-A177-3AD203B41FA5}">
                      <a16:colId xmlns:a16="http://schemas.microsoft.com/office/drawing/2014/main" val="2999859746"/>
                    </a:ext>
                  </a:extLst>
                </a:gridCol>
                <a:gridCol w="396000">
                  <a:extLst>
                    <a:ext uri="{9D8B030D-6E8A-4147-A177-3AD203B41FA5}">
                      <a16:colId xmlns:a16="http://schemas.microsoft.com/office/drawing/2014/main" val="1624694228"/>
                    </a:ext>
                  </a:extLst>
                </a:gridCol>
              </a:tblGrid>
              <a:tr h="574148">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Ge feedback när den andra kan höra den. </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950069"/>
                  </a:ext>
                </a:extLst>
              </a:tr>
              <a:tr h="740371">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Din feedback ska vara så detaljerad och specifik som möjligt.</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428396"/>
                  </a:ext>
                </a:extLst>
              </a:tr>
              <a:tr h="1045115">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Dela dina uppfattningar som uppfattningar, dina antaganden som antaganden och dina känslor som känslor.</a:t>
                      </a:r>
                      <a:endParaRPr lang="de-DE" sz="22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669649"/>
                  </a:ext>
                </a:extLst>
              </a:tr>
              <a:tr h="574148">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Din feedback bör inte analysera den andra personen.</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6128810"/>
                  </a:ext>
                </a:extLst>
              </a:tr>
              <a:tr h="740371">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Din feedback bör innehålla positiva känslor och uppfattningar. </a:t>
                      </a:r>
                      <a:endParaRPr lang="de-DE" sz="22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5494031"/>
                  </a:ext>
                </a:extLst>
              </a:tr>
              <a:tr h="574148">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Din feedback ska vara reversibel.</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0444664"/>
                  </a:ext>
                </a:extLst>
              </a:tr>
            </a:tbl>
          </a:graphicData>
        </a:graphic>
      </p:graphicFrame>
      <p:graphicFrame>
        <p:nvGraphicFramePr>
          <p:cNvPr id="8" name="Tabelle 7">
            <a:extLst>
              <a:ext uri="{FF2B5EF4-FFF2-40B4-BE49-F238E27FC236}">
                <a16:creationId xmlns:a16="http://schemas.microsoft.com/office/drawing/2014/main" id="{6E575F25-65FD-205E-B33E-5AEAC835FF9B}"/>
              </a:ext>
            </a:extLst>
          </p:cNvPr>
          <p:cNvGraphicFramePr>
            <a:graphicFrameLocks noGrp="1"/>
          </p:cNvGraphicFramePr>
          <p:nvPr>
            <p:extLst>
              <p:ext uri="{D42A27DB-BD31-4B8C-83A1-F6EECF244321}">
                <p14:modId xmlns:p14="http://schemas.microsoft.com/office/powerpoint/2010/main" val="1880677736"/>
              </p:ext>
            </p:extLst>
          </p:nvPr>
        </p:nvGraphicFramePr>
        <p:xfrm>
          <a:off x="9288000" y="4248000"/>
          <a:ext cx="7740000" cy="3889920"/>
        </p:xfrm>
        <a:graphic>
          <a:graphicData uri="http://schemas.openxmlformats.org/drawingml/2006/table">
            <a:tbl>
              <a:tblPr firstRow="1" bandRow="1">
                <a:tableStyleId>{5940675A-B579-460E-94D1-54222C63F5DA}</a:tableStyleId>
              </a:tblPr>
              <a:tblGrid>
                <a:gridCol w="7344000">
                  <a:extLst>
                    <a:ext uri="{9D8B030D-6E8A-4147-A177-3AD203B41FA5}">
                      <a16:colId xmlns:a16="http://schemas.microsoft.com/office/drawing/2014/main" val="2999859746"/>
                    </a:ext>
                  </a:extLst>
                </a:gridCol>
                <a:gridCol w="396000">
                  <a:extLst>
                    <a:ext uri="{9D8B030D-6E8A-4147-A177-3AD203B41FA5}">
                      <a16:colId xmlns:a16="http://schemas.microsoft.com/office/drawing/2014/main" val="1624694228"/>
                    </a:ext>
                  </a:extLst>
                </a:gridCol>
              </a:tblGrid>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Din feedback bör ta hänsyn till den andra personens informationskapacitet. </a:t>
                      </a:r>
                      <a:endParaRPr lang="de-DE" sz="22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0077336"/>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Din feedback bör hänvisa till begränsat och konkret beteende.</a:t>
                      </a:r>
                      <a:endParaRPr lang="en-US" sz="22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388665"/>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Din feedback ska vara så omedelbar som möjligt.</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569694"/>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Du bör bara acceptera feedback när du är redo och kan göra det.</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4644671"/>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200" dirty="0">
                          <a:solidFill>
                            <a:schemeClr val="bg1"/>
                          </a:solidFill>
                          <a:latin typeface="Helvetica Neue" panose="020B0604020202020204" charset="0"/>
                          <a:ea typeface="Calibri"/>
                          <a:cs typeface="Calibri"/>
                          <a:sym typeface="Calibri"/>
                        </a:rPr>
                        <a:t>Att ge feedback innebär att förmedla information, inte att ändra den andra personen.</a:t>
                      </a:r>
                      <a:endParaRPr lang="en-US" sz="22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6094907"/>
                  </a:ext>
                </a:extLst>
              </a:tr>
            </a:tbl>
          </a:graphicData>
        </a:graphic>
      </p:graphicFrame>
      <p:sp>
        <p:nvSpPr>
          <p:cNvPr id="6" name="CuadroTexto 1">
            <a:extLst>
              <a:ext uri="{FF2B5EF4-FFF2-40B4-BE49-F238E27FC236}">
                <a16:creationId xmlns:a16="http://schemas.microsoft.com/office/drawing/2014/main" id="{AD0E3A9A-C85F-41C5-BEAF-2D7A819478C3}"/>
              </a:ext>
            </a:extLst>
          </p:cNvPr>
          <p:cNvSpPr txBox="1"/>
          <p:nvPr/>
        </p:nvSpPr>
        <p:spPr>
          <a:xfrm>
            <a:off x="1296000" y="1548000"/>
            <a:ext cx="15736800" cy="1569660"/>
          </a:xfrm>
          <a:prstGeom prst="rect">
            <a:avLst/>
          </a:prstGeom>
          <a:noFill/>
        </p:spPr>
        <p:txBody>
          <a:bodyPr wrap="square" rtlCol="0">
            <a:spAutoFit/>
          </a:bodyPr>
          <a:lstStyle/>
          <a:p>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Förbättra intraorganisatorisk kommunikation 
</a:t>
            </a:r>
            <a:endPar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DFFDAA5B-C572-63D6-8BDC-BF6A85E65A0F}"/>
              </a:ext>
            </a:extLst>
          </p:cNvPr>
          <p:cNvSpPr txBox="1"/>
          <p:nvPr/>
        </p:nvSpPr>
        <p:spPr>
          <a:xfrm>
            <a:off x="1295400" y="2304000"/>
            <a:ext cx="102108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1.3 Kultur av feedback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4548856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id="{EF6CD1AA-0532-1173-E76D-45693EE1D168}"/>
              </a:ext>
            </a:extLst>
          </p:cNvPr>
          <p:cNvSpPr txBox="1"/>
          <p:nvPr/>
        </p:nvSpPr>
        <p:spPr>
          <a:xfrm>
            <a:off x="5184000" y="4068000"/>
            <a:ext cx="10152000" cy="1188000"/>
          </a:xfrm>
          <a:prstGeom prst="rect">
            <a:avLst/>
          </a:prstGeom>
          <a:ln>
            <a:solidFill>
              <a:srgbClr val="FFFF00"/>
            </a:solidFill>
          </a:ln>
        </p:spPr>
        <p:style>
          <a:lnRef idx="2">
            <a:schemeClr val="accent2"/>
          </a:lnRef>
          <a:fillRef idx="1">
            <a:schemeClr val="lt1"/>
          </a:fillRef>
          <a:effectRef idx="0">
            <a:schemeClr val="accent2"/>
          </a:effectRef>
          <a:fontRef idx="minor">
            <a:schemeClr val="dk1"/>
          </a:fontRef>
        </p:style>
        <p:txBody>
          <a:bodyPr wrap="square" lIns="3744000" rtlCol="0" anchor="ctr">
            <a:noAutofit/>
          </a:bodyPr>
          <a:lstStyle/>
          <a:p>
            <a:pPr marL="342900" lvl="0" indent="-342900">
              <a:buFont typeface="Wingdings" panose="05000000000000000000" pitchFamily="2" charset="2"/>
              <a:buChar char="Ø"/>
            </a:pPr>
            <a:r>
              <a:rPr lang="sv-SE" sz="2000" dirty="0">
                <a:latin typeface="Helvetica Neue" panose="020B0604020202020204" charset="0"/>
                <a:ea typeface="Calibri"/>
                <a:cs typeface="Calibri"/>
                <a:sym typeface="Calibri"/>
              </a:rPr>
              <a:t>något som du måste göra eller något du behöver.</a:t>
            </a:r>
            <a:endParaRPr lang="en-US" sz="2000" dirty="0">
              <a:latin typeface="Helvetica Neue" panose="020B0604020202020204" charset="0"/>
            </a:endParaRPr>
          </a:p>
        </p:txBody>
      </p:sp>
      <p:sp>
        <p:nvSpPr>
          <p:cNvPr id="11" name="Textfeld 10">
            <a:extLst>
              <a:ext uri="{FF2B5EF4-FFF2-40B4-BE49-F238E27FC236}">
                <a16:creationId xmlns:a16="http://schemas.microsoft.com/office/drawing/2014/main" id="{E258E9B8-12B1-59BC-8234-C2AB96CF9D92}"/>
              </a:ext>
            </a:extLst>
          </p:cNvPr>
          <p:cNvSpPr txBox="1"/>
          <p:nvPr/>
        </p:nvSpPr>
        <p:spPr>
          <a:xfrm>
            <a:off x="5184000" y="5292000"/>
            <a:ext cx="10152000" cy="1188000"/>
          </a:xfrm>
          <a:prstGeom prst="rect">
            <a:avLst/>
          </a:prstGeom>
          <a:ln>
            <a:solidFill>
              <a:srgbClr val="AED633"/>
            </a:solidFill>
          </a:ln>
        </p:spPr>
        <p:style>
          <a:lnRef idx="2">
            <a:schemeClr val="accent3"/>
          </a:lnRef>
          <a:fillRef idx="1">
            <a:schemeClr val="lt1"/>
          </a:fillRef>
          <a:effectRef idx="0">
            <a:schemeClr val="accent3"/>
          </a:effectRef>
          <a:fontRef idx="minor">
            <a:schemeClr val="dk1"/>
          </a:fontRef>
        </p:style>
        <p:txBody>
          <a:bodyPr wrap="square" lIns="3744000" rtlCol="0" anchor="ctr">
            <a:noAutofit/>
          </a:bodyPr>
          <a:lstStyle/>
          <a:p>
            <a:pPr marL="365125" indent="-342900">
              <a:buFont typeface="Wingdings" panose="05000000000000000000" pitchFamily="2" charset="2"/>
              <a:buChar char="Ø"/>
            </a:pPr>
            <a:r>
              <a:rPr lang="sv-SE" sz="2000" dirty="0">
                <a:latin typeface="Helvetica Neue" panose="020B0604020202020204" charset="0"/>
              </a:rPr>
              <a:t>handlingen att tydligt ange vad du vill uppnå 
eller vad du vill ha någon viktig för framgång och effektivitet</a:t>
            </a:r>
            <a:r>
              <a:rPr lang="en-US" sz="2000" dirty="0">
                <a:latin typeface="Helvetica Neue" panose="020B0604020202020204" charset="0"/>
              </a:rPr>
              <a:t>.</a:t>
            </a:r>
          </a:p>
        </p:txBody>
      </p:sp>
      <p:sp>
        <p:nvSpPr>
          <p:cNvPr id="51" name="Textfeld 50">
            <a:extLst>
              <a:ext uri="{FF2B5EF4-FFF2-40B4-BE49-F238E27FC236}">
                <a16:creationId xmlns:a16="http://schemas.microsoft.com/office/drawing/2014/main" id="{ADAE98FC-4FEA-2447-102D-B0A2923E2F64}"/>
              </a:ext>
            </a:extLst>
          </p:cNvPr>
          <p:cNvSpPr txBox="1"/>
          <p:nvPr/>
        </p:nvSpPr>
        <p:spPr>
          <a:xfrm>
            <a:off x="5184000" y="6516000"/>
            <a:ext cx="10152000" cy="2340000"/>
          </a:xfrm>
          <a:prstGeom prst="rect">
            <a:avLst/>
          </a:prstGeom>
          <a:ln>
            <a:solidFill>
              <a:srgbClr val="4D94B7"/>
            </a:solidFill>
          </a:ln>
        </p:spPr>
        <p:style>
          <a:lnRef idx="2">
            <a:schemeClr val="accent4"/>
          </a:lnRef>
          <a:fillRef idx="1">
            <a:schemeClr val="lt1"/>
          </a:fillRef>
          <a:effectRef idx="0">
            <a:schemeClr val="accent4"/>
          </a:effectRef>
          <a:fontRef idx="minor">
            <a:schemeClr val="dk1"/>
          </a:fontRef>
        </p:style>
        <p:txBody>
          <a:bodyPr wrap="square" lIns="3744000" rtlCol="0" anchor="ctr">
            <a:noAutofit/>
          </a:bodyPr>
          <a:lstStyle/>
          <a:p>
            <a:pPr marL="342900" lvl="0" indent="-342900">
              <a:buFont typeface="Wingdings" panose="05000000000000000000" pitchFamily="2" charset="2"/>
              <a:buChar char="Ø"/>
            </a:pPr>
            <a:r>
              <a:rPr lang="sv-SE" sz="2000" dirty="0">
                <a:latin typeface="Helvetica Neue" panose="020B0604020202020204" charset="0"/>
                <a:ea typeface="Calibri"/>
                <a:cs typeface="Calibri"/>
                <a:sym typeface="Calibri"/>
              </a:rPr>
              <a:t>inspirerande
(aspirera) motiverande
Överskrider logiken
avtalsmässigt ledarskap
ger en känsla av mening och syfte en kontinuerlig process främjar en långsiktig inriktning
ett imperativ för lärande</a:t>
            </a:r>
            <a:endParaRPr lang="en-US" sz="2000" dirty="0">
              <a:solidFill>
                <a:schemeClr val="dk1"/>
              </a:solidFill>
              <a:latin typeface="Helvetica Neue" panose="020B0604020202020204" charset="0"/>
              <a:ea typeface="Calibri"/>
              <a:cs typeface="Calibri"/>
              <a:sym typeface="Calibri"/>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 6, 13</a:t>
            </a:r>
          </a:p>
        </p:txBody>
      </p:sp>
      <p:sp>
        <p:nvSpPr>
          <p:cNvPr id="35" name="Freihandform: Form 34">
            <a:extLst>
              <a:ext uri="{FF2B5EF4-FFF2-40B4-BE49-F238E27FC236}">
                <a16:creationId xmlns:a16="http://schemas.microsoft.com/office/drawing/2014/main" id="{DFB3210A-B9E9-B5D9-8C39-327AF579B27F}"/>
              </a:ext>
            </a:extLst>
          </p:cNvPr>
          <p:cNvSpPr/>
          <p:nvPr/>
        </p:nvSpPr>
        <p:spPr>
          <a:xfrm>
            <a:off x="3039200" y="7291265"/>
            <a:ext cx="3423627" cy="3001010"/>
          </a:xfrm>
          <a:custGeom>
            <a:avLst/>
            <a:gdLst>
              <a:gd name="connsiteX0" fmla="*/ 0 w 3423627"/>
              <a:gd name="connsiteY0" fmla="*/ 0 h 3001010"/>
              <a:gd name="connsiteX1" fmla="*/ 3423627 w 3423627"/>
              <a:gd name="connsiteY1" fmla="*/ 0 h 3001010"/>
              <a:gd name="connsiteX2" fmla="*/ 3423627 w 3423627"/>
              <a:gd name="connsiteY2" fmla="*/ 3001010 h 3001010"/>
              <a:gd name="connsiteX3" fmla="*/ 0 w 3423627"/>
              <a:gd name="connsiteY3" fmla="*/ 3001010 h 3001010"/>
              <a:gd name="connsiteX4" fmla="*/ 0 w 3423627"/>
              <a:gd name="connsiteY4" fmla="*/ 0 h 3001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3627" h="3001010">
                <a:moveTo>
                  <a:pt x="0" y="0"/>
                </a:moveTo>
                <a:lnTo>
                  <a:pt x="3423627" y="0"/>
                </a:lnTo>
                <a:lnTo>
                  <a:pt x="3423627" y="3001010"/>
                </a:lnTo>
                <a:lnTo>
                  <a:pt x="0" y="30010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latin typeface="Helvetica Neue" panose="020B0604020202020204" charset="0"/>
            </a:endParaRPr>
          </a:p>
        </p:txBody>
      </p:sp>
      <p:sp>
        <p:nvSpPr>
          <p:cNvPr id="53" name="Pfeil: nach rechts 52">
            <a:extLst>
              <a:ext uri="{FF2B5EF4-FFF2-40B4-BE49-F238E27FC236}">
                <a16:creationId xmlns:a16="http://schemas.microsoft.com/office/drawing/2014/main" id="{BC7DFF9F-2D01-6243-98FC-D0EADC069822}"/>
              </a:ext>
            </a:extLst>
          </p:cNvPr>
          <p:cNvSpPr/>
          <p:nvPr/>
        </p:nvSpPr>
        <p:spPr>
          <a:xfrm rot="18540000">
            <a:off x="308959" y="6228984"/>
            <a:ext cx="5076000" cy="576000"/>
          </a:xfrm>
          <a:prstGeom prst="rightArrow">
            <a:avLst/>
          </a:prstGeom>
          <a:solidFill>
            <a:srgbClr val="4D94B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latin typeface="Helvetica Neue" panose="020B0604020202020204" charset="0"/>
              </a:rPr>
              <a:t>mer</a:t>
            </a:r>
            <a:r>
              <a:rPr lang="en-US" sz="2400" dirty="0">
                <a:latin typeface="Helvetica Neue" panose="020B0604020202020204" charset="0"/>
              </a:rPr>
              <a:t> </a:t>
            </a:r>
            <a:r>
              <a:rPr lang="en-US" sz="2400" dirty="0" err="1">
                <a:latin typeface="Helvetica Neue" panose="020B0604020202020204" charset="0"/>
              </a:rPr>
              <a:t>specifikt</a:t>
            </a:r>
            <a:r>
              <a:rPr lang="en-US" sz="2400" dirty="0">
                <a:latin typeface="Helvetica Neue" panose="020B0604020202020204" charset="0"/>
              </a:rPr>
              <a:t> </a:t>
            </a:r>
          </a:p>
        </p:txBody>
      </p:sp>
      <p:sp>
        <p:nvSpPr>
          <p:cNvPr id="10" name="CuadroTexto 2">
            <a:extLst>
              <a:ext uri="{FF2B5EF4-FFF2-40B4-BE49-F238E27FC236}">
                <a16:creationId xmlns:a16="http://schemas.microsoft.com/office/drawing/2014/main" id="{2B74E0BB-5517-B4B6-B99F-279B3EEF5C9A}"/>
              </a:ext>
            </a:extLst>
          </p:cNvPr>
          <p:cNvSpPr txBox="1"/>
          <p:nvPr/>
        </p:nvSpPr>
        <p:spPr>
          <a:xfrm>
            <a:off x="1295400" y="2304000"/>
            <a:ext cx="10210800" cy="954107"/>
          </a:xfrm>
          <a:prstGeom prst="rect">
            <a:avLst/>
          </a:prstGeom>
          <a:noFill/>
        </p:spPr>
        <p:txBody>
          <a:bodyPr wrap="square" rtlCol="0">
            <a:spAutoFit/>
          </a:bodyPr>
          <a:lstStyle/>
          <a:p>
            <a:r>
              <a:rPr lang="sv-SE"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1.4 Insyn i visioner, mål och krav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13" name="Diagramm 12">
            <a:extLst>
              <a:ext uri="{FF2B5EF4-FFF2-40B4-BE49-F238E27FC236}">
                <a16:creationId xmlns:a16="http://schemas.microsoft.com/office/drawing/2014/main" id="{78FC8C84-78BA-36DC-BE65-C58B92B54641}"/>
              </a:ext>
            </a:extLst>
          </p:cNvPr>
          <p:cNvGraphicFramePr/>
          <p:nvPr>
            <p:extLst>
              <p:ext uri="{D42A27DB-BD31-4B8C-83A1-F6EECF244321}">
                <p14:modId xmlns:p14="http://schemas.microsoft.com/office/powerpoint/2010/main" val="687007788"/>
              </p:ext>
            </p:extLst>
          </p:nvPr>
        </p:nvGraphicFramePr>
        <p:xfrm>
          <a:off x="1296000" y="4104000"/>
          <a:ext cx="7668000" cy="475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Google Shape;156;p21">
            <a:extLst>
              <a:ext uri="{FF2B5EF4-FFF2-40B4-BE49-F238E27FC236}">
                <a16:creationId xmlns:a16="http://schemas.microsoft.com/office/drawing/2014/main" id="{BDC657A4-DC02-CEAD-E3A0-6A7572CFF460}"/>
              </a:ext>
            </a:extLst>
          </p:cNvPr>
          <p:cNvSpPr txBox="1"/>
          <p:nvPr/>
        </p:nvSpPr>
        <p:spPr>
          <a:xfrm>
            <a:off x="1296000" y="3384000"/>
            <a:ext cx="15624000" cy="830956"/>
          </a:xfrm>
          <a:prstGeom prst="rect">
            <a:avLst/>
          </a:prstGeom>
          <a:noFill/>
          <a:ln>
            <a:noFill/>
          </a:ln>
        </p:spPr>
        <p:txBody>
          <a:bodyPr spcFirstLastPara="1" wrap="square" lIns="91425" tIns="45700" rIns="91425" bIns="45700" anchor="t" anchorCtr="0">
            <a:spAutoFit/>
          </a:bodyPr>
          <a:lstStyle/>
          <a:p>
            <a:pPr lvl="0">
              <a:buClr>
                <a:srgbClr val="000000"/>
              </a:buClr>
              <a:buSzPts val="2400"/>
            </a:pPr>
            <a:r>
              <a:rPr lang="sv-SE" sz="2400" b="1" dirty="0">
                <a:latin typeface="Helvetica Neue" panose="020B0604020202020204" charset="0"/>
                <a:ea typeface="Helvetica Neue"/>
                <a:cs typeface="Helvetica Neue"/>
                <a:sym typeface="Helvetica Neue"/>
              </a:rPr>
              <a:t>Handling, krav, en vision och mål
</a:t>
            </a:r>
            <a:endParaRPr lang="en-US" sz="2400" b="1" i="0" u="none" strike="noStrike" cap="none" dirty="0">
              <a:latin typeface="Helvetica Neue" panose="020B0604020202020204" charset="0"/>
              <a:ea typeface="Helvetica Neue"/>
              <a:cs typeface="Helvetica Neue"/>
              <a:sym typeface="Helvetica Neue"/>
            </a:endParaRPr>
          </a:p>
        </p:txBody>
      </p:sp>
      <p:sp>
        <p:nvSpPr>
          <p:cNvPr id="2" name="CuadroTexto 1">
            <a:extLst>
              <a:ext uri="{FF2B5EF4-FFF2-40B4-BE49-F238E27FC236}">
                <a16:creationId xmlns:a16="http://schemas.microsoft.com/office/drawing/2014/main" id="{DD42669F-E870-DA1B-51CA-09141B2BE8B8}"/>
              </a:ext>
            </a:extLst>
          </p:cNvPr>
          <p:cNvSpPr txBox="1"/>
          <p:nvPr/>
        </p:nvSpPr>
        <p:spPr>
          <a:xfrm>
            <a:off x="1296000" y="1548000"/>
            <a:ext cx="15736800" cy="1569660"/>
          </a:xfrm>
          <a:prstGeom prst="rect">
            <a:avLst/>
          </a:prstGeom>
          <a:noFill/>
        </p:spPr>
        <p:txBody>
          <a:bodyPr wrap="square" rtlCol="0">
            <a:spAutoFit/>
          </a:bodyPr>
          <a:lstStyle/>
          <a:p>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Förbättra intraorganisatorisk kommunikation 
</a:t>
            </a:r>
            <a:endPar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670440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graphicEl>
                                              <a:dgm id="{9499699F-39A8-4425-87B8-490F827FA59C}"/>
                                            </p:graphicEl>
                                          </p:spTgt>
                                        </p:tgtEl>
                                        <p:attrNameLst>
                                          <p:attrName>style.visibility</p:attrName>
                                        </p:attrNameLst>
                                      </p:cBhvr>
                                      <p:to>
                                        <p:strVal val="visible"/>
                                      </p:to>
                                    </p:set>
                                    <p:animEffect transition="in" filter="wipe(down)">
                                      <p:cBhvr>
                                        <p:cTn id="7" dur="500"/>
                                        <p:tgtEl>
                                          <p:spTgt spid="13">
                                            <p:graphicEl>
                                              <a:dgm id="{9499699F-39A8-4425-87B8-490F827FA59C}"/>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left)">
                                      <p:cBhvr>
                                        <p:cTn id="11" dur="500"/>
                                        <p:tgtEl>
                                          <p:spTgt spid="5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3">
                                            <p:graphicEl>
                                              <a:dgm id="{23783254-B353-43B9-8021-313562B9B57F}"/>
                                            </p:graphicEl>
                                          </p:spTgt>
                                        </p:tgtEl>
                                        <p:attrNameLst>
                                          <p:attrName>style.visibility</p:attrName>
                                        </p:attrNameLst>
                                      </p:cBhvr>
                                      <p:to>
                                        <p:strVal val="visible"/>
                                      </p:to>
                                    </p:set>
                                    <p:animEffect transition="in" filter="wipe(down)">
                                      <p:cBhvr>
                                        <p:cTn id="16" dur="500"/>
                                        <p:tgtEl>
                                          <p:spTgt spid="13">
                                            <p:graphicEl>
                                              <a:dgm id="{23783254-B353-43B9-8021-313562B9B57F}"/>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
                                            <p:graphicEl>
                                              <a:dgm id="{70874D6A-478A-4516-9E49-0BF4F2D65671}"/>
                                            </p:graphicEl>
                                          </p:spTgt>
                                        </p:tgtEl>
                                        <p:attrNameLst>
                                          <p:attrName>style.visibility</p:attrName>
                                        </p:attrNameLst>
                                      </p:cBhvr>
                                      <p:to>
                                        <p:strVal val="visible"/>
                                      </p:to>
                                    </p:set>
                                    <p:animEffect transition="in" filter="wipe(down)">
                                      <p:cBhvr>
                                        <p:cTn id="25" dur="500"/>
                                        <p:tgtEl>
                                          <p:spTgt spid="13">
                                            <p:graphicEl>
                                              <a:dgm id="{70874D6A-478A-4516-9E49-0BF4F2D65671}"/>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par>
                          <p:cTn id="30" fill="hold">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wipe(down)">
                                      <p:cBhvr>
                                        <p:cTn id="3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51" grpId="0" animBg="1"/>
      <p:bldP spid="53" grpId="0" animBg="1"/>
      <p:bldGraphic spid="13" grpId="0" uiExpand="1">
        <p:bldSub>
          <a:bldDgm bld="lvlOne" rev="1"/>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 7</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10574140" cy="830997"/>
          </a:xfrm>
          <a:prstGeom prst="rect">
            <a:avLst/>
          </a:prstGeom>
          <a:noFill/>
        </p:spPr>
        <p:txBody>
          <a:bodyPr wrap="square">
            <a:spAutoFit/>
          </a:bodyPr>
          <a:lstStyle/>
          <a:p>
            <a:r>
              <a:rPr lang="sv-SE" sz="2400" b="1">
                <a:latin typeface="Helvetica Neue" panose="020B0604020202020204" charset="0"/>
                <a:ea typeface="Microsoft Sans Serif" panose="020B0604020202020204" pitchFamily="34" charset="0"/>
                <a:cs typeface="Microsoft Sans Serif" panose="020B0604020202020204" pitchFamily="34" charset="0"/>
                <a:sym typeface="Calibri"/>
              </a:rPr>
              <a:t>9 principer för att uppmuntra intraprenöriellt beteende
</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7" name="Google Shape;391;p35">
            <a:extLst>
              <a:ext uri="{FF2B5EF4-FFF2-40B4-BE49-F238E27FC236}">
                <a16:creationId xmlns:a16="http://schemas.microsoft.com/office/drawing/2014/main" id="{EA3A98A9-A986-2594-8244-F62BA96B32B1}"/>
              </a:ext>
            </a:extLst>
          </p:cNvPr>
          <p:cNvSpPr txBox="1"/>
          <p:nvPr/>
        </p:nvSpPr>
        <p:spPr>
          <a:xfrm>
            <a:off x="1584000" y="4632192"/>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lvl="0">
              <a:buClr>
                <a:srgbClr val="000000"/>
              </a:buClr>
              <a:buSzPts val="2500"/>
            </a:pPr>
            <a:r>
              <a:rPr lang="sv-SE" sz="2200" dirty="0">
                <a:solidFill>
                  <a:srgbClr val="000000"/>
                </a:solidFill>
                <a:latin typeface="Helvetica Neue" panose="020B0604020202020204" charset="0"/>
                <a:ea typeface="Helvetica Neue"/>
                <a:cs typeface="Helvetica Neue"/>
                <a:sym typeface="Helvetica Neue"/>
              </a:rPr>
              <a:t>Använd metaforer, analogier och exempel: engagera fantasin</a:t>
            </a:r>
            <a:endParaRPr lang="en-US" sz="22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48" name="Google Shape;391;p35">
            <a:extLst>
              <a:ext uri="{FF2B5EF4-FFF2-40B4-BE49-F238E27FC236}">
                <a16:creationId xmlns:a16="http://schemas.microsoft.com/office/drawing/2014/main" id="{EEA2D8D9-6E3A-8E35-54E5-564009D10DFB}"/>
              </a:ext>
            </a:extLst>
          </p:cNvPr>
          <p:cNvSpPr txBox="1"/>
          <p:nvPr/>
        </p:nvSpPr>
        <p:spPr>
          <a:xfrm>
            <a:off x="1584000" y="5160384"/>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lvl="0">
              <a:buClr>
                <a:srgbClr val="000000"/>
              </a:buClr>
              <a:buSzPts val="2500"/>
            </a:pPr>
            <a:r>
              <a:rPr lang="sv-SE" sz="2200" dirty="0">
                <a:solidFill>
                  <a:srgbClr val="000000"/>
                </a:solidFill>
                <a:latin typeface="Helvetica Neue" panose="020B0604020202020204" charset="0"/>
                <a:ea typeface="Helvetica Neue"/>
                <a:cs typeface="Helvetica Neue"/>
                <a:sym typeface="Helvetica Neue"/>
              </a:rPr>
              <a:t>Använd många olika forum: samma budskap ska komma från så många olika håll som möjligt</a:t>
            </a:r>
            <a:endParaRPr lang="en-US" sz="22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49" name="Google Shape;391;p35">
            <a:extLst>
              <a:ext uri="{FF2B5EF4-FFF2-40B4-BE49-F238E27FC236}">
                <a16:creationId xmlns:a16="http://schemas.microsoft.com/office/drawing/2014/main" id="{E7446FD6-5E69-6ABC-F8B4-59669FEB6F51}"/>
              </a:ext>
            </a:extLst>
          </p:cNvPr>
          <p:cNvSpPr txBox="1"/>
          <p:nvPr/>
        </p:nvSpPr>
        <p:spPr>
          <a:xfrm>
            <a:off x="1584000" y="5688576"/>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lvl="0">
              <a:buClr>
                <a:srgbClr val="000000"/>
              </a:buClr>
              <a:buSzPts val="2500"/>
            </a:pPr>
            <a:r>
              <a:rPr lang="sv-SE" sz="2200" dirty="0">
                <a:solidFill>
                  <a:srgbClr val="000000"/>
                </a:solidFill>
                <a:latin typeface="Helvetica Neue" panose="020B0604020202020204" charset="0"/>
                <a:ea typeface="Helvetica Neue"/>
                <a:cs typeface="Helvetica Neue"/>
                <a:sym typeface="Helvetica Neue"/>
              </a:rPr>
              <a:t>Upprepa meddelandet: samma meddelande ska upprepas igen, och igen, och igen</a:t>
            </a:r>
            <a:endParaRPr lang="en-US" sz="22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0" name="Google Shape;391;p35">
            <a:extLst>
              <a:ext uri="{FF2B5EF4-FFF2-40B4-BE49-F238E27FC236}">
                <a16:creationId xmlns:a16="http://schemas.microsoft.com/office/drawing/2014/main" id="{AD9F402D-57ED-1C46-0360-ABB91C5CC750}"/>
              </a:ext>
            </a:extLst>
          </p:cNvPr>
          <p:cNvSpPr txBox="1"/>
          <p:nvPr/>
        </p:nvSpPr>
        <p:spPr>
          <a:xfrm>
            <a:off x="1584000" y="6216768"/>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lvl="0">
              <a:buClr>
                <a:srgbClr val="000000"/>
              </a:buClr>
              <a:buSzPts val="2500"/>
            </a:pPr>
            <a:r>
              <a:rPr lang="en-US" sz="2200" dirty="0" err="1">
                <a:solidFill>
                  <a:srgbClr val="000000"/>
                </a:solidFill>
                <a:latin typeface="Helvetica Neue" panose="020B0604020202020204" charset="0"/>
                <a:ea typeface="Helvetica Neue"/>
                <a:cs typeface="Helvetica Neue"/>
                <a:sym typeface="Helvetica Neue"/>
              </a:rPr>
              <a:t>Föregå</a:t>
            </a:r>
            <a:r>
              <a:rPr lang="en-US" sz="2200" dirty="0">
                <a:solidFill>
                  <a:srgbClr val="000000"/>
                </a:solidFill>
                <a:latin typeface="Helvetica Neue" panose="020B0604020202020204" charset="0"/>
                <a:ea typeface="Helvetica Neue"/>
                <a:cs typeface="Helvetica Neue"/>
                <a:sym typeface="Helvetica Neue"/>
              </a:rPr>
              <a:t> med </a:t>
            </a:r>
            <a:r>
              <a:rPr lang="en-US" sz="2200" dirty="0" err="1">
                <a:solidFill>
                  <a:srgbClr val="000000"/>
                </a:solidFill>
                <a:latin typeface="Helvetica Neue" panose="020B0604020202020204" charset="0"/>
                <a:ea typeface="Helvetica Neue"/>
                <a:cs typeface="Helvetica Neue"/>
                <a:sym typeface="Helvetica Neue"/>
              </a:rPr>
              <a:t>gott</a:t>
            </a:r>
            <a:r>
              <a:rPr lang="en-US" sz="2200" dirty="0">
                <a:solidFill>
                  <a:srgbClr val="000000"/>
                </a:solidFill>
                <a:latin typeface="Helvetica Neue" panose="020B0604020202020204" charset="0"/>
                <a:ea typeface="Helvetica Neue"/>
                <a:cs typeface="Helvetica Neue"/>
                <a:sym typeface="Helvetica Neue"/>
              </a:rPr>
              <a:t> </a:t>
            </a:r>
            <a:r>
              <a:rPr lang="en-US" sz="2200" dirty="0" err="1">
                <a:solidFill>
                  <a:srgbClr val="000000"/>
                </a:solidFill>
                <a:latin typeface="Helvetica Neue" panose="020B0604020202020204" charset="0"/>
                <a:ea typeface="Helvetica Neue"/>
                <a:cs typeface="Helvetica Neue"/>
                <a:sym typeface="Helvetica Neue"/>
              </a:rPr>
              <a:t>exempel</a:t>
            </a:r>
            <a:r>
              <a:rPr lang="en-US" sz="2200" dirty="0">
                <a:solidFill>
                  <a:srgbClr val="000000"/>
                </a:solidFill>
                <a:latin typeface="Helvetica Neue" panose="020B0604020202020204" charset="0"/>
                <a:ea typeface="Helvetica Neue"/>
                <a:cs typeface="Helvetica Neue"/>
                <a:sym typeface="Helvetica Neue"/>
              </a:rPr>
              <a:t>: walk the talk</a:t>
            </a:r>
            <a:endParaRPr lang="en-US" sz="22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1" name="Google Shape;391;p35">
            <a:extLst>
              <a:ext uri="{FF2B5EF4-FFF2-40B4-BE49-F238E27FC236}">
                <a16:creationId xmlns:a16="http://schemas.microsoft.com/office/drawing/2014/main" id="{BAA1CB12-3BB1-45B1-5815-FAC87E007B48}"/>
              </a:ext>
            </a:extLst>
          </p:cNvPr>
          <p:cNvSpPr txBox="1"/>
          <p:nvPr/>
        </p:nvSpPr>
        <p:spPr>
          <a:xfrm>
            <a:off x="1584000" y="6744960"/>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lvl="0">
              <a:buClr>
                <a:srgbClr val="000000"/>
              </a:buClr>
              <a:buSzPts val="2500"/>
            </a:pPr>
            <a:r>
              <a:rPr lang="sv-SE" sz="2200" dirty="0">
                <a:solidFill>
                  <a:srgbClr val="000000"/>
                </a:solidFill>
                <a:latin typeface="Helvetica Neue" panose="020B0604020202020204" charset="0"/>
                <a:ea typeface="Helvetica Neue"/>
                <a:cs typeface="Helvetica Neue"/>
                <a:sym typeface="Helvetica Neue"/>
              </a:rPr>
              <a:t>Ta itu med små inkonsekvenser: små förändringar kan få stora effekter om deras symbolik är viktig än personalen</a:t>
            </a:r>
            <a:endParaRPr lang="en-US" sz="22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2" name="Google Shape;391;p35">
            <a:extLst>
              <a:ext uri="{FF2B5EF4-FFF2-40B4-BE49-F238E27FC236}">
                <a16:creationId xmlns:a16="http://schemas.microsoft.com/office/drawing/2014/main" id="{9E8EB276-2B81-8C20-69D8-C97A9124DFB1}"/>
              </a:ext>
            </a:extLst>
          </p:cNvPr>
          <p:cNvSpPr txBox="1"/>
          <p:nvPr/>
        </p:nvSpPr>
        <p:spPr>
          <a:xfrm>
            <a:off x="1584000" y="7273152"/>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lvl="0">
              <a:buClr>
                <a:srgbClr val="000000"/>
              </a:buClr>
              <a:buSzPts val="2500"/>
            </a:pPr>
            <a:r>
              <a:rPr lang="sv-SE" sz="2200" dirty="0">
                <a:solidFill>
                  <a:srgbClr val="000000"/>
                </a:solidFill>
                <a:latin typeface="Helvetica Neue" panose="020B0604020202020204" charset="0"/>
                <a:ea typeface="Helvetica Neue"/>
                <a:cs typeface="Helvetica Neue"/>
                <a:sym typeface="Helvetica Neue"/>
              </a:rPr>
              <a:t>Lyssna och bli lyssnad på: arbeta hårt för att lyssna, det ger utdelning</a:t>
            </a:r>
            <a:endParaRPr lang="en-US" sz="22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3" name="Google Shape;391;p35">
            <a:extLst>
              <a:ext uri="{FF2B5EF4-FFF2-40B4-BE49-F238E27FC236}">
                <a16:creationId xmlns:a16="http://schemas.microsoft.com/office/drawing/2014/main" id="{42EA3900-215B-E5EC-9ABA-1DF1C34709AC}"/>
              </a:ext>
            </a:extLst>
          </p:cNvPr>
          <p:cNvSpPr txBox="1"/>
          <p:nvPr/>
        </p:nvSpPr>
        <p:spPr>
          <a:xfrm>
            <a:off x="1584000" y="7801344"/>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lvl="0">
              <a:buClr>
                <a:srgbClr val="000000"/>
              </a:buClr>
              <a:buSzPts val="2500"/>
            </a:pPr>
            <a:r>
              <a:rPr lang="sv-SE" sz="2200" dirty="0">
                <a:solidFill>
                  <a:srgbClr val="000000"/>
                </a:solidFill>
                <a:latin typeface="Helvetica Neue" panose="020B0604020202020204" charset="0"/>
                <a:ea typeface="Helvetica Neue"/>
                <a:cs typeface="Helvetica Neue"/>
                <a:sym typeface="Helvetica Neue"/>
              </a:rPr>
              <a:t>Kontrollera kontinuerligt med personalen för att säkerställa att visionen har en resonans med dem</a:t>
            </a:r>
            <a:endParaRPr lang="en-US" sz="22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54" name="Google Shape;391;p35">
            <a:extLst>
              <a:ext uri="{FF2B5EF4-FFF2-40B4-BE49-F238E27FC236}">
                <a16:creationId xmlns:a16="http://schemas.microsoft.com/office/drawing/2014/main" id="{D96059C2-D2F9-8A03-64DC-049A529722EB}"/>
              </a:ext>
            </a:extLst>
          </p:cNvPr>
          <p:cNvSpPr txBox="1"/>
          <p:nvPr/>
        </p:nvSpPr>
        <p:spPr>
          <a:xfrm>
            <a:off x="1584000" y="8329536"/>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lvl="0">
              <a:buClr>
                <a:srgbClr val="000000"/>
              </a:buClr>
              <a:buSzPts val="2500"/>
            </a:pPr>
            <a:r>
              <a:rPr lang="sv-SE" sz="2200" dirty="0">
                <a:solidFill>
                  <a:srgbClr val="000000"/>
                </a:solidFill>
                <a:latin typeface="Helvetica Neue" panose="020B0604020202020204" charset="0"/>
                <a:ea typeface="Helvetica Neue"/>
                <a:cs typeface="Helvetica Neue"/>
                <a:sym typeface="Helvetica Neue"/>
              </a:rPr>
              <a:t>Tydliga visioner, mål, värderingar och handlingsplaner, givande attityd och miljö </a:t>
            </a:r>
            <a:endParaRPr lang="en-US" sz="22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13" name="Google Shape;391;p35">
            <a:extLst>
              <a:ext uri="{FF2B5EF4-FFF2-40B4-BE49-F238E27FC236}">
                <a16:creationId xmlns:a16="http://schemas.microsoft.com/office/drawing/2014/main" id="{E12C5B03-15B1-8A21-EE62-4E8455D9E01A}"/>
              </a:ext>
            </a:extLst>
          </p:cNvPr>
          <p:cNvSpPr txBox="1"/>
          <p:nvPr/>
        </p:nvSpPr>
        <p:spPr>
          <a:xfrm>
            <a:off x="1584000" y="4104000"/>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lvl="0">
              <a:buClr>
                <a:srgbClr val="000000"/>
              </a:buClr>
              <a:buSzPts val="2500"/>
            </a:pPr>
            <a:r>
              <a:rPr lang="sv-SE" sz="2200" dirty="0">
                <a:solidFill>
                  <a:srgbClr val="000000"/>
                </a:solidFill>
                <a:latin typeface="Helvetica Neue" panose="020B0604020202020204" charset="0"/>
                <a:ea typeface="Helvetica Neue"/>
                <a:cs typeface="Helvetica Neue"/>
                <a:sym typeface="Helvetica Neue"/>
              </a:rPr>
              <a:t>Håll det enkelt: fokuserat och jargongfritt</a:t>
            </a:r>
            <a:endParaRPr lang="en-US" sz="22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14" name="Rechteck: abgerundete Ecken 13">
            <a:extLst>
              <a:ext uri="{FF2B5EF4-FFF2-40B4-BE49-F238E27FC236}">
                <a16:creationId xmlns:a16="http://schemas.microsoft.com/office/drawing/2014/main" id="{7141398D-B4D6-94A5-D275-0E9D1DB10FBC}"/>
              </a:ext>
            </a:extLst>
          </p:cNvPr>
          <p:cNvSpPr>
            <a:spLocks noChangeAspect="1"/>
          </p:cNvSpPr>
          <p:nvPr/>
        </p:nvSpPr>
        <p:spPr>
          <a:xfrm>
            <a:off x="1296000" y="4104000"/>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1.</a:t>
            </a:r>
          </a:p>
        </p:txBody>
      </p:sp>
      <p:sp>
        <p:nvSpPr>
          <p:cNvPr id="39" name="Rechteck: abgerundete Ecken 38">
            <a:extLst>
              <a:ext uri="{FF2B5EF4-FFF2-40B4-BE49-F238E27FC236}">
                <a16:creationId xmlns:a16="http://schemas.microsoft.com/office/drawing/2014/main" id="{397BFBA2-49D0-1F4A-917A-C71A620993A1}"/>
              </a:ext>
            </a:extLst>
          </p:cNvPr>
          <p:cNvSpPr>
            <a:spLocks noChangeAspect="1"/>
          </p:cNvSpPr>
          <p:nvPr/>
        </p:nvSpPr>
        <p:spPr>
          <a:xfrm>
            <a:off x="1296000" y="4632192"/>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2.</a:t>
            </a:r>
          </a:p>
        </p:txBody>
      </p:sp>
      <p:sp>
        <p:nvSpPr>
          <p:cNvPr id="40" name="Rechteck: abgerundete Ecken 39">
            <a:extLst>
              <a:ext uri="{FF2B5EF4-FFF2-40B4-BE49-F238E27FC236}">
                <a16:creationId xmlns:a16="http://schemas.microsoft.com/office/drawing/2014/main" id="{F4427024-01C1-89B5-55BA-0C97A8ECDD2A}"/>
              </a:ext>
            </a:extLst>
          </p:cNvPr>
          <p:cNvSpPr>
            <a:spLocks noChangeAspect="1"/>
          </p:cNvSpPr>
          <p:nvPr/>
        </p:nvSpPr>
        <p:spPr>
          <a:xfrm>
            <a:off x="1296000" y="5160384"/>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3.</a:t>
            </a:r>
          </a:p>
        </p:txBody>
      </p:sp>
      <p:sp>
        <p:nvSpPr>
          <p:cNvPr id="41" name="Rechteck: abgerundete Ecken 40">
            <a:extLst>
              <a:ext uri="{FF2B5EF4-FFF2-40B4-BE49-F238E27FC236}">
                <a16:creationId xmlns:a16="http://schemas.microsoft.com/office/drawing/2014/main" id="{E04E0AE2-693E-ECFA-FE8C-FCBCC9825E6B}"/>
              </a:ext>
            </a:extLst>
          </p:cNvPr>
          <p:cNvSpPr>
            <a:spLocks noChangeAspect="1"/>
          </p:cNvSpPr>
          <p:nvPr/>
        </p:nvSpPr>
        <p:spPr>
          <a:xfrm>
            <a:off x="1296000" y="5688576"/>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4.</a:t>
            </a:r>
          </a:p>
        </p:txBody>
      </p:sp>
      <p:sp>
        <p:nvSpPr>
          <p:cNvPr id="42" name="Rechteck: abgerundete Ecken 41">
            <a:extLst>
              <a:ext uri="{FF2B5EF4-FFF2-40B4-BE49-F238E27FC236}">
                <a16:creationId xmlns:a16="http://schemas.microsoft.com/office/drawing/2014/main" id="{40EA38FA-62A7-5D4A-D332-77802D69D2EF}"/>
              </a:ext>
            </a:extLst>
          </p:cNvPr>
          <p:cNvSpPr>
            <a:spLocks noChangeAspect="1"/>
          </p:cNvSpPr>
          <p:nvPr/>
        </p:nvSpPr>
        <p:spPr>
          <a:xfrm>
            <a:off x="1296000" y="6216768"/>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5.</a:t>
            </a:r>
          </a:p>
        </p:txBody>
      </p:sp>
      <p:sp>
        <p:nvSpPr>
          <p:cNvPr id="43" name="Rechteck: abgerundete Ecken 42">
            <a:extLst>
              <a:ext uri="{FF2B5EF4-FFF2-40B4-BE49-F238E27FC236}">
                <a16:creationId xmlns:a16="http://schemas.microsoft.com/office/drawing/2014/main" id="{55B2E9D1-9BD1-6271-B71C-B764B0E0AD5B}"/>
              </a:ext>
            </a:extLst>
          </p:cNvPr>
          <p:cNvSpPr>
            <a:spLocks noChangeAspect="1"/>
          </p:cNvSpPr>
          <p:nvPr/>
        </p:nvSpPr>
        <p:spPr>
          <a:xfrm>
            <a:off x="1296000" y="6744960"/>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6.</a:t>
            </a:r>
          </a:p>
        </p:txBody>
      </p:sp>
      <p:sp>
        <p:nvSpPr>
          <p:cNvPr id="44" name="Rechteck: abgerundete Ecken 43">
            <a:extLst>
              <a:ext uri="{FF2B5EF4-FFF2-40B4-BE49-F238E27FC236}">
                <a16:creationId xmlns:a16="http://schemas.microsoft.com/office/drawing/2014/main" id="{13061F0C-87B6-D571-EC3E-8AA1AE9B71E8}"/>
              </a:ext>
            </a:extLst>
          </p:cNvPr>
          <p:cNvSpPr>
            <a:spLocks noChangeAspect="1"/>
          </p:cNvSpPr>
          <p:nvPr/>
        </p:nvSpPr>
        <p:spPr>
          <a:xfrm>
            <a:off x="1296000" y="7273152"/>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7.</a:t>
            </a:r>
          </a:p>
        </p:txBody>
      </p:sp>
      <p:sp>
        <p:nvSpPr>
          <p:cNvPr id="45" name="Rechteck: abgerundete Ecken 44">
            <a:extLst>
              <a:ext uri="{FF2B5EF4-FFF2-40B4-BE49-F238E27FC236}">
                <a16:creationId xmlns:a16="http://schemas.microsoft.com/office/drawing/2014/main" id="{079B1E19-67A2-DC9D-7351-B567CCFF0956}"/>
              </a:ext>
            </a:extLst>
          </p:cNvPr>
          <p:cNvSpPr>
            <a:spLocks noChangeAspect="1"/>
          </p:cNvSpPr>
          <p:nvPr/>
        </p:nvSpPr>
        <p:spPr>
          <a:xfrm>
            <a:off x="1296000" y="7801344"/>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8.</a:t>
            </a:r>
          </a:p>
        </p:txBody>
      </p:sp>
      <p:sp>
        <p:nvSpPr>
          <p:cNvPr id="46" name="Rechteck: abgerundete Ecken 45">
            <a:extLst>
              <a:ext uri="{FF2B5EF4-FFF2-40B4-BE49-F238E27FC236}">
                <a16:creationId xmlns:a16="http://schemas.microsoft.com/office/drawing/2014/main" id="{291F407C-137F-D6E5-9316-4FC39EE3DCD2}"/>
              </a:ext>
            </a:extLst>
          </p:cNvPr>
          <p:cNvSpPr>
            <a:spLocks noChangeAspect="1"/>
          </p:cNvSpPr>
          <p:nvPr/>
        </p:nvSpPr>
        <p:spPr>
          <a:xfrm>
            <a:off x="1296000" y="8329536"/>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9.</a:t>
            </a:r>
          </a:p>
        </p:txBody>
      </p:sp>
      <p:sp>
        <p:nvSpPr>
          <p:cNvPr id="2" name="CuadroTexto 1">
            <a:extLst>
              <a:ext uri="{FF2B5EF4-FFF2-40B4-BE49-F238E27FC236}">
                <a16:creationId xmlns:a16="http://schemas.microsoft.com/office/drawing/2014/main" id="{92ECFDF8-D254-DD5F-C4F2-71CFCE657F17}"/>
              </a:ext>
            </a:extLst>
          </p:cNvPr>
          <p:cNvSpPr txBox="1"/>
          <p:nvPr/>
        </p:nvSpPr>
        <p:spPr>
          <a:xfrm>
            <a:off x="1296000" y="1548000"/>
            <a:ext cx="15736800" cy="1569660"/>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3" name="CuadroTexto 2">
            <a:extLst>
              <a:ext uri="{FF2B5EF4-FFF2-40B4-BE49-F238E27FC236}">
                <a16:creationId xmlns:a16="http://schemas.microsoft.com/office/drawing/2014/main" id="{76E547B7-784B-1ADD-A2E3-15322AC92E47}"/>
              </a:ext>
            </a:extLst>
          </p:cNvPr>
          <p:cNvSpPr txBox="1"/>
          <p:nvPr/>
        </p:nvSpPr>
        <p:spPr>
          <a:xfrm>
            <a:off x="1295400" y="2304000"/>
            <a:ext cx="10210800" cy="954107"/>
          </a:xfrm>
          <a:prstGeom prst="rect">
            <a:avLst/>
          </a:prstGeom>
          <a:noFill/>
        </p:spPr>
        <p:txBody>
          <a:bodyPr wrap="square" rtlCol="0">
            <a:spAutoFit/>
          </a:bodyPr>
          <a:lstStyle/>
          <a:p>
            <a:r>
              <a:rPr lang="sv-SE"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1.4 Insyn i visioner, mål och krav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73797162"/>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2">
            <a:extLst>
              <a:ext uri="{FF2B5EF4-FFF2-40B4-BE49-F238E27FC236}">
                <a16:creationId xmlns:a16="http://schemas.microsoft.com/office/drawing/2014/main" id="{C6FC72A8-3C70-160D-B8F7-2777587A490A}"/>
              </a:ext>
            </a:extLst>
          </p:cNvPr>
          <p:cNvSpPr txBox="1"/>
          <p:nvPr/>
        </p:nvSpPr>
        <p:spPr>
          <a:xfrm>
            <a:off x="1295400" y="2304000"/>
            <a:ext cx="11658600" cy="954107"/>
          </a:xfrm>
          <a:prstGeom prst="rect">
            <a:avLst/>
          </a:prstGeom>
          <a:noFill/>
        </p:spPr>
        <p:txBody>
          <a:bodyPr wrap="square" rtlCol="0">
            <a:spAutoFit/>
          </a:bodyPr>
          <a:lstStyle/>
          <a:p>
            <a:r>
              <a:rPr lang="sv-SE"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1.5 Fördelar med att främja intraprenörskap för ditt företag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Rechteck: abgerundete Ecken 8">
            <a:extLst>
              <a:ext uri="{FF2B5EF4-FFF2-40B4-BE49-F238E27FC236}">
                <a16:creationId xmlns:a16="http://schemas.microsoft.com/office/drawing/2014/main" id="{27C2CADB-8258-B855-9FA8-028E2E5DF9A7}"/>
              </a:ext>
            </a:extLst>
          </p:cNvPr>
          <p:cNvSpPr/>
          <p:nvPr/>
        </p:nvSpPr>
        <p:spPr>
          <a:xfrm>
            <a:off x="9180000" y="4140000"/>
            <a:ext cx="7812000" cy="4965900"/>
          </a:xfrm>
          <a:prstGeom prst="roundRect">
            <a:avLst>
              <a:gd name="adj" fmla="val 0"/>
            </a:avLst>
          </a:prstGeom>
          <a:solidFill>
            <a:srgbClr val="AED633">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tIns="360000">
            <a:noAutofit/>
          </a:bodyPr>
          <a:lstStyle/>
          <a:p>
            <a:pPr marL="342900" indent="-342900">
              <a:buFont typeface="Wingdings" panose="05000000000000000000" pitchFamily="2" charset="2"/>
              <a:buChar char="Ø"/>
            </a:pPr>
            <a:r>
              <a:rPr lang="sv-SE" sz="2400" dirty="0">
                <a:solidFill>
                  <a:schemeClr val="tx1"/>
                </a:solidFill>
                <a:latin typeface="Helvetica Neue" panose="020B0604020202020204" charset="0"/>
              </a:rPr>
              <a:t>Riskminimering för att förlora anställda till konkurrenter
Motivation att prestera bättre och känna sig mer bekväm
Öka kreativiteten
Ökad produktivitet och kreativt tänkande
Leda till interna befordringar snarare än externa rekryter
Främja bättre lagarbete och långsiktiga professionella partnerskap
Förbättra innovation och företagets övergripande framgång</a:t>
            </a:r>
            <a:endParaRPr lang="en-US" sz="2400" dirty="0">
              <a:solidFill>
                <a:schemeClr val="tx1"/>
              </a:solidFill>
              <a:latin typeface="Helvetica Neue" panose="020B0604020202020204" charset="0"/>
            </a:endParaRPr>
          </a:p>
        </p:txBody>
      </p:sp>
      <p:sp>
        <p:nvSpPr>
          <p:cNvPr id="14" name="Rechteck: abgerundete Ecken 13">
            <a:extLst>
              <a:ext uri="{FF2B5EF4-FFF2-40B4-BE49-F238E27FC236}">
                <a16:creationId xmlns:a16="http://schemas.microsoft.com/office/drawing/2014/main" id="{FD72DA51-A818-F1FE-7747-30AB20C7D6A5}"/>
              </a:ext>
            </a:extLst>
          </p:cNvPr>
          <p:cNvSpPr/>
          <p:nvPr/>
        </p:nvSpPr>
        <p:spPr>
          <a:xfrm>
            <a:off x="1296000" y="4140000"/>
            <a:ext cx="6228000" cy="4212000"/>
          </a:xfrm>
          <a:prstGeom prst="roundRect">
            <a:avLst>
              <a:gd name="adj" fmla="val 0"/>
            </a:avLst>
          </a:prstGeom>
          <a:solidFill>
            <a:srgbClr val="4D94B7">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tIns="360000">
            <a:noAutofit/>
          </a:bodyPr>
          <a:lstStyle/>
          <a:p>
            <a:pPr marL="342900" indent="-342900">
              <a:buFont typeface="Wingdings" panose="05000000000000000000" pitchFamily="2" charset="2"/>
              <a:buChar char="Ø"/>
            </a:pPr>
            <a:r>
              <a:rPr lang="sv-SE" sz="2400" dirty="0">
                <a:solidFill>
                  <a:schemeClr val="tx1"/>
                </a:solidFill>
                <a:latin typeface="Helvetica Neue" panose="020B0604020202020204" charset="0"/>
              </a:rPr>
              <a:t>Frekvent utbyte
Kultur av feedback
Insyn i vision, mål och krav</a:t>
            </a:r>
            <a:endParaRPr lang="en-US" sz="2400" dirty="0">
              <a:solidFill>
                <a:schemeClr val="tx1"/>
              </a:solidFill>
              <a:latin typeface="Helvetica Neue" panose="020B0604020202020204" charset="0"/>
            </a:endParaRPr>
          </a:p>
        </p:txBody>
      </p:sp>
      <p:sp>
        <p:nvSpPr>
          <p:cNvPr id="10" name="Pfeil: nach rechts 9">
            <a:extLst>
              <a:ext uri="{FF2B5EF4-FFF2-40B4-BE49-F238E27FC236}">
                <a16:creationId xmlns:a16="http://schemas.microsoft.com/office/drawing/2014/main" id="{1CA11B9B-C97F-F927-87BA-DC4884EBCF53}"/>
              </a:ext>
            </a:extLst>
          </p:cNvPr>
          <p:cNvSpPr/>
          <p:nvPr/>
        </p:nvSpPr>
        <p:spPr>
          <a:xfrm>
            <a:off x="7632000" y="3384000"/>
            <a:ext cx="1440000" cy="4896000"/>
          </a:xfrm>
          <a:prstGeom prst="rightArrow">
            <a:avLst>
              <a:gd name="adj1" fmla="val 60000"/>
              <a:gd name="adj2" fmla="val 50000"/>
            </a:avLst>
          </a:prstGeom>
          <a:solidFill>
            <a:schemeClr val="bg1">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chor="ctr">
            <a:noAutofit/>
          </a:bodyPr>
          <a:lstStyle/>
          <a:p>
            <a:pPr algn="ctr"/>
            <a:r>
              <a:rPr lang="en-US" sz="2400" dirty="0" err="1">
                <a:latin typeface="Helvetica Neue" panose="020B0604020202020204" charset="0"/>
              </a:rPr>
              <a:t>leder</a:t>
            </a:r>
            <a:r>
              <a:rPr lang="en-US" sz="2400" dirty="0">
                <a:latin typeface="Helvetica Neue" panose="020B0604020202020204" charset="0"/>
              </a:rPr>
              <a:t> till</a:t>
            </a:r>
          </a:p>
        </p:txBody>
      </p:sp>
      <p:sp>
        <p:nvSpPr>
          <p:cNvPr id="11" name="object 3">
            <a:extLst>
              <a:ext uri="{FF2B5EF4-FFF2-40B4-BE49-F238E27FC236}">
                <a16:creationId xmlns:a16="http://schemas.microsoft.com/office/drawing/2014/main" id="{C5000B34-6382-D439-FE50-53BE18E1D425}"/>
              </a:ext>
            </a:extLst>
          </p:cNvPr>
          <p:cNvSpPr/>
          <p:nvPr/>
        </p:nvSpPr>
        <p:spPr>
          <a:xfrm>
            <a:off x="1295398" y="3384000"/>
            <a:ext cx="62280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2400" b="1"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Förbättring</a:t>
            </a: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 av </a:t>
            </a:r>
            <a:r>
              <a:rPr lang="en-US" sz="2400" b="1"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kommunikationen</a:t>
            </a: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 via</a:t>
            </a:r>
          </a:p>
        </p:txBody>
      </p:sp>
      <p:sp>
        <p:nvSpPr>
          <p:cNvPr id="12" name="object 3">
            <a:extLst>
              <a:ext uri="{FF2B5EF4-FFF2-40B4-BE49-F238E27FC236}">
                <a16:creationId xmlns:a16="http://schemas.microsoft.com/office/drawing/2014/main" id="{E09A3944-95D2-3392-B5D6-21B743D9EE81}"/>
              </a:ext>
            </a:extLst>
          </p:cNvPr>
          <p:cNvSpPr/>
          <p:nvPr/>
        </p:nvSpPr>
        <p:spPr>
          <a:xfrm>
            <a:off x="9180000" y="3384000"/>
            <a:ext cx="78486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sv-SE"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Fördelar med att främja intraprenörskapsföretag</a:t>
            </a:r>
            <a:endPar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5" name="CuadroTexto 1">
            <a:extLst>
              <a:ext uri="{FF2B5EF4-FFF2-40B4-BE49-F238E27FC236}">
                <a16:creationId xmlns:a16="http://schemas.microsoft.com/office/drawing/2014/main" id="{8FE7453E-DB82-055A-B042-CB126B99D782}"/>
              </a:ext>
            </a:extLst>
          </p:cNvPr>
          <p:cNvSpPr txBox="1"/>
          <p:nvPr/>
        </p:nvSpPr>
        <p:spPr>
          <a:xfrm>
            <a:off x="1296000" y="8928000"/>
            <a:ext cx="1676400" cy="276999"/>
          </a:xfrm>
          <a:prstGeom prst="rect">
            <a:avLst/>
          </a:prstGeom>
          <a:noFill/>
        </p:spPr>
        <p:txBody>
          <a:bodyPr wrap="square" rtlCol="0">
            <a:spAutoFit/>
          </a:bodyPr>
          <a:lstStyle/>
          <a:p>
            <a:r>
              <a:rPr lang="en-US" sz="1200" dirty="0">
                <a:latin typeface="Microsoft Sans Serif" panose="020B0604020202020204" pitchFamily="34" charset="0"/>
                <a:ea typeface="Microsoft Sans Serif" panose="020B0604020202020204" pitchFamily="34" charset="0"/>
                <a:cs typeface="Microsoft Sans Serif" panose="020B0604020202020204" pitchFamily="34" charset="0"/>
              </a:rPr>
              <a:t>Source no.: 14</a:t>
            </a:r>
          </a:p>
        </p:txBody>
      </p:sp>
      <p:sp>
        <p:nvSpPr>
          <p:cNvPr id="3" name="CuadroTexto 1">
            <a:extLst>
              <a:ext uri="{FF2B5EF4-FFF2-40B4-BE49-F238E27FC236}">
                <a16:creationId xmlns:a16="http://schemas.microsoft.com/office/drawing/2014/main" id="{30BA1FD1-0501-D338-3C58-BEA2BFEF88C5}"/>
              </a:ext>
            </a:extLst>
          </p:cNvPr>
          <p:cNvSpPr txBox="1"/>
          <p:nvPr/>
        </p:nvSpPr>
        <p:spPr>
          <a:xfrm>
            <a:off x="1296000" y="1548000"/>
            <a:ext cx="15736800" cy="1569660"/>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78417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2"/>
          <p:cNvSpPr txBox="1"/>
          <p:nvPr/>
        </p:nvSpPr>
        <p:spPr>
          <a:xfrm>
            <a:off x="1296000" y="1548000"/>
            <a:ext cx="3361031"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4D94B7"/>
                </a:solidFill>
                <a:latin typeface="Helvetica Neue"/>
                <a:ea typeface="Helvetica Neue"/>
                <a:cs typeface="Helvetica Neue"/>
                <a:sym typeface="Helvetica Neue"/>
              </a:rPr>
              <a:t>Index</a:t>
            </a:r>
            <a:endParaRPr lang="en-US" sz="1400" b="0" i="0" u="none" strike="noStrike" cap="none" dirty="0">
              <a:solidFill>
                <a:srgbClr val="000000"/>
              </a:solidFill>
              <a:latin typeface="Helvetica Neue"/>
              <a:ea typeface="Helvetica Neue"/>
              <a:cs typeface="Helvetica Neue"/>
              <a:sym typeface="Helvetica Neue"/>
            </a:endParaRPr>
          </a:p>
        </p:txBody>
      </p:sp>
      <p:sp>
        <p:nvSpPr>
          <p:cNvPr id="78" name="Google Shape;78;p2"/>
          <p:cNvSpPr txBox="1"/>
          <p:nvPr/>
        </p:nvSpPr>
        <p:spPr>
          <a:xfrm>
            <a:off x="1296000" y="3383999"/>
            <a:ext cx="720000" cy="2088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4D94B7"/>
                </a:solidFill>
                <a:latin typeface="Helvetica Neue"/>
                <a:ea typeface="Helvetica Neue"/>
                <a:cs typeface="Helvetica Neue"/>
                <a:sym typeface="Helvetica Neue"/>
              </a:rPr>
              <a:t>1</a:t>
            </a:r>
            <a:endParaRPr lang="en-US" sz="1400" b="0" i="0" u="none" strike="noStrike" cap="none" dirty="0">
              <a:solidFill>
                <a:srgbClr val="000000"/>
              </a:solidFill>
              <a:latin typeface="Helvetica Neue"/>
              <a:ea typeface="Helvetica Neue"/>
              <a:cs typeface="Helvetica Neue"/>
              <a:sym typeface="Helvetica Neue"/>
            </a:endParaRPr>
          </a:p>
        </p:txBody>
      </p:sp>
      <p:sp>
        <p:nvSpPr>
          <p:cNvPr id="79" name="Google Shape;79;p2"/>
          <p:cNvSpPr txBox="1"/>
          <p:nvPr/>
        </p:nvSpPr>
        <p:spPr>
          <a:xfrm>
            <a:off x="1296000" y="7776000"/>
            <a:ext cx="720000" cy="133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78B17A"/>
                </a:solidFill>
                <a:latin typeface="Helvetica Neue"/>
                <a:ea typeface="Helvetica Neue"/>
                <a:cs typeface="Helvetica Neue"/>
                <a:sym typeface="Helvetica Neue"/>
              </a:rPr>
              <a:t>3</a:t>
            </a:r>
            <a:endParaRPr lang="en-US" sz="1400" b="0" i="0" u="none" strike="noStrike" cap="none" dirty="0">
              <a:solidFill>
                <a:srgbClr val="000000"/>
              </a:solidFill>
              <a:latin typeface="Helvetica Neue"/>
              <a:ea typeface="Helvetica Neue"/>
              <a:cs typeface="Helvetica Neue"/>
              <a:sym typeface="Helvetica Neue"/>
            </a:endParaRPr>
          </a:p>
        </p:txBody>
      </p:sp>
      <p:sp>
        <p:nvSpPr>
          <p:cNvPr id="80" name="Google Shape;80;p2"/>
          <p:cNvSpPr txBox="1"/>
          <p:nvPr/>
        </p:nvSpPr>
        <p:spPr>
          <a:xfrm>
            <a:off x="1296000" y="5832000"/>
            <a:ext cx="720000" cy="1584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AED633"/>
                </a:solidFill>
                <a:latin typeface="Helvetica Neue"/>
                <a:ea typeface="Helvetica Neue"/>
                <a:cs typeface="Helvetica Neue"/>
                <a:sym typeface="Helvetica Neue"/>
              </a:rPr>
              <a:t>2</a:t>
            </a:r>
            <a:endParaRPr lang="en-US" sz="1400" b="0" i="0" u="none" strike="noStrike" cap="none" dirty="0">
              <a:solidFill>
                <a:srgbClr val="000000"/>
              </a:solidFill>
              <a:latin typeface="Helvetica Neue"/>
              <a:ea typeface="Helvetica Neue"/>
              <a:cs typeface="Helvetica Neue"/>
              <a:sym typeface="Helvetica Neue"/>
            </a:endParaRPr>
          </a:p>
        </p:txBody>
      </p:sp>
      <p:sp>
        <p:nvSpPr>
          <p:cNvPr id="81" name="Google Shape;81;p2"/>
          <p:cNvSpPr txBox="1"/>
          <p:nvPr/>
        </p:nvSpPr>
        <p:spPr>
          <a:xfrm>
            <a:off x="1944000" y="3384000"/>
            <a:ext cx="5580000" cy="2088000"/>
          </a:xfrm>
          <a:prstGeom prst="rect">
            <a:avLst/>
          </a:prstGeom>
          <a:noFill/>
          <a:ln>
            <a:noFill/>
          </a:ln>
        </p:spPr>
        <p:txBody>
          <a:bodyPr spcFirstLastPara="1" wrap="square" lIns="91425" tIns="45700" rIns="91425" bIns="45700" anchor="ctr" anchorCtr="0">
            <a:noAutofit/>
          </a:bodyPr>
          <a:lstStyle/>
          <a:p>
            <a:pPr lvl="0">
              <a:buClr>
                <a:srgbClr val="000000"/>
              </a:buClr>
              <a:buSzPts val="2400"/>
            </a:pPr>
            <a:r>
              <a:rPr lang="sv-SE" sz="2400" b="1" dirty="0">
                <a:solidFill>
                  <a:schemeClr val="dk1"/>
                </a:solidFill>
                <a:latin typeface="Helvetica Neue"/>
                <a:ea typeface="Helvetica Neue"/>
                <a:cs typeface="Helvetica Neue"/>
                <a:sym typeface="Helvetica Neue"/>
              </a:rPr>
              <a:t>Förbättra intraorganisatorisk kommunikation för att stärka den </a:t>
            </a:r>
            <a:r>
              <a:rPr lang="sv-SE" sz="2400" b="1" dirty="0" err="1">
                <a:solidFill>
                  <a:schemeClr val="dk1"/>
                </a:solidFill>
                <a:latin typeface="Helvetica Neue"/>
                <a:ea typeface="Helvetica Neue"/>
                <a:cs typeface="Helvetica Neue"/>
                <a:sym typeface="Helvetica Neue"/>
              </a:rPr>
              <a:t>intraprenöriella</a:t>
            </a:r>
            <a:r>
              <a:rPr lang="sv-SE" sz="2400" b="1" dirty="0">
                <a:solidFill>
                  <a:schemeClr val="dk1"/>
                </a:solidFill>
                <a:latin typeface="Helvetica Neue"/>
                <a:ea typeface="Helvetica Neue"/>
                <a:cs typeface="Helvetica Neue"/>
                <a:sym typeface="Helvetica Neue"/>
              </a:rPr>
              <a:t> kulturen</a:t>
            </a:r>
            <a:endParaRPr lang="en-US" sz="1400" b="1" i="0" u="none" strike="noStrike" cap="none" dirty="0">
              <a:solidFill>
                <a:srgbClr val="000000"/>
              </a:solidFill>
              <a:latin typeface="Helvetica Neue"/>
              <a:ea typeface="Helvetica Neue"/>
              <a:cs typeface="Helvetica Neue"/>
              <a:sym typeface="Helvetica Neue"/>
            </a:endParaRPr>
          </a:p>
        </p:txBody>
      </p:sp>
      <p:sp>
        <p:nvSpPr>
          <p:cNvPr id="82" name="Google Shape;82;p2"/>
          <p:cNvSpPr txBox="1"/>
          <p:nvPr/>
        </p:nvSpPr>
        <p:spPr>
          <a:xfrm>
            <a:off x="1944000" y="7776000"/>
            <a:ext cx="5580000" cy="1332000"/>
          </a:xfrm>
          <a:prstGeom prst="rect">
            <a:avLst/>
          </a:prstGeom>
          <a:noFill/>
          <a:ln>
            <a:noFill/>
          </a:ln>
        </p:spPr>
        <p:txBody>
          <a:bodyPr spcFirstLastPara="1" wrap="square" lIns="91425" tIns="45700" rIns="91425" bIns="45700" anchor="ctr" anchorCtr="0">
            <a:noAutofit/>
          </a:bodyPr>
          <a:lstStyle/>
          <a:p>
            <a:pPr lvl="0">
              <a:buClr>
                <a:srgbClr val="000000"/>
              </a:buClr>
              <a:buSzPts val="2400"/>
            </a:pPr>
            <a:r>
              <a:rPr lang="sv-SE" sz="2400" b="1" dirty="0">
                <a:solidFill>
                  <a:schemeClr val="dk1"/>
                </a:solidFill>
                <a:latin typeface="Helvetica Neue"/>
                <a:ea typeface="Helvetica Neue"/>
                <a:cs typeface="Helvetica Neue"/>
                <a:sym typeface="Helvetica Neue"/>
              </a:rPr>
              <a:t>PDCA-cykeln som ett verktyg för implementering god kommunikation och teamledning </a:t>
            </a:r>
            <a:endParaRPr lang="en-US" sz="2400" b="1" i="0" u="none" strike="noStrike" cap="none" dirty="0">
              <a:solidFill>
                <a:schemeClr val="dk1"/>
              </a:solidFill>
              <a:latin typeface="Helvetica Neue"/>
              <a:ea typeface="Helvetica Neue"/>
              <a:cs typeface="Helvetica Neue"/>
              <a:sym typeface="Helvetica Neue"/>
            </a:endParaRPr>
          </a:p>
        </p:txBody>
      </p:sp>
      <p:sp>
        <p:nvSpPr>
          <p:cNvPr id="83" name="Google Shape;83;p2"/>
          <p:cNvSpPr txBox="1"/>
          <p:nvPr/>
        </p:nvSpPr>
        <p:spPr>
          <a:xfrm>
            <a:off x="1944000" y="5832000"/>
            <a:ext cx="5580000" cy="1584000"/>
          </a:xfrm>
          <a:prstGeom prst="rect">
            <a:avLst/>
          </a:prstGeom>
          <a:noFill/>
          <a:ln>
            <a:noFill/>
          </a:ln>
        </p:spPr>
        <p:txBody>
          <a:bodyPr spcFirstLastPara="1" wrap="square" lIns="91425" tIns="45700" rIns="91425" bIns="45700" anchor="ctr" anchorCtr="0">
            <a:noAutofit/>
          </a:bodyPr>
          <a:lstStyle/>
          <a:p>
            <a:pPr lvl="0">
              <a:buClr>
                <a:srgbClr val="000000"/>
              </a:buClr>
              <a:buSzPts val="2400"/>
            </a:pPr>
            <a:r>
              <a:rPr lang="sv-SE" sz="2400" b="1" dirty="0">
                <a:solidFill>
                  <a:schemeClr val="dk1"/>
                </a:solidFill>
                <a:latin typeface="Helvetica Neue"/>
                <a:ea typeface="Helvetica Neue"/>
                <a:cs typeface="Helvetica Neue"/>
                <a:sym typeface="Helvetica Neue"/>
              </a:rPr>
              <a:t>Förbättra teamledningen som en förutsättning för </a:t>
            </a:r>
            <a:r>
              <a:rPr lang="sv-SE" sz="2400" b="1" dirty="0" err="1">
                <a:solidFill>
                  <a:schemeClr val="dk1"/>
                </a:solidFill>
                <a:latin typeface="Helvetica Neue"/>
                <a:ea typeface="Helvetica Neue"/>
                <a:cs typeface="Helvetica Neue"/>
                <a:sym typeface="Helvetica Neue"/>
              </a:rPr>
              <a:t>intraprenöriellt</a:t>
            </a:r>
            <a:r>
              <a:rPr lang="sv-SE" sz="2400" b="1" dirty="0">
                <a:solidFill>
                  <a:schemeClr val="dk1"/>
                </a:solidFill>
                <a:latin typeface="Helvetica Neue"/>
                <a:ea typeface="Helvetica Neue"/>
                <a:cs typeface="Helvetica Neue"/>
                <a:sym typeface="Helvetica Neue"/>
              </a:rPr>
              <a:t> beteende</a:t>
            </a:r>
            <a:endParaRPr lang="en-US" sz="2400" b="1" i="0" u="none" strike="noStrike" cap="none" dirty="0">
              <a:solidFill>
                <a:schemeClr val="dk1"/>
              </a:solidFill>
              <a:latin typeface="Helvetica Neue"/>
              <a:ea typeface="Helvetica Neue"/>
              <a:cs typeface="Helvetica Neue"/>
              <a:sym typeface="Helvetica Neue"/>
            </a:endParaRPr>
          </a:p>
        </p:txBody>
      </p:sp>
      <p:sp>
        <p:nvSpPr>
          <p:cNvPr id="87" name="Google Shape;87;p2"/>
          <p:cNvSpPr txBox="1"/>
          <p:nvPr/>
        </p:nvSpPr>
        <p:spPr>
          <a:xfrm>
            <a:off x="8028000" y="3383999"/>
            <a:ext cx="8640000" cy="2088000"/>
          </a:xfrm>
          <a:prstGeom prst="rect">
            <a:avLst/>
          </a:prstGeom>
          <a:noFill/>
          <a:ln>
            <a:noFill/>
          </a:ln>
        </p:spPr>
        <p:txBody>
          <a:bodyPr spcFirstLastPara="1" wrap="square" lIns="91425" tIns="0" rIns="91425" bIns="0" anchor="ctr" anchorCtr="0">
            <a:noAutofit/>
          </a:bodyPr>
          <a:lstStyle/>
          <a:p>
            <a:pPr lvl="0">
              <a:lnSpc>
                <a:spcPct val="125000"/>
              </a:lnSpc>
            </a:pPr>
            <a:r>
              <a:rPr lang="sv-SE" sz="2400" dirty="0">
                <a:solidFill>
                  <a:srgbClr val="000000"/>
                </a:solidFill>
                <a:latin typeface="Helvetica Neue"/>
                <a:ea typeface="Helvetica Neue"/>
                <a:cs typeface="Helvetica Neue"/>
                <a:sym typeface="Helvetica Neue"/>
              </a:rPr>
              <a:t>1.1 Definition och tekniker
1.2 Frekvent utbyte
1.3 Kultur av feedback
1.4 Insyn i visioner, mål och krav
1.5 Fördelar med att främja intraprenörskap för ditt företag</a:t>
            </a:r>
            <a:endParaRPr lang="en-US" sz="2400" b="0" i="0" u="none" strike="noStrike" cap="none" dirty="0">
              <a:solidFill>
                <a:srgbClr val="000000"/>
              </a:solidFill>
              <a:latin typeface="Helvetica Neue"/>
              <a:ea typeface="Helvetica Neue"/>
              <a:cs typeface="Helvetica Neue"/>
              <a:sym typeface="Helvetica Neue"/>
            </a:endParaRPr>
          </a:p>
        </p:txBody>
      </p:sp>
      <p:sp>
        <p:nvSpPr>
          <p:cNvPr id="88" name="Google Shape;88;p2"/>
          <p:cNvSpPr/>
          <p:nvPr/>
        </p:nvSpPr>
        <p:spPr>
          <a:xfrm>
            <a:off x="7668000" y="3384000"/>
            <a:ext cx="180000" cy="2088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89" name="Google Shape;89;p2"/>
          <p:cNvSpPr/>
          <p:nvPr/>
        </p:nvSpPr>
        <p:spPr>
          <a:xfrm>
            <a:off x="7668000" y="5832000"/>
            <a:ext cx="180000" cy="158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panose="020B0604020202020204" charset="0"/>
              <a:ea typeface="Calibri"/>
              <a:cs typeface="Calibri"/>
              <a:sym typeface="Calibri"/>
            </a:endParaRPr>
          </a:p>
        </p:txBody>
      </p:sp>
      <p:sp>
        <p:nvSpPr>
          <p:cNvPr id="90" name="Google Shape;90;p2"/>
          <p:cNvSpPr/>
          <p:nvPr/>
        </p:nvSpPr>
        <p:spPr>
          <a:xfrm>
            <a:off x="7668000" y="7776000"/>
            <a:ext cx="180000" cy="133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91" name="Google Shape;91;p2"/>
          <p:cNvSpPr txBox="1"/>
          <p:nvPr/>
        </p:nvSpPr>
        <p:spPr>
          <a:xfrm>
            <a:off x="8028000" y="7776000"/>
            <a:ext cx="8640000" cy="1332000"/>
          </a:xfrm>
          <a:prstGeom prst="rect">
            <a:avLst/>
          </a:prstGeom>
          <a:noFill/>
          <a:ln>
            <a:noFill/>
          </a:ln>
        </p:spPr>
        <p:txBody>
          <a:bodyPr spcFirstLastPara="1" wrap="square" lIns="91425" tIns="0" rIns="91425" bIns="0" anchor="ctr" anchorCtr="0">
            <a:noAutofit/>
          </a:bodyPr>
          <a:lstStyle/>
          <a:p>
            <a:pPr lvl="0">
              <a:lnSpc>
                <a:spcPct val="125000"/>
              </a:lnSpc>
              <a:buClr>
                <a:srgbClr val="000000"/>
              </a:buClr>
              <a:buSzPts val="2400"/>
            </a:pPr>
            <a:r>
              <a:rPr lang="sv-SE" sz="2400" dirty="0">
                <a:solidFill>
                  <a:schemeClr val="dk1"/>
                </a:solidFill>
                <a:latin typeface="Helvetica Neue"/>
                <a:ea typeface="Helvetica Neue"/>
                <a:cs typeface="Helvetica Neue"/>
                <a:sym typeface="Helvetica Neue"/>
              </a:rPr>
              <a:t>3.1 PDCA-cykeln och dess faser
3.2 Exempel</a:t>
            </a:r>
            <a:endParaRPr lang="en-US" sz="2400" b="0" i="0" u="none" strike="noStrike" cap="none" dirty="0">
              <a:solidFill>
                <a:schemeClr val="dk1"/>
              </a:solidFill>
              <a:latin typeface="Helvetica Neue"/>
              <a:ea typeface="Helvetica Neue"/>
              <a:cs typeface="Helvetica Neue"/>
              <a:sym typeface="Helvetica Neue"/>
            </a:endParaRPr>
          </a:p>
        </p:txBody>
      </p:sp>
      <p:sp>
        <p:nvSpPr>
          <p:cNvPr id="92" name="Google Shape;92;p2"/>
          <p:cNvSpPr txBox="1"/>
          <p:nvPr/>
        </p:nvSpPr>
        <p:spPr>
          <a:xfrm>
            <a:off x="8028000" y="5832000"/>
            <a:ext cx="8640000" cy="1584000"/>
          </a:xfrm>
          <a:prstGeom prst="rect">
            <a:avLst/>
          </a:prstGeom>
          <a:noFill/>
          <a:ln>
            <a:noFill/>
          </a:ln>
        </p:spPr>
        <p:txBody>
          <a:bodyPr spcFirstLastPara="1" wrap="square" lIns="91425" tIns="0" rIns="91425" bIns="0" anchor="ctr" anchorCtr="0">
            <a:noAutofit/>
          </a:bodyPr>
          <a:lstStyle/>
          <a:p>
            <a:pPr lvl="0">
              <a:lnSpc>
                <a:spcPct val="125000"/>
              </a:lnSpc>
              <a:buClr>
                <a:srgbClr val="000000"/>
              </a:buClr>
              <a:buSzPts val="2400"/>
            </a:pPr>
            <a:r>
              <a:rPr lang="sv-SE" sz="2400" dirty="0">
                <a:solidFill>
                  <a:schemeClr val="dk1"/>
                </a:solidFill>
                <a:latin typeface="Helvetica Neue"/>
                <a:ea typeface="Helvetica Neue"/>
                <a:cs typeface="Helvetica Neue"/>
                <a:sym typeface="Helvetica Neue"/>
              </a:rPr>
              <a:t>2.1 Ledarstil
2.2 Organisationsutveckling
2.3 Uppskattning
2.4 Olika generationer</a:t>
            </a:r>
            <a:endParaRPr lang="en-US" sz="2400" b="0" i="0" u="none" strike="noStrike" cap="none" dirty="0">
              <a:solidFill>
                <a:schemeClr val="dk1"/>
              </a:solidFill>
              <a:latin typeface="Helvetica Neue"/>
              <a:ea typeface="Helvetica Neue"/>
              <a:cs typeface="Helvetica Neue"/>
              <a:sym typeface="Helvetica Neue"/>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3046988"/>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sv-SE" sz="4800" b="1" spc="-114">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 teamledningen som en förutsättning för intraprenöriellt beteende
</a:t>
            </a:r>
            <a:endParaRPr lang="en-US"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20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2</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29680E5A-16AB-9402-9DBE-D9C561C7F4B7}"/>
              </a:ext>
            </a:extLst>
          </p:cNvPr>
          <p:cNvSpPr txBox="1"/>
          <p:nvPr/>
        </p:nvSpPr>
        <p:spPr>
          <a:xfrm>
            <a:off x="1296000" y="6084000"/>
            <a:ext cx="10980000" cy="3323946"/>
          </a:xfrm>
          <a:prstGeom prst="rect">
            <a:avLst/>
          </a:prstGeom>
          <a:noFill/>
          <a:ln>
            <a:noFill/>
          </a:ln>
        </p:spPr>
        <p:txBody>
          <a:bodyPr spcFirstLastPara="1" wrap="square" lIns="91425" tIns="45700" rIns="91425" bIns="45700" anchor="t" anchorCtr="0">
            <a:spAutoFit/>
          </a:bodyPr>
          <a:lstStyle/>
          <a:p>
            <a:pPr lvl="0">
              <a:lnSpc>
                <a:spcPct val="150000"/>
              </a:lnSpc>
              <a:buClr>
                <a:srgbClr val="000000"/>
              </a:buClr>
              <a:buSzPts val="2800"/>
            </a:pPr>
            <a:r>
              <a:rPr lang="sv-SE" sz="2800" b="1">
                <a:solidFill>
                  <a:srgbClr val="AED633"/>
                </a:solidFill>
                <a:latin typeface="Helvetica Neue" panose="020B0604020202020204" charset="0"/>
                <a:ea typeface="Helvetica Neue"/>
                <a:cs typeface="Helvetica Neue"/>
                <a:sym typeface="Helvetica Neue"/>
              </a:rPr>
              <a:t>2.1 Ledarstil
2.2 Organisationsutveckling
2.3 Uppskattning
2.4 Olika generationer
</a:t>
            </a:r>
            <a:endParaRPr lang="en-US" sz="2800" b="1" i="0" u="none" strike="noStrike" cap="none" dirty="0">
              <a:solidFill>
                <a:srgbClr val="AED633"/>
              </a:solidFill>
              <a:latin typeface="Helvetica Neue" panose="020B0604020202020204" charset="0"/>
              <a:ea typeface="Helvetica Neue"/>
              <a:cs typeface="Helvetica Neue"/>
              <a:sym typeface="Helvetica Neue"/>
            </a:endParaRPr>
          </a:p>
        </p:txBody>
      </p:sp>
      <p:pic>
        <p:nvPicPr>
          <p:cNvPr id="7" name="Picture 2">
            <a:extLst>
              <a:ext uri="{FF2B5EF4-FFF2-40B4-BE49-F238E27FC236}">
                <a16:creationId xmlns:a16="http://schemas.microsoft.com/office/drawing/2014/main" id="{06D44F81-E1DB-A630-334F-BA3DF3615C4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065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DA6BB0-5999-276F-5E60-7DEE4EE04A94}"/>
              </a:ext>
            </a:extLst>
          </p:cNvPr>
          <p:cNvSpPr txBox="1"/>
          <p:nvPr/>
        </p:nvSpPr>
        <p:spPr>
          <a:xfrm>
            <a:off x="1296000" y="1548000"/>
            <a:ext cx="13986164" cy="1569660"/>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lagledningen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3" name="CuadroTexto 2">
            <a:extLst>
              <a:ext uri="{FF2B5EF4-FFF2-40B4-BE49-F238E27FC236}">
                <a16:creationId xmlns:a16="http://schemas.microsoft.com/office/drawing/2014/main" id="{2DF56C97-DFD6-FCBF-D490-25382918CF4E}"/>
              </a:ext>
            </a:extLst>
          </p:cNvPr>
          <p:cNvSpPr txBox="1"/>
          <p:nvPr/>
        </p:nvSpPr>
        <p:spPr>
          <a:xfrm>
            <a:off x="1296000" y="2304000"/>
            <a:ext cx="5688000" cy="954107"/>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2.1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Ledarstil</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p>
        </p:txBody>
      </p:sp>
      <p:pic>
        <p:nvPicPr>
          <p:cNvPr id="5" name="Grafik 4">
            <a:extLst>
              <a:ext uri="{FF2B5EF4-FFF2-40B4-BE49-F238E27FC236}">
                <a16:creationId xmlns:a16="http://schemas.microsoft.com/office/drawing/2014/main" id="{FAC49BA4-D61D-18D2-E2B5-C08C8BE2BBD7}"/>
              </a:ext>
            </a:extLst>
          </p:cNvPr>
          <p:cNvPicPr>
            <a:picLocks noChangeAspect="1"/>
          </p:cNvPicPr>
          <p:nvPr/>
        </p:nvPicPr>
        <p:blipFill>
          <a:blip r:embed="rId2"/>
          <a:stretch>
            <a:fillRect/>
          </a:stretch>
        </p:blipFill>
        <p:spPr>
          <a:xfrm>
            <a:off x="3260019" y="6667500"/>
            <a:ext cx="2433562" cy="1881540"/>
          </a:xfrm>
          <a:prstGeom prst="rect">
            <a:avLst/>
          </a:prstGeom>
        </p:spPr>
      </p:pic>
      <p:pic>
        <p:nvPicPr>
          <p:cNvPr id="6" name="Grafik 5" descr="Wolken-Gedankenblase">
            <a:extLst>
              <a:ext uri="{FF2B5EF4-FFF2-40B4-BE49-F238E27FC236}">
                <a16:creationId xmlns:a16="http://schemas.microsoft.com/office/drawing/2014/main" id="{3A86C838-89A5-0787-0B86-E2FE2945AE14}"/>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5142414" y="3706144"/>
            <a:ext cx="9985644" cy="4092250"/>
          </a:xfrm>
          <a:prstGeom prst="rect">
            <a:avLst/>
          </a:prstGeom>
        </p:spPr>
      </p:pic>
      <p:pic>
        <p:nvPicPr>
          <p:cNvPr id="8" name="Grafik 7" descr="Unterschrift Silhouette">
            <a:extLst>
              <a:ext uri="{FF2B5EF4-FFF2-40B4-BE49-F238E27FC236}">
                <a16:creationId xmlns:a16="http://schemas.microsoft.com/office/drawing/2014/main" id="{41FBA082-1BE5-887C-E9E4-DFF8780BECF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39371" y="4043741"/>
            <a:ext cx="1073861" cy="1050900"/>
          </a:xfrm>
          <a:prstGeom prst="rect">
            <a:avLst/>
          </a:prstGeom>
        </p:spPr>
      </p:pic>
      <p:sp>
        <p:nvSpPr>
          <p:cNvPr id="10" name="Google Shape;185;p23">
            <a:extLst>
              <a:ext uri="{FF2B5EF4-FFF2-40B4-BE49-F238E27FC236}">
                <a16:creationId xmlns:a16="http://schemas.microsoft.com/office/drawing/2014/main" id="{D83F3D99-4573-713F-16A8-863386816AF4}"/>
              </a:ext>
            </a:extLst>
          </p:cNvPr>
          <p:cNvSpPr txBox="1"/>
          <p:nvPr/>
        </p:nvSpPr>
        <p:spPr>
          <a:xfrm>
            <a:off x="5666015" y="5285273"/>
            <a:ext cx="8735785" cy="2144225"/>
          </a:xfrm>
          <a:prstGeom prst="rect">
            <a:avLst/>
          </a:prstGeom>
          <a:noFill/>
          <a:ln>
            <a:noFill/>
          </a:ln>
        </p:spPr>
        <p:txBody>
          <a:bodyPr spcFirstLastPara="1" wrap="square" lIns="91425" tIns="45700" rIns="91425" bIns="45700" anchor="t" anchorCtr="0">
            <a:noAutofit/>
          </a:bodyPr>
          <a:lstStyle/>
          <a:p>
            <a:pPr lvl="0" algn="ctr"/>
            <a:r>
              <a:rPr lang="sv-SE" sz="2400" dirty="0">
                <a:latin typeface="Helvetica Neue" panose="020B0604020202020204" charset="0"/>
                <a:ea typeface="Helvetica Neue"/>
                <a:cs typeface="Helvetica Neue"/>
                <a:sym typeface="Helvetica Neue"/>
              </a:rPr>
              <a:t>Vilken vision och vilka mål har ditt företag</a:t>
            </a:r>
            <a:r>
              <a:rPr lang="en-US" sz="2400" dirty="0">
                <a:solidFill>
                  <a:schemeClr val="tx1"/>
                </a:solidFill>
                <a:latin typeface="Helvetica Neue" panose="020B0604020202020204" charset="0"/>
                <a:ea typeface="Helvetica Neue"/>
                <a:cs typeface="Helvetica Neue"/>
                <a:sym typeface="Helvetica Neue"/>
              </a:rPr>
              <a:t>?</a:t>
            </a:r>
          </a:p>
          <a:p>
            <a:pPr lvl="0" algn="ctr"/>
            <a:endParaRPr lang="en-US" sz="2400" dirty="0">
              <a:solidFill>
                <a:schemeClr val="tx1"/>
              </a:solidFill>
              <a:latin typeface="Helvetica Neue" panose="020B0604020202020204" charset="0"/>
              <a:ea typeface="Helvetica Neue"/>
              <a:cs typeface="Helvetica Neue"/>
              <a:sym typeface="Helvetica Neue"/>
            </a:endParaRPr>
          </a:p>
          <a:p>
            <a:pPr lvl="0" algn="ctr"/>
            <a:r>
              <a:rPr lang="sv-SE" sz="2400" dirty="0">
                <a:latin typeface="Helvetica Neue" panose="020B0604020202020204" charset="0"/>
                <a:ea typeface="Helvetica Neue"/>
                <a:cs typeface="Helvetica Neue"/>
                <a:sym typeface="Helvetica Neue"/>
              </a:rPr>
              <a:t>Vilken vision och vilka mål du tar fram för 
ditt företag och ditt team</a:t>
            </a:r>
            <a:r>
              <a:rPr lang="en-US" sz="2400" dirty="0">
                <a:solidFill>
                  <a:schemeClr val="tx1"/>
                </a:solidFill>
                <a:latin typeface="Helvetica Neue" panose="020B0604020202020204" charset="0"/>
                <a:ea typeface="Helvetica Neue"/>
                <a:cs typeface="Helvetica Neue"/>
                <a:sym typeface="Helvetica Neue"/>
              </a:rPr>
              <a:t>?</a:t>
            </a: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sp>
        <p:nvSpPr>
          <p:cNvPr id="11" name="Google Shape;185;p23">
            <a:extLst>
              <a:ext uri="{FF2B5EF4-FFF2-40B4-BE49-F238E27FC236}">
                <a16:creationId xmlns:a16="http://schemas.microsoft.com/office/drawing/2014/main" id="{A97A66F1-2CC8-F2A0-813F-09A56384C138}"/>
              </a:ext>
            </a:extLst>
          </p:cNvPr>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lvl="0" algn="ctr"/>
            <a:r>
              <a:rPr lang="en-US" sz="2400" b="1" dirty="0" err="1">
                <a:latin typeface="Helvetica Neue" panose="020B0604020202020204" charset="0"/>
                <a:ea typeface="Helvetica Neue"/>
                <a:cs typeface="Helvetica Neue"/>
                <a:sym typeface="Helvetica Neue"/>
              </a:rPr>
              <a:t>Uppgift</a:t>
            </a:r>
            <a:r>
              <a:rPr lang="en-US" sz="2400" b="1" dirty="0">
                <a:latin typeface="Helvetica Neue" panose="020B0604020202020204" charset="0"/>
                <a:ea typeface="Helvetica Neue"/>
                <a:cs typeface="Helvetica Neue"/>
                <a:sym typeface="Helvetica Neue"/>
              </a:rPr>
              <a:t>:</a:t>
            </a:r>
            <a:endParaRPr lang="en-US" sz="2400" b="1" dirty="0">
              <a:solidFill>
                <a:schemeClr val="tx1"/>
              </a:solidFill>
              <a:latin typeface="Helvetica Neue" panose="020B0604020202020204" charset="0"/>
              <a:ea typeface="Helvetica Neue"/>
              <a:cs typeface="Helvetica Neue"/>
              <a:sym typeface="Helvetica Neue"/>
            </a:endParaRPr>
          </a:p>
          <a:p>
            <a:pPr lvl="0" algn="ctr"/>
            <a:endParaRPr lang="en-US" sz="2400" b="1" dirty="0">
              <a:solidFill>
                <a:schemeClr val="tx1"/>
              </a:solidFill>
              <a:latin typeface="Helvetica Neue" panose="020B0604020202020204" charset="0"/>
              <a:ea typeface="Helvetica Neue"/>
              <a:cs typeface="Helvetica Neue"/>
              <a:sym typeface="Helvetica Neue"/>
            </a:endParaRP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229781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999" y="3384000"/>
            <a:ext cx="3492000" cy="830997"/>
          </a:xfrm>
          <a:prstGeom prst="rect">
            <a:avLst/>
          </a:prstGeom>
          <a:noFill/>
        </p:spPr>
        <p:txBody>
          <a:bodyPr wrap="square" rtlCol="0">
            <a:spAutoFit/>
          </a:bodyPr>
          <a:lstStyle/>
          <a:p>
            <a:r>
              <a:rPr lang="en-US" sz="2400" b="1">
                <a:latin typeface="Helvetica Neue" panose="020B0604020202020204" charset="0"/>
                <a:ea typeface="Microsoft Sans Serif" panose="020B0604020202020204" pitchFamily="34" charset="0"/>
                <a:cs typeface="Microsoft Sans Serif" panose="020B0604020202020204" pitchFamily="34" charset="0"/>
              </a:rPr>
              <a:t>Mål för ledarskap
</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14</a:t>
            </a:r>
          </a:p>
        </p:txBody>
      </p:sp>
      <p:sp>
        <p:nvSpPr>
          <p:cNvPr id="39" name="Pfeil: Fünfeck 38">
            <a:extLst>
              <a:ext uri="{FF2B5EF4-FFF2-40B4-BE49-F238E27FC236}">
                <a16:creationId xmlns:a16="http://schemas.microsoft.com/office/drawing/2014/main" id="{5C7F16C4-15DA-C6FE-DA04-41D16A05B6D5}"/>
              </a:ext>
            </a:extLst>
          </p:cNvPr>
          <p:cNvSpPr/>
          <p:nvPr/>
        </p:nvSpPr>
        <p:spPr>
          <a:xfrm rot="5400000">
            <a:off x="7560000" y="-2160000"/>
            <a:ext cx="3024000" cy="15516000"/>
          </a:xfrm>
          <a:prstGeom prst="homePlate">
            <a:avLst>
              <a:gd name="adj" fmla="val 22456"/>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Google Shape;477;p17">
            <a:extLst>
              <a:ext uri="{FF2B5EF4-FFF2-40B4-BE49-F238E27FC236}">
                <a16:creationId xmlns:a16="http://schemas.microsoft.com/office/drawing/2014/main" id="{CAC90539-BDD8-6325-4647-2816A2436272}"/>
              </a:ext>
            </a:extLst>
          </p:cNvPr>
          <p:cNvSpPr/>
          <p:nvPr/>
        </p:nvSpPr>
        <p:spPr>
          <a:xfrm>
            <a:off x="1440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lvl="0" algn="ctr"/>
            <a:r>
              <a:rPr lang="en-US" sz="2400" dirty="0" err="1">
                <a:latin typeface="Helvetica Neue" panose="020B0604020202020204" charset="0"/>
                <a:ea typeface="Microsoft Sans Serif" panose="020B0604020202020204" pitchFamily="34" charset="0"/>
                <a:cs typeface="Microsoft Sans Serif" panose="020B0604020202020204" pitchFamily="34" charset="0"/>
                <a:sym typeface="Calibri"/>
              </a:rPr>
              <a:t>Uppmuntra</a:t>
            </a:r>
            <a:r>
              <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sym typeface="Calibri"/>
              </a:rPr>
              <a:t>proaktivt</a:t>
            </a:r>
            <a:r>
              <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sym typeface="Calibri"/>
              </a:rPr>
              <a:t>tänkande</a:t>
            </a:r>
            <a:endPar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20" name="Google Shape;477;p17">
            <a:extLst>
              <a:ext uri="{FF2B5EF4-FFF2-40B4-BE49-F238E27FC236}">
                <a16:creationId xmlns:a16="http://schemas.microsoft.com/office/drawing/2014/main" id="{E7973589-5EC1-C2FA-9710-606F212C883D}"/>
              </a:ext>
            </a:extLst>
          </p:cNvPr>
          <p:cNvSpPr/>
          <p:nvPr/>
        </p:nvSpPr>
        <p:spPr>
          <a:xfrm>
            <a:off x="6552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lvl="0" algn="ctr"/>
            <a:r>
              <a:rPr lang="sv-SE" sz="2400" dirty="0">
                <a:latin typeface="Helvetica Neue" panose="020B0604020202020204" charset="0"/>
                <a:ea typeface="Microsoft Sans Serif" panose="020B0604020202020204" pitchFamily="34" charset="0"/>
                <a:cs typeface="Microsoft Sans Serif" panose="020B0604020202020204" pitchFamily="34" charset="0"/>
                <a:sym typeface="Calibri"/>
              </a:rPr>
              <a:t>Stödja medarbetarnas utveckling av transfunktionella färdigheter</a:t>
            </a:r>
            <a:endPar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21" name="Google Shape;477;p17">
            <a:extLst>
              <a:ext uri="{FF2B5EF4-FFF2-40B4-BE49-F238E27FC236}">
                <a16:creationId xmlns:a16="http://schemas.microsoft.com/office/drawing/2014/main" id="{EF77FDF3-30F0-4627-9497-D73ADED2428B}"/>
              </a:ext>
            </a:extLst>
          </p:cNvPr>
          <p:cNvSpPr/>
          <p:nvPr/>
        </p:nvSpPr>
        <p:spPr>
          <a:xfrm>
            <a:off x="7992000" y="5364000"/>
            <a:ext cx="7272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lvl="0" algn="ctr">
              <a:buClr>
                <a:schemeClr val="dk1"/>
              </a:buClr>
              <a:buSzPts val="2500"/>
            </a:pPr>
            <a:r>
              <a:rPr lang="sv-SE" sz="2400" dirty="0">
                <a:latin typeface="Helvetica Neue" panose="020B0604020202020204" charset="0"/>
                <a:ea typeface="Microsoft Sans Serif" panose="020B0604020202020204" pitchFamily="34" charset="0"/>
                <a:cs typeface="Microsoft Sans Serif" panose="020B0604020202020204" pitchFamily="34" charset="0"/>
                <a:sym typeface="Calibri"/>
              </a:rPr>
              <a:t>Främja ett företagsklimat som ger möjlighet att skapa produktiva och effektiva affärsrelationer</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2" name="Google Shape;477;p17">
            <a:extLst>
              <a:ext uri="{FF2B5EF4-FFF2-40B4-BE49-F238E27FC236}">
                <a16:creationId xmlns:a16="http://schemas.microsoft.com/office/drawing/2014/main" id="{55DAE506-58A9-BDD2-EE04-4A8F3D9A7154}"/>
              </a:ext>
            </a:extLst>
          </p:cNvPr>
          <p:cNvSpPr/>
          <p:nvPr/>
        </p:nvSpPr>
        <p:spPr>
          <a:xfrm>
            <a:off x="11664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lvl="0" algn="ctr"/>
            <a:r>
              <a:rPr lang="sv-SE" sz="2400" dirty="0">
                <a:latin typeface="Helvetica Neue" panose="020B0604020202020204" charset="0"/>
                <a:ea typeface="Microsoft Sans Serif" panose="020B0604020202020204" pitchFamily="34" charset="0"/>
                <a:cs typeface="Microsoft Sans Serif" panose="020B0604020202020204" pitchFamily="34" charset="0"/>
                <a:sym typeface="Calibri"/>
              </a:rPr>
              <a:t>Tillåta att avvikande åsikter uttrycks och avslöjas</a:t>
            </a:r>
            <a:endPar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23" name="Google Shape;477;p17">
            <a:extLst>
              <a:ext uri="{FF2B5EF4-FFF2-40B4-BE49-F238E27FC236}">
                <a16:creationId xmlns:a16="http://schemas.microsoft.com/office/drawing/2014/main" id="{05113EFE-15B0-DEB4-E522-A373D54619B0}"/>
              </a:ext>
            </a:extLst>
          </p:cNvPr>
          <p:cNvSpPr/>
          <p:nvPr/>
        </p:nvSpPr>
        <p:spPr>
          <a:xfrm>
            <a:off x="3276000" y="5364000"/>
            <a:ext cx="4644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lvl="0" algn="ctr"/>
            <a:r>
              <a:rPr lang="sv-SE" sz="2400" dirty="0">
                <a:latin typeface="Helvetica Neue" panose="020B0604020202020204" charset="0"/>
                <a:ea typeface="Microsoft Sans Serif" panose="020B0604020202020204" pitchFamily="34" charset="0"/>
                <a:cs typeface="Microsoft Sans Serif" panose="020B0604020202020204" pitchFamily="34" charset="0"/>
                <a:sym typeface="Calibri"/>
              </a:rPr>
              <a:t>Upprätta tvärfunktionella och tvärhierarkiska återkopplingssystem</a:t>
            </a:r>
            <a:endPar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8" name="Google Shape;480;p17">
            <a:extLst>
              <a:ext uri="{FF2B5EF4-FFF2-40B4-BE49-F238E27FC236}">
                <a16:creationId xmlns:a16="http://schemas.microsoft.com/office/drawing/2014/main" id="{E7464EBC-D9AD-0589-1BA3-DB4B849784C7}"/>
              </a:ext>
            </a:extLst>
          </p:cNvPr>
          <p:cNvSpPr/>
          <p:nvPr/>
        </p:nvSpPr>
        <p:spPr>
          <a:xfrm>
            <a:off x="1332000" y="7200000"/>
            <a:ext cx="15264000" cy="1512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alpha val="49803"/>
            </a:srgbClr>
          </a:solidFill>
          <a:ln w="22225" cap="flat" cmpd="sng">
            <a:solidFill>
              <a:srgbClr val="AED633"/>
            </a:solidFill>
            <a:prstDash val="solid"/>
            <a:round/>
            <a:headEnd type="none" w="sm" len="sm"/>
            <a:tailEnd type="none" w="sm" len="sm"/>
          </a:ln>
        </p:spPr>
        <p:txBody>
          <a:bodyPr spcFirstLastPara="1" wrap="square" lIns="0" tIns="0" rIns="0" bIns="0" anchor="ctr" anchorCtr="0">
            <a:noAutofit/>
          </a:bodyPr>
          <a:lstStyle/>
          <a:p>
            <a:pPr lvl="0" algn="ctr">
              <a:defRPr/>
            </a:pPr>
            <a:r>
              <a:rPr lang="en-US" sz="2400" b="1" dirty="0" err="1">
                <a:solidFill>
                  <a:prstClr val="black"/>
                </a:solidFill>
                <a:latin typeface="Helvetica Neue" panose="020B0604020202020204" charset="0"/>
              </a:rPr>
              <a:t>Transformerande</a:t>
            </a:r>
            <a:r>
              <a:rPr lang="en-US" sz="2400" b="1" dirty="0">
                <a:solidFill>
                  <a:prstClr val="black"/>
                </a:solidFill>
                <a:latin typeface="Helvetica Neue" panose="020B0604020202020204" charset="0"/>
              </a:rPr>
              <a:t> </a:t>
            </a:r>
            <a:r>
              <a:rPr lang="en-US" sz="2400" b="1" dirty="0" err="1">
                <a:solidFill>
                  <a:prstClr val="black"/>
                </a:solidFill>
                <a:latin typeface="Helvetica Neue" panose="020B0604020202020204" charset="0"/>
              </a:rPr>
              <a:t>ledare</a:t>
            </a:r>
            <a:r>
              <a:rPr lang="en-US" sz="2400" b="1" dirty="0">
                <a:solidFill>
                  <a:prstClr val="black"/>
                </a:solidFill>
                <a:latin typeface="Helvetica Neue" panose="020B0604020202020204" charset="0"/>
              </a:rPr>
              <a:t> 
</a:t>
            </a:r>
            <a:br>
              <a:rPr kumimoji="0" lang="en-US" sz="2400" b="0" i="0" u="none" strike="noStrike" kern="1200" cap="none" spc="0" normalizeH="0" baseline="0" dirty="0">
                <a:ln>
                  <a:noFill/>
                </a:ln>
                <a:solidFill>
                  <a:prstClr val="black"/>
                </a:solidFill>
                <a:effectLst/>
                <a:uLnTx/>
                <a:uFillTx/>
                <a:latin typeface="Helvetica Neue" panose="020B0604020202020204" charset="0"/>
                <a:ea typeface="+mn-ea"/>
                <a:cs typeface="+mn-cs"/>
              </a:rPr>
            </a:br>
            <a:r>
              <a:rPr lang="sv-SE" sz="2400" dirty="0">
                <a:solidFill>
                  <a:prstClr val="black"/>
                </a:solidFill>
                <a:latin typeface="Helvetica Neue" panose="020B0604020202020204" charset="0"/>
              </a:rPr>
              <a:t>fokuserar mindre på att fatta beslut eller upprätta strategiska planer, och mer på att underlätta organisatoriskt samarbete som kan hjälpa till att driva en vision framåt.</a:t>
            </a:r>
            <a:endPar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EF46FF89-B87B-4E1D-67D6-D6CE4D5A7C36}"/>
              </a:ext>
            </a:extLst>
          </p:cNvPr>
          <p:cNvSpPr txBox="1"/>
          <p:nvPr/>
        </p:nvSpPr>
        <p:spPr>
          <a:xfrm>
            <a:off x="1296000" y="1548000"/>
            <a:ext cx="13986164" cy="1569660"/>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lagledningen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3" name="CuadroTexto 2">
            <a:extLst>
              <a:ext uri="{FF2B5EF4-FFF2-40B4-BE49-F238E27FC236}">
                <a16:creationId xmlns:a16="http://schemas.microsoft.com/office/drawing/2014/main" id="{2C55AF96-C9EA-14B6-DA70-5342515365CC}"/>
              </a:ext>
            </a:extLst>
          </p:cNvPr>
          <p:cNvSpPr txBox="1"/>
          <p:nvPr/>
        </p:nvSpPr>
        <p:spPr>
          <a:xfrm>
            <a:off x="1296000" y="2304000"/>
            <a:ext cx="56880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2.1 Ledarstil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1861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a:t>
            </a:r>
          </a:p>
        </p:txBody>
      </p:sp>
      <p:sp>
        <p:nvSpPr>
          <p:cNvPr id="23" name="Würfel 22">
            <a:extLst>
              <a:ext uri="{FF2B5EF4-FFF2-40B4-BE49-F238E27FC236}">
                <a16:creationId xmlns:a16="http://schemas.microsoft.com/office/drawing/2014/main" id="{AF34D344-CD4C-3350-61CA-1D7E715403F5}"/>
              </a:ext>
            </a:extLst>
          </p:cNvPr>
          <p:cNvSpPr/>
          <p:nvPr/>
        </p:nvSpPr>
        <p:spPr>
          <a:xfrm>
            <a:off x="1296000" y="6264000"/>
            <a:ext cx="15516000" cy="1692000"/>
          </a:xfrm>
          <a:prstGeom prst="cube">
            <a:avLst>
              <a:gd name="adj" fmla="val 43305"/>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sv-SE"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4 dimensioner av transformativt ledarskap</a:t>
            </a:r>
            <a:endParaRPr kumimoji="0" lang="en-US" sz="1800" b="1" i="0" u="none" strike="noStrike" kern="1200" cap="none" spc="0" normalizeH="0" baseline="0" dirty="0">
              <a:ln>
                <a:noFill/>
              </a:ln>
              <a:solidFill>
                <a:schemeClr val="bg1"/>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462;p17">
            <a:extLst>
              <a:ext uri="{FF2B5EF4-FFF2-40B4-BE49-F238E27FC236}">
                <a16:creationId xmlns:a16="http://schemas.microsoft.com/office/drawing/2014/main" id="{C1F08028-FAFA-038D-1FE0-FCC8028E6361}"/>
              </a:ext>
            </a:extLst>
          </p:cNvPr>
          <p:cNvSpPr/>
          <p:nvPr/>
        </p:nvSpPr>
        <p:spPr>
          <a:xfrm>
            <a:off x="1728000" y="4320000"/>
            <a:ext cx="3600000" cy="2664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spcAft>
                <a:spcPts val="1200"/>
              </a:spcAft>
              <a:buFont typeface="Wingdings" panose="05000000000000000000" pitchFamily="2" charset="2"/>
              <a:buChar char="Ø"/>
              <a:defRPr/>
            </a:pPr>
            <a:r>
              <a:rPr lang="en-US" sz="215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med </a:t>
            </a:r>
            <a:r>
              <a:rPr lang="en-US" sz="2150"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en</a:t>
            </a:r>
            <a:r>
              <a:rPr lang="en-US" sz="215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vision
</a:t>
            </a:r>
            <a:r>
              <a:rPr lang="sv-SE" sz="215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skapa spänning genom sin entusiasm</a:t>
            </a:r>
            <a:endPar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0" name="Google Shape;481;p17">
            <a:extLst>
              <a:ext uri="{FF2B5EF4-FFF2-40B4-BE49-F238E27FC236}">
                <a16:creationId xmlns:a16="http://schemas.microsoft.com/office/drawing/2014/main" id="{99EF911B-348B-65E9-9953-C2993A0AC928}"/>
              </a:ext>
            </a:extLst>
          </p:cNvPr>
          <p:cNvSpPr/>
          <p:nvPr/>
        </p:nvSpPr>
        <p:spPr>
          <a:xfrm>
            <a:off x="9072000" y="4320000"/>
            <a:ext cx="3600000" cy="2664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spcAft>
                <a:spcPts val="1200"/>
              </a:spcAft>
              <a:buFont typeface="Wingdings" panose="05000000000000000000" pitchFamily="2" charset="2"/>
              <a:buChar char="Ø"/>
              <a:defRPr/>
            </a:pPr>
            <a:r>
              <a:rPr lang="sv-SE" sz="215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förmåga att lyssna, känna empati och kommunicera med dem de leder
sociala färdigheter för att bygga effektiva relationer</a:t>
            </a:r>
            <a:endPar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6" name="Google Shape;480;p17">
            <a:extLst>
              <a:ext uri="{FF2B5EF4-FFF2-40B4-BE49-F238E27FC236}">
                <a16:creationId xmlns:a16="http://schemas.microsoft.com/office/drawing/2014/main" id="{60CCF1E0-FA26-7FAF-6257-4B55E25DE214}"/>
              </a:ext>
            </a:extLst>
          </p:cNvPr>
          <p:cNvSpPr/>
          <p:nvPr/>
        </p:nvSpPr>
        <p:spPr>
          <a:xfrm>
            <a:off x="12744000" y="4320000"/>
            <a:ext cx="3600000" cy="2664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spcAft>
                <a:spcPts val="1200"/>
              </a:spcAft>
              <a:buFont typeface="Wingdings" panose="05000000000000000000" pitchFamily="2" charset="2"/>
              <a:buChar char="Ø"/>
              <a:defRPr/>
            </a:pPr>
            <a:r>
              <a:rPr lang="sv-SE" sz="215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få folk att ifrågasätta det beprövade sättet att göra saker på
"omformulera" framtiden</a:t>
            </a:r>
            <a:endPar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8" name="Google Shape;477;p17">
            <a:extLst>
              <a:ext uri="{FF2B5EF4-FFF2-40B4-BE49-F238E27FC236}">
                <a16:creationId xmlns:a16="http://schemas.microsoft.com/office/drawing/2014/main" id="{10BB9B0F-FA6B-3009-F476-4D218293A868}"/>
              </a:ext>
            </a:extLst>
          </p:cNvPr>
          <p:cNvSpPr/>
          <p:nvPr/>
        </p:nvSpPr>
        <p:spPr>
          <a:xfrm>
            <a:off x="5400000" y="4320000"/>
            <a:ext cx="3600000" cy="2664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spcAft>
                <a:spcPts val="1200"/>
              </a:spcAft>
              <a:buFont typeface="Wingdings" panose="05000000000000000000" pitchFamily="2" charset="2"/>
              <a:buChar char="Ø"/>
              <a:defRPr/>
            </a:pPr>
            <a:r>
              <a:rPr lang="sv-SE" sz="215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Skapa en miljö där varje anställd har chansen att samarbeta, </a:t>
            </a:r>
            <a:r>
              <a:rPr lang="sv-SE" sz="2150"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innovera</a:t>
            </a:r>
            <a:r>
              <a:rPr lang="sv-SE" sz="215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och utmärka sig.</a:t>
            </a:r>
            <a:endPar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Google Shape;477;p17">
            <a:extLst>
              <a:ext uri="{FF2B5EF4-FFF2-40B4-BE49-F238E27FC236}">
                <a16:creationId xmlns:a16="http://schemas.microsoft.com/office/drawing/2014/main" id="{D4DC0740-BC2F-47C6-7554-DE188664949F}"/>
              </a:ext>
            </a:extLst>
          </p:cNvPr>
          <p:cNvSpPr/>
          <p:nvPr/>
        </p:nvSpPr>
        <p:spPr>
          <a:xfrm>
            <a:off x="6048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lvl="0" algn="ctr">
              <a:spcAft>
                <a:spcPts val="1200"/>
              </a:spcAft>
              <a:defRPr/>
            </a:pPr>
            <a:r>
              <a:rPr lang="en-US" sz="2400" b="1"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Idealiserat</a:t>
            </a:r>
            <a:r>
              <a:rPr lang="en-US" sz="2400" b="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b="1"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inflytande</a:t>
            </a:r>
            <a:r>
              <a:rPr lang="en-US" sz="2400" b="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endParaRPr kumimoji="0" lang="en-US" sz="215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Google Shape;462;p17">
            <a:extLst>
              <a:ext uri="{FF2B5EF4-FFF2-40B4-BE49-F238E27FC236}">
                <a16:creationId xmlns:a16="http://schemas.microsoft.com/office/drawing/2014/main" id="{0127AF99-5860-8EDB-E36F-30B198E4A43C}"/>
              </a:ext>
            </a:extLst>
          </p:cNvPr>
          <p:cNvSpPr/>
          <p:nvPr/>
        </p:nvSpPr>
        <p:spPr>
          <a:xfrm>
            <a:off x="2376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lvl="0" algn="ctr">
              <a:spcAft>
                <a:spcPts val="1200"/>
              </a:spcAft>
              <a:defRPr/>
            </a:pPr>
            <a:r>
              <a:rPr lang="en-US" sz="2400" b="1"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Inspirerande</a:t>
            </a:r>
            <a:r>
              <a:rPr lang="en-US" sz="2400" b="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motivation
</a:t>
            </a:r>
            <a:endParaRPr kumimoji="0" lang="en-US" sz="240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sp>
        <p:nvSpPr>
          <p:cNvPr id="9" name="Google Shape;481;p17">
            <a:extLst>
              <a:ext uri="{FF2B5EF4-FFF2-40B4-BE49-F238E27FC236}">
                <a16:creationId xmlns:a16="http://schemas.microsoft.com/office/drawing/2014/main" id="{06C194D5-AA3D-966E-8989-417D729BB54C}"/>
              </a:ext>
            </a:extLst>
          </p:cNvPr>
          <p:cNvSpPr/>
          <p:nvPr/>
        </p:nvSpPr>
        <p:spPr>
          <a:xfrm>
            <a:off x="9720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lvl="0" algn="ctr">
              <a:spcAft>
                <a:spcPts val="1200"/>
              </a:spcAft>
              <a:defRPr/>
            </a:pPr>
            <a:r>
              <a:rPr lang="en-US" sz="2400" b="1"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Individualiserad</a:t>
            </a:r>
            <a:r>
              <a:rPr lang="en-US" sz="2400" b="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b="1"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hänsyn</a:t>
            </a:r>
            <a:r>
              <a:rPr lang="en-US" sz="2400" b="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endParaRPr kumimoji="0" lang="en-US" sz="215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1" name="Google Shape;480;p17">
            <a:extLst>
              <a:ext uri="{FF2B5EF4-FFF2-40B4-BE49-F238E27FC236}">
                <a16:creationId xmlns:a16="http://schemas.microsoft.com/office/drawing/2014/main" id="{E5BD6970-1CB8-84E2-DF82-FE26F61D9F2C}"/>
              </a:ext>
            </a:extLst>
          </p:cNvPr>
          <p:cNvSpPr/>
          <p:nvPr/>
        </p:nvSpPr>
        <p:spPr>
          <a:xfrm>
            <a:off x="13392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lvl="0" algn="ctr">
              <a:spcAft>
                <a:spcPts val="1200"/>
              </a:spcAft>
              <a:defRPr/>
            </a:pPr>
            <a:r>
              <a:rPr lang="en-US" sz="2400" b="1"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Intellektuell</a:t>
            </a:r>
            <a:r>
              <a:rPr lang="en-US" sz="2400" b="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b="1"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stimulans</a:t>
            </a:r>
            <a:r>
              <a:rPr lang="en-US" sz="2400" b="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endParaRPr kumimoji="0" lang="en-US" sz="215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2" name="CuadroTexto 1">
            <a:extLst>
              <a:ext uri="{FF2B5EF4-FFF2-40B4-BE49-F238E27FC236}">
                <a16:creationId xmlns:a16="http://schemas.microsoft.com/office/drawing/2014/main" id="{28C72FA9-1BC3-7871-E6B7-8065E514D6B4}"/>
              </a:ext>
            </a:extLst>
          </p:cNvPr>
          <p:cNvSpPr txBox="1"/>
          <p:nvPr/>
        </p:nvSpPr>
        <p:spPr>
          <a:xfrm>
            <a:off x="1296000" y="1548000"/>
            <a:ext cx="13986164" cy="1569660"/>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lagledningen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13" name="CuadroTexto 2">
            <a:extLst>
              <a:ext uri="{FF2B5EF4-FFF2-40B4-BE49-F238E27FC236}">
                <a16:creationId xmlns:a16="http://schemas.microsoft.com/office/drawing/2014/main" id="{ACB8CE02-264D-F64D-3514-24347479400F}"/>
              </a:ext>
            </a:extLst>
          </p:cNvPr>
          <p:cNvSpPr txBox="1"/>
          <p:nvPr/>
        </p:nvSpPr>
        <p:spPr>
          <a:xfrm>
            <a:off x="1296000" y="2304000"/>
            <a:ext cx="56880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2.1 Ledarstil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27275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6" grpId="0" animBg="1"/>
      <p:bldP spid="8" grpId="0" animBg="1"/>
      <p:bldP spid="7" grpId="0" animBg="1"/>
      <p:bldP spid="3" grpId="0" animBg="1"/>
      <p:bldP spid="9"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9</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0" y="3384000"/>
            <a:ext cx="13986163" cy="830997"/>
          </a:xfrm>
          <a:prstGeom prst="rect">
            <a:avLst/>
          </a:prstGeom>
          <a:noFill/>
        </p:spPr>
        <p:txBody>
          <a:bodyPr wrap="square" rtlCol="0">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Definition av </a:t>
            </a: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organisationsutveckling</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8" name="CuadroTexto 2">
            <a:extLst>
              <a:ext uri="{FF2B5EF4-FFF2-40B4-BE49-F238E27FC236}">
                <a16:creationId xmlns:a16="http://schemas.microsoft.com/office/drawing/2014/main" id="{A8E1BF9B-D788-54F5-79AB-D4C337023C57}"/>
              </a:ext>
            </a:extLst>
          </p:cNvPr>
          <p:cNvSpPr txBox="1"/>
          <p:nvPr/>
        </p:nvSpPr>
        <p:spPr>
          <a:xfrm>
            <a:off x="1296000" y="2304000"/>
            <a:ext cx="6552600" cy="954107"/>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2.2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Organisationsutveckling</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2" name="CuadroTexto 3">
            <a:extLst>
              <a:ext uri="{FF2B5EF4-FFF2-40B4-BE49-F238E27FC236}">
                <a16:creationId xmlns:a16="http://schemas.microsoft.com/office/drawing/2014/main" id="{439FC758-0DD3-8CD8-D537-83B4F3BB688D}"/>
              </a:ext>
            </a:extLst>
          </p:cNvPr>
          <p:cNvSpPr txBox="1"/>
          <p:nvPr/>
        </p:nvSpPr>
        <p:spPr>
          <a:xfrm rot="720265">
            <a:off x="7602233" y="4514854"/>
            <a:ext cx="6840000" cy="3564000"/>
          </a:xfrm>
          <a:prstGeom prst="foldedCorner">
            <a:avLst/>
          </a:prstGeom>
          <a:solidFill>
            <a:schemeClr val="bg1">
              <a:lumMod val="85000"/>
            </a:schemeClr>
          </a:solidFill>
          <a:ln>
            <a:solidFill>
              <a:schemeClr val="bg1"/>
            </a:solidFill>
          </a:ln>
        </p:spPr>
        <p:txBody>
          <a:bodyPr wrap="square" tIns="540000" rtlCol="0">
            <a:noAutofit/>
          </a:bodyPr>
          <a:lstStyle/>
          <a:p>
            <a:pPr lvl="0" algn="ctr">
              <a:lnSpc>
                <a:spcPct val="150000"/>
              </a:lnSpc>
            </a:pPr>
            <a:r>
              <a:rPr lang="sv-SE"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Strategi för planerad och systematisk förändring som uppnås genom att påverka organisationsstruktur, företagskultur och individuellt beteende, med högsta möjliga engagemang från de berörda medarbetarna.
</a:t>
            </a:r>
            <a:endPar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pic>
        <p:nvPicPr>
          <p:cNvPr id="3" name="Google Shape;195;p24" descr="Anheften mit einfarbiger Füllung">
            <a:extLst>
              <a:ext uri="{FF2B5EF4-FFF2-40B4-BE49-F238E27FC236}">
                <a16:creationId xmlns:a16="http://schemas.microsoft.com/office/drawing/2014/main" id="{BF0910EC-97EC-7B89-740F-29E8C8ABA3DB}"/>
              </a:ext>
            </a:extLst>
          </p:cNvPr>
          <p:cNvPicPr preferRelativeResize="0"/>
          <p:nvPr/>
        </p:nvPicPr>
        <p:blipFill rotWithShape="1">
          <a:blip r:embed="rId2">
            <a:alphaModFix/>
          </a:blip>
          <a:srcRect/>
          <a:stretch/>
        </p:blipFill>
        <p:spPr>
          <a:xfrm rot="5207497">
            <a:off x="11378672" y="4120653"/>
            <a:ext cx="914400" cy="914400"/>
          </a:xfrm>
          <a:prstGeom prst="rect">
            <a:avLst/>
          </a:prstGeom>
          <a:noFill/>
          <a:ln>
            <a:noFill/>
          </a:ln>
          <a:effectLst>
            <a:outerShdw blurRad="149987" dist="250190" dir="8460000" algn="ctr">
              <a:srgbClr val="000000">
                <a:alpha val="27843"/>
              </a:srgbClr>
            </a:outerShdw>
          </a:effectLst>
        </p:spPr>
      </p:pic>
      <p:sp>
        <p:nvSpPr>
          <p:cNvPr id="4" name="CuadroTexto 1">
            <a:extLst>
              <a:ext uri="{FF2B5EF4-FFF2-40B4-BE49-F238E27FC236}">
                <a16:creationId xmlns:a16="http://schemas.microsoft.com/office/drawing/2014/main" id="{447F3D9F-E1FE-E84E-16F7-87A6AC9FDFCB}"/>
              </a:ext>
            </a:extLst>
          </p:cNvPr>
          <p:cNvSpPr txBox="1"/>
          <p:nvPr/>
        </p:nvSpPr>
        <p:spPr>
          <a:xfrm>
            <a:off x="1296000" y="1548000"/>
            <a:ext cx="13986164" cy="1569660"/>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lagledningen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44355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3</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6001" y="3384000"/>
            <a:ext cx="5333400" cy="2677656"/>
          </a:xfrm>
          <a:prstGeom prst="rect">
            <a:avLst/>
          </a:prstGeom>
          <a:noFill/>
        </p:spPr>
        <p:txBody>
          <a:bodyPr wrap="square" rtlCol="0">
            <a:spAutoFit/>
          </a:bodyPr>
          <a:lstStyle/>
          <a:p>
            <a:r>
              <a:rPr lang="sv-SE" sz="2400" b="1" dirty="0">
                <a:latin typeface="Helvetica Neue" panose="020B0604020202020204" charset="0"/>
                <a:ea typeface="Microsoft Sans Serif" panose="020B0604020202020204" pitchFamily="34" charset="0"/>
                <a:cs typeface="Microsoft Sans Serif" panose="020B0604020202020204" pitchFamily="34" charset="0"/>
              </a:rPr>
              <a:t>Modul för att leda chansen
</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r>
              <a:rPr lang="sv-SE" sz="2400" dirty="0">
                <a:latin typeface="Helvetica Neue" panose="020B0604020202020204" charset="0"/>
                <a:ea typeface="Microsoft Sans Serif" panose="020B0604020202020204" pitchFamily="34" charset="0"/>
                <a:cs typeface="Microsoft Sans Serif" panose="020B0604020202020204" pitchFamily="34" charset="0"/>
              </a:rPr>
              <a:t>Ledande förändring</a:t>
            </a:r>
            <a:br>
              <a:rPr lang="sv-SE" sz="2400" dirty="0">
                <a:latin typeface="Helvetica Neue" panose="020B0604020202020204" charset="0"/>
                <a:ea typeface="Microsoft Sans Serif" panose="020B0604020202020204" pitchFamily="34" charset="0"/>
                <a:cs typeface="Microsoft Sans Serif" panose="020B0604020202020204" pitchFamily="34" charset="0"/>
              </a:rPr>
            </a:br>
            <a:r>
              <a:rPr lang="sv-SE" sz="2400" dirty="0">
                <a:latin typeface="Helvetica Neue" panose="020B0604020202020204" charset="0"/>
                <a:ea typeface="Microsoft Sans Serif" panose="020B0604020202020204" pitchFamily="34" charset="0"/>
                <a:cs typeface="Microsoft Sans Serif" panose="020B0604020202020204" pitchFamily="34" charset="0"/>
              </a:rPr>
              <a:t>av John P. </a:t>
            </a:r>
            <a:r>
              <a:rPr lang="sv-SE" sz="2400" dirty="0" err="1">
                <a:latin typeface="Helvetica Neue" panose="020B0604020202020204" charset="0"/>
                <a:ea typeface="Microsoft Sans Serif" panose="020B0604020202020204" pitchFamily="34" charset="0"/>
                <a:cs typeface="Microsoft Sans Serif" panose="020B0604020202020204" pitchFamily="34" charset="0"/>
              </a:rPr>
              <a:t>Kotter</a:t>
            </a:r>
            <a:r>
              <a:rPr lang="sv-SE" sz="2400" dirty="0">
                <a:latin typeface="Helvetica Neue" panose="020B0604020202020204" charset="0"/>
                <a:ea typeface="Microsoft Sans Serif" panose="020B0604020202020204" pitchFamily="34" charset="0"/>
                <a:cs typeface="Microsoft Sans Serif" panose="020B0604020202020204" pitchFamily="34" charset="0"/>
              </a:rPr>
              <a:t>
</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8" name="CuadroTexto 3">
            <a:extLst>
              <a:ext uri="{FF2B5EF4-FFF2-40B4-BE49-F238E27FC236}">
                <a16:creationId xmlns:a16="http://schemas.microsoft.com/office/drawing/2014/main" id="{A438F38D-6675-75BA-9ED4-6469D20DBF50}"/>
              </a:ext>
            </a:extLst>
          </p:cNvPr>
          <p:cNvSpPr txBox="1"/>
          <p:nvPr/>
        </p:nvSpPr>
        <p:spPr>
          <a:xfrm rot="18240000">
            <a:off x="4802962" y="5843199"/>
            <a:ext cx="4687132" cy="830997"/>
          </a:xfrm>
          <a:prstGeom prst="rect">
            <a:avLst/>
          </a:prstGeom>
          <a:noFill/>
        </p:spPr>
        <p:txBody>
          <a:bodyPr wrap="square" rtlCol="0">
            <a:spAutoFit/>
          </a:bodyPr>
          <a:lstStyle/>
          <a:p>
            <a:pPr algn="ctr"/>
            <a:r>
              <a:rPr lang="en-US" sz="2400" dirty="0" err="1">
                <a:latin typeface="Helvetica Neue" panose="020B0604020202020204" charset="0"/>
                <a:ea typeface="Microsoft Sans Serif" panose="020B0604020202020204" pitchFamily="34" charset="0"/>
                <a:cs typeface="Microsoft Sans Serif" panose="020B0604020202020204" pitchFamily="34" charset="0"/>
              </a:rPr>
              <a:t>Lyckad</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förändring</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17" name="Würfel 16">
            <a:extLst>
              <a:ext uri="{FF2B5EF4-FFF2-40B4-BE49-F238E27FC236}">
                <a16:creationId xmlns:a16="http://schemas.microsoft.com/office/drawing/2014/main" id="{A5ABC480-67CC-813E-8D50-B8A470A37647}"/>
              </a:ext>
            </a:extLst>
          </p:cNvPr>
          <p:cNvSpPr/>
          <p:nvPr/>
        </p:nvSpPr>
        <p:spPr>
          <a:xfrm>
            <a:off x="6629401" y="816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6" name="Würfel 5">
            <a:extLst>
              <a:ext uri="{FF2B5EF4-FFF2-40B4-BE49-F238E27FC236}">
                <a16:creationId xmlns:a16="http://schemas.microsoft.com/office/drawing/2014/main" id="{16DD7F9A-D1F3-7991-C705-6C1A07967745}"/>
              </a:ext>
            </a:extLst>
          </p:cNvPr>
          <p:cNvSpPr/>
          <p:nvPr/>
        </p:nvSpPr>
        <p:spPr>
          <a:xfrm>
            <a:off x="7169401" y="8166023"/>
            <a:ext cx="756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Skapa en känsla av brådska</a:t>
            </a:r>
            <a:endPar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9" name="Würfel 18">
            <a:extLst>
              <a:ext uri="{FF2B5EF4-FFF2-40B4-BE49-F238E27FC236}">
                <a16:creationId xmlns:a16="http://schemas.microsoft.com/office/drawing/2014/main" id="{54077393-F8B6-1DD5-6E04-159AD62D08BF}"/>
              </a:ext>
            </a:extLst>
          </p:cNvPr>
          <p:cNvSpPr/>
          <p:nvPr/>
        </p:nvSpPr>
        <p:spPr>
          <a:xfrm>
            <a:off x="6989401" y="762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10" name="Würfel 9">
            <a:extLst>
              <a:ext uri="{FF2B5EF4-FFF2-40B4-BE49-F238E27FC236}">
                <a16:creationId xmlns:a16="http://schemas.microsoft.com/office/drawing/2014/main" id="{27C232B7-C2C9-5CC0-9F5E-75375E9BE03B}"/>
              </a:ext>
            </a:extLst>
          </p:cNvPr>
          <p:cNvSpPr/>
          <p:nvPr/>
        </p:nvSpPr>
        <p:spPr>
          <a:xfrm>
            <a:off x="7529401" y="7626023"/>
            <a:ext cx="720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Skapa </a:t>
            </a: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en</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kraftfull</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koalition</a:t>
            </a:r>
            <a:endPar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0" name="Würfel 19">
            <a:extLst>
              <a:ext uri="{FF2B5EF4-FFF2-40B4-BE49-F238E27FC236}">
                <a16:creationId xmlns:a16="http://schemas.microsoft.com/office/drawing/2014/main" id="{00FDC34C-9211-BA8F-53BA-95A69E789A3B}"/>
              </a:ext>
            </a:extLst>
          </p:cNvPr>
          <p:cNvSpPr/>
          <p:nvPr/>
        </p:nvSpPr>
        <p:spPr>
          <a:xfrm>
            <a:off x="7349401" y="708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11" name="Würfel 10">
            <a:extLst>
              <a:ext uri="{FF2B5EF4-FFF2-40B4-BE49-F238E27FC236}">
                <a16:creationId xmlns:a16="http://schemas.microsoft.com/office/drawing/2014/main" id="{8D9C1BA4-5448-FCCF-238B-DED1804A9E01}"/>
              </a:ext>
            </a:extLst>
          </p:cNvPr>
          <p:cNvSpPr/>
          <p:nvPr/>
        </p:nvSpPr>
        <p:spPr>
          <a:xfrm>
            <a:off x="7889401" y="7086023"/>
            <a:ext cx="684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Forma en strategisk vision och initiativ</a:t>
            </a:r>
            <a:endPar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1" name="Würfel 20">
            <a:extLst>
              <a:ext uri="{FF2B5EF4-FFF2-40B4-BE49-F238E27FC236}">
                <a16:creationId xmlns:a16="http://schemas.microsoft.com/office/drawing/2014/main" id="{0074D77F-4DB9-9B3F-278E-28849BC4E1F3}"/>
              </a:ext>
            </a:extLst>
          </p:cNvPr>
          <p:cNvSpPr/>
          <p:nvPr/>
        </p:nvSpPr>
        <p:spPr>
          <a:xfrm>
            <a:off x="7709401" y="654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4</a:t>
            </a:r>
          </a:p>
        </p:txBody>
      </p:sp>
      <p:sp>
        <p:nvSpPr>
          <p:cNvPr id="12" name="Würfel 11">
            <a:extLst>
              <a:ext uri="{FF2B5EF4-FFF2-40B4-BE49-F238E27FC236}">
                <a16:creationId xmlns:a16="http://schemas.microsoft.com/office/drawing/2014/main" id="{7181ECEE-7327-4C08-2DF3-3FFB76F532F2}"/>
              </a:ext>
            </a:extLst>
          </p:cNvPr>
          <p:cNvSpPr/>
          <p:nvPr/>
        </p:nvSpPr>
        <p:spPr>
          <a:xfrm>
            <a:off x="8249401" y="6546023"/>
            <a:ext cx="648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Värva</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en</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frivillig</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armé</a:t>
            </a:r>
            <a:endPar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2" name="Würfel 21">
            <a:extLst>
              <a:ext uri="{FF2B5EF4-FFF2-40B4-BE49-F238E27FC236}">
                <a16:creationId xmlns:a16="http://schemas.microsoft.com/office/drawing/2014/main" id="{4D8523B8-F304-60E9-1E5A-4649EDE049FA}"/>
              </a:ext>
            </a:extLst>
          </p:cNvPr>
          <p:cNvSpPr/>
          <p:nvPr/>
        </p:nvSpPr>
        <p:spPr>
          <a:xfrm>
            <a:off x="8069401" y="600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5</a:t>
            </a:r>
          </a:p>
        </p:txBody>
      </p:sp>
      <p:sp>
        <p:nvSpPr>
          <p:cNvPr id="13" name="Würfel 12">
            <a:extLst>
              <a:ext uri="{FF2B5EF4-FFF2-40B4-BE49-F238E27FC236}">
                <a16:creationId xmlns:a16="http://schemas.microsoft.com/office/drawing/2014/main" id="{2AE636B0-BA27-7AC2-2C29-8F0AA8275DF1}"/>
              </a:ext>
            </a:extLst>
          </p:cNvPr>
          <p:cNvSpPr/>
          <p:nvPr/>
        </p:nvSpPr>
        <p:spPr>
          <a:xfrm>
            <a:off x="8609401" y="6006023"/>
            <a:ext cx="612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Aktivera åtgärder genom att ta bort hinder</a:t>
            </a:r>
            <a:endPar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3" name="Würfel 22">
            <a:extLst>
              <a:ext uri="{FF2B5EF4-FFF2-40B4-BE49-F238E27FC236}">
                <a16:creationId xmlns:a16="http://schemas.microsoft.com/office/drawing/2014/main" id="{B7205086-C69D-8AD5-DF01-76E80F047808}"/>
              </a:ext>
            </a:extLst>
          </p:cNvPr>
          <p:cNvSpPr/>
          <p:nvPr/>
        </p:nvSpPr>
        <p:spPr>
          <a:xfrm>
            <a:off x="8429401" y="546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6</a:t>
            </a:r>
          </a:p>
        </p:txBody>
      </p:sp>
      <p:sp>
        <p:nvSpPr>
          <p:cNvPr id="14" name="Würfel 13">
            <a:extLst>
              <a:ext uri="{FF2B5EF4-FFF2-40B4-BE49-F238E27FC236}">
                <a16:creationId xmlns:a16="http://schemas.microsoft.com/office/drawing/2014/main" id="{F13ADF88-FFC1-0502-AC1B-F116C3FB9F19}"/>
              </a:ext>
            </a:extLst>
          </p:cNvPr>
          <p:cNvSpPr/>
          <p:nvPr/>
        </p:nvSpPr>
        <p:spPr>
          <a:xfrm>
            <a:off x="8969401" y="5466023"/>
            <a:ext cx="576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Generera</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kortsiktiga</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vinster</a:t>
            </a:r>
            <a:endPar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5" name="Würfel 24">
            <a:extLst>
              <a:ext uri="{FF2B5EF4-FFF2-40B4-BE49-F238E27FC236}">
                <a16:creationId xmlns:a16="http://schemas.microsoft.com/office/drawing/2014/main" id="{9CDEC304-8898-7A98-857A-1A7C0DC3CF6A}"/>
              </a:ext>
            </a:extLst>
          </p:cNvPr>
          <p:cNvSpPr/>
          <p:nvPr/>
        </p:nvSpPr>
        <p:spPr>
          <a:xfrm>
            <a:off x="8789401" y="492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7</a:t>
            </a:r>
          </a:p>
        </p:txBody>
      </p:sp>
      <p:sp>
        <p:nvSpPr>
          <p:cNvPr id="15" name="Würfel 14">
            <a:extLst>
              <a:ext uri="{FF2B5EF4-FFF2-40B4-BE49-F238E27FC236}">
                <a16:creationId xmlns:a16="http://schemas.microsoft.com/office/drawing/2014/main" id="{50B243F7-E7FD-415A-CA79-E82B996CE082}"/>
              </a:ext>
            </a:extLst>
          </p:cNvPr>
          <p:cNvSpPr/>
          <p:nvPr/>
        </p:nvSpPr>
        <p:spPr>
          <a:xfrm>
            <a:off x="9329401" y="4926023"/>
            <a:ext cx="540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Upprätthålla</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acceleration</a:t>
            </a:r>
          </a:p>
        </p:txBody>
      </p:sp>
      <p:sp>
        <p:nvSpPr>
          <p:cNvPr id="26" name="Würfel 25">
            <a:extLst>
              <a:ext uri="{FF2B5EF4-FFF2-40B4-BE49-F238E27FC236}">
                <a16:creationId xmlns:a16="http://schemas.microsoft.com/office/drawing/2014/main" id="{3D0DA920-B836-26DA-81A0-CA32A8F43BDC}"/>
              </a:ext>
            </a:extLst>
          </p:cNvPr>
          <p:cNvSpPr/>
          <p:nvPr/>
        </p:nvSpPr>
        <p:spPr>
          <a:xfrm>
            <a:off x="9149401" y="438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8</a:t>
            </a:r>
          </a:p>
        </p:txBody>
      </p:sp>
      <p:sp>
        <p:nvSpPr>
          <p:cNvPr id="16" name="Würfel 15">
            <a:extLst>
              <a:ext uri="{FF2B5EF4-FFF2-40B4-BE49-F238E27FC236}">
                <a16:creationId xmlns:a16="http://schemas.microsoft.com/office/drawing/2014/main" id="{91757DFE-BA13-10F8-ED18-2E13CEAA11FC}"/>
              </a:ext>
            </a:extLst>
          </p:cNvPr>
          <p:cNvSpPr/>
          <p:nvPr/>
        </p:nvSpPr>
        <p:spPr>
          <a:xfrm>
            <a:off x="9689401" y="4386023"/>
            <a:ext cx="504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Institutets</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förändring</a:t>
            </a:r>
            <a:endPar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3" name="Rechteck 32">
            <a:extLst>
              <a:ext uri="{FF2B5EF4-FFF2-40B4-BE49-F238E27FC236}">
                <a16:creationId xmlns:a16="http://schemas.microsoft.com/office/drawing/2014/main" id="{F5142102-73D9-ABF1-4900-C2DACE2D84E0}"/>
              </a:ext>
            </a:extLst>
          </p:cNvPr>
          <p:cNvSpPr/>
          <p:nvPr/>
        </p:nvSpPr>
        <p:spPr>
          <a:xfrm>
            <a:off x="14544000" y="4386023"/>
            <a:ext cx="252000" cy="446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Helvetica Neue" panose="020B0604020202020204" charset="0"/>
            </a:endParaRPr>
          </a:p>
        </p:txBody>
      </p:sp>
      <p:sp>
        <p:nvSpPr>
          <p:cNvPr id="36" name="Pfeil: nach rechts 35">
            <a:extLst>
              <a:ext uri="{FF2B5EF4-FFF2-40B4-BE49-F238E27FC236}">
                <a16:creationId xmlns:a16="http://schemas.microsoft.com/office/drawing/2014/main" id="{A674FB97-07B8-C35C-BAF1-9D0020EA5B6D}"/>
              </a:ext>
            </a:extLst>
          </p:cNvPr>
          <p:cNvSpPr/>
          <p:nvPr/>
        </p:nvSpPr>
        <p:spPr>
          <a:xfrm rot="18240000">
            <a:off x="4964715" y="6050902"/>
            <a:ext cx="4625373" cy="484632"/>
          </a:xfrm>
          <a:prstGeom prst="rightArrow">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CuadroTexto 1">
            <a:extLst>
              <a:ext uri="{FF2B5EF4-FFF2-40B4-BE49-F238E27FC236}">
                <a16:creationId xmlns:a16="http://schemas.microsoft.com/office/drawing/2014/main" id="{4FDEB3C2-FC3A-1A26-57FA-1CEA911D1144}"/>
              </a:ext>
            </a:extLst>
          </p:cNvPr>
          <p:cNvSpPr txBox="1"/>
          <p:nvPr/>
        </p:nvSpPr>
        <p:spPr>
          <a:xfrm>
            <a:off x="1296000" y="1548000"/>
            <a:ext cx="13986164" cy="1569660"/>
          </a:xfrm>
          <a:prstGeom prst="rect">
            <a:avLst/>
          </a:prstGeom>
          <a:noFill/>
        </p:spPr>
        <p:txBody>
          <a:bodyPr wrap="square" rtlCol="0">
            <a:spAutoFit/>
          </a:bodyPr>
          <a:lstStyle/>
          <a:p>
            <a:pPr>
              <a:tabLst>
                <a:tab pos="534988" algn="l"/>
              </a:tabLst>
            </a:pPr>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Förbättra lagledningen
</a:t>
            </a:r>
            <a:endPar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8262C3DA-8E79-DE71-490F-400896101829}"/>
              </a:ext>
            </a:extLst>
          </p:cNvPr>
          <p:cNvSpPr txBox="1"/>
          <p:nvPr/>
        </p:nvSpPr>
        <p:spPr>
          <a:xfrm>
            <a:off x="1296000" y="2304000"/>
            <a:ext cx="65526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2.2 Organisationsutveckling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46730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00"/>
                                        <p:tgtEl>
                                          <p:spTgt spid="1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00"/>
                                        <p:tgtEl>
                                          <p:spTgt spid="2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down)">
                                      <p:cBhvr>
                                        <p:cTn id="31" dur="500"/>
                                        <p:tgtEl>
                                          <p:spTgt spid="2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down)">
                                      <p:cBhvr>
                                        <p:cTn id="55" dur="500"/>
                                        <p:tgtEl>
                                          <p:spTgt spid="25"/>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down)">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down)">
                                      <p:cBhvr>
                                        <p:cTn id="63" dur="500"/>
                                        <p:tgtEl>
                                          <p:spTgt spid="26"/>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down)">
                                      <p:cBhvr>
                                        <p:cTn id="66" dur="5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down)">
                                      <p:cBhvr>
                                        <p:cTn id="71" dur="500"/>
                                        <p:tgtEl>
                                          <p:spTgt spid="36"/>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down)">
                                      <p:cBhvr>
                                        <p:cTn id="7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7" grpId="0" animBg="1"/>
      <p:bldP spid="6" grpId="0" animBg="1"/>
      <p:bldP spid="19" grpId="0" animBg="1"/>
      <p:bldP spid="10" grpId="0" animBg="1"/>
      <p:bldP spid="20" grpId="0" animBg="1"/>
      <p:bldP spid="11" grpId="0" animBg="1"/>
      <p:bldP spid="21" grpId="0" animBg="1"/>
      <p:bldP spid="12" grpId="0" animBg="1"/>
      <p:bldP spid="22" grpId="0" animBg="1"/>
      <p:bldP spid="13" grpId="0" animBg="1"/>
      <p:bldP spid="23" grpId="0" animBg="1"/>
      <p:bldP spid="14" grpId="0" animBg="1"/>
      <p:bldP spid="25" grpId="0" animBg="1"/>
      <p:bldP spid="15" grpId="0" animBg="1"/>
      <p:bldP spid="26" grpId="0" animBg="1"/>
      <p:bldP spid="16" grpId="0" animBg="1"/>
      <p:bldP spid="3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23616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0" y="3384000"/>
            <a:ext cx="13986163" cy="830997"/>
          </a:xfrm>
          <a:prstGeom prst="rect">
            <a:avLst/>
          </a:prstGeom>
          <a:noFill/>
        </p:spPr>
        <p:txBody>
          <a:bodyPr wrap="square" rtlCol="0">
            <a:spAutoFit/>
          </a:bodyPr>
          <a:lstStyle/>
          <a:p>
            <a:r>
              <a:rPr lang="en-US" sz="2400" b="1">
                <a:latin typeface="Helvetica Neue" panose="020B0604020202020204" charset="0"/>
                <a:ea typeface="Microsoft Sans Serif" panose="020B0604020202020204" pitchFamily="34" charset="0"/>
                <a:cs typeface="Microsoft Sans Serif" panose="020B0604020202020204" pitchFamily="34" charset="0"/>
              </a:rPr>
              <a:t>Förändringshantering kräver intraprenöriellt beteende
</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grpSp>
        <p:nvGrpSpPr>
          <p:cNvPr id="10" name="Gruppieren 9">
            <a:extLst>
              <a:ext uri="{FF2B5EF4-FFF2-40B4-BE49-F238E27FC236}">
                <a16:creationId xmlns:a16="http://schemas.microsoft.com/office/drawing/2014/main" id="{8F448A47-C581-B990-76CA-52553BB46B05}"/>
              </a:ext>
            </a:extLst>
          </p:cNvPr>
          <p:cNvGrpSpPr/>
          <p:nvPr/>
        </p:nvGrpSpPr>
        <p:grpSpPr>
          <a:xfrm>
            <a:off x="2878437" y="7524004"/>
            <a:ext cx="14113563" cy="954000"/>
            <a:chOff x="2878437" y="7740000"/>
            <a:chExt cx="14113563" cy="954000"/>
          </a:xfrm>
        </p:grpSpPr>
        <p:sp>
          <p:nvSpPr>
            <p:cNvPr id="44" name="Rechteck: diagonal liegende Ecken abgerundet 43">
              <a:extLst>
                <a:ext uri="{FF2B5EF4-FFF2-40B4-BE49-F238E27FC236}">
                  <a16:creationId xmlns:a16="http://schemas.microsoft.com/office/drawing/2014/main" id="{46619764-B3DC-9A76-234E-CB3041BDE534}"/>
                </a:ext>
              </a:extLst>
            </p:cNvPr>
            <p:cNvSpPr/>
            <p:nvPr/>
          </p:nvSpPr>
          <p:spPr>
            <a:xfrm rot="21000000">
              <a:off x="2878437" y="7992000"/>
              <a:ext cx="2718720" cy="70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Google Shape;119;p6">
              <a:extLst>
                <a:ext uri="{FF2B5EF4-FFF2-40B4-BE49-F238E27FC236}">
                  <a16:creationId xmlns:a16="http://schemas.microsoft.com/office/drawing/2014/main" id="{F92CE2B3-4EF4-4681-EBFD-83F1C5F76D4C}"/>
                </a:ext>
              </a:extLst>
            </p:cNvPr>
            <p:cNvSpPr/>
            <p:nvPr/>
          </p:nvSpPr>
          <p:spPr>
            <a:xfrm>
              <a:off x="5472000" y="7740000"/>
              <a:ext cx="11520000" cy="72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lvl="0">
                <a:tabLst>
                  <a:tab pos="365125" algn="l"/>
                </a:tabLst>
              </a:pPr>
              <a:r>
                <a:rPr lang="en-US" sz="2400" dirty="0">
                  <a:solidFill>
                    <a:schemeClr val="bg1"/>
                  </a:solidFill>
                  <a:latin typeface="Helvetica Neue" panose="020B0604020202020204" charset="0"/>
                  <a:ea typeface="Helvetica Neue"/>
                  <a:cs typeface="Helvetica Neue"/>
                  <a:sym typeface="Helvetica Neue"/>
                </a:rPr>
                <a:t>… </a:t>
              </a:r>
              <a:r>
                <a:rPr lang="sv-SE" sz="2400" dirty="0">
                  <a:solidFill>
                    <a:schemeClr val="bg1"/>
                  </a:solidFill>
                  <a:latin typeface="Helvetica Neue" panose="020B0604020202020204" charset="0"/>
                  <a:ea typeface="Helvetica Neue"/>
                  <a:cs typeface="Helvetica Neue"/>
                  <a:sym typeface="Helvetica Neue"/>
                </a:rPr>
                <a:t>ha ett brett och tvärvetenskapligt nätverk inom och utanför företaget,</a:t>
              </a:r>
              <a:br>
                <a:rPr lang="sv-SE" sz="2400" dirty="0">
                  <a:solidFill>
                    <a:schemeClr val="bg1"/>
                  </a:solidFill>
                  <a:latin typeface="Helvetica Neue" panose="020B0604020202020204" charset="0"/>
                  <a:ea typeface="Helvetica Neue"/>
                  <a:cs typeface="Helvetica Neue"/>
                  <a:sym typeface="Helvetica Neue"/>
                </a:rPr>
              </a:br>
              <a:r>
                <a:rPr lang="sv-SE" sz="2400" dirty="0">
                  <a:solidFill>
                    <a:schemeClr val="bg1"/>
                  </a:solidFill>
                  <a:latin typeface="Helvetica Neue" panose="020B0604020202020204" charset="0"/>
                  <a:ea typeface="Helvetica Neue"/>
                  <a:cs typeface="Helvetica Neue"/>
                  <a:sym typeface="Helvetica Neue"/>
                </a:rPr>
                <a:t>  	vilket underlättar förändringar</a:t>
              </a:r>
              <a:endParaRPr lang="en-US" sz="2400" b="0" i="0" u="none" strike="noStrike" cap="none" dirty="0">
                <a:solidFill>
                  <a:schemeClr val="bg1"/>
                </a:solidFill>
                <a:latin typeface="Helvetica Neue" panose="020B0604020202020204" charset="0"/>
                <a:ea typeface="Helvetica Neue"/>
                <a:cs typeface="Helvetica Neue"/>
                <a:sym typeface="Helvetica Neue"/>
              </a:endParaRPr>
            </a:p>
          </p:txBody>
        </p:sp>
      </p:grpSp>
      <p:grpSp>
        <p:nvGrpSpPr>
          <p:cNvPr id="9" name="Gruppieren 8">
            <a:extLst>
              <a:ext uri="{FF2B5EF4-FFF2-40B4-BE49-F238E27FC236}">
                <a16:creationId xmlns:a16="http://schemas.microsoft.com/office/drawing/2014/main" id="{6423D63B-FEB1-0B3F-70C0-794E310EA1B9}"/>
              </a:ext>
            </a:extLst>
          </p:cNvPr>
          <p:cNvGrpSpPr/>
          <p:nvPr/>
        </p:nvGrpSpPr>
        <p:grpSpPr>
          <a:xfrm>
            <a:off x="2878437" y="6876004"/>
            <a:ext cx="14112970" cy="774000"/>
            <a:chOff x="2878437" y="7092000"/>
            <a:chExt cx="14112970" cy="774000"/>
          </a:xfrm>
        </p:grpSpPr>
        <p:sp>
          <p:nvSpPr>
            <p:cNvPr id="41" name="Rechteck: diagonal liegende Ecken abgerundet 40">
              <a:extLst>
                <a:ext uri="{FF2B5EF4-FFF2-40B4-BE49-F238E27FC236}">
                  <a16:creationId xmlns:a16="http://schemas.microsoft.com/office/drawing/2014/main" id="{BF1EDD45-5677-4E6F-EE27-006147CA73D2}"/>
                </a:ext>
              </a:extLst>
            </p:cNvPr>
            <p:cNvSpPr/>
            <p:nvPr/>
          </p:nvSpPr>
          <p:spPr>
            <a:xfrm rot="21000000">
              <a:off x="2878437" y="7344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2" name="Google Shape;119;p6">
              <a:extLst>
                <a:ext uri="{FF2B5EF4-FFF2-40B4-BE49-F238E27FC236}">
                  <a16:creationId xmlns:a16="http://schemas.microsoft.com/office/drawing/2014/main" id="{F61C551F-3B5D-675B-1687-9B88C8036926}"/>
                </a:ext>
              </a:extLst>
            </p:cNvPr>
            <p:cNvSpPr/>
            <p:nvPr/>
          </p:nvSpPr>
          <p:spPr>
            <a:xfrm>
              <a:off x="5471407" y="7092000"/>
              <a:ext cx="11520000"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lvl="0"/>
              <a:r>
                <a:rPr lang="en-US" sz="2400" dirty="0">
                  <a:solidFill>
                    <a:schemeClr val="bg1"/>
                  </a:solidFill>
                  <a:latin typeface="Helvetica Neue" panose="020B0604020202020204" charset="0"/>
                  <a:ea typeface="Helvetica Neue"/>
                  <a:cs typeface="Helvetica Neue"/>
                  <a:sym typeface="Helvetica Neue"/>
                </a:rPr>
                <a:t>… </a:t>
              </a:r>
              <a:r>
                <a:rPr lang="sv-SE" sz="2400" dirty="0">
                  <a:solidFill>
                    <a:schemeClr val="bg1"/>
                  </a:solidFill>
                  <a:latin typeface="Helvetica Neue" panose="020B0604020202020204" charset="0"/>
                  <a:ea typeface="Helvetica Neue"/>
                  <a:cs typeface="Helvetica Neue"/>
                  <a:sym typeface="Helvetica Neue"/>
                </a:rPr>
                <a:t>är mer engagerade för att förverkliga vision och mål genom förändringsprocesser </a:t>
              </a:r>
              <a:endParaRPr lang="en-US" sz="2400" b="0" i="0" u="none" strike="noStrike" cap="none" dirty="0">
                <a:solidFill>
                  <a:schemeClr val="bg1"/>
                </a:solidFill>
                <a:latin typeface="Helvetica Neue" panose="020B0604020202020204" charset="0"/>
                <a:ea typeface="Helvetica Neue"/>
                <a:cs typeface="Helvetica Neue"/>
                <a:sym typeface="Helvetica Neue"/>
              </a:endParaRPr>
            </a:p>
          </p:txBody>
        </p:sp>
      </p:grpSp>
      <p:grpSp>
        <p:nvGrpSpPr>
          <p:cNvPr id="8" name="Gruppieren 7">
            <a:extLst>
              <a:ext uri="{FF2B5EF4-FFF2-40B4-BE49-F238E27FC236}">
                <a16:creationId xmlns:a16="http://schemas.microsoft.com/office/drawing/2014/main" id="{DA915E18-5251-58C5-1CEF-7CCD634AA402}"/>
              </a:ext>
            </a:extLst>
          </p:cNvPr>
          <p:cNvGrpSpPr/>
          <p:nvPr/>
        </p:nvGrpSpPr>
        <p:grpSpPr>
          <a:xfrm>
            <a:off x="2878437" y="6228004"/>
            <a:ext cx="14113563" cy="774000"/>
            <a:chOff x="2878437" y="6444000"/>
            <a:chExt cx="14113563" cy="774000"/>
          </a:xfrm>
        </p:grpSpPr>
        <p:sp>
          <p:nvSpPr>
            <p:cNvPr id="23" name="Rechteck: diagonal liegende Ecken abgerundet 22">
              <a:extLst>
                <a:ext uri="{FF2B5EF4-FFF2-40B4-BE49-F238E27FC236}">
                  <a16:creationId xmlns:a16="http://schemas.microsoft.com/office/drawing/2014/main" id="{8D46AF12-C506-2FAF-4C70-D040750DBC8C}"/>
                </a:ext>
              </a:extLst>
            </p:cNvPr>
            <p:cNvSpPr/>
            <p:nvPr/>
          </p:nvSpPr>
          <p:spPr>
            <a:xfrm rot="21000000">
              <a:off x="2878437" y="6696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5" name="Google Shape;119;p6">
              <a:extLst>
                <a:ext uri="{FF2B5EF4-FFF2-40B4-BE49-F238E27FC236}">
                  <a16:creationId xmlns:a16="http://schemas.microsoft.com/office/drawing/2014/main" id="{A9765071-61A7-F293-6B17-D3ADA31A9C3E}"/>
                </a:ext>
              </a:extLst>
            </p:cNvPr>
            <p:cNvSpPr/>
            <p:nvPr/>
          </p:nvSpPr>
          <p:spPr>
            <a:xfrm>
              <a:off x="5472000" y="6444000"/>
              <a:ext cx="11520000"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lvl="0"/>
              <a:r>
                <a:rPr lang="en-US" sz="2400" dirty="0">
                  <a:solidFill>
                    <a:schemeClr val="bg1"/>
                  </a:solidFill>
                  <a:latin typeface="Helvetica Neue" panose="020B0604020202020204" charset="0"/>
                  <a:ea typeface="Helvetica Neue"/>
                  <a:cs typeface="Helvetica Neue"/>
                  <a:sym typeface="Helvetica Neue"/>
                </a:rPr>
                <a:t>… </a:t>
              </a:r>
              <a:r>
                <a:rPr lang="sv-SE" sz="2400" dirty="0">
                  <a:solidFill>
                    <a:schemeClr val="bg1"/>
                  </a:solidFill>
                  <a:latin typeface="Helvetica Neue" panose="020B0604020202020204" charset="0"/>
                  <a:ea typeface="Helvetica Neue"/>
                  <a:cs typeface="Helvetica Neue"/>
                  <a:sym typeface="Helvetica Neue"/>
                </a:rPr>
                <a:t>är öppna för förbättringar och förändringar</a:t>
              </a:r>
              <a:endParaRPr lang="en-US" sz="2400" b="0" i="0" u="none" strike="noStrike" cap="none" dirty="0">
                <a:solidFill>
                  <a:schemeClr val="bg1"/>
                </a:solidFill>
                <a:latin typeface="Helvetica Neue" panose="020B0604020202020204" charset="0"/>
                <a:ea typeface="Helvetica Neue"/>
                <a:cs typeface="Helvetica Neue"/>
                <a:sym typeface="Helvetica Neue"/>
              </a:endParaRPr>
            </a:p>
          </p:txBody>
        </p:sp>
      </p:grpSp>
      <p:grpSp>
        <p:nvGrpSpPr>
          <p:cNvPr id="4" name="Gruppieren 3">
            <a:extLst>
              <a:ext uri="{FF2B5EF4-FFF2-40B4-BE49-F238E27FC236}">
                <a16:creationId xmlns:a16="http://schemas.microsoft.com/office/drawing/2014/main" id="{9EF9589C-AD3E-44D8-28BD-20027D35F6B1}"/>
              </a:ext>
            </a:extLst>
          </p:cNvPr>
          <p:cNvGrpSpPr/>
          <p:nvPr/>
        </p:nvGrpSpPr>
        <p:grpSpPr>
          <a:xfrm>
            <a:off x="2878437" y="5580004"/>
            <a:ext cx="14113562" cy="774000"/>
            <a:chOff x="2878437" y="5796000"/>
            <a:chExt cx="14113562" cy="774000"/>
          </a:xfrm>
        </p:grpSpPr>
        <p:sp>
          <p:nvSpPr>
            <p:cNvPr id="27" name="Rechteck: diagonal liegende Ecken abgerundet 26">
              <a:extLst>
                <a:ext uri="{FF2B5EF4-FFF2-40B4-BE49-F238E27FC236}">
                  <a16:creationId xmlns:a16="http://schemas.microsoft.com/office/drawing/2014/main" id="{795E2BEC-6290-542D-ED5F-608F5E2010C9}"/>
                </a:ext>
              </a:extLst>
            </p:cNvPr>
            <p:cNvSpPr/>
            <p:nvPr/>
          </p:nvSpPr>
          <p:spPr>
            <a:xfrm rot="21000000">
              <a:off x="2878437" y="6048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8" name="Google Shape;120;p6">
              <a:extLst>
                <a:ext uri="{FF2B5EF4-FFF2-40B4-BE49-F238E27FC236}">
                  <a16:creationId xmlns:a16="http://schemas.microsoft.com/office/drawing/2014/main" id="{6B1B713D-F6BF-5B9D-0DC1-C4AF440AEDFF}"/>
                </a:ext>
              </a:extLst>
            </p:cNvPr>
            <p:cNvSpPr/>
            <p:nvPr/>
          </p:nvSpPr>
          <p:spPr>
            <a:xfrm>
              <a:off x="5471999" y="5796000"/>
              <a:ext cx="11520000"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lvl="0"/>
              <a:r>
                <a:rPr lang="sv-SE" sz="2400" dirty="0">
                  <a:solidFill>
                    <a:schemeClr val="bg1"/>
                  </a:solidFill>
                  <a:latin typeface="Helvetica Neue" panose="020B0604020202020204" charset="0"/>
                  <a:ea typeface="Helvetica Neue"/>
                  <a:cs typeface="Helvetica Neue"/>
                  <a:sym typeface="Helvetica Neue"/>
                </a:rPr>
                <a:t>... är mer nöjda och mer engagerade i organisationen</a:t>
              </a:r>
              <a:endParaRPr lang="en-US" sz="2400" b="0" i="0" u="none" strike="noStrike" cap="none" dirty="0">
                <a:solidFill>
                  <a:schemeClr val="bg1"/>
                </a:solidFill>
                <a:latin typeface="Helvetica Neue" panose="020B0604020202020204" charset="0"/>
                <a:ea typeface="Helvetica Neue"/>
                <a:cs typeface="Helvetica Neue"/>
                <a:sym typeface="Helvetica Neue"/>
              </a:endParaRPr>
            </a:p>
          </p:txBody>
        </p:sp>
      </p:grpSp>
      <p:grpSp>
        <p:nvGrpSpPr>
          <p:cNvPr id="3" name="Gruppieren 2">
            <a:extLst>
              <a:ext uri="{FF2B5EF4-FFF2-40B4-BE49-F238E27FC236}">
                <a16:creationId xmlns:a16="http://schemas.microsoft.com/office/drawing/2014/main" id="{AE8DD386-E469-1150-2793-B1E87F98AA1E}"/>
              </a:ext>
            </a:extLst>
          </p:cNvPr>
          <p:cNvGrpSpPr/>
          <p:nvPr/>
        </p:nvGrpSpPr>
        <p:grpSpPr>
          <a:xfrm>
            <a:off x="2842437" y="4932004"/>
            <a:ext cx="14149563" cy="774000"/>
            <a:chOff x="2842437" y="5148000"/>
            <a:chExt cx="14149563" cy="774000"/>
          </a:xfrm>
        </p:grpSpPr>
        <p:sp>
          <p:nvSpPr>
            <p:cNvPr id="30" name="Rechteck: diagonal liegende Ecken abgerundet 29">
              <a:extLst>
                <a:ext uri="{FF2B5EF4-FFF2-40B4-BE49-F238E27FC236}">
                  <a16:creationId xmlns:a16="http://schemas.microsoft.com/office/drawing/2014/main" id="{6853332A-F48E-118D-2D16-722A760C1516}"/>
                </a:ext>
              </a:extLst>
            </p:cNvPr>
            <p:cNvSpPr/>
            <p:nvPr/>
          </p:nvSpPr>
          <p:spPr>
            <a:xfrm rot="21000000">
              <a:off x="2842437" y="5400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1" name="Google Shape;121;p6">
              <a:extLst>
                <a:ext uri="{FF2B5EF4-FFF2-40B4-BE49-F238E27FC236}">
                  <a16:creationId xmlns:a16="http://schemas.microsoft.com/office/drawing/2014/main" id="{F19AE6A0-091C-06DE-6AB6-EE3898DA5208}"/>
                </a:ext>
              </a:extLst>
            </p:cNvPr>
            <p:cNvSpPr/>
            <p:nvPr/>
          </p:nvSpPr>
          <p:spPr>
            <a:xfrm>
              <a:off x="5472000" y="5148000"/>
              <a:ext cx="11520000"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lvl="0"/>
              <a:r>
                <a:rPr lang="en-US" sz="2400" dirty="0">
                  <a:solidFill>
                    <a:schemeClr val="bg1"/>
                  </a:solidFill>
                  <a:latin typeface="Helvetica Neue" panose="020B0604020202020204" charset="0"/>
                  <a:ea typeface="Helvetica Neue"/>
                  <a:cs typeface="Helvetica Neue"/>
                  <a:sym typeface="Helvetica Neue"/>
                </a:rPr>
                <a:t>… </a:t>
              </a:r>
              <a:r>
                <a:rPr lang="en-US" sz="2400" dirty="0" err="1">
                  <a:solidFill>
                    <a:schemeClr val="bg1"/>
                  </a:solidFill>
                  <a:latin typeface="Helvetica Neue" panose="020B0604020202020204" charset="0"/>
                  <a:ea typeface="Helvetica Neue"/>
                  <a:cs typeface="Helvetica Neue"/>
                  <a:sym typeface="Helvetica Neue"/>
                </a:rPr>
                <a:t>garanterar</a:t>
              </a:r>
              <a:r>
                <a:rPr lang="en-US" sz="2400" dirty="0">
                  <a:solidFill>
                    <a:schemeClr val="bg1"/>
                  </a:solidFill>
                  <a:latin typeface="Helvetica Neue" panose="020B0604020202020204" charset="0"/>
                  <a:ea typeface="Helvetica Neue"/>
                  <a:cs typeface="Helvetica Neue"/>
                  <a:sym typeface="Helvetica Neue"/>
                </a:rPr>
                <a:t> </a:t>
              </a:r>
              <a:r>
                <a:rPr lang="en-US" sz="2400" dirty="0" err="1">
                  <a:solidFill>
                    <a:schemeClr val="bg1"/>
                  </a:solidFill>
                  <a:latin typeface="Helvetica Neue" panose="020B0604020202020204" charset="0"/>
                  <a:ea typeface="Helvetica Neue"/>
                  <a:cs typeface="Helvetica Neue"/>
                  <a:sym typeface="Helvetica Neue"/>
                </a:rPr>
                <a:t>framgångsrika</a:t>
              </a:r>
              <a:r>
                <a:rPr lang="en-US" sz="2400" dirty="0">
                  <a:solidFill>
                    <a:schemeClr val="bg1"/>
                  </a:solidFill>
                  <a:latin typeface="Helvetica Neue" panose="020B0604020202020204" charset="0"/>
                  <a:ea typeface="Helvetica Neue"/>
                  <a:cs typeface="Helvetica Neue"/>
                  <a:sym typeface="Helvetica Neue"/>
                </a:rPr>
                <a:t> </a:t>
              </a:r>
              <a:r>
                <a:rPr lang="en-US" sz="2400" dirty="0" err="1">
                  <a:solidFill>
                    <a:schemeClr val="bg1"/>
                  </a:solidFill>
                  <a:latin typeface="Helvetica Neue" panose="020B0604020202020204" charset="0"/>
                  <a:ea typeface="Helvetica Neue"/>
                  <a:cs typeface="Helvetica Neue"/>
                  <a:sym typeface="Helvetica Neue"/>
                </a:rPr>
                <a:t>förändringsprocesser</a:t>
              </a:r>
              <a:endParaRPr lang="en-US" sz="2400" b="0" i="0" u="none" strike="noStrike" cap="none" dirty="0">
                <a:solidFill>
                  <a:schemeClr val="bg1"/>
                </a:solidFill>
                <a:latin typeface="Helvetica Neue" panose="020B0604020202020204" charset="0"/>
                <a:ea typeface="Helvetica Neue"/>
                <a:cs typeface="Helvetica Neue"/>
                <a:sym typeface="Helvetica Neue"/>
              </a:endParaRPr>
            </a:p>
          </p:txBody>
        </p:sp>
      </p:grpSp>
      <p:grpSp>
        <p:nvGrpSpPr>
          <p:cNvPr id="2" name="Gruppieren 1">
            <a:extLst>
              <a:ext uri="{FF2B5EF4-FFF2-40B4-BE49-F238E27FC236}">
                <a16:creationId xmlns:a16="http://schemas.microsoft.com/office/drawing/2014/main" id="{DBA12959-48B8-5761-03A4-330FE551C10C}"/>
              </a:ext>
            </a:extLst>
          </p:cNvPr>
          <p:cNvGrpSpPr/>
          <p:nvPr/>
        </p:nvGrpSpPr>
        <p:grpSpPr>
          <a:xfrm>
            <a:off x="2878437" y="4284000"/>
            <a:ext cx="14113562" cy="774004"/>
            <a:chOff x="2878437" y="4499996"/>
            <a:chExt cx="14113562" cy="774004"/>
          </a:xfrm>
        </p:grpSpPr>
        <p:sp>
          <p:nvSpPr>
            <p:cNvPr id="33" name="Rechteck: diagonal liegende Ecken abgerundet 32">
              <a:extLst>
                <a:ext uri="{FF2B5EF4-FFF2-40B4-BE49-F238E27FC236}">
                  <a16:creationId xmlns:a16="http://schemas.microsoft.com/office/drawing/2014/main" id="{0E7C6F23-224D-5576-55F4-3AFD6246000E}"/>
                </a:ext>
              </a:extLst>
            </p:cNvPr>
            <p:cNvSpPr/>
            <p:nvPr/>
          </p:nvSpPr>
          <p:spPr>
            <a:xfrm rot="21000000">
              <a:off x="2878437" y="4752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4" name="Google Shape;127;p6">
              <a:extLst>
                <a:ext uri="{FF2B5EF4-FFF2-40B4-BE49-F238E27FC236}">
                  <a16:creationId xmlns:a16="http://schemas.microsoft.com/office/drawing/2014/main" id="{704D2289-6263-52C9-D43B-DBE4E7A06CF2}"/>
                </a:ext>
              </a:extLst>
            </p:cNvPr>
            <p:cNvSpPr/>
            <p:nvPr/>
          </p:nvSpPr>
          <p:spPr>
            <a:xfrm>
              <a:off x="5471999" y="4499996"/>
              <a:ext cx="11520000"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lvl="0"/>
              <a:r>
                <a:rPr lang="en-US" sz="2400" dirty="0">
                  <a:solidFill>
                    <a:schemeClr val="bg1"/>
                  </a:solidFill>
                  <a:latin typeface="Helvetica Neue" panose="020B0604020202020204" charset="0"/>
                  <a:ea typeface="Helvetica Neue"/>
                  <a:cs typeface="Helvetica Neue"/>
                  <a:sym typeface="Helvetica Neue"/>
                </a:rPr>
                <a:t>… </a:t>
              </a:r>
              <a:r>
                <a:rPr lang="sv-SE" sz="2400" dirty="0">
                  <a:solidFill>
                    <a:schemeClr val="bg1"/>
                  </a:solidFill>
                  <a:latin typeface="Helvetica Neue" panose="020B0604020202020204" charset="0"/>
                  <a:ea typeface="Helvetica Neue"/>
                  <a:cs typeface="Helvetica Neue"/>
                  <a:sym typeface="Helvetica Neue"/>
                </a:rPr>
                <a:t>inser hur brådskande det är med förändring tidigare</a:t>
              </a:r>
              <a:endParaRPr lang="en-US" sz="2400" b="0" i="0" u="none" strike="noStrike" cap="none" dirty="0">
                <a:solidFill>
                  <a:schemeClr val="bg1"/>
                </a:solidFill>
                <a:latin typeface="Helvetica Neue" panose="020B0604020202020204" charset="0"/>
                <a:ea typeface="Helvetica Neue"/>
                <a:cs typeface="Helvetica Neue"/>
                <a:sym typeface="Helvetica Neue"/>
              </a:endParaRPr>
            </a:p>
          </p:txBody>
        </p:sp>
      </p:grpSp>
      <p:sp>
        <p:nvSpPr>
          <p:cNvPr id="35" name="Rechteck: abgerundete Ecken 34">
            <a:extLst>
              <a:ext uri="{FF2B5EF4-FFF2-40B4-BE49-F238E27FC236}">
                <a16:creationId xmlns:a16="http://schemas.microsoft.com/office/drawing/2014/main" id="{C860832F-9CE2-A615-5051-D17A4494871E}"/>
              </a:ext>
            </a:extLst>
          </p:cNvPr>
          <p:cNvSpPr/>
          <p:nvPr/>
        </p:nvSpPr>
        <p:spPr>
          <a:xfrm>
            <a:off x="1296000" y="4284004"/>
            <a:ext cx="2520000" cy="4441535"/>
          </a:xfrm>
          <a:prstGeom prst="roundRect">
            <a:avLst/>
          </a:prstGeom>
          <a:solidFill>
            <a:srgbClr val="4D94B7"/>
          </a:solidFill>
          <a:ln>
            <a:solidFill>
              <a:schemeClr val="bg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latin typeface="Helvetica Neue" panose="020B0604020202020204" charset="0"/>
              </a:rPr>
              <a:t>Intraprenörer</a:t>
            </a:r>
            <a:r>
              <a:rPr lang="en-US" sz="2400" b="1" dirty="0">
                <a:latin typeface="Helvetica Neue" panose="020B0604020202020204" charset="0"/>
              </a:rPr>
              <a:t> …</a:t>
            </a: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p:txBody>
      </p:sp>
      <p:pic>
        <p:nvPicPr>
          <p:cNvPr id="36" name="Picture 4" descr="Image">
            <a:extLst>
              <a:ext uri="{FF2B5EF4-FFF2-40B4-BE49-F238E27FC236}">
                <a16:creationId xmlns:a16="http://schemas.microsoft.com/office/drawing/2014/main" id="{8BB788CD-BFE8-A715-1C0E-547C83FA028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512000" y="6912004"/>
            <a:ext cx="2088000" cy="130500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
            <a:extLst>
              <a:ext uri="{FF2B5EF4-FFF2-40B4-BE49-F238E27FC236}">
                <a16:creationId xmlns:a16="http://schemas.microsoft.com/office/drawing/2014/main" id="{5ED09B44-6D3C-3924-037D-C8333541FED8}"/>
              </a:ext>
            </a:extLst>
          </p:cNvPr>
          <p:cNvSpPr txBox="1"/>
          <p:nvPr/>
        </p:nvSpPr>
        <p:spPr>
          <a:xfrm>
            <a:off x="1296000" y="1548000"/>
            <a:ext cx="13986164" cy="1569660"/>
          </a:xfrm>
          <a:prstGeom prst="rect">
            <a:avLst/>
          </a:prstGeom>
          <a:noFill/>
        </p:spPr>
        <p:txBody>
          <a:bodyPr wrap="square" rtlCol="0">
            <a:spAutoFit/>
          </a:bodyPr>
          <a:lstStyle/>
          <a:p>
            <a:pPr>
              <a:tabLst>
                <a:tab pos="534988" algn="l"/>
              </a:tabLst>
            </a:pPr>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Förbättra lagledningen
</a:t>
            </a:r>
            <a:endPar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2" name="CuadroTexto 2">
            <a:extLst>
              <a:ext uri="{FF2B5EF4-FFF2-40B4-BE49-F238E27FC236}">
                <a16:creationId xmlns:a16="http://schemas.microsoft.com/office/drawing/2014/main" id="{2C19196B-2F04-7DBE-533B-BA42DEBE9A20}"/>
              </a:ext>
            </a:extLst>
          </p:cNvPr>
          <p:cNvSpPr txBox="1"/>
          <p:nvPr/>
        </p:nvSpPr>
        <p:spPr>
          <a:xfrm>
            <a:off x="1296000" y="2304000"/>
            <a:ext cx="65526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2.2 Organisationsutveckling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83503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2769998"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1" y="3384000"/>
            <a:ext cx="4038600" cy="2385268"/>
          </a:xfrm>
          <a:prstGeom prst="rect">
            <a:avLst/>
          </a:prstGeom>
          <a:noFill/>
        </p:spPr>
        <p:txBody>
          <a:bodyPr wrap="square" rtlCol="0">
            <a:spAutoFit/>
          </a:bodyPr>
          <a:lstStyle/>
          <a:p>
            <a:r>
              <a:rPr lang="en-US" sz="2400" dirty="0" err="1">
                <a:latin typeface="Helvetica Neue" panose="020B0604020202020204" charset="0"/>
                <a:ea typeface="Microsoft Sans Serif" panose="020B0604020202020204" pitchFamily="34" charset="0"/>
                <a:cs typeface="Microsoft Sans Serif" panose="020B0604020202020204" pitchFamily="34" charset="0"/>
              </a:rPr>
              <a:t>Förutsättning</a:t>
            </a:r>
            <a:r>
              <a:rPr lang="en-US" sz="2400" dirty="0">
                <a:latin typeface="Helvetica Neue" panose="020B0604020202020204" charset="0"/>
                <a:ea typeface="Microsoft Sans Serif" panose="020B0604020202020204" pitchFamily="34" charset="0"/>
                <a:cs typeface="Microsoft Sans Serif" panose="020B0604020202020204" pitchFamily="34" charset="0"/>
              </a:rPr>
              <a:t> för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intraprenöriellt</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beteende</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p>
          <a:p>
            <a:pPr marL="342900" indent="-342900">
              <a:spcAft>
                <a:spcPts val="600"/>
              </a:spcAft>
              <a:buFont typeface="Wingdings" panose="05000000000000000000" pitchFamily="2" charset="2"/>
              <a:buChar char="Ø"/>
            </a:pPr>
            <a:r>
              <a:rPr lang="sv-SE" sz="2400" dirty="0">
                <a:latin typeface="Helvetica Neue" panose="020B0604020202020204" charset="0"/>
                <a:ea typeface="Microsoft Sans Serif" panose="020B0604020202020204" pitchFamily="34" charset="0"/>
                <a:cs typeface="Microsoft Sans Serif" panose="020B0604020202020204" pitchFamily="34" charset="0"/>
              </a:rPr>
              <a:t>Igenkännbara incitament tillhandahålls löpande
Ökar initiativviljan</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8" name="CuadroTexto 2">
            <a:extLst>
              <a:ext uri="{FF2B5EF4-FFF2-40B4-BE49-F238E27FC236}">
                <a16:creationId xmlns:a16="http://schemas.microsoft.com/office/drawing/2014/main" id="{28342E0F-0C6D-D4E7-39D7-186135E2D4D2}"/>
              </a:ext>
            </a:extLst>
          </p:cNvPr>
          <p:cNvSpPr txBox="1"/>
          <p:nvPr/>
        </p:nvSpPr>
        <p:spPr>
          <a:xfrm>
            <a:off x="1296000" y="2304000"/>
            <a:ext cx="56880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2.3 Uppskattning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pic>
        <p:nvPicPr>
          <p:cNvPr id="2" name="Grafik 1">
            <a:extLst>
              <a:ext uri="{FF2B5EF4-FFF2-40B4-BE49-F238E27FC236}">
                <a16:creationId xmlns:a16="http://schemas.microsoft.com/office/drawing/2014/main" id="{99A9F6BB-DE42-F356-4689-DD7BF9EC10B0}"/>
              </a:ext>
            </a:extLst>
          </p:cNvPr>
          <p:cNvPicPr>
            <a:picLocks noChangeAspect="1"/>
          </p:cNvPicPr>
          <p:nvPr/>
        </p:nvPicPr>
        <p:blipFill>
          <a:blip r:embed="rId2"/>
          <a:stretch>
            <a:fillRect/>
          </a:stretch>
        </p:blipFill>
        <p:spPr>
          <a:xfrm>
            <a:off x="10730921" y="1366762"/>
            <a:ext cx="2433562" cy="1881540"/>
          </a:xfrm>
          <a:prstGeom prst="rect">
            <a:avLst/>
          </a:prstGeom>
        </p:spPr>
      </p:pic>
      <p:grpSp>
        <p:nvGrpSpPr>
          <p:cNvPr id="3" name="Gruppieren 2">
            <a:extLst>
              <a:ext uri="{FF2B5EF4-FFF2-40B4-BE49-F238E27FC236}">
                <a16:creationId xmlns:a16="http://schemas.microsoft.com/office/drawing/2014/main" id="{DD49F4CB-EEF3-1CE0-98C7-6E6A480006FC}"/>
              </a:ext>
            </a:extLst>
          </p:cNvPr>
          <p:cNvGrpSpPr/>
          <p:nvPr/>
        </p:nvGrpSpPr>
        <p:grpSpPr>
          <a:xfrm>
            <a:off x="12537116" y="60266"/>
            <a:ext cx="5040000" cy="2890769"/>
            <a:chOff x="12537116" y="60266"/>
            <a:chExt cx="5040000" cy="2890769"/>
          </a:xfrm>
        </p:grpSpPr>
        <p:pic>
          <p:nvPicPr>
            <p:cNvPr id="21" name="Grafik 20" descr="Wolken-Gedankenblase">
              <a:extLst>
                <a:ext uri="{FF2B5EF4-FFF2-40B4-BE49-F238E27FC236}">
                  <a16:creationId xmlns:a16="http://schemas.microsoft.com/office/drawing/2014/main" id="{14B585FB-DCFC-962C-7EBA-EF761A5ED05C}"/>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12537116" y="60266"/>
              <a:ext cx="5040000" cy="2890769"/>
            </a:xfrm>
            <a:prstGeom prst="rect">
              <a:avLst/>
            </a:prstGeom>
          </p:spPr>
        </p:pic>
        <p:pic>
          <p:nvPicPr>
            <p:cNvPr id="22" name="Grafik 21" descr="Unterschrift Silhouette">
              <a:extLst>
                <a:ext uri="{FF2B5EF4-FFF2-40B4-BE49-F238E27FC236}">
                  <a16:creationId xmlns:a16="http://schemas.microsoft.com/office/drawing/2014/main" id="{9E0A1E20-3D72-6F3D-F2FB-07EBFAC483A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387704" y="468761"/>
              <a:ext cx="914400" cy="914400"/>
            </a:xfrm>
            <a:prstGeom prst="rect">
              <a:avLst/>
            </a:prstGeom>
          </p:spPr>
        </p:pic>
        <p:sp>
          <p:nvSpPr>
            <p:cNvPr id="23" name="Google Shape;185;p23">
              <a:extLst>
                <a:ext uri="{FF2B5EF4-FFF2-40B4-BE49-F238E27FC236}">
                  <a16:creationId xmlns:a16="http://schemas.microsoft.com/office/drawing/2014/main" id="{77528D30-BF9C-C4BC-64B1-D2EFC6A13319}"/>
                </a:ext>
              </a:extLst>
            </p:cNvPr>
            <p:cNvSpPr txBox="1"/>
            <p:nvPr/>
          </p:nvSpPr>
          <p:spPr>
            <a:xfrm>
              <a:off x="12847674" y="1138235"/>
              <a:ext cx="4288326" cy="1551422"/>
            </a:xfrm>
            <a:prstGeom prst="rect">
              <a:avLst/>
            </a:prstGeom>
            <a:noFill/>
            <a:ln>
              <a:noFill/>
            </a:ln>
          </p:spPr>
          <p:txBody>
            <a:bodyPr spcFirstLastPara="1" wrap="square" lIns="91425" tIns="45700" rIns="91425" bIns="45700" anchor="t" anchorCtr="0">
              <a:noAutofit/>
            </a:bodyPr>
            <a:lstStyle/>
            <a:p>
              <a:pPr lvl="0" algn="ctr"/>
              <a:r>
                <a:rPr lang="en-US" sz="2400" b="1" dirty="0" err="1">
                  <a:latin typeface="Helvetica Neue" panose="020B0604020202020204" charset="0"/>
                  <a:ea typeface="Helvetica Neue"/>
                  <a:cs typeface="Helvetica Neue"/>
                  <a:sym typeface="Helvetica Neue"/>
                </a:rPr>
                <a:t>Uppgift</a:t>
              </a:r>
              <a:r>
                <a:rPr lang="en-US" sz="2400" b="1" dirty="0">
                  <a:latin typeface="Helvetica Neue" panose="020B0604020202020204" charset="0"/>
                  <a:ea typeface="Helvetica Neue"/>
                  <a:cs typeface="Helvetica Neue"/>
                  <a:sym typeface="Helvetica Neue"/>
                </a:rPr>
                <a:t>:</a:t>
              </a:r>
              <a:endParaRPr lang="en-US" sz="2400" b="1" dirty="0">
                <a:solidFill>
                  <a:schemeClr val="tx1"/>
                </a:solidFill>
                <a:latin typeface="Helvetica Neue" panose="020B0604020202020204" charset="0"/>
                <a:ea typeface="Helvetica Neue"/>
                <a:cs typeface="Helvetica Neue"/>
                <a:sym typeface="Helvetica Neue"/>
              </a:endParaRPr>
            </a:p>
            <a:p>
              <a:pPr lvl="0" algn="ctr"/>
              <a:r>
                <a:rPr lang="sv-SE" sz="2400" b="1" dirty="0">
                  <a:latin typeface="Helvetica Neue" panose="020B0604020202020204" charset="0"/>
                  <a:ea typeface="Helvetica Neue"/>
                  <a:cs typeface="Helvetica Neue"/>
                  <a:sym typeface="Helvetica Neue"/>
                </a:rPr>
                <a:t>Vilken typ av incitament erbjuds av ditt företag?
</a:t>
              </a:r>
              <a:endParaRPr lang="en-US" sz="2400" b="1" dirty="0">
                <a:solidFill>
                  <a:schemeClr val="tx1"/>
                </a:solidFill>
                <a:latin typeface="Helvetica Neue" panose="020B0604020202020204" charset="0"/>
                <a:ea typeface="Helvetica Neue"/>
                <a:cs typeface="Helvetica Neue"/>
                <a:sym typeface="Helvetica Neue"/>
              </a:endParaRPr>
            </a:p>
          </p:txBody>
        </p:sp>
      </p:grpSp>
      <p:sp>
        <p:nvSpPr>
          <p:cNvPr id="10" name="Freihandform: Form 9">
            <a:extLst>
              <a:ext uri="{FF2B5EF4-FFF2-40B4-BE49-F238E27FC236}">
                <a16:creationId xmlns:a16="http://schemas.microsoft.com/office/drawing/2014/main" id="{40149CC0-A1B1-2FFD-7C8F-93AF4C122382}"/>
              </a:ext>
            </a:extLst>
          </p:cNvPr>
          <p:cNvSpPr/>
          <p:nvPr/>
        </p:nvSpPr>
        <p:spPr>
          <a:xfrm>
            <a:off x="12816000" y="6800916"/>
            <a:ext cx="378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80000" tIns="46800" rIns="90000" bIns="46800" numCol="1" spcCol="1270" anchor="t" anchorCtr="0">
            <a:noAutofit/>
          </a:bodyPr>
          <a:lstStyle/>
          <a:p>
            <a:pPr marL="0" lvl="1" indent="0" defTabSz="977900">
              <a:spcBef>
                <a:spcPct val="0"/>
              </a:spcBef>
              <a:spcAft>
                <a:spcPts val="600"/>
              </a:spcAft>
              <a:buFontTx/>
              <a:buNone/>
            </a:pP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Till </a:t>
            </a:r>
            <a:r>
              <a:rPr lang="en-US" sz="2200" kern="1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exempel</a:t>
            </a: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p>
          <a:p>
            <a:pPr marL="342900" lvl="1" indent="-342900" defTabSz="977900">
              <a:spcBef>
                <a:spcPct val="0"/>
              </a:spcBef>
              <a:spcAft>
                <a:spcPts val="600"/>
              </a:spcAft>
              <a:buFont typeface="Wingdings" panose="05000000000000000000" pitchFamily="2" charset="2"/>
              <a:buChar char="§"/>
            </a:pPr>
            <a:r>
              <a:rPr lang="sv-SE"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Gratis (eller mer) arbetstid 
utrymme för att utveckla och genomföra idéer</a:t>
            </a:r>
            <a:endPar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Freihandform: Form 8">
            <a:extLst>
              <a:ext uri="{FF2B5EF4-FFF2-40B4-BE49-F238E27FC236}">
                <a16:creationId xmlns:a16="http://schemas.microsoft.com/office/drawing/2014/main" id="{50EF13EC-4A04-A2A2-4287-728D6D322E1F}"/>
              </a:ext>
            </a:extLst>
          </p:cNvPr>
          <p:cNvSpPr/>
          <p:nvPr/>
        </p:nvSpPr>
        <p:spPr>
          <a:xfrm>
            <a:off x="5976000" y="6800916"/>
            <a:ext cx="252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anchor="t" anchorCtr="0">
            <a:noAutofit/>
          </a:bodyPr>
          <a:lstStyle/>
          <a:p>
            <a:pPr marL="0" lvl="1" defTabSz="977900">
              <a:spcBef>
                <a:spcPct val="0"/>
              </a:spcBef>
              <a:spcAft>
                <a:spcPts val="600"/>
              </a:spcAft>
            </a:pP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Till </a:t>
            </a:r>
            <a:r>
              <a:rPr lang="en-US" sz="2200" kern="1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exempel</a:t>
            </a: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p>
          <a:p>
            <a:pPr marL="342900" lvl="1" indent="-342900" defTabSz="977900">
              <a:spcBef>
                <a:spcPct val="0"/>
              </a:spcBef>
              <a:spcAft>
                <a:spcPts val="600"/>
              </a:spcAft>
              <a:buFont typeface="Wingdings" panose="05000000000000000000" pitchFamily="2" charset="2"/>
              <a:buChar char="§"/>
              <a:tabLst>
                <a:tab pos="95250" algn="l"/>
              </a:tabLst>
            </a:pP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Åtgärder</a:t>
            </a: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för </a:t>
            </a: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vidareutbildning</a:t>
            </a: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mässbesök</a:t>
            </a:r>
            <a:endPar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8" name="Freihandform: Form 7">
            <a:extLst>
              <a:ext uri="{FF2B5EF4-FFF2-40B4-BE49-F238E27FC236}">
                <a16:creationId xmlns:a16="http://schemas.microsoft.com/office/drawing/2014/main" id="{14E7CB6F-1903-564C-426C-31C106754985}"/>
              </a:ext>
            </a:extLst>
          </p:cNvPr>
          <p:cNvSpPr/>
          <p:nvPr/>
        </p:nvSpPr>
        <p:spPr>
          <a:xfrm>
            <a:off x="12816000" y="4820916"/>
            <a:ext cx="378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80000" tIns="46800" rIns="90000" bIns="46800" numCol="1" spcCol="1270" anchor="t" anchorCtr="0">
            <a:noAutofit/>
          </a:bodyPr>
          <a:lstStyle/>
          <a:p>
            <a:pPr marL="0" lvl="1" defTabSz="977900">
              <a:spcBef>
                <a:spcPct val="0"/>
              </a:spcBef>
              <a:spcAft>
                <a:spcPts val="600"/>
              </a:spcAft>
              <a:defRPr/>
            </a:pP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Till </a:t>
            </a:r>
            <a:r>
              <a:rPr lang="en-US" sz="2200" kern="1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exempel</a:t>
            </a: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endPar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342900" lvl="1" indent="-342900" defTabSz="977900">
              <a:spcBef>
                <a:spcPct val="0"/>
              </a:spcBef>
              <a:spcAft>
                <a:spcPts val="600"/>
              </a:spcAft>
              <a:buFont typeface="Wingdings" panose="05000000000000000000" pitchFamily="2" charset="2"/>
              <a:buChar char="§"/>
              <a:defRPr/>
            </a:pPr>
            <a:r>
              <a:rPr lang="sv-SE"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erkännande
horisontell eller vertikal expansion av uppgifter</a:t>
            </a:r>
            <a:endPar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6" name="Freihandform: Form 15">
            <a:extLst>
              <a:ext uri="{FF2B5EF4-FFF2-40B4-BE49-F238E27FC236}">
                <a16:creationId xmlns:a16="http://schemas.microsoft.com/office/drawing/2014/main" id="{4713329C-9CF5-4330-3735-9CD1B9F18838}"/>
              </a:ext>
            </a:extLst>
          </p:cNvPr>
          <p:cNvSpPr/>
          <p:nvPr/>
        </p:nvSpPr>
        <p:spPr>
          <a:xfrm>
            <a:off x="5976000" y="4820916"/>
            <a:ext cx="252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anchor="t" anchorCtr="0">
            <a:noAutofit/>
          </a:bodyPr>
          <a:lstStyle/>
          <a:p>
            <a:pPr marL="0" lvl="1" defTabSz="977900">
              <a:spcBef>
                <a:spcPct val="0"/>
              </a:spcBef>
              <a:spcAft>
                <a:spcPts val="600"/>
              </a:spcAft>
              <a:defRPr/>
            </a:pP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Till </a:t>
            </a:r>
            <a:r>
              <a:rPr lang="en-US" sz="2200" kern="1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exempel</a:t>
            </a: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p>
          <a:p>
            <a:pPr marL="342900" lvl="1" indent="-342900" defTabSz="977900">
              <a:spcBef>
                <a:spcPct val="0"/>
              </a:spcBef>
              <a:spcAft>
                <a:spcPts val="600"/>
              </a:spcAft>
              <a:buFont typeface="Wingdings" panose="05000000000000000000" pitchFamily="2" charset="2"/>
              <a:buChar char="§"/>
              <a:defRPr/>
            </a:pP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Kontantbetalningar</a:t>
            </a: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Gåvor</a:t>
            </a: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speciella</a:t>
            </a: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löv</a:t>
            </a:r>
            <a:endPar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7" name="Textfeld 16">
            <a:extLst>
              <a:ext uri="{FF2B5EF4-FFF2-40B4-BE49-F238E27FC236}">
                <a16:creationId xmlns:a16="http://schemas.microsoft.com/office/drawing/2014/main" id="{1AA4AB64-7554-EA1A-B0C5-70BB34E9B63A}"/>
              </a:ext>
            </a:extLst>
          </p:cNvPr>
          <p:cNvSpPr txBox="1"/>
          <p:nvPr/>
        </p:nvSpPr>
        <p:spPr>
          <a:xfrm>
            <a:off x="8496001" y="4104000"/>
            <a:ext cx="4320000" cy="830997"/>
          </a:xfrm>
          <a:prstGeom prst="rect">
            <a:avLst/>
          </a:prstGeom>
          <a:noFill/>
        </p:spPr>
        <p:txBody>
          <a:bodyPr wrap="square">
            <a:spAutoFit/>
          </a:bodyPr>
          <a:lstStyle/>
          <a:p>
            <a:pPr algn="ctr"/>
            <a:r>
              <a:rPr lang="en-US" sz="24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Typer</a:t>
            </a: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av </a:t>
            </a:r>
            <a:r>
              <a:rPr lang="en-US" sz="24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uppskattningar</a:t>
            </a: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Freihandform: Form 6">
            <a:extLst>
              <a:ext uri="{FF2B5EF4-FFF2-40B4-BE49-F238E27FC236}">
                <a16:creationId xmlns:a16="http://schemas.microsoft.com/office/drawing/2014/main" id="{18E21E3D-CB1D-E726-E4BB-A0D8FB04173A}"/>
              </a:ext>
            </a:extLst>
          </p:cNvPr>
          <p:cNvSpPr/>
          <p:nvPr/>
        </p:nvSpPr>
        <p:spPr>
          <a:xfrm>
            <a:off x="10656000" y="482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Social status</a:t>
            </a:r>
          </a:p>
        </p:txBody>
      </p:sp>
      <p:sp>
        <p:nvSpPr>
          <p:cNvPr id="13" name="Freihandform: Form 12">
            <a:extLst>
              <a:ext uri="{FF2B5EF4-FFF2-40B4-BE49-F238E27FC236}">
                <a16:creationId xmlns:a16="http://schemas.microsoft.com/office/drawing/2014/main" id="{653A9182-ED6C-439F-4FBD-A984C2C3749E}"/>
              </a:ext>
            </a:extLst>
          </p:cNvPr>
          <p:cNvSpPr/>
          <p:nvPr/>
        </p:nvSpPr>
        <p:spPr>
          <a:xfrm>
            <a:off x="10656000" y="680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Flexibilitet</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relaterad</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5" name="Freihandform: Form 14">
            <a:extLst>
              <a:ext uri="{FF2B5EF4-FFF2-40B4-BE49-F238E27FC236}">
                <a16:creationId xmlns:a16="http://schemas.microsoft.com/office/drawing/2014/main" id="{2B20C2C3-1776-473B-C94A-BA708465AAFA}"/>
              </a:ext>
            </a:extLst>
          </p:cNvPr>
          <p:cNvSpPr/>
          <p:nvPr/>
        </p:nvSpPr>
        <p:spPr>
          <a:xfrm>
            <a:off x="8496000" y="482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lvl="0" algn="ctr" defTabSz="111125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Monetär</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endParaRPr lang="en-US" sz="2400" kern="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2" name="Freihandform: Form 11">
            <a:extLst>
              <a:ext uri="{FF2B5EF4-FFF2-40B4-BE49-F238E27FC236}">
                <a16:creationId xmlns:a16="http://schemas.microsoft.com/office/drawing/2014/main" id="{9CBE9D2F-EB6B-4508-B42B-3E6379618898}"/>
              </a:ext>
            </a:extLst>
          </p:cNvPr>
          <p:cNvSpPr/>
          <p:nvPr/>
        </p:nvSpPr>
        <p:spPr>
          <a:xfrm>
            <a:off x="8496000" y="680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lvl="0" indent="0" algn="ctr" defTabSz="1111250">
              <a:lnSpc>
                <a:spcPct val="90000"/>
              </a:lnSpc>
              <a:spcBef>
                <a:spcPct val="0"/>
              </a:spcBef>
              <a:spcAft>
                <a:spcPct val="35000"/>
              </a:spcAft>
              <a:buNone/>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Personlig</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utveckling</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1">
            <a:extLst>
              <a:ext uri="{FF2B5EF4-FFF2-40B4-BE49-F238E27FC236}">
                <a16:creationId xmlns:a16="http://schemas.microsoft.com/office/drawing/2014/main" id="{4A5099C3-2297-0C19-85D3-A28A6CFA6D54}"/>
              </a:ext>
            </a:extLst>
          </p:cNvPr>
          <p:cNvSpPr txBox="1"/>
          <p:nvPr/>
        </p:nvSpPr>
        <p:spPr>
          <a:xfrm>
            <a:off x="1296000" y="1548000"/>
            <a:ext cx="13986164" cy="1569660"/>
          </a:xfrm>
          <a:prstGeom prst="rect">
            <a:avLst/>
          </a:prstGeom>
          <a:noFill/>
        </p:spPr>
        <p:txBody>
          <a:bodyPr wrap="square" rtlCol="0">
            <a:spAutoFit/>
          </a:bodyPr>
          <a:lstStyle/>
          <a:p>
            <a:pPr>
              <a:tabLst>
                <a:tab pos="534988" algn="l"/>
              </a:tabLst>
            </a:pPr>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Förbättra lagledningen
</a:t>
            </a:r>
            <a:endPar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9102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2039600" cy="954107"/>
          </a:xfrm>
          <a:prstGeom prst="rect">
            <a:avLst/>
          </a:prstGeom>
          <a:noFill/>
        </p:spPr>
        <p:txBody>
          <a:bodyPr wrap="square" rtlCol="0">
            <a:spAutoFit/>
          </a:bodyPr>
          <a:lstStyle/>
          <a:p>
            <a:r>
              <a:rPr lang="sv-SE"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2.4 Olika generationer – olika förväntningar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1">
            <a:extLst>
              <a:ext uri="{FF2B5EF4-FFF2-40B4-BE49-F238E27FC236}">
                <a16:creationId xmlns:a16="http://schemas.microsoft.com/office/drawing/2014/main" id="{6710027D-35A9-31D2-02D0-9E2AAABEE46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4, 17</a:t>
            </a:r>
          </a:p>
        </p:txBody>
      </p:sp>
      <p:sp>
        <p:nvSpPr>
          <p:cNvPr id="5" name="Google Shape;585;p22">
            <a:extLst>
              <a:ext uri="{FF2B5EF4-FFF2-40B4-BE49-F238E27FC236}">
                <a16:creationId xmlns:a16="http://schemas.microsoft.com/office/drawing/2014/main" id="{71A13318-A936-FAAA-1A0B-ABD0DDC1C835}"/>
              </a:ext>
            </a:extLst>
          </p:cNvPr>
          <p:cNvSpPr/>
          <p:nvPr/>
        </p:nvSpPr>
        <p:spPr>
          <a:xfrm>
            <a:off x="1296000" y="3384000"/>
            <a:ext cx="4284000" cy="1620000"/>
          </a:xfrm>
          <a:prstGeom prst="hexagon">
            <a:avLst>
              <a:gd name="adj" fmla="val 25000"/>
              <a:gd name="vf" fmla="val 115470"/>
            </a:avLst>
          </a:prstGeom>
          <a:solidFill>
            <a:srgbClr val="AED63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Baby boomers</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1956 - 1965</a:t>
            </a:r>
            <a:endParaRPr lang="en-US" sz="2400" b="0" dirty="0">
              <a:solidFill>
                <a:schemeClr val="dk1"/>
              </a:solidFill>
              <a:latin typeface="Helvetica Neue" panose="020B0604020202020204" charset="0"/>
              <a:ea typeface="Calibri"/>
              <a:cs typeface="Calibri"/>
              <a:sym typeface="Calibri"/>
            </a:endParaRPr>
          </a:p>
        </p:txBody>
      </p:sp>
      <p:grpSp>
        <p:nvGrpSpPr>
          <p:cNvPr id="2" name="Gruppieren 1">
            <a:extLst>
              <a:ext uri="{FF2B5EF4-FFF2-40B4-BE49-F238E27FC236}">
                <a16:creationId xmlns:a16="http://schemas.microsoft.com/office/drawing/2014/main" id="{24266244-21FB-D96E-1D2F-DFCA62954F82}"/>
              </a:ext>
            </a:extLst>
          </p:cNvPr>
          <p:cNvGrpSpPr/>
          <p:nvPr/>
        </p:nvGrpSpPr>
        <p:grpSpPr>
          <a:xfrm>
            <a:off x="1296000" y="5004000"/>
            <a:ext cx="4284000" cy="3600000"/>
            <a:chOff x="1296000" y="5616000"/>
            <a:chExt cx="4284000" cy="3240000"/>
          </a:xfrm>
        </p:grpSpPr>
        <p:sp>
          <p:nvSpPr>
            <p:cNvPr id="6" name="Google Shape;586;p22">
              <a:extLst>
                <a:ext uri="{FF2B5EF4-FFF2-40B4-BE49-F238E27FC236}">
                  <a16:creationId xmlns:a16="http://schemas.microsoft.com/office/drawing/2014/main" id="{9F3B0D6D-308D-AFBE-AB23-2915836650FD}"/>
                </a:ext>
              </a:extLst>
            </p:cNvPr>
            <p:cNvSpPr txBox="1"/>
            <p:nvPr/>
          </p:nvSpPr>
          <p:spPr>
            <a:xfrm>
              <a:off x="1296000" y="5976000"/>
              <a:ext cx="4284000" cy="2880000"/>
            </a:xfrm>
            <a:prstGeom prst="rect">
              <a:avLst/>
            </a:prstGeom>
            <a:noFill/>
            <a:ln w="57150" cap="flat" cmpd="sng">
              <a:solidFill>
                <a:srgbClr val="AED633"/>
              </a:solidFill>
              <a:prstDash val="solid"/>
              <a:round/>
              <a:headEnd type="none" w="sm" len="sm"/>
              <a:tailEnd type="none" w="sm" len="sm"/>
            </a:ln>
          </p:spPr>
          <p:txBody>
            <a:bodyPr spcFirstLastPara="1" wrap="square" lIns="91425" tIns="45700" rIns="91425" bIns="45700" anchor="ctr" anchorCtr="0">
              <a:noAutofit/>
            </a:bodyPr>
            <a:lstStyle/>
            <a:p>
              <a:pPr marL="352425" lvl="0" indent="-352425">
                <a:spcAft>
                  <a:spcPts val="1200"/>
                </a:spcAft>
                <a:buClr>
                  <a:schemeClr val="dk1"/>
                </a:buClr>
                <a:buSzPts val="1800"/>
                <a:buFont typeface="Wingdings" panose="05000000000000000000" pitchFamily="2" charset="2"/>
                <a:buChar char="§"/>
              </a:pPr>
              <a:r>
                <a:rPr lang="en-US" sz="2200" dirty="0" err="1">
                  <a:solidFill>
                    <a:schemeClr val="dk1"/>
                  </a:solidFill>
                  <a:latin typeface="Helvetica Neue" panose="020B0604020202020204" charset="0"/>
                  <a:ea typeface="Verdana"/>
                  <a:cs typeface="Verdana"/>
                  <a:sym typeface="Verdana"/>
                </a:rPr>
                <a:t>Prestationsinriktad</a:t>
              </a:r>
              <a:endParaRPr lang="en-US" sz="2200" dirty="0">
                <a:solidFill>
                  <a:schemeClr val="dk1"/>
                </a:solidFill>
                <a:latin typeface="Helvetica Neue" panose="020B0604020202020204" charset="0"/>
                <a:ea typeface="Verdana"/>
                <a:cs typeface="Verdana"/>
                <a:sym typeface="Verdana"/>
              </a:endParaRPr>
            </a:p>
            <a:p>
              <a:pPr marL="352425" indent="-352425">
                <a:spcAft>
                  <a:spcPts val="1200"/>
                </a:spcAft>
                <a:buClr>
                  <a:schemeClr val="dk1"/>
                </a:buClr>
                <a:buSzPts val="1800"/>
                <a:buFont typeface="Wingdings" panose="05000000000000000000" pitchFamily="2" charset="2"/>
                <a:buChar char="§"/>
              </a:pPr>
              <a:r>
                <a:rPr lang="en-US" sz="2200" dirty="0" err="1">
                  <a:solidFill>
                    <a:schemeClr val="dk1"/>
                  </a:solidFill>
                  <a:latin typeface="Helvetica Neue"/>
                  <a:ea typeface="Verdana"/>
                  <a:sym typeface="Verdana"/>
                </a:rPr>
                <a:t>Ledarskap</a:t>
              </a:r>
              <a:r>
                <a:rPr lang="en-US" sz="2200" dirty="0">
                  <a:solidFill>
                    <a:schemeClr val="dk1"/>
                  </a:solidFill>
                  <a:latin typeface="Helvetica Neue"/>
                  <a:ea typeface="Verdana"/>
                  <a:sym typeface="Verdana"/>
                </a:rPr>
                <a:t> </a:t>
              </a:r>
              <a:r>
                <a:rPr lang="en-US" sz="2200" dirty="0" err="1">
                  <a:solidFill>
                    <a:schemeClr val="dk1"/>
                  </a:solidFill>
                  <a:latin typeface="Helvetica Neue"/>
                  <a:ea typeface="Verdana"/>
                  <a:sym typeface="Verdana"/>
                </a:rPr>
                <a:t>i</a:t>
              </a:r>
              <a:r>
                <a:rPr lang="en-US" sz="2200" dirty="0">
                  <a:solidFill>
                    <a:schemeClr val="dk1"/>
                  </a:solidFill>
                  <a:latin typeface="Helvetica Neue"/>
                  <a:ea typeface="Verdana"/>
                  <a:sym typeface="Verdana"/>
                </a:rPr>
                <a:t> </a:t>
              </a:r>
              <a:r>
                <a:rPr lang="en-US" sz="2200" dirty="0" err="1">
                  <a:solidFill>
                    <a:schemeClr val="dk1"/>
                  </a:solidFill>
                  <a:latin typeface="Helvetica Neue"/>
                  <a:ea typeface="Verdana"/>
                  <a:sym typeface="Verdana"/>
                </a:rPr>
                <a:t>betydelsen</a:t>
              </a:r>
              <a:r>
                <a:rPr lang="en-US" sz="2200" dirty="0">
                  <a:solidFill>
                    <a:schemeClr val="dk1"/>
                  </a:solidFill>
                  <a:latin typeface="Helvetica Neue"/>
                  <a:ea typeface="Verdana"/>
                  <a:sym typeface="Verdana"/>
                </a:rPr>
                <a:t> </a:t>
              </a:r>
              <a:r>
                <a:rPr lang="en-US" sz="2200" dirty="0" err="1">
                  <a:solidFill>
                    <a:schemeClr val="dk1"/>
                  </a:solidFill>
                  <a:latin typeface="Helvetica Neue"/>
                  <a:ea typeface="Verdana"/>
                  <a:sym typeface="Verdana"/>
                </a:rPr>
                <a:t>deltagande</a:t>
              </a:r>
              <a:r>
                <a:rPr lang="en-US" sz="2200" dirty="0">
                  <a:solidFill>
                    <a:schemeClr val="dk1"/>
                  </a:solidFill>
                  <a:latin typeface="Helvetica Neue"/>
                  <a:ea typeface="Verdana"/>
                  <a:sym typeface="Verdana"/>
                </a:rPr>
                <a:t> </a:t>
              </a:r>
              <a:endParaRPr lang="en-US" sz="2200" dirty="0">
                <a:latin typeface="Helvetica Neue" panose="020B0604020202020204" charset="0"/>
              </a:endParaRPr>
            </a:p>
            <a:p>
              <a:pPr marL="352425" indent="-352425">
                <a:spcAft>
                  <a:spcPts val="1200"/>
                </a:spcAft>
                <a:buClr>
                  <a:schemeClr val="dk1"/>
                </a:buClr>
                <a:buSzPts val="1800"/>
                <a:buFont typeface="Wingdings" panose="05000000000000000000" pitchFamily="2" charset="2"/>
                <a:buChar char="§"/>
                <a:tabLst>
                  <a:tab pos="182563" algn="l"/>
                </a:tabLst>
              </a:pPr>
              <a:r>
                <a:rPr lang="sv-SE" sz="2200" dirty="0">
                  <a:solidFill>
                    <a:schemeClr val="dk1"/>
                  </a:solidFill>
                  <a:latin typeface="Helvetica Neue"/>
                  <a:ea typeface="Verdana"/>
                  <a:sym typeface="Verdana"/>
                </a:rPr>
                <a:t>Beslut för familj eller karriär</a:t>
              </a:r>
              <a:endParaRPr lang="en-US" sz="2200" dirty="0">
                <a:solidFill>
                  <a:schemeClr val="dk1"/>
                </a:solidFill>
                <a:latin typeface="Helvetica Neue"/>
                <a:ea typeface="Verdana"/>
                <a:cs typeface="Arial"/>
                <a:sym typeface="Verdana"/>
              </a:endParaRPr>
            </a:p>
            <a:p>
              <a:pPr marL="352425" indent="-352425">
                <a:spcAft>
                  <a:spcPts val="1200"/>
                </a:spcAft>
                <a:buClr>
                  <a:srgbClr val="000000"/>
                </a:buClr>
                <a:buSzPts val="1800"/>
                <a:buFont typeface="Wingdings" panose="05000000000000000000" pitchFamily="2" charset="2"/>
                <a:buChar char="§"/>
                <a:tabLst>
                  <a:tab pos="182563" algn="l"/>
                </a:tabLst>
              </a:pPr>
              <a:r>
                <a:rPr lang="sv-SE" sz="2200" dirty="0">
                  <a:solidFill>
                    <a:schemeClr val="dk1"/>
                  </a:solidFill>
                  <a:latin typeface="Helvetica Neue"/>
                  <a:ea typeface="Verdana"/>
                  <a:sym typeface="Verdana"/>
                </a:rPr>
                <a:t>Behov av säkerhet</a:t>
              </a:r>
              <a:endParaRPr lang="en-US" sz="2200" dirty="0">
                <a:solidFill>
                  <a:schemeClr val="dk1"/>
                </a:solidFill>
                <a:latin typeface="Helvetica Neue"/>
                <a:ea typeface="Verdana"/>
                <a:cs typeface="Arial"/>
                <a:sym typeface="Verdana"/>
              </a:endParaRPr>
            </a:p>
            <a:p>
              <a:pPr marL="352425" lvl="0" indent="-352425">
                <a:spcAft>
                  <a:spcPts val="1200"/>
                </a:spcAft>
                <a:buClr>
                  <a:srgbClr val="000000"/>
                </a:buClr>
                <a:buSzPts val="1800"/>
                <a:buFont typeface="Wingdings" panose="05000000000000000000" pitchFamily="2" charset="2"/>
                <a:buChar char="§"/>
                <a:tabLst>
                  <a:tab pos="182563" algn="l"/>
                </a:tabLst>
              </a:pPr>
              <a:r>
                <a:rPr lang="sv-SE" sz="2200" dirty="0">
                  <a:solidFill>
                    <a:schemeClr val="dk1"/>
                  </a:solidFill>
                  <a:latin typeface="Helvetica Neue"/>
                  <a:ea typeface="Verdana"/>
                  <a:sym typeface="Verdana"/>
                </a:rPr>
                <a:t>Solidaritet i laget </a:t>
              </a:r>
              <a:endParaRPr lang="en-US" sz="2200" b="0" i="0" u="none" strike="noStrike" dirty="0">
                <a:solidFill>
                  <a:schemeClr val="dk1"/>
                </a:solidFill>
                <a:latin typeface="Helvetica Neue"/>
                <a:ea typeface="Arial"/>
                <a:cs typeface="Arial"/>
              </a:endParaRPr>
            </a:p>
          </p:txBody>
        </p:sp>
        <p:cxnSp>
          <p:nvCxnSpPr>
            <p:cNvPr id="7" name="Google Shape;587;p22">
              <a:extLst>
                <a:ext uri="{FF2B5EF4-FFF2-40B4-BE49-F238E27FC236}">
                  <a16:creationId xmlns:a16="http://schemas.microsoft.com/office/drawing/2014/main" id="{F7949327-4EE8-45EF-8CE1-B3CF2FF490CD}"/>
                </a:ext>
              </a:extLst>
            </p:cNvPr>
            <p:cNvCxnSpPr/>
            <p:nvPr/>
          </p:nvCxnSpPr>
          <p:spPr>
            <a:xfrm>
              <a:off x="3438000" y="5616000"/>
              <a:ext cx="297" cy="360000"/>
            </a:xfrm>
            <a:prstGeom prst="straightConnector1">
              <a:avLst/>
            </a:prstGeom>
            <a:noFill/>
            <a:ln w="57150" cap="flat" cmpd="sng">
              <a:solidFill>
                <a:srgbClr val="AED633"/>
              </a:solidFill>
              <a:prstDash val="solid"/>
              <a:round/>
              <a:headEnd type="none" w="sm" len="sm"/>
              <a:tailEnd type="none" w="sm" len="sm"/>
            </a:ln>
          </p:spPr>
        </p:cxnSp>
      </p:grpSp>
      <p:sp>
        <p:nvSpPr>
          <p:cNvPr id="8" name="Google Shape;588;p22">
            <a:extLst>
              <a:ext uri="{FF2B5EF4-FFF2-40B4-BE49-F238E27FC236}">
                <a16:creationId xmlns:a16="http://schemas.microsoft.com/office/drawing/2014/main" id="{763E3BCB-86D6-A2F0-750A-EDEC59FC43DB}"/>
              </a:ext>
            </a:extLst>
          </p:cNvPr>
          <p:cNvSpPr/>
          <p:nvPr/>
        </p:nvSpPr>
        <p:spPr>
          <a:xfrm>
            <a:off x="5688000" y="3384000"/>
            <a:ext cx="3492000" cy="1620000"/>
          </a:xfrm>
          <a:prstGeom prst="hexagon">
            <a:avLst>
              <a:gd name="adj" fmla="val 25000"/>
              <a:gd name="vf" fmla="val 115470"/>
            </a:avLst>
          </a:prstGeom>
          <a:solidFill>
            <a:srgbClr val="CDE58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Generation X</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1966 - 1980</a:t>
            </a:r>
            <a:endParaRPr lang="en-US" sz="2400" b="0" dirty="0">
              <a:solidFill>
                <a:schemeClr val="dk1"/>
              </a:solidFill>
              <a:latin typeface="Helvetica Neue" panose="020B0604020202020204" charset="0"/>
              <a:ea typeface="Calibri"/>
              <a:cs typeface="Calibri"/>
              <a:sym typeface="Calibri"/>
            </a:endParaRPr>
          </a:p>
        </p:txBody>
      </p:sp>
      <p:grpSp>
        <p:nvGrpSpPr>
          <p:cNvPr id="11" name="Gruppieren 10">
            <a:extLst>
              <a:ext uri="{FF2B5EF4-FFF2-40B4-BE49-F238E27FC236}">
                <a16:creationId xmlns:a16="http://schemas.microsoft.com/office/drawing/2014/main" id="{116FA385-B84B-219F-D9DF-3A4B8FB9BF3F}"/>
              </a:ext>
            </a:extLst>
          </p:cNvPr>
          <p:cNvGrpSpPr/>
          <p:nvPr/>
        </p:nvGrpSpPr>
        <p:grpSpPr>
          <a:xfrm>
            <a:off x="5688000" y="5004000"/>
            <a:ext cx="3492000" cy="3600000"/>
            <a:chOff x="5688000" y="5616000"/>
            <a:chExt cx="3492000" cy="3240000"/>
          </a:xfrm>
        </p:grpSpPr>
        <p:sp>
          <p:nvSpPr>
            <p:cNvPr id="9" name="Google Shape;589;p22">
              <a:extLst>
                <a:ext uri="{FF2B5EF4-FFF2-40B4-BE49-F238E27FC236}">
                  <a16:creationId xmlns:a16="http://schemas.microsoft.com/office/drawing/2014/main" id="{52ADC1BC-17EE-516B-3F1A-AF2E099D0026}"/>
                </a:ext>
              </a:extLst>
            </p:cNvPr>
            <p:cNvSpPr txBox="1"/>
            <p:nvPr/>
          </p:nvSpPr>
          <p:spPr>
            <a:xfrm>
              <a:off x="5688000" y="5976000"/>
              <a:ext cx="3492000" cy="2880000"/>
            </a:xfrm>
            <a:prstGeom prst="rect">
              <a:avLst/>
            </a:prstGeom>
            <a:noFill/>
            <a:ln w="57150" cap="flat" cmpd="sng">
              <a:solidFill>
                <a:srgbClr val="CDE583"/>
              </a:solidFill>
              <a:prstDash val="solid"/>
              <a:round/>
              <a:headEnd type="none" w="sm" len="sm"/>
              <a:tailEnd type="none" w="sm" len="sm"/>
            </a:ln>
          </p:spPr>
          <p:txBody>
            <a:bodyPr spcFirstLastPara="1" wrap="square" lIns="91425" tIns="45700" rIns="91425" bIns="45700" anchor="ctr" anchorCtr="0">
              <a:noAutofit/>
            </a:bodyPr>
            <a:lstStyle/>
            <a:p>
              <a:pPr marL="352425" indent="-352425">
                <a:spcAft>
                  <a:spcPts val="1200"/>
                </a:spcAft>
                <a:buClr>
                  <a:schemeClr val="dk1"/>
                </a:buClr>
                <a:buSzPts val="1800"/>
                <a:buFont typeface="Wingdings" panose="05000000000000000000" pitchFamily="2" charset="2"/>
                <a:buChar char="§"/>
                <a:tabLst>
                  <a:tab pos="182563" algn="l"/>
                </a:tabLst>
              </a:pPr>
              <a:r>
                <a:rPr lang="sv-SE" sz="2200" dirty="0">
                  <a:solidFill>
                    <a:schemeClr val="dk1"/>
                  </a:solidFill>
                  <a:latin typeface="Helvetica Neue"/>
                  <a:ea typeface="Verdana"/>
                  <a:cs typeface="Verdana"/>
                  <a:sym typeface="Verdana"/>
                </a:rPr>
                <a:t>Strävan efter välstånd</a:t>
              </a:r>
              <a:endParaRPr lang="en-US" sz="2200" dirty="0">
                <a:solidFill>
                  <a:schemeClr val="dk1"/>
                </a:solidFill>
                <a:latin typeface="Helvetica Neue"/>
                <a:ea typeface="Verdana"/>
                <a:cs typeface="Arial"/>
                <a:sym typeface="Verdana"/>
              </a:endParaRPr>
            </a:p>
            <a:p>
              <a:pPr marL="352425" lvl="0" indent="-352425">
                <a:spcAft>
                  <a:spcPts val="1200"/>
                </a:spcAft>
                <a:buClr>
                  <a:srgbClr val="000000"/>
                </a:buClr>
                <a:buSzPts val="1800"/>
                <a:buFont typeface="Wingdings" panose="05000000000000000000" pitchFamily="2" charset="2"/>
                <a:buChar char="§"/>
                <a:tabLst>
                  <a:tab pos="182563" algn="l"/>
                </a:tabLst>
              </a:pPr>
              <a:r>
                <a:rPr lang="sv-SE" sz="2200" dirty="0">
                  <a:solidFill>
                    <a:schemeClr val="dk1"/>
                  </a:solidFill>
                  <a:latin typeface="Helvetica Neue"/>
                  <a:ea typeface="Verdana"/>
                  <a:cs typeface="Verdana"/>
                  <a:sym typeface="Verdana"/>
                </a:rPr>
                <a:t>Karriärinriktad
Säkerhetsmedveten</a:t>
              </a:r>
              <a:endParaRPr lang="en-US" sz="2200" b="0" i="0" u="none" strike="noStrike" dirty="0">
                <a:solidFill>
                  <a:schemeClr val="dk1"/>
                </a:solidFill>
                <a:latin typeface="Helvetica Neue"/>
                <a:ea typeface="Arial"/>
                <a:cs typeface="Arial"/>
              </a:endParaRPr>
            </a:p>
          </p:txBody>
        </p:sp>
        <p:cxnSp>
          <p:nvCxnSpPr>
            <p:cNvPr id="10" name="Google Shape;590;p22">
              <a:extLst>
                <a:ext uri="{FF2B5EF4-FFF2-40B4-BE49-F238E27FC236}">
                  <a16:creationId xmlns:a16="http://schemas.microsoft.com/office/drawing/2014/main" id="{0B3649C4-068C-7751-7D1B-1022E85E2133}"/>
                </a:ext>
              </a:extLst>
            </p:cNvPr>
            <p:cNvCxnSpPr/>
            <p:nvPr/>
          </p:nvCxnSpPr>
          <p:spPr>
            <a:xfrm>
              <a:off x="7434000" y="5616000"/>
              <a:ext cx="0" cy="360000"/>
            </a:xfrm>
            <a:prstGeom prst="straightConnector1">
              <a:avLst/>
            </a:prstGeom>
            <a:noFill/>
            <a:ln w="57150" cap="flat" cmpd="sng">
              <a:solidFill>
                <a:srgbClr val="CDE583"/>
              </a:solidFill>
              <a:prstDash val="solid"/>
              <a:round/>
              <a:headEnd type="none" w="sm" len="sm"/>
              <a:tailEnd type="none" w="sm" len="sm"/>
            </a:ln>
          </p:spPr>
        </p:cxnSp>
      </p:grpSp>
      <p:sp>
        <p:nvSpPr>
          <p:cNvPr id="12" name="Google Shape;592;p22">
            <a:extLst>
              <a:ext uri="{FF2B5EF4-FFF2-40B4-BE49-F238E27FC236}">
                <a16:creationId xmlns:a16="http://schemas.microsoft.com/office/drawing/2014/main" id="{7294DBE4-86AB-83D9-4C9B-1FE8A6CB02F0}"/>
              </a:ext>
            </a:extLst>
          </p:cNvPr>
          <p:cNvSpPr/>
          <p:nvPr/>
        </p:nvSpPr>
        <p:spPr>
          <a:xfrm>
            <a:off x="13680000" y="3384000"/>
            <a:ext cx="3492000" cy="1620000"/>
          </a:xfrm>
          <a:prstGeom prst="hexagon">
            <a:avLst>
              <a:gd name="adj" fmla="val 25000"/>
              <a:gd name="vf" fmla="val 115470"/>
            </a:avLst>
          </a:prstGeom>
          <a:solidFill>
            <a:srgbClr val="EFF7D6"/>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Generation Z</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1996 - 2009</a:t>
            </a:r>
            <a:endParaRPr lang="en-US" sz="2400" b="0" dirty="0">
              <a:solidFill>
                <a:schemeClr val="dk1"/>
              </a:solidFill>
              <a:latin typeface="Helvetica Neue" panose="020B0604020202020204" charset="0"/>
              <a:ea typeface="Calibri"/>
              <a:cs typeface="Calibri"/>
              <a:sym typeface="Calibri"/>
            </a:endParaRPr>
          </a:p>
        </p:txBody>
      </p:sp>
      <p:sp>
        <p:nvSpPr>
          <p:cNvPr id="13" name="Google Shape;593;p22">
            <a:extLst>
              <a:ext uri="{FF2B5EF4-FFF2-40B4-BE49-F238E27FC236}">
                <a16:creationId xmlns:a16="http://schemas.microsoft.com/office/drawing/2014/main" id="{894F75F3-43FD-7D3D-748B-75C22BC740F9}"/>
              </a:ext>
            </a:extLst>
          </p:cNvPr>
          <p:cNvSpPr/>
          <p:nvPr/>
        </p:nvSpPr>
        <p:spPr>
          <a:xfrm>
            <a:off x="9288000" y="3384000"/>
            <a:ext cx="4284000" cy="1620000"/>
          </a:xfrm>
          <a:prstGeom prst="hexagon">
            <a:avLst>
              <a:gd name="adj" fmla="val 25000"/>
              <a:gd name="vf" fmla="val 115470"/>
            </a:avLst>
          </a:prstGeom>
          <a:solidFill>
            <a:srgbClr val="DFEFAD"/>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Generation Y </a:t>
            </a:r>
            <a:r>
              <a:rPr lang="en-US" sz="2400" b="1" i="0" u="none" strike="noStrike" dirty="0" err="1">
                <a:solidFill>
                  <a:schemeClr val="dk1"/>
                </a:solidFill>
                <a:latin typeface="Helvetica Neue" panose="020B0604020202020204" charset="0"/>
                <a:ea typeface="Verdana "/>
                <a:cs typeface="Verdana "/>
                <a:sym typeface="Verdana "/>
              </a:rPr>
              <a:t>eller</a:t>
            </a:r>
            <a:r>
              <a:rPr lang="en-US" sz="2400" b="1" i="0" u="none" strike="noStrike" dirty="0">
                <a:solidFill>
                  <a:schemeClr val="dk1"/>
                </a:solidFill>
                <a:latin typeface="Helvetica Neue" panose="020B0604020202020204" charset="0"/>
                <a:ea typeface="Verdana "/>
                <a:cs typeface="Verdana "/>
                <a:sym typeface="Verdana "/>
              </a:rPr>
              <a:t> Millennials</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1981 - 1995</a:t>
            </a:r>
            <a:endParaRPr lang="en-US" sz="2400" b="0" dirty="0">
              <a:solidFill>
                <a:schemeClr val="dk1"/>
              </a:solidFill>
              <a:latin typeface="Helvetica Neue" panose="020B0604020202020204" charset="0"/>
              <a:ea typeface="Calibri"/>
              <a:cs typeface="Calibri"/>
              <a:sym typeface="Calibri"/>
            </a:endParaRPr>
          </a:p>
        </p:txBody>
      </p:sp>
      <p:grpSp>
        <p:nvGrpSpPr>
          <p:cNvPr id="20" name="Gruppieren 19">
            <a:extLst>
              <a:ext uri="{FF2B5EF4-FFF2-40B4-BE49-F238E27FC236}">
                <a16:creationId xmlns:a16="http://schemas.microsoft.com/office/drawing/2014/main" id="{30BB4ABA-41A9-17A6-F7A2-7C87D278D643}"/>
              </a:ext>
            </a:extLst>
          </p:cNvPr>
          <p:cNvGrpSpPr/>
          <p:nvPr/>
        </p:nvGrpSpPr>
        <p:grpSpPr>
          <a:xfrm>
            <a:off x="13680000" y="5004000"/>
            <a:ext cx="3492000" cy="3600000"/>
            <a:chOff x="13680000" y="5616000"/>
            <a:chExt cx="3492000" cy="3240000"/>
          </a:xfrm>
        </p:grpSpPr>
        <p:sp>
          <p:nvSpPr>
            <p:cNvPr id="14" name="Google Shape;594;p22">
              <a:extLst>
                <a:ext uri="{FF2B5EF4-FFF2-40B4-BE49-F238E27FC236}">
                  <a16:creationId xmlns:a16="http://schemas.microsoft.com/office/drawing/2014/main" id="{7D4BA94A-E366-393E-4DC0-F10B8671D073}"/>
                </a:ext>
              </a:extLst>
            </p:cNvPr>
            <p:cNvSpPr txBox="1"/>
            <p:nvPr/>
          </p:nvSpPr>
          <p:spPr>
            <a:xfrm>
              <a:off x="13680000" y="5976000"/>
              <a:ext cx="3492000" cy="2880000"/>
            </a:xfrm>
            <a:prstGeom prst="rect">
              <a:avLst/>
            </a:prstGeom>
            <a:noFill/>
            <a:ln w="57150" cap="flat" cmpd="sng">
              <a:solidFill>
                <a:srgbClr val="EFF7D6"/>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a:ea typeface="Verdana"/>
                  <a:cs typeface="Verdana"/>
                  <a:sym typeface="Verdana"/>
                </a:rPr>
                <a:t>Digital </a:t>
              </a:r>
              <a:r>
                <a:rPr lang="en-US" sz="2200" dirty="0" err="1">
                  <a:solidFill>
                    <a:schemeClr val="dk1"/>
                  </a:solidFill>
                  <a:latin typeface="Helvetica Neue"/>
                  <a:ea typeface="Verdana"/>
                  <a:cs typeface="Verdana"/>
                  <a:sym typeface="Verdana"/>
                </a:rPr>
                <a:t>inföding</a:t>
              </a:r>
              <a:endParaRPr lang="en-US" sz="2200" dirty="0" err="1">
                <a:solidFill>
                  <a:schemeClr val="dk1"/>
                </a:solidFill>
                <a:latin typeface="Helvetica Neue" panose="020B0604020202020204" charset="0"/>
              </a:endParaRPr>
            </a:p>
            <a:p>
              <a:pPr marL="352425" indent="-352425">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a:ea typeface="Verdana"/>
                  <a:cs typeface="Verdana"/>
                  <a:sym typeface="Verdana"/>
                </a:rPr>
                <a:t>Public image</a:t>
              </a:r>
              <a:r>
                <a:rPr lang="en-US" sz="2200" dirty="0">
                  <a:solidFill>
                    <a:schemeClr val="dk1"/>
                  </a:solidFill>
                  <a:latin typeface="Helvetica Neue"/>
                  <a:ea typeface="Verdana"/>
                  <a:cs typeface="Verdana"/>
                  <a:sym typeface="Verdana"/>
                </a:rPr>
                <a:t> </a:t>
              </a:r>
              <a:r>
                <a:rPr lang="en-US" sz="2200" dirty="0" err="1">
                  <a:solidFill>
                    <a:schemeClr val="dk1"/>
                  </a:solidFill>
                  <a:latin typeface="Helvetica Neue"/>
                  <a:ea typeface="Verdana"/>
                  <a:cs typeface="Verdana"/>
                  <a:sym typeface="Verdana"/>
                </a:rPr>
                <a:t>har</a:t>
              </a:r>
              <a:r>
                <a:rPr lang="en-US" sz="2200" dirty="0">
                  <a:solidFill>
                    <a:schemeClr val="dk1"/>
                  </a:solidFill>
                  <a:latin typeface="Helvetica Neue"/>
                  <a:ea typeface="Verdana"/>
                  <a:cs typeface="Verdana"/>
                  <a:sym typeface="Verdana"/>
                </a:rPr>
                <a:t> </a:t>
              </a:r>
              <a:r>
                <a:rPr lang="en-US" sz="2200" dirty="0" err="1">
                  <a:solidFill>
                    <a:schemeClr val="dk1"/>
                  </a:solidFill>
                  <a:latin typeface="Helvetica Neue"/>
                  <a:ea typeface="Verdana"/>
                  <a:cs typeface="Verdana"/>
                  <a:sym typeface="Verdana"/>
                </a:rPr>
                <a:t>prioritet</a:t>
              </a:r>
              <a:endParaRPr lang="en-US" sz="2200" dirty="0" err="1">
                <a:solidFill>
                  <a:schemeClr val="dk1"/>
                </a:solidFill>
                <a:latin typeface="Helvetica Neue"/>
              </a:endParaRPr>
            </a:p>
            <a:p>
              <a:pPr marL="352425" indent="-352425">
                <a:spcAft>
                  <a:spcPts val="1200"/>
                </a:spcAft>
                <a:buClr>
                  <a:schemeClr val="dk1"/>
                </a:buClr>
                <a:buSzPts val="1800"/>
                <a:buFont typeface="Wingdings" panose="05000000000000000000" pitchFamily="2" charset="2"/>
                <a:buChar char="§"/>
              </a:pPr>
              <a:r>
                <a:rPr lang="en-US" sz="2200" dirty="0" err="1">
                  <a:solidFill>
                    <a:schemeClr val="dk1"/>
                  </a:solidFill>
                  <a:latin typeface="Helvetica Neue"/>
                  <a:ea typeface="Verdana"/>
                  <a:cs typeface="Verdana"/>
                  <a:sym typeface="Verdana"/>
                </a:rPr>
                <a:t>Karriärinriktad</a:t>
              </a:r>
              <a:endParaRPr lang="en-US" sz="2200" dirty="0" err="1">
                <a:solidFill>
                  <a:schemeClr val="dk1"/>
                </a:solidFill>
                <a:latin typeface="Helvetica Neue"/>
                <a:ea typeface="Verdana"/>
                <a:cs typeface="Verdana"/>
              </a:endParaRPr>
            </a:p>
            <a:p>
              <a:pPr marL="352425" lvl="0" indent="-352425">
                <a:spcAft>
                  <a:spcPts val="1200"/>
                </a:spcAft>
                <a:buClr>
                  <a:srgbClr val="000000"/>
                </a:buClr>
                <a:buSzPts val="1800"/>
                <a:buFont typeface="Wingdings" panose="05000000000000000000" pitchFamily="2" charset="2"/>
                <a:buChar char="§"/>
              </a:pPr>
              <a:r>
                <a:rPr lang="en-US" sz="2200" dirty="0" err="1">
                  <a:solidFill>
                    <a:schemeClr val="dk1"/>
                  </a:solidFill>
                  <a:latin typeface="Helvetica Neue"/>
                  <a:ea typeface="Verdana"/>
                  <a:cs typeface="Verdana"/>
                  <a:sym typeface="Verdana"/>
                </a:rPr>
                <a:t>Strävar</a:t>
              </a:r>
              <a:r>
                <a:rPr lang="en-US" sz="2200" dirty="0">
                  <a:solidFill>
                    <a:schemeClr val="dk1"/>
                  </a:solidFill>
                  <a:latin typeface="Helvetica Neue"/>
                  <a:ea typeface="Verdana"/>
                  <a:cs typeface="Verdana"/>
                  <a:sym typeface="Verdana"/>
                </a:rPr>
                <a:t> </a:t>
              </a:r>
              <a:r>
                <a:rPr lang="en-US" sz="2200" dirty="0" err="1">
                  <a:solidFill>
                    <a:schemeClr val="dk1"/>
                  </a:solidFill>
                  <a:latin typeface="Helvetica Neue"/>
                  <a:ea typeface="Verdana"/>
                  <a:cs typeface="Verdana"/>
                  <a:sym typeface="Verdana"/>
                </a:rPr>
                <a:t>efter</a:t>
              </a:r>
              <a:r>
                <a:rPr lang="en-US" sz="2200" dirty="0">
                  <a:solidFill>
                    <a:schemeClr val="dk1"/>
                  </a:solidFill>
                  <a:latin typeface="Helvetica Neue"/>
                  <a:ea typeface="Verdana"/>
                  <a:cs typeface="Verdana"/>
                  <a:sym typeface="Verdana"/>
                </a:rPr>
                <a:t> </a:t>
              </a:r>
              <a:r>
                <a:rPr lang="en-US" sz="2200" dirty="0" err="1">
                  <a:solidFill>
                    <a:schemeClr val="dk1"/>
                  </a:solidFill>
                  <a:latin typeface="Helvetica Neue"/>
                  <a:ea typeface="Verdana"/>
                  <a:cs typeface="Verdana"/>
                  <a:sym typeface="Verdana"/>
                </a:rPr>
                <a:t>ledarskap</a:t>
              </a:r>
              <a:endParaRPr lang="en-US" sz="2200" dirty="0">
                <a:solidFill>
                  <a:schemeClr val="dk1"/>
                </a:solidFill>
                <a:latin typeface="Helvetica Neue"/>
                <a:ea typeface="Verdana"/>
                <a:cs typeface="Verdana"/>
              </a:endParaRPr>
            </a:p>
          </p:txBody>
        </p:sp>
        <p:cxnSp>
          <p:nvCxnSpPr>
            <p:cNvPr id="16" name="Google Shape;596;p22">
              <a:extLst>
                <a:ext uri="{FF2B5EF4-FFF2-40B4-BE49-F238E27FC236}">
                  <a16:creationId xmlns:a16="http://schemas.microsoft.com/office/drawing/2014/main" id="{05A82CA7-7F87-B7CB-23CB-67C09A378ECA}"/>
                </a:ext>
              </a:extLst>
            </p:cNvPr>
            <p:cNvCxnSpPr>
              <a:cxnSpLocks/>
            </p:cNvCxnSpPr>
            <p:nvPr/>
          </p:nvCxnSpPr>
          <p:spPr>
            <a:xfrm>
              <a:off x="15426000" y="5616000"/>
              <a:ext cx="0" cy="360000"/>
            </a:xfrm>
            <a:prstGeom prst="straightConnector1">
              <a:avLst/>
            </a:prstGeom>
            <a:noFill/>
            <a:ln w="57150" cap="flat" cmpd="sng">
              <a:solidFill>
                <a:srgbClr val="EFF7D6"/>
              </a:solidFill>
              <a:prstDash val="solid"/>
              <a:round/>
              <a:headEnd type="none" w="sm" len="sm"/>
              <a:tailEnd type="none" w="sm" len="sm"/>
            </a:ln>
          </p:spPr>
        </p:cxnSp>
      </p:grpSp>
      <p:grpSp>
        <p:nvGrpSpPr>
          <p:cNvPr id="19" name="Gruppieren 18">
            <a:extLst>
              <a:ext uri="{FF2B5EF4-FFF2-40B4-BE49-F238E27FC236}">
                <a16:creationId xmlns:a16="http://schemas.microsoft.com/office/drawing/2014/main" id="{388DC793-906C-4BC0-4591-71674414E4F1}"/>
              </a:ext>
            </a:extLst>
          </p:cNvPr>
          <p:cNvGrpSpPr/>
          <p:nvPr/>
        </p:nvGrpSpPr>
        <p:grpSpPr>
          <a:xfrm>
            <a:off x="9288000" y="5004000"/>
            <a:ext cx="4284000" cy="3600000"/>
            <a:chOff x="9288000" y="5616000"/>
            <a:chExt cx="4284000" cy="3240000"/>
          </a:xfrm>
        </p:grpSpPr>
        <p:sp>
          <p:nvSpPr>
            <p:cNvPr id="15" name="Google Shape;595;p22">
              <a:extLst>
                <a:ext uri="{FF2B5EF4-FFF2-40B4-BE49-F238E27FC236}">
                  <a16:creationId xmlns:a16="http://schemas.microsoft.com/office/drawing/2014/main" id="{C3414389-8DF5-02C6-D08B-7655B52DCAA7}"/>
                </a:ext>
              </a:extLst>
            </p:cNvPr>
            <p:cNvSpPr txBox="1"/>
            <p:nvPr/>
          </p:nvSpPr>
          <p:spPr>
            <a:xfrm>
              <a:off x="9288000" y="5976000"/>
              <a:ext cx="4284000" cy="2880000"/>
            </a:xfrm>
            <a:prstGeom prst="rect">
              <a:avLst/>
            </a:prstGeom>
            <a:noFill/>
            <a:ln w="57150" cap="flat" cmpd="sng">
              <a:solidFill>
                <a:srgbClr val="DFEFAD"/>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Performance &amp; Fun</a:t>
              </a:r>
              <a:endParaRPr lang="en-US" sz="2200" dirty="0">
                <a:latin typeface="Helvetica Neue" panose="020B0604020202020204" charset="0"/>
              </a:endParaRPr>
            </a:p>
            <a:p>
              <a:pPr marL="352425" indent="-352425">
                <a:spcAft>
                  <a:spcPts val="1200"/>
                </a:spcAft>
                <a:buClr>
                  <a:schemeClr val="dk1"/>
                </a:buClr>
                <a:buSzPts val="1800"/>
                <a:buFont typeface="Wingdings" panose="05000000000000000000" pitchFamily="2" charset="2"/>
                <a:buChar char="§"/>
              </a:pPr>
              <a:r>
                <a:rPr lang="en-US" sz="2200" dirty="0" err="1">
                  <a:solidFill>
                    <a:schemeClr val="dk1"/>
                  </a:solidFill>
                  <a:latin typeface="Helvetica Neue"/>
                  <a:ea typeface="Verdana"/>
                  <a:cs typeface="Verdana"/>
                  <a:sym typeface="Verdana"/>
                </a:rPr>
                <a:t>Ledarskap</a:t>
              </a:r>
              <a:r>
                <a:rPr lang="en-US" sz="2200" dirty="0">
                  <a:solidFill>
                    <a:schemeClr val="dk1"/>
                  </a:solidFill>
                  <a:latin typeface="Helvetica Neue"/>
                  <a:ea typeface="Verdana"/>
                  <a:cs typeface="Verdana"/>
                  <a:sym typeface="Verdana"/>
                </a:rPr>
                <a:t> </a:t>
              </a:r>
              <a:r>
                <a:rPr lang="en-US" sz="2200" dirty="0" err="1">
                  <a:solidFill>
                    <a:schemeClr val="dk1"/>
                  </a:solidFill>
                  <a:latin typeface="Helvetica Neue"/>
                  <a:ea typeface="Verdana"/>
                  <a:cs typeface="Verdana"/>
                  <a:sym typeface="Verdana"/>
                </a:rPr>
                <a:t>i</a:t>
              </a:r>
              <a:r>
                <a:rPr lang="en-US" sz="2200" dirty="0">
                  <a:solidFill>
                    <a:schemeClr val="dk1"/>
                  </a:solidFill>
                  <a:latin typeface="Helvetica Neue"/>
                  <a:ea typeface="Verdana"/>
                  <a:cs typeface="Verdana"/>
                  <a:sym typeface="Verdana"/>
                </a:rPr>
                <a:t> </a:t>
              </a:r>
              <a:r>
                <a:rPr lang="en-US" sz="2200" dirty="0" err="1">
                  <a:solidFill>
                    <a:schemeClr val="dk1"/>
                  </a:solidFill>
                  <a:latin typeface="Helvetica Neue"/>
                  <a:ea typeface="Verdana"/>
                  <a:cs typeface="Verdana"/>
                  <a:sym typeface="Verdana"/>
                </a:rPr>
                <a:t>betydelsen</a:t>
              </a:r>
              <a:r>
                <a:rPr lang="en-US" sz="2200" dirty="0">
                  <a:solidFill>
                    <a:schemeClr val="dk1"/>
                  </a:solidFill>
                  <a:latin typeface="Helvetica Neue"/>
                  <a:ea typeface="Verdana"/>
                  <a:cs typeface="Verdana"/>
                  <a:sym typeface="Verdana"/>
                </a:rPr>
                <a:t> </a:t>
              </a:r>
              <a:r>
                <a:rPr lang="en-US" sz="2200" b="0" i="0" u="none" strike="noStrike" dirty="0">
                  <a:solidFill>
                    <a:schemeClr val="dk1"/>
                  </a:solidFill>
                  <a:latin typeface="Helvetica Neue"/>
                  <a:ea typeface="Verdana"/>
                  <a:cs typeface="Verdana"/>
                  <a:sym typeface="Verdana"/>
                </a:rPr>
                <a:t>delegation</a:t>
              </a:r>
              <a:endParaRPr lang="en-US" sz="2200" dirty="0">
                <a:solidFill>
                  <a:schemeClr val="dk1"/>
                </a:solidFill>
                <a:latin typeface="Helvetica Neue"/>
              </a:endParaRPr>
            </a:p>
            <a:p>
              <a:pPr marL="352425" indent="-352425">
                <a:spcAft>
                  <a:spcPts val="1200"/>
                </a:spcAft>
                <a:buClr>
                  <a:schemeClr val="dk1"/>
                </a:buClr>
                <a:buSzPts val="1800"/>
                <a:buFont typeface="Wingdings" panose="05000000000000000000" pitchFamily="2" charset="2"/>
                <a:buChar char="§"/>
              </a:pPr>
              <a:r>
                <a:rPr lang="sv-SE" sz="2200" dirty="0">
                  <a:solidFill>
                    <a:schemeClr val="dk1"/>
                  </a:solidFill>
                  <a:latin typeface="Helvetica Neue"/>
                  <a:ea typeface="Verdana"/>
                  <a:cs typeface="Verdana"/>
                  <a:sym typeface="Verdana"/>
                </a:rPr>
                <a:t>Kompatibilitet mellan jobb och familj</a:t>
              </a:r>
              <a:endParaRPr lang="en-US" sz="2200" dirty="0">
                <a:solidFill>
                  <a:schemeClr val="dk1"/>
                </a:solidFill>
                <a:latin typeface="Helvetica Neue" panose="020B0604020202020204" charset="0"/>
                <a:ea typeface="Verdana"/>
                <a:cs typeface="Verdana"/>
                <a:sym typeface="Verdana"/>
              </a:endParaRPr>
            </a:p>
            <a:p>
              <a:pPr marL="352425" indent="-352425">
                <a:spcAft>
                  <a:spcPts val="1200"/>
                </a:spcAft>
                <a:buClr>
                  <a:srgbClr val="000000"/>
                </a:buClr>
                <a:buSzPts val="1800"/>
                <a:buFont typeface="Wingdings" panose="05000000000000000000" pitchFamily="2" charset="2"/>
                <a:buChar char="§"/>
              </a:pPr>
              <a:r>
                <a:rPr lang="sv-SE" sz="2200" dirty="0">
                  <a:solidFill>
                    <a:schemeClr val="dk1"/>
                  </a:solidFill>
                  <a:latin typeface="Helvetica Neue"/>
                  <a:ea typeface="Verdana"/>
                  <a:cs typeface="Verdana"/>
                  <a:sym typeface="Verdana"/>
                </a:rPr>
                <a:t>Team som syfte</a:t>
              </a:r>
              <a:endParaRPr lang="en-US" sz="2200" dirty="0">
                <a:solidFill>
                  <a:schemeClr val="dk1"/>
                </a:solidFill>
                <a:latin typeface="Helvetica Neue"/>
                <a:ea typeface="Verdana"/>
                <a:cs typeface="Verdana"/>
                <a:sym typeface="Verdana"/>
              </a:endParaRPr>
            </a:p>
            <a:p>
              <a:pPr marL="352425" lvl="0" indent="-352425">
                <a:spcAft>
                  <a:spcPts val="1200"/>
                </a:spcAft>
                <a:buClr>
                  <a:srgbClr val="000000"/>
                </a:buClr>
                <a:buSzPts val="1800"/>
                <a:buFont typeface="Wingdings" panose="05000000000000000000" pitchFamily="2" charset="2"/>
                <a:buChar char="§"/>
              </a:pPr>
              <a:r>
                <a:rPr lang="sv-SE" sz="2200" dirty="0">
                  <a:solidFill>
                    <a:schemeClr val="dk1"/>
                  </a:solidFill>
                  <a:latin typeface="Helvetica Neue"/>
                  <a:ea typeface="Verdana"/>
                  <a:cs typeface="Verdana"/>
                  <a:sym typeface="Verdana"/>
                </a:rPr>
                <a:t>Delvis säkerhetsorienterad</a:t>
              </a:r>
              <a:endParaRPr lang="en-US" sz="2200" b="0" i="0" u="none" strike="noStrike" dirty="0">
                <a:solidFill>
                  <a:schemeClr val="dk1"/>
                </a:solidFill>
                <a:latin typeface="Helvetica Neue"/>
                <a:ea typeface="Verdana"/>
                <a:cs typeface="Verdana"/>
              </a:endParaRPr>
            </a:p>
          </p:txBody>
        </p:sp>
        <p:cxnSp>
          <p:nvCxnSpPr>
            <p:cNvPr id="17" name="Google Shape;597;p22">
              <a:extLst>
                <a:ext uri="{FF2B5EF4-FFF2-40B4-BE49-F238E27FC236}">
                  <a16:creationId xmlns:a16="http://schemas.microsoft.com/office/drawing/2014/main" id="{6DE9FE76-C46E-F0BC-4D7B-5D090AB900E8}"/>
                </a:ext>
              </a:extLst>
            </p:cNvPr>
            <p:cNvCxnSpPr/>
            <p:nvPr/>
          </p:nvCxnSpPr>
          <p:spPr>
            <a:xfrm>
              <a:off x="11430000" y="5616000"/>
              <a:ext cx="297" cy="360000"/>
            </a:xfrm>
            <a:prstGeom prst="straightConnector1">
              <a:avLst/>
            </a:prstGeom>
            <a:noFill/>
            <a:ln w="57150" cap="flat" cmpd="sng">
              <a:solidFill>
                <a:srgbClr val="DFEFAD"/>
              </a:solidFill>
              <a:prstDash val="solid"/>
              <a:round/>
              <a:headEnd type="none" w="sm" len="sm"/>
              <a:tailEnd type="none" w="sm" len="sm"/>
            </a:ln>
          </p:spPr>
        </p:cxnSp>
      </p:grpSp>
      <p:sp>
        <p:nvSpPr>
          <p:cNvPr id="21" name="CuadroTexto 1">
            <a:extLst>
              <a:ext uri="{FF2B5EF4-FFF2-40B4-BE49-F238E27FC236}">
                <a16:creationId xmlns:a16="http://schemas.microsoft.com/office/drawing/2014/main" id="{3EF6F4BB-0DAD-1514-E016-0158A85B7E35}"/>
              </a:ext>
            </a:extLst>
          </p:cNvPr>
          <p:cNvSpPr txBox="1"/>
          <p:nvPr/>
        </p:nvSpPr>
        <p:spPr>
          <a:xfrm>
            <a:off x="1296000" y="1548000"/>
            <a:ext cx="13986164" cy="1569660"/>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lagledningen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4248007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3276000" y="3888000"/>
            <a:ext cx="10584000" cy="3046988"/>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sv-SE"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PDCA-cykeln som ett verktyg för implementering god kommunikation och teamledning 
</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3</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B59521D1-DB25-B4EB-3DC0-7D3589D76357}"/>
              </a:ext>
            </a:extLst>
          </p:cNvPr>
          <p:cNvSpPr txBox="1"/>
          <p:nvPr/>
        </p:nvSpPr>
        <p:spPr>
          <a:xfrm>
            <a:off x="1296000" y="6084000"/>
            <a:ext cx="10980000" cy="2677616"/>
          </a:xfrm>
          <a:prstGeom prst="rect">
            <a:avLst/>
          </a:prstGeom>
          <a:noFill/>
          <a:ln>
            <a:noFill/>
          </a:ln>
        </p:spPr>
        <p:txBody>
          <a:bodyPr spcFirstLastPara="1" wrap="square" lIns="91425" tIns="45700" rIns="91425" bIns="45700" anchor="t" anchorCtr="0">
            <a:spAutoFit/>
          </a:bodyPr>
          <a:lstStyle/>
          <a:p>
            <a:pPr lvl="0">
              <a:lnSpc>
                <a:spcPct val="200000"/>
              </a:lnSpc>
              <a:buClr>
                <a:srgbClr val="000000"/>
              </a:buClr>
              <a:buSzPts val="2800"/>
            </a:pPr>
            <a:r>
              <a:rPr lang="sv-SE" sz="2800" b="1">
                <a:solidFill>
                  <a:srgbClr val="AED633"/>
                </a:solidFill>
                <a:latin typeface="Helvetica Neue" panose="020B0604020202020204" charset="0"/>
                <a:ea typeface="Helvetica Neue"/>
                <a:cs typeface="Helvetica Neue"/>
                <a:sym typeface="Helvetica Neue"/>
              </a:rPr>
              <a:t>3.1 PDCA-cykeln och dess faser
3.2 Exempel
</a:t>
            </a:r>
            <a:endParaRPr lang="en-US" sz="2800" b="1" i="0" u="none" strike="noStrike" cap="none" dirty="0">
              <a:solidFill>
                <a:srgbClr val="AED633"/>
              </a:solidFill>
              <a:latin typeface="Helvetica Neue" panose="020B0604020202020204" charset="0"/>
              <a:ea typeface="Helvetica Neue"/>
              <a:cs typeface="Helvetica Neue"/>
              <a:sym typeface="Helvetica Neue"/>
            </a:endParaRPr>
          </a:p>
        </p:txBody>
      </p:sp>
      <p:pic>
        <p:nvPicPr>
          <p:cNvPr id="4" name="Picture 2">
            <a:extLst>
              <a:ext uri="{FF2B5EF4-FFF2-40B4-BE49-F238E27FC236}">
                <a16:creationId xmlns:a16="http://schemas.microsoft.com/office/drawing/2014/main" id="{34B5D391-A590-6102-E035-936A263AD80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48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188E2F6A-DBB6-A5A2-07E2-931D044CAA99}"/>
              </a:ext>
            </a:extLst>
          </p:cNvPr>
          <p:cNvSpPr txBox="1"/>
          <p:nvPr/>
        </p:nvSpPr>
        <p:spPr>
          <a:xfrm>
            <a:off x="1296000" y="4104000"/>
            <a:ext cx="9540000" cy="461624"/>
          </a:xfrm>
          <a:prstGeom prst="rect">
            <a:avLst/>
          </a:prstGeom>
          <a:noFill/>
          <a:ln>
            <a:noFill/>
          </a:ln>
        </p:spPr>
        <p:txBody>
          <a:bodyPr spcFirstLastPara="1" wrap="square" lIns="91425" tIns="45700" rIns="91425" bIns="45700" anchor="t" anchorCtr="0">
            <a:noAutofit/>
          </a:bodyPr>
          <a:lstStyle/>
          <a:p>
            <a:pPr marL="534988" lvl="0" indent="-534988">
              <a:spcAft>
                <a:spcPts val="1800"/>
              </a:spcAft>
              <a:buClr>
                <a:srgbClr val="000000"/>
              </a:buClr>
              <a:buSzPct val="100000"/>
              <a:buBlip>
                <a:blip r:embed="rId3"/>
              </a:buBlip>
            </a:pPr>
            <a:r>
              <a:rPr lang="sv-SE" sz="2400" dirty="0">
                <a:solidFill>
                  <a:schemeClr val="dk1"/>
                </a:solidFill>
                <a:latin typeface="Helvetica Neue"/>
                <a:ea typeface="Helvetica Neue"/>
                <a:cs typeface="Helvetica Neue"/>
                <a:sym typeface="Helvetica Neue"/>
              </a:rPr>
              <a:t>veta hur och varför man kan förbättra intraorganisatorisk kommunikation och teamhantering är viktigt
vara medveten om rollen och vikten av en positiv feedbackkultur och uppskattning för att stärka intraprenörskapet
veta hur viktiga gemensamma visioner, mål och krav är och hur man implementerar dem
att inse att det är viktigt att involvera alla medarbetare som en del av en organisationsutvecklingsprocess
öva och använda framgångsrikt, baserat på modulernas insikter, för att utnyttja kommunikations- och teamhanteringsstrategier samt främja intraprenörskap i det dagliga arbetet</a:t>
            </a:r>
            <a:endParaRPr lang="en-US" sz="2400" b="0" i="0" u="none" strike="noStrike" cap="none" dirty="0">
              <a:solidFill>
                <a:schemeClr val="dk1"/>
              </a:solidFill>
              <a:latin typeface="Helvetica Neue"/>
              <a:ea typeface="Helvetica Neue"/>
              <a:cs typeface="Helvetica Neue"/>
              <a:sym typeface="Helvetica Neue"/>
            </a:endParaRPr>
          </a:p>
        </p:txBody>
      </p:sp>
      <p:sp>
        <p:nvSpPr>
          <p:cNvPr id="3" name="Google Shape;97;p4">
            <a:extLst>
              <a:ext uri="{FF2B5EF4-FFF2-40B4-BE49-F238E27FC236}">
                <a16:creationId xmlns:a16="http://schemas.microsoft.com/office/drawing/2014/main" id="{C7A43170-06D0-4E81-E6AE-4A026E73E21E}"/>
              </a:ext>
            </a:extLst>
          </p:cNvPr>
          <p:cNvSpPr txBox="1"/>
          <p:nvPr/>
        </p:nvSpPr>
        <p:spPr>
          <a:xfrm>
            <a:off x="1295400" y="1548000"/>
            <a:ext cx="3361031" cy="1569620"/>
          </a:xfrm>
          <a:prstGeom prst="rect">
            <a:avLst/>
          </a:prstGeom>
          <a:noFill/>
          <a:ln>
            <a:noFill/>
          </a:ln>
        </p:spPr>
        <p:txBody>
          <a:bodyPr spcFirstLastPara="1" wrap="square" lIns="91425" tIns="45700" rIns="91425" bIns="45700" anchor="t" anchorCtr="0">
            <a:spAutoFit/>
          </a:bodyPr>
          <a:lstStyle/>
          <a:p>
            <a:pPr lvl="0">
              <a:buClr>
                <a:srgbClr val="000000"/>
              </a:buClr>
              <a:buSzPts val="4800"/>
            </a:pPr>
            <a:r>
              <a:rPr lang="en-US" sz="4800" b="1" dirty="0" err="1">
                <a:solidFill>
                  <a:srgbClr val="4D94B7"/>
                </a:solidFill>
                <a:latin typeface="Helvetica Neue"/>
                <a:ea typeface="Helvetica Neue"/>
                <a:cs typeface="Helvetica Neue"/>
                <a:sym typeface="Helvetica Neue"/>
              </a:rPr>
              <a:t>Mål</a:t>
            </a:r>
            <a:r>
              <a:rPr lang="en-US" sz="4800" b="1" dirty="0">
                <a:solidFill>
                  <a:srgbClr val="4D94B7"/>
                </a:solidFill>
                <a:latin typeface="Helvetica Neue"/>
                <a:ea typeface="Helvetica Neue"/>
                <a:cs typeface="Helvetica Neue"/>
                <a:sym typeface="Helvetica Neue"/>
              </a:rPr>
              <a:t>
</a:t>
            </a:r>
            <a:endParaRPr lang="en-US" sz="4800" b="1" i="0" u="none" strike="noStrike" cap="none" dirty="0">
              <a:solidFill>
                <a:srgbClr val="AED633"/>
              </a:solidFill>
              <a:latin typeface="Helvetica Neue"/>
              <a:ea typeface="Helvetica Neue"/>
              <a:cs typeface="Helvetica Neue"/>
              <a:sym typeface="Helvetica Neue"/>
            </a:endParaRPr>
          </a:p>
        </p:txBody>
      </p:sp>
      <p:sp>
        <p:nvSpPr>
          <p:cNvPr id="4" name="Google Shape;104;p4">
            <a:extLst>
              <a:ext uri="{FF2B5EF4-FFF2-40B4-BE49-F238E27FC236}">
                <a16:creationId xmlns:a16="http://schemas.microsoft.com/office/drawing/2014/main" id="{C217B023-B843-426C-D01A-74958CF465AE}"/>
              </a:ext>
            </a:extLst>
          </p:cNvPr>
          <p:cNvSpPr txBox="1"/>
          <p:nvPr/>
        </p:nvSpPr>
        <p:spPr>
          <a:xfrm>
            <a:off x="1296000" y="3384000"/>
            <a:ext cx="9144000" cy="830956"/>
          </a:xfrm>
          <a:prstGeom prst="rect">
            <a:avLst/>
          </a:prstGeom>
          <a:noFill/>
          <a:ln>
            <a:noFill/>
          </a:ln>
        </p:spPr>
        <p:txBody>
          <a:bodyPr spcFirstLastPara="1" wrap="square" lIns="91425" tIns="45700" rIns="91425" bIns="45700" anchor="t" anchorCtr="0">
            <a:spAutoFit/>
          </a:bodyPr>
          <a:lstStyle/>
          <a:p>
            <a:pPr lvl="0" algn="just">
              <a:buClr>
                <a:srgbClr val="000000"/>
              </a:buClr>
              <a:buSzPts val="2400"/>
            </a:pPr>
            <a:r>
              <a:rPr lang="sv-SE" sz="2400" b="1">
                <a:solidFill>
                  <a:srgbClr val="AED633"/>
                </a:solidFill>
                <a:latin typeface="Helvetica Neue"/>
                <a:ea typeface="Helvetica Neue"/>
                <a:cs typeface="Helvetica Neue"/>
                <a:sym typeface="Helvetica Neue"/>
              </a:rPr>
              <a:t>I slutet av denna modul kommer du att kunna:
</a:t>
            </a:r>
            <a:endParaRPr lang="en-US" sz="1400" b="1" i="0" u="none" strike="noStrike" cap="none" dirty="0">
              <a:solidFill>
                <a:srgbClr val="AED633"/>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727939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abgerundete Ecken 12">
            <a:extLst>
              <a:ext uri="{FF2B5EF4-FFF2-40B4-BE49-F238E27FC236}">
                <a16:creationId xmlns:a16="http://schemas.microsoft.com/office/drawing/2014/main" id="{E29BD5DA-F53C-1FA5-E6F1-76CBBACD794C}"/>
              </a:ext>
            </a:extLst>
          </p:cNvPr>
          <p:cNvSpPr/>
          <p:nvPr/>
        </p:nvSpPr>
        <p:spPr>
          <a:xfrm>
            <a:off x="13536504" y="259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80000"/>
          <a:lstStyle/>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Analysis</a:t>
            </a:r>
          </a:p>
          <a:p>
            <a:pPr marL="342900" lvl="1" indent="-342900" defTabSz="622300">
              <a:lnSpc>
                <a:spcPct val="90000"/>
              </a:lnSpc>
              <a:spcBef>
                <a:spcPct val="0"/>
              </a:spcBef>
              <a:spcAft>
                <a:spcPct val="15000"/>
              </a:spcAft>
              <a:buFont typeface="Wingdings" panose="05000000000000000000" pitchFamily="2" charset="2"/>
              <a:buChar char="§"/>
              <a:defRPr/>
            </a:pPr>
            <a:r>
              <a:rPr lang="sv-SE"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Identifiera potentialer och problem
Formulera mål
Planera genomförandet
</a:t>
            </a:r>
            <a:endPar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7" name="Rechteck: abgerundete Ecken 16">
            <a:extLst>
              <a:ext uri="{FF2B5EF4-FFF2-40B4-BE49-F238E27FC236}">
                <a16:creationId xmlns:a16="http://schemas.microsoft.com/office/drawing/2014/main" id="{1FDCDDF1-AAA1-604B-A46F-B13C0B416D43}"/>
              </a:ext>
            </a:extLst>
          </p:cNvPr>
          <p:cNvSpPr/>
          <p:nvPr/>
        </p:nvSpPr>
        <p:spPr>
          <a:xfrm>
            <a:off x="13536504" y="637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80000" anchor="b"/>
          <a:lstStyle/>
          <a:p>
            <a:pPr marL="342900" lvl="1" indent="-342900" defTabSz="622300">
              <a:lnSpc>
                <a:spcPct val="90000"/>
              </a:lnSpc>
              <a:spcBef>
                <a:spcPct val="0"/>
              </a:spcBef>
              <a:spcAft>
                <a:spcPct val="15000"/>
              </a:spcAft>
              <a:buFont typeface="Wingdings" panose="05000000000000000000" pitchFamily="2" charset="2"/>
              <a:buChar char="§"/>
              <a:defRPr/>
            </a:pP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Starta</a:t>
            </a: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och</a:t>
            </a: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utföra</a:t>
            </a: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Testa
Experiment
</a:t>
            </a: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Få</a:t>
            </a: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 </a:t>
            </a:r>
            <a:r>
              <a:rPr lang="en-US" sz="2200" dirty="0" err="1">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kunskap</a:t>
            </a:r>
            <a:endPar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1" name="Rechteck: abgerundete Ecken 10">
            <a:extLst>
              <a:ext uri="{FF2B5EF4-FFF2-40B4-BE49-F238E27FC236}">
                <a16:creationId xmlns:a16="http://schemas.microsoft.com/office/drawing/2014/main" id="{E02502FE-3E70-A02B-B1E9-E002B7B58DE9}"/>
              </a:ext>
            </a:extLst>
          </p:cNvPr>
          <p:cNvSpPr/>
          <p:nvPr/>
        </p:nvSpPr>
        <p:spPr>
          <a:xfrm>
            <a:off x="7315200" y="259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8000"/>
          <a:lstStyle/>
          <a:p>
            <a:pPr marL="342900" lvl="1" indent="-342900" defTabSz="622300">
              <a:lnSpc>
                <a:spcPct val="90000"/>
              </a:lnSpc>
              <a:spcBef>
                <a:spcPct val="0"/>
              </a:spcBef>
              <a:spcAft>
                <a:spcPct val="15000"/>
              </a:spcAft>
              <a:buFont typeface="Wingdings" panose="05000000000000000000" pitchFamily="2" charset="2"/>
              <a:buChar char="§"/>
              <a:defRPr/>
            </a:pPr>
            <a:r>
              <a:rPr lang="sv-SE"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Implementera förbättringarna
Spela in framgången
Spegla processen
Implementera lösningen</a:t>
            </a:r>
            <a:endPar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5" name="Rechteck: abgerundete Ecken 14">
            <a:extLst>
              <a:ext uri="{FF2B5EF4-FFF2-40B4-BE49-F238E27FC236}">
                <a16:creationId xmlns:a16="http://schemas.microsoft.com/office/drawing/2014/main" id="{BB35EC6F-37CA-91D1-CFE8-F5C78030C7DF}"/>
              </a:ext>
            </a:extLst>
          </p:cNvPr>
          <p:cNvSpPr/>
          <p:nvPr/>
        </p:nvSpPr>
        <p:spPr>
          <a:xfrm>
            <a:off x="7315200" y="637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8000" anchor="b"/>
          <a:lstStyle/>
          <a:p>
            <a:pPr marL="342900" lvl="1" indent="-342900" defTabSz="622300">
              <a:lnSpc>
                <a:spcPct val="90000"/>
              </a:lnSpc>
              <a:spcBef>
                <a:spcPct val="0"/>
              </a:spcBef>
              <a:spcAft>
                <a:spcPct val="15000"/>
              </a:spcAft>
              <a:buFont typeface="Wingdings" panose="05000000000000000000" pitchFamily="2" charset="2"/>
              <a:buChar char="§"/>
              <a:defRPr/>
            </a:pPr>
            <a:r>
              <a:rPr lang="sv-SE"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Kontrollera process
Studera upplevelserna
Kontrollera målen
Utvärdera ändringarna</a:t>
            </a:r>
            <a:endPar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grpSp>
        <p:nvGrpSpPr>
          <p:cNvPr id="23" name="Gruppieren 22">
            <a:extLst>
              <a:ext uri="{FF2B5EF4-FFF2-40B4-BE49-F238E27FC236}">
                <a16:creationId xmlns:a16="http://schemas.microsoft.com/office/drawing/2014/main" id="{41C7B49E-D1F0-8C2C-31F7-AAF4903CE372}"/>
              </a:ext>
            </a:extLst>
          </p:cNvPr>
          <p:cNvGrpSpPr/>
          <p:nvPr/>
        </p:nvGrpSpPr>
        <p:grpSpPr>
          <a:xfrm>
            <a:off x="9864504" y="3384881"/>
            <a:ext cx="2111242" cy="2111242"/>
            <a:chOff x="2028614" y="351764"/>
            <a:chExt cx="2672172" cy="2672172"/>
          </a:xfrm>
        </p:grpSpPr>
        <p:sp>
          <p:nvSpPr>
            <p:cNvPr id="34" name="Teilkreis 33">
              <a:extLst>
                <a:ext uri="{FF2B5EF4-FFF2-40B4-BE49-F238E27FC236}">
                  <a16:creationId xmlns:a16="http://schemas.microsoft.com/office/drawing/2014/main" id="{F9DE2A1C-875B-65DE-0D2D-3B9D11453B04}"/>
                </a:ext>
              </a:extLst>
            </p:cNvPr>
            <p:cNvSpPr/>
            <p:nvPr/>
          </p:nvSpPr>
          <p:spPr>
            <a:xfrm>
              <a:off x="2028614" y="351764"/>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5" name="Teilkreis 4">
              <a:extLst>
                <a:ext uri="{FF2B5EF4-FFF2-40B4-BE49-F238E27FC236}">
                  <a16:creationId xmlns:a16="http://schemas.microsoft.com/office/drawing/2014/main" id="{D8D1EE9D-329E-36B7-CFAD-5A787413941F}"/>
                </a:ext>
              </a:extLst>
            </p:cNvPr>
            <p:cNvSpPr txBox="1"/>
            <p:nvPr/>
          </p:nvSpPr>
          <p:spPr>
            <a:xfrm>
              <a:off x="2811275" y="1134425"/>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Act</a:t>
              </a:r>
            </a:p>
          </p:txBody>
        </p:sp>
      </p:grpSp>
      <p:grpSp>
        <p:nvGrpSpPr>
          <p:cNvPr id="25" name="Gruppieren 24">
            <a:extLst>
              <a:ext uri="{FF2B5EF4-FFF2-40B4-BE49-F238E27FC236}">
                <a16:creationId xmlns:a16="http://schemas.microsoft.com/office/drawing/2014/main" id="{5B1B0995-955F-545E-3B11-CCE2116DF5ED}"/>
              </a:ext>
            </a:extLst>
          </p:cNvPr>
          <p:cNvGrpSpPr/>
          <p:nvPr/>
        </p:nvGrpSpPr>
        <p:grpSpPr>
          <a:xfrm>
            <a:off x="12073262" y="3384881"/>
            <a:ext cx="2111242" cy="2111242"/>
            <a:chOff x="4824212" y="351764"/>
            <a:chExt cx="2672172" cy="2672172"/>
          </a:xfrm>
        </p:grpSpPr>
        <p:sp>
          <p:nvSpPr>
            <p:cNvPr id="32" name="Teilkreis 31">
              <a:extLst>
                <a:ext uri="{FF2B5EF4-FFF2-40B4-BE49-F238E27FC236}">
                  <a16:creationId xmlns:a16="http://schemas.microsoft.com/office/drawing/2014/main" id="{6A16A0E2-22B6-095B-6C8A-2017E4E74368}"/>
                </a:ext>
              </a:extLst>
            </p:cNvPr>
            <p:cNvSpPr/>
            <p:nvPr/>
          </p:nvSpPr>
          <p:spPr>
            <a:xfrm rot="5400000">
              <a:off x="4824212" y="351764"/>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3" name="Teilkreis 6">
              <a:extLst>
                <a:ext uri="{FF2B5EF4-FFF2-40B4-BE49-F238E27FC236}">
                  <a16:creationId xmlns:a16="http://schemas.microsoft.com/office/drawing/2014/main" id="{1AD93E35-064F-9AD1-1064-B2FEE41AB877}"/>
                </a:ext>
              </a:extLst>
            </p:cNvPr>
            <p:cNvSpPr txBox="1"/>
            <p:nvPr/>
          </p:nvSpPr>
          <p:spPr>
            <a:xfrm>
              <a:off x="4824212" y="1134425"/>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Plan</a:t>
              </a:r>
            </a:p>
          </p:txBody>
        </p:sp>
      </p:grpSp>
      <p:grpSp>
        <p:nvGrpSpPr>
          <p:cNvPr id="26" name="Gruppieren 25">
            <a:extLst>
              <a:ext uri="{FF2B5EF4-FFF2-40B4-BE49-F238E27FC236}">
                <a16:creationId xmlns:a16="http://schemas.microsoft.com/office/drawing/2014/main" id="{16385E3F-2CE4-1F7A-3226-C8B95D55A29B}"/>
              </a:ext>
            </a:extLst>
          </p:cNvPr>
          <p:cNvGrpSpPr/>
          <p:nvPr/>
        </p:nvGrpSpPr>
        <p:grpSpPr>
          <a:xfrm>
            <a:off x="12073262" y="5593639"/>
            <a:ext cx="2111242" cy="2111242"/>
            <a:chOff x="4824212" y="3147362"/>
            <a:chExt cx="2672172" cy="2672172"/>
          </a:xfrm>
        </p:grpSpPr>
        <p:sp>
          <p:nvSpPr>
            <p:cNvPr id="30" name="Teilkreis 29">
              <a:extLst>
                <a:ext uri="{FF2B5EF4-FFF2-40B4-BE49-F238E27FC236}">
                  <a16:creationId xmlns:a16="http://schemas.microsoft.com/office/drawing/2014/main" id="{E943BBDB-C5D9-6BD9-6456-3CAB9BE02D16}"/>
                </a:ext>
              </a:extLst>
            </p:cNvPr>
            <p:cNvSpPr/>
            <p:nvPr/>
          </p:nvSpPr>
          <p:spPr>
            <a:xfrm rot="10800000">
              <a:off x="4824212" y="3147362"/>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1" name="Teilkreis 8">
              <a:extLst>
                <a:ext uri="{FF2B5EF4-FFF2-40B4-BE49-F238E27FC236}">
                  <a16:creationId xmlns:a16="http://schemas.microsoft.com/office/drawing/2014/main" id="{ADD41CEC-82FD-7338-3605-877A42BD6078}"/>
                </a:ext>
              </a:extLst>
            </p:cNvPr>
            <p:cNvSpPr txBox="1"/>
            <p:nvPr/>
          </p:nvSpPr>
          <p:spPr>
            <a:xfrm rot="21600000">
              <a:off x="4824212" y="3147362"/>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Do</a:t>
              </a:r>
            </a:p>
          </p:txBody>
        </p:sp>
      </p:grpSp>
      <p:grpSp>
        <p:nvGrpSpPr>
          <p:cNvPr id="27" name="Gruppieren 26">
            <a:extLst>
              <a:ext uri="{FF2B5EF4-FFF2-40B4-BE49-F238E27FC236}">
                <a16:creationId xmlns:a16="http://schemas.microsoft.com/office/drawing/2014/main" id="{298D830B-C965-C4E4-3F6F-1FF68A5D5436}"/>
              </a:ext>
            </a:extLst>
          </p:cNvPr>
          <p:cNvGrpSpPr/>
          <p:nvPr/>
        </p:nvGrpSpPr>
        <p:grpSpPr>
          <a:xfrm>
            <a:off x="9864504" y="5593639"/>
            <a:ext cx="2111242" cy="2111242"/>
            <a:chOff x="2028614" y="3147362"/>
            <a:chExt cx="2672172" cy="2672172"/>
          </a:xfrm>
        </p:grpSpPr>
        <p:sp>
          <p:nvSpPr>
            <p:cNvPr id="28" name="Teilkreis 27">
              <a:extLst>
                <a:ext uri="{FF2B5EF4-FFF2-40B4-BE49-F238E27FC236}">
                  <a16:creationId xmlns:a16="http://schemas.microsoft.com/office/drawing/2014/main" id="{7CD12392-06EA-CD0F-848B-6CA47C225ACD}"/>
                </a:ext>
              </a:extLst>
            </p:cNvPr>
            <p:cNvSpPr/>
            <p:nvPr/>
          </p:nvSpPr>
          <p:spPr>
            <a:xfrm rot="16200000">
              <a:off x="2028614" y="3147362"/>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29" name="Teilkreis 10">
              <a:extLst>
                <a:ext uri="{FF2B5EF4-FFF2-40B4-BE49-F238E27FC236}">
                  <a16:creationId xmlns:a16="http://schemas.microsoft.com/office/drawing/2014/main" id="{D46CF062-2746-B947-5F11-58F81A806AA2}"/>
                </a:ext>
              </a:extLst>
            </p:cNvPr>
            <p:cNvSpPr txBox="1"/>
            <p:nvPr/>
          </p:nvSpPr>
          <p:spPr>
            <a:xfrm rot="21600000">
              <a:off x="2811275" y="3147362"/>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Check</a:t>
              </a:r>
            </a:p>
          </p:txBody>
        </p:sp>
      </p:gr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6781800" cy="954107"/>
          </a:xfrm>
          <a:prstGeom prst="rect">
            <a:avLst/>
          </a:prstGeom>
          <a:noFill/>
        </p:spPr>
        <p:txBody>
          <a:bodyPr wrap="square" rtlCol="0">
            <a:spAutoFit/>
          </a:bodyPr>
          <a:lstStyle/>
          <a:p>
            <a:pPr lvl="0">
              <a:defRPr/>
            </a:pPr>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3.1 Faser av PDCA-kontrollen
</a:t>
            </a:r>
            <a:endParaRPr kumimoji="0" lang="en-US" sz="28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Source no.: 2, 8, 9</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1" y="3384000"/>
            <a:ext cx="5562599" cy="4031873"/>
          </a:xfrm>
          <a:prstGeom prst="rect">
            <a:avLst/>
          </a:prstGeom>
          <a:noFill/>
        </p:spPr>
        <p:txBody>
          <a:bodyPr wrap="square" rtlCol="0">
            <a:spAutoFit/>
          </a:bodyPr>
          <a:lstStyle/>
          <a:p>
            <a:pPr lvl="0">
              <a:spcAft>
                <a:spcPts val="1200"/>
              </a:spcAft>
              <a:defRPr/>
            </a:pPr>
            <a:r>
              <a:rPr lang="en-US" sz="240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PDCA-</a:t>
            </a:r>
            <a:r>
              <a:rPr lang="en-US" sz="2400"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cykeln</a:t>
            </a:r>
            <a:r>
              <a:rPr lang="en-US" sz="240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 för </a:t>
            </a:r>
            <a:r>
              <a:rPr lang="en-US" sz="2400"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genomförande</a:t>
            </a:r>
            <a:br>
              <a:rPr lang="en-US" sz="240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br>
            <a:r>
              <a:rPr lang="en-US" sz="2400" dirty="0" err="1">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Förbättringar</a:t>
            </a:r>
            <a:r>
              <a:rPr lang="en-US" sz="240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
</a:t>
            </a:r>
            <a:endPar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546100" lvl="0" indent="-546100">
              <a:spcAft>
                <a:spcPts val="1200"/>
              </a:spcAft>
              <a:buBlip>
                <a:blip r:embed="rId2"/>
              </a:buBlip>
              <a:defRPr/>
            </a:pPr>
            <a:r>
              <a:rPr lang="sv-SE" sz="240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ett tillvägagångssätt baserat på principen om kontinuerlig förbättring
syftar till kontinuerlig förbättring i alla avdelningar i företaget
med deltagande av alla anställda</a:t>
            </a:r>
            <a:endPar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CuadroTexto 1">
            <a:extLst>
              <a:ext uri="{FF2B5EF4-FFF2-40B4-BE49-F238E27FC236}">
                <a16:creationId xmlns:a16="http://schemas.microsoft.com/office/drawing/2014/main" id="{13083700-42B5-0E52-9F17-0CA9698B787D}"/>
              </a:ext>
            </a:extLst>
          </p:cNvPr>
          <p:cNvSpPr txBox="1"/>
          <p:nvPr/>
        </p:nvSpPr>
        <p:spPr>
          <a:xfrm>
            <a:off x="1296000" y="1548000"/>
            <a:ext cx="13986164" cy="1569660"/>
          </a:xfrm>
          <a:prstGeom prst="rect">
            <a:avLst/>
          </a:prstGeom>
          <a:noFill/>
        </p:spPr>
        <p:txBody>
          <a:bodyPr wrap="square" rtlCol="0">
            <a:spAutoFit/>
          </a:bodyPr>
          <a:lstStyle/>
          <a:p>
            <a:pPr lvl="0">
              <a:tabLst>
                <a:tab pos="534988" algn="l"/>
              </a:tabLst>
              <a:defRPr/>
            </a:pPr>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3. PDCA-cykel
</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grpSp>
        <p:nvGrpSpPr>
          <p:cNvPr id="22" name="Gruppieren 21">
            <a:extLst>
              <a:ext uri="{FF2B5EF4-FFF2-40B4-BE49-F238E27FC236}">
                <a16:creationId xmlns:a16="http://schemas.microsoft.com/office/drawing/2014/main" id="{41D0C232-2A75-23D5-4422-3ED59641082B}"/>
              </a:ext>
            </a:extLst>
          </p:cNvPr>
          <p:cNvGrpSpPr/>
          <p:nvPr/>
        </p:nvGrpSpPr>
        <p:grpSpPr>
          <a:xfrm>
            <a:off x="11574504" y="5004881"/>
            <a:ext cx="900000" cy="1080000"/>
            <a:chOff x="11277600" y="397617"/>
            <a:chExt cx="922609" cy="1110833"/>
          </a:xfrm>
        </p:grpSpPr>
        <p:sp>
          <p:nvSpPr>
            <p:cNvPr id="19" name="Pfeil: gebogen 18">
              <a:extLst>
                <a:ext uri="{FF2B5EF4-FFF2-40B4-BE49-F238E27FC236}">
                  <a16:creationId xmlns:a16="http://schemas.microsoft.com/office/drawing/2014/main" id="{6EE378E1-94FA-61F0-4E11-EC8C86154868}"/>
                </a:ext>
              </a:extLst>
            </p:cNvPr>
            <p:cNvSpPr/>
            <p:nvPr/>
          </p:nvSpPr>
          <p:spPr>
            <a:xfrm>
              <a:off x="11277600" y="397617"/>
              <a:ext cx="922609" cy="802268"/>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de-DE"/>
            </a:p>
          </p:txBody>
        </p:sp>
        <p:sp>
          <p:nvSpPr>
            <p:cNvPr id="20" name="Pfeil: gebogen 19">
              <a:extLst>
                <a:ext uri="{FF2B5EF4-FFF2-40B4-BE49-F238E27FC236}">
                  <a16:creationId xmlns:a16="http://schemas.microsoft.com/office/drawing/2014/main" id="{7AFA7108-BA3F-5382-DAE3-BAA6AE6A0502}"/>
                </a:ext>
              </a:extLst>
            </p:cNvPr>
            <p:cNvSpPr/>
            <p:nvPr/>
          </p:nvSpPr>
          <p:spPr>
            <a:xfrm rot="10800000">
              <a:off x="11277600" y="706182"/>
              <a:ext cx="922609" cy="802268"/>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de-DE"/>
            </a:p>
          </p:txBody>
        </p:sp>
      </p:grpSp>
    </p:spTree>
    <p:extLst>
      <p:ext uri="{BB962C8B-B14F-4D97-AF65-F5344CB8AC3E}">
        <p14:creationId xmlns:p14="http://schemas.microsoft.com/office/powerpoint/2010/main" val="369075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750"/>
                                        <p:tgtEl>
                                          <p:spTgt spid="25"/>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heel(1)">
                                      <p:cBhvr>
                                        <p:cTn id="16" dur="750"/>
                                        <p:tgtEl>
                                          <p:spTgt spid="26"/>
                                        </p:tgtEl>
                                      </p:cBhvr>
                                    </p:animEffect>
                                  </p:childTnLst>
                                </p:cTn>
                              </p:par>
                            </p:childTnLst>
                          </p:cTn>
                        </p:par>
                        <p:par>
                          <p:cTn id="17" fill="hold">
                            <p:stCondLst>
                              <p:cond delay="750"/>
                            </p:stCondLst>
                            <p:childTnLst>
                              <p:par>
                                <p:cTn id="18" presetID="22" presetClass="entr" presetSubtype="8"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heel(1)">
                                      <p:cBhvr>
                                        <p:cTn id="25" dur="750"/>
                                        <p:tgtEl>
                                          <p:spTgt spid="27"/>
                                        </p:tgtEl>
                                      </p:cBhvr>
                                    </p:animEffect>
                                  </p:childTnLst>
                                </p:cTn>
                              </p:par>
                            </p:childTnLst>
                          </p:cTn>
                        </p:par>
                        <p:par>
                          <p:cTn id="26" fill="hold">
                            <p:stCondLst>
                              <p:cond delay="750"/>
                            </p:stCondLst>
                            <p:childTnLst>
                              <p:par>
                                <p:cTn id="27" presetID="22" presetClass="entr" presetSubtype="2"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righ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heel(1)">
                                      <p:cBhvr>
                                        <p:cTn id="34" dur="750"/>
                                        <p:tgtEl>
                                          <p:spTgt spid="23"/>
                                        </p:tgtEl>
                                      </p:cBhvr>
                                    </p:animEffect>
                                  </p:childTnLst>
                                </p:cTn>
                              </p:par>
                            </p:childTnLst>
                          </p:cTn>
                        </p:par>
                        <p:par>
                          <p:cTn id="35" fill="hold">
                            <p:stCondLst>
                              <p:cond delay="750"/>
                            </p:stCondLst>
                            <p:childTnLst>
                              <p:par>
                                <p:cTn id="36" presetID="22" presetClass="entr" presetSubtype="2"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right)">
                                      <p:cBhvr>
                                        <p:cTn id="38" dur="500"/>
                                        <p:tgtEl>
                                          <p:spTgt spid="11"/>
                                        </p:tgtEl>
                                      </p:cBhvr>
                                    </p:animEffect>
                                  </p:childTnLst>
                                </p:cTn>
                              </p:par>
                            </p:childTnLst>
                          </p:cTn>
                        </p:par>
                        <p:par>
                          <p:cTn id="39" fill="hold">
                            <p:stCondLst>
                              <p:cond delay="1250"/>
                            </p:stCondLst>
                            <p:childTnLst>
                              <p:par>
                                <p:cTn id="40" presetID="21" presetClass="entr" presetSubtype="1"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heel(1)">
                                      <p:cBhvr>
                                        <p:cTn id="4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1"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95400" y="2304000"/>
            <a:ext cx="12954000" cy="954107"/>
          </a:xfrm>
          <a:prstGeom prst="rect">
            <a:avLst/>
          </a:prstGeom>
          <a:noFill/>
        </p:spPr>
        <p:txBody>
          <a:bodyPr wrap="square" rtlCol="0">
            <a:spAutoFit/>
          </a:bodyPr>
          <a:lstStyle/>
          <a:p>
            <a:r>
              <a:rPr lang="sv-SE"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3.2 Exempel på hur man använder PDCA-cykeln för kontinuerlig förbättring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7" name="Tabelle 7">
            <a:extLst>
              <a:ext uri="{FF2B5EF4-FFF2-40B4-BE49-F238E27FC236}">
                <a16:creationId xmlns:a16="http://schemas.microsoft.com/office/drawing/2014/main" id="{54A787F8-71A7-B4B3-3635-428751750DB6}"/>
              </a:ext>
            </a:extLst>
          </p:cNvPr>
          <p:cNvGraphicFramePr>
            <a:graphicFrameLocks noGrp="1"/>
          </p:cNvGraphicFramePr>
          <p:nvPr>
            <p:extLst>
              <p:ext uri="{D42A27DB-BD31-4B8C-83A1-F6EECF244321}">
                <p14:modId xmlns:p14="http://schemas.microsoft.com/office/powerpoint/2010/main" val="866899421"/>
              </p:ext>
            </p:extLst>
          </p:nvPr>
        </p:nvGraphicFramePr>
        <p:xfrm>
          <a:off x="1296000" y="3384000"/>
          <a:ext cx="15544200" cy="4731840"/>
        </p:xfrm>
        <a:graphic>
          <a:graphicData uri="http://schemas.openxmlformats.org/drawingml/2006/table">
            <a:tbl>
              <a:tblPr firstRow="1" bandRow="1">
                <a:tableStyleId>{5C22544A-7EE6-4342-B048-85BDC9FD1C3A}</a:tableStyleId>
              </a:tblPr>
              <a:tblGrid>
                <a:gridCol w="3886050">
                  <a:extLst>
                    <a:ext uri="{9D8B030D-6E8A-4147-A177-3AD203B41FA5}">
                      <a16:colId xmlns:a16="http://schemas.microsoft.com/office/drawing/2014/main" val="1027539742"/>
                    </a:ext>
                  </a:extLst>
                </a:gridCol>
                <a:gridCol w="3886050">
                  <a:extLst>
                    <a:ext uri="{9D8B030D-6E8A-4147-A177-3AD203B41FA5}">
                      <a16:colId xmlns:a16="http://schemas.microsoft.com/office/drawing/2014/main" val="2849069181"/>
                    </a:ext>
                  </a:extLst>
                </a:gridCol>
                <a:gridCol w="3886050">
                  <a:extLst>
                    <a:ext uri="{9D8B030D-6E8A-4147-A177-3AD203B41FA5}">
                      <a16:colId xmlns:a16="http://schemas.microsoft.com/office/drawing/2014/main" val="2421246526"/>
                    </a:ext>
                  </a:extLst>
                </a:gridCol>
                <a:gridCol w="3886050">
                  <a:extLst>
                    <a:ext uri="{9D8B030D-6E8A-4147-A177-3AD203B41FA5}">
                      <a16:colId xmlns:a16="http://schemas.microsoft.com/office/drawing/2014/main" val="1347101516"/>
                    </a:ext>
                  </a:extLst>
                </a:gridCol>
              </a:tblGrid>
              <a:tr h="720000">
                <a:tc>
                  <a:txBody>
                    <a:bodyPr/>
                    <a:lstStyle/>
                    <a:p>
                      <a:r>
                        <a:rPr lang="en-US" sz="2400" noProof="0" dirty="0">
                          <a:latin typeface="Helvetica Neue" panose="020B0604020202020204" charset="0"/>
                        </a:rPr>
                        <a:t>Plan</a:t>
                      </a:r>
                    </a:p>
                  </a:txBody>
                  <a:tcPr marT="90000" marB="90000" anchor="ctr">
                    <a:solidFill>
                      <a:srgbClr val="4D94B7"/>
                    </a:solidFill>
                  </a:tcPr>
                </a:tc>
                <a:tc>
                  <a:txBody>
                    <a:bodyPr/>
                    <a:lstStyle/>
                    <a:p>
                      <a:r>
                        <a:rPr lang="en-US" sz="2400" noProof="0" dirty="0">
                          <a:latin typeface="Helvetica Neue" panose="020B0604020202020204" charset="0"/>
                        </a:rPr>
                        <a:t>Do</a:t>
                      </a:r>
                    </a:p>
                  </a:txBody>
                  <a:tcPr marT="90000" marB="90000" anchor="ctr">
                    <a:solidFill>
                      <a:srgbClr val="4D94B7"/>
                    </a:solidFill>
                  </a:tcPr>
                </a:tc>
                <a:tc>
                  <a:txBody>
                    <a:bodyPr/>
                    <a:lstStyle/>
                    <a:p>
                      <a:r>
                        <a:rPr lang="en-US" sz="2400" noProof="0" dirty="0">
                          <a:latin typeface="Helvetica Neue" panose="020B0604020202020204" charset="0"/>
                        </a:rPr>
                        <a:t>Act </a:t>
                      </a:r>
                    </a:p>
                  </a:txBody>
                  <a:tcPr marT="90000" marB="90000" anchor="ctr">
                    <a:solidFill>
                      <a:srgbClr val="4D94B7"/>
                    </a:solidFill>
                  </a:tcPr>
                </a:tc>
                <a:tc>
                  <a:txBody>
                    <a:bodyPr/>
                    <a:lstStyle/>
                    <a:p>
                      <a:r>
                        <a:rPr lang="en-US" sz="2400" noProof="0" dirty="0">
                          <a:latin typeface="Helvetica Neue" panose="020B0604020202020204" charset="0"/>
                        </a:rPr>
                        <a:t>Check</a:t>
                      </a:r>
                    </a:p>
                  </a:txBody>
                  <a:tcPr marT="90000" marB="90000" anchor="ctr">
                    <a:solidFill>
                      <a:srgbClr val="4D94B7"/>
                    </a:solidFill>
                  </a:tcPr>
                </a:tc>
                <a:extLst>
                  <a:ext uri="{0D108BD9-81ED-4DB2-BD59-A6C34878D82A}">
                    <a16:rowId xmlns:a16="http://schemas.microsoft.com/office/drawing/2014/main" val="1089929438"/>
                  </a:ext>
                </a:extLst>
              </a:tr>
              <a:tr h="426343">
                <a:tc>
                  <a:txBody>
                    <a:bodyPr/>
                    <a:lstStyle/>
                    <a:p>
                      <a:r>
                        <a:rPr lang="sv-SE" sz="2400" noProof="0" dirty="0">
                          <a:latin typeface="Helvetica Neue" panose="020B0604020202020204" charset="0"/>
                        </a:rPr>
                        <a:t>Bestämning av reglerna för feedback
</a:t>
                      </a:r>
                      <a:endParaRPr lang="en-US" sz="2400" noProof="0" dirty="0">
                        <a:latin typeface="Helvetica Neue" panose="020B0604020202020204" charset="0"/>
                      </a:endParaRPr>
                    </a:p>
                  </a:txBody>
                  <a:tcPr marT="180000" marB="180000">
                    <a:solidFill>
                      <a:srgbClr val="AED633">
                        <a:alpha val="20000"/>
                      </a:srgbClr>
                    </a:solidFill>
                  </a:tcPr>
                </a:tc>
                <a:tc>
                  <a:txBody>
                    <a:bodyPr/>
                    <a:lstStyle/>
                    <a:p>
                      <a:r>
                        <a:rPr lang="sv-SE" sz="2400" noProof="0" dirty="0">
                          <a:latin typeface="Helvetica Neue" panose="020B0604020202020204" charset="0"/>
                        </a:rPr>
                        <a:t>Regler upprättades, spreds och testades
</a:t>
                      </a:r>
                      <a:endParaRPr lang="en-US" sz="2400" noProof="0" dirty="0">
                        <a:latin typeface="Helvetica Neue" panose="020B0604020202020204" charset="0"/>
                      </a:endParaRPr>
                    </a:p>
                  </a:txBody>
                  <a:tcPr marT="180000" marB="180000">
                    <a:solidFill>
                      <a:srgbClr val="AED633">
                        <a:alpha val="20000"/>
                      </a:srgbClr>
                    </a:solidFill>
                  </a:tcPr>
                </a:tc>
                <a:tc>
                  <a:txBody>
                    <a:bodyPr/>
                    <a:lstStyle/>
                    <a:p>
                      <a:r>
                        <a:rPr lang="sv-SE" sz="2400" noProof="0" dirty="0">
                          <a:latin typeface="Helvetica Neue" panose="020B0604020202020204" charset="0"/>
                        </a:rPr>
                        <a:t>Reglerna är fortfarande för oprecisa
Inte alla känner dem
Inte alla överlägsna implementerar dem</a:t>
                      </a:r>
                      <a:endParaRPr lang="en-US" sz="2400" noProof="0" dirty="0">
                        <a:latin typeface="Helvetica Neue" panose="020B0604020202020204" charset="0"/>
                      </a:endParaRPr>
                    </a:p>
                  </a:txBody>
                  <a:tcPr marT="180000" marB="180000">
                    <a:solidFill>
                      <a:srgbClr val="AED633">
                        <a:alpha val="20000"/>
                      </a:srgbClr>
                    </a:solidFill>
                  </a:tcPr>
                </a:tc>
                <a:tc>
                  <a:txBody>
                    <a:bodyPr/>
                    <a:lstStyle/>
                    <a:p>
                      <a:r>
                        <a:rPr lang="sv-SE" sz="2400" noProof="0" dirty="0">
                          <a:latin typeface="Helvetica Neue" panose="020B0604020202020204" charset="0"/>
                        </a:rPr>
                        <a:t>Ett team byggs som konkretiserar reglerna och därefter utbildar de anställda.
</a:t>
                      </a:r>
                      <a:endParaRPr lang="en-US" sz="2400" noProof="0" dirty="0">
                        <a:latin typeface="Helvetica Neue" panose="020B0604020202020204" charset="0"/>
                      </a:endParaRPr>
                    </a:p>
                  </a:txBody>
                  <a:tcPr marT="180000" marB="180000">
                    <a:solidFill>
                      <a:srgbClr val="AED633">
                        <a:alpha val="20000"/>
                      </a:srgbClr>
                    </a:solidFill>
                  </a:tcPr>
                </a:tc>
                <a:extLst>
                  <a:ext uri="{0D108BD9-81ED-4DB2-BD59-A6C34878D82A}">
                    <a16:rowId xmlns:a16="http://schemas.microsoft.com/office/drawing/2014/main" val="3427399943"/>
                  </a:ext>
                </a:extLst>
              </a:tr>
              <a:tr h="0">
                <a:tc>
                  <a:txBody>
                    <a:bodyPr/>
                    <a:lstStyle/>
                    <a:p>
                      <a:r>
                        <a:rPr lang="sv-SE" sz="2400" noProof="0" dirty="0">
                          <a:latin typeface="Helvetica Neue" panose="020B0604020202020204" charset="0"/>
                        </a:rPr>
                        <a:t>En öppen kanal för kommunikationen med ledningen måste upprättas.
</a:t>
                      </a:r>
                      <a:endParaRPr lang="en-US" sz="2400" noProof="0" dirty="0">
                        <a:latin typeface="Helvetica Neue" panose="020B0604020202020204" charset="0"/>
                      </a:endParaRPr>
                    </a:p>
                  </a:txBody>
                  <a:tcPr marT="180000" marB="180000">
                    <a:solidFill>
                      <a:srgbClr val="AED633">
                        <a:alpha val="40000"/>
                      </a:srgbClr>
                    </a:solidFill>
                  </a:tcPr>
                </a:tc>
                <a:tc>
                  <a:txBody>
                    <a:bodyPr/>
                    <a:lstStyle/>
                    <a:p>
                      <a:r>
                        <a:rPr lang="sv-SE" sz="2400" noProof="0" dirty="0">
                          <a:latin typeface="Helvetica Neue" panose="020B0604020202020204" charset="0"/>
                        </a:rPr>
                        <a:t>En officiell kontorstid är planerad en gång i veckan, eftersom chefer ofta är utanför kontoret. </a:t>
                      </a:r>
                      <a:endParaRPr lang="en-US" sz="2400" noProof="0" dirty="0">
                        <a:latin typeface="Helvetica Neue" panose="020B0604020202020204" charset="0"/>
                      </a:endParaRPr>
                    </a:p>
                  </a:txBody>
                  <a:tcPr marT="180000" marB="180000">
                    <a:solidFill>
                      <a:srgbClr val="AED633">
                        <a:alpha val="40000"/>
                      </a:srgbClr>
                    </a:solidFill>
                  </a:tcPr>
                </a:tc>
                <a:tc>
                  <a:txBody>
                    <a:bodyPr/>
                    <a:lstStyle/>
                    <a:p>
                      <a:r>
                        <a:rPr lang="sv-SE" sz="2400" noProof="0" dirty="0">
                          <a:latin typeface="Helvetica Neue" panose="020B0604020202020204" charset="0"/>
                        </a:rPr>
                        <a:t>Denna officiella kontorstid används inte riktigt av någon</a:t>
                      </a:r>
                      <a:r>
                        <a:rPr lang="en-US" sz="2400" noProof="0" dirty="0">
                          <a:latin typeface="Helvetica Neue" panose="020B0604020202020204" charset="0"/>
                        </a:rPr>
                        <a:t>. </a:t>
                      </a:r>
                    </a:p>
                  </a:txBody>
                  <a:tcPr marT="180000" marB="180000">
                    <a:solidFill>
                      <a:srgbClr val="AED633">
                        <a:alpha val="40000"/>
                      </a:srgbClr>
                    </a:solidFill>
                  </a:tcPr>
                </a:tc>
                <a:tc>
                  <a:txBody>
                    <a:bodyPr/>
                    <a:lstStyle/>
                    <a:p>
                      <a:r>
                        <a:rPr lang="sv-SE" sz="2400" noProof="0" dirty="0">
                          <a:latin typeface="Helvetica Neue" panose="020B0604020202020204" charset="0"/>
                        </a:rPr>
                        <a:t>Installation av ett trafikljus vid chefernas dörrar.
Gröna menar kommer in, jag är fri.</a:t>
                      </a:r>
                      <a:endParaRPr lang="en-US" sz="2400" noProof="0" dirty="0">
                        <a:latin typeface="Helvetica Neue" panose="020B0604020202020204" charset="0"/>
                      </a:endParaRPr>
                    </a:p>
                  </a:txBody>
                  <a:tcPr marT="180000" marB="180000">
                    <a:solidFill>
                      <a:srgbClr val="AED633">
                        <a:alpha val="40000"/>
                      </a:srgbClr>
                    </a:solidFill>
                  </a:tcPr>
                </a:tc>
                <a:extLst>
                  <a:ext uri="{0D108BD9-81ED-4DB2-BD59-A6C34878D82A}">
                    <a16:rowId xmlns:a16="http://schemas.microsoft.com/office/drawing/2014/main" val="584467457"/>
                  </a:ext>
                </a:extLst>
              </a:tr>
            </a:tbl>
          </a:graphicData>
        </a:graphic>
      </p:graphicFrame>
      <p:sp>
        <p:nvSpPr>
          <p:cNvPr id="2" name="CuadroTexto 1">
            <a:extLst>
              <a:ext uri="{FF2B5EF4-FFF2-40B4-BE49-F238E27FC236}">
                <a16:creationId xmlns:a16="http://schemas.microsoft.com/office/drawing/2014/main" id="{6198F8FF-522F-35E6-0E88-1629F818A40D}"/>
              </a:ext>
            </a:extLst>
          </p:cNvPr>
          <p:cNvSpPr txBox="1"/>
          <p:nvPr/>
        </p:nvSpPr>
        <p:spPr>
          <a:xfrm>
            <a:off x="1296000" y="1548000"/>
            <a:ext cx="13986164" cy="1569660"/>
          </a:xfrm>
          <a:prstGeom prst="rect">
            <a:avLst/>
          </a:prstGeom>
          <a:noFill/>
        </p:spPr>
        <p:txBody>
          <a:bodyPr wrap="square" rtlCol="0">
            <a:spAutoFit/>
          </a:bodyPr>
          <a:lstStyle/>
          <a:p>
            <a:pPr lvl="0">
              <a:tabLst>
                <a:tab pos="534988" algn="l"/>
              </a:tabLst>
              <a:defRPr/>
            </a:pPr>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3. PDCA-cykel
</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88101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8A0384B2-9E69-2DFB-B9BB-EE656AE5EBB2}"/>
              </a:ext>
            </a:extLst>
          </p:cNvPr>
          <p:cNvPicPr>
            <a:picLocks noChangeAspect="1"/>
          </p:cNvPicPr>
          <p:nvPr/>
        </p:nvPicPr>
        <p:blipFill>
          <a:blip r:embed="rId2"/>
          <a:stretch>
            <a:fillRect/>
          </a:stretch>
        </p:blipFill>
        <p:spPr>
          <a:xfrm>
            <a:off x="10273993" y="2680527"/>
            <a:ext cx="1639605" cy="1267682"/>
          </a:xfrm>
          <a:prstGeom prst="rect">
            <a:avLst/>
          </a:prstGeom>
        </p:spPr>
      </p:pic>
      <p:grpSp>
        <p:nvGrpSpPr>
          <p:cNvPr id="4" name="Gruppieren 3">
            <a:extLst>
              <a:ext uri="{FF2B5EF4-FFF2-40B4-BE49-F238E27FC236}">
                <a16:creationId xmlns:a16="http://schemas.microsoft.com/office/drawing/2014/main" id="{9E9AEA29-B2AB-B29A-F868-E6C98F9B143C}"/>
              </a:ext>
            </a:extLst>
          </p:cNvPr>
          <p:cNvGrpSpPr/>
          <p:nvPr/>
        </p:nvGrpSpPr>
        <p:grpSpPr>
          <a:xfrm>
            <a:off x="11110996" y="509774"/>
            <a:ext cx="6727800" cy="2757142"/>
            <a:chOff x="11110996" y="509774"/>
            <a:chExt cx="6727800" cy="2757142"/>
          </a:xfrm>
        </p:grpSpPr>
        <p:pic>
          <p:nvPicPr>
            <p:cNvPr id="3" name="Grafik 2" descr="Wolken-Gedankenblase">
              <a:extLst>
                <a:ext uri="{FF2B5EF4-FFF2-40B4-BE49-F238E27FC236}">
                  <a16:creationId xmlns:a16="http://schemas.microsoft.com/office/drawing/2014/main" id="{AC9E7A6E-1636-1976-EBD9-4AB903FC4B39}"/>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11110996" y="509774"/>
              <a:ext cx="6727800" cy="2757142"/>
            </a:xfrm>
            <a:prstGeom prst="rect">
              <a:avLst/>
            </a:prstGeom>
          </p:spPr>
        </p:pic>
        <p:pic>
          <p:nvPicPr>
            <p:cNvPr id="11" name="Grafik 10" descr="Unterschrift Silhouette">
              <a:extLst>
                <a:ext uri="{FF2B5EF4-FFF2-40B4-BE49-F238E27FC236}">
                  <a16:creationId xmlns:a16="http://schemas.microsoft.com/office/drawing/2014/main" id="{9484CF1C-2C37-05A6-43FB-1519A6F2C64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287889" y="726601"/>
              <a:ext cx="723511" cy="708041"/>
            </a:xfrm>
            <a:prstGeom prst="rect">
              <a:avLst/>
            </a:prstGeom>
          </p:spPr>
        </p:pic>
        <p:sp>
          <p:nvSpPr>
            <p:cNvPr id="12" name="Google Shape;185;p23">
              <a:extLst>
                <a:ext uri="{FF2B5EF4-FFF2-40B4-BE49-F238E27FC236}">
                  <a16:creationId xmlns:a16="http://schemas.microsoft.com/office/drawing/2014/main" id="{82CEDF06-479E-4A2D-7FA2-E0B00ACB179B}"/>
                </a:ext>
              </a:extLst>
            </p:cNvPr>
            <p:cNvSpPr txBox="1"/>
            <p:nvPr/>
          </p:nvSpPr>
          <p:spPr>
            <a:xfrm>
              <a:off x="11605260" y="1638119"/>
              <a:ext cx="5387340" cy="1444666"/>
            </a:xfrm>
            <a:prstGeom prst="rect">
              <a:avLst/>
            </a:prstGeom>
            <a:noFill/>
            <a:ln>
              <a:noFill/>
            </a:ln>
          </p:spPr>
          <p:txBody>
            <a:bodyPr spcFirstLastPara="1" wrap="square" lIns="91425" tIns="45700" rIns="91425" bIns="45700" anchor="t" anchorCtr="0">
              <a:noAutofit/>
            </a:bodyPr>
            <a:lstStyle/>
            <a:p>
              <a:pPr lvl="0" algn="ctr"/>
              <a:r>
                <a:rPr lang="sv-SE" sz="2400" dirty="0">
                  <a:latin typeface="Helvetica Neue" panose="020B0604020202020204" charset="0"/>
                  <a:ea typeface="Helvetica Neue"/>
                  <a:cs typeface="Helvetica Neue"/>
                  <a:sym typeface="Helvetica Neue"/>
                </a:rPr>
                <a:t>Hitta ytterligare två exempel och använd PDCA-cykeln som ett strategiskt verktyg för att förbättra situationen</a:t>
              </a:r>
              <a:r>
                <a:rPr lang="en-US" sz="2400" dirty="0">
                  <a:solidFill>
                    <a:schemeClr val="tx1"/>
                  </a:solidFill>
                  <a:latin typeface="Helvetica Neue" panose="020B0604020202020204" charset="0"/>
                  <a:ea typeface="Helvetica Neue"/>
                  <a:cs typeface="Helvetica Neue"/>
                  <a:sym typeface="Helvetica Neue"/>
                </a:rPr>
                <a:t>.</a:t>
              </a:r>
            </a:p>
          </p:txBody>
        </p:sp>
        <p:sp>
          <p:nvSpPr>
            <p:cNvPr id="13" name="Google Shape;185;p23">
              <a:extLst>
                <a:ext uri="{FF2B5EF4-FFF2-40B4-BE49-F238E27FC236}">
                  <a16:creationId xmlns:a16="http://schemas.microsoft.com/office/drawing/2014/main" id="{93952556-6C1E-0C3B-8091-640EBBA9F29A}"/>
                </a:ext>
              </a:extLst>
            </p:cNvPr>
            <p:cNvSpPr txBox="1"/>
            <p:nvPr/>
          </p:nvSpPr>
          <p:spPr>
            <a:xfrm>
              <a:off x="12993754" y="930078"/>
              <a:ext cx="1481142" cy="423278"/>
            </a:xfrm>
            <a:prstGeom prst="rect">
              <a:avLst/>
            </a:prstGeom>
            <a:noFill/>
            <a:ln>
              <a:noFill/>
            </a:ln>
          </p:spPr>
          <p:txBody>
            <a:bodyPr spcFirstLastPara="1" wrap="square" lIns="91425" tIns="45700" rIns="91425" bIns="45700" anchor="t" anchorCtr="0">
              <a:noAutofit/>
            </a:bodyPr>
            <a:lstStyle/>
            <a:p>
              <a:pPr lvl="0" algn="ctr"/>
              <a:r>
                <a:rPr lang="en-US" sz="2400" b="1" dirty="0" err="1">
                  <a:latin typeface="Helvetica Neue" panose="020B0604020202020204" charset="0"/>
                  <a:ea typeface="Helvetica Neue"/>
                  <a:cs typeface="Helvetica Neue"/>
                  <a:sym typeface="Helvetica Neue"/>
                </a:rPr>
                <a:t>Uppgift</a:t>
              </a:r>
              <a:r>
                <a:rPr lang="en-US" sz="2400" b="1" dirty="0">
                  <a:latin typeface="Helvetica Neue" panose="020B0604020202020204" charset="0"/>
                  <a:ea typeface="Helvetica Neue"/>
                  <a:cs typeface="Helvetica Neue"/>
                  <a:sym typeface="Helvetica Neue"/>
                </a:rPr>
                <a:t>:</a:t>
              </a:r>
              <a:endParaRPr lang="en-US" sz="2400" b="1" dirty="0">
                <a:solidFill>
                  <a:schemeClr val="tx1"/>
                </a:solidFill>
                <a:latin typeface="Helvetica Neue" panose="020B0604020202020204" charset="0"/>
                <a:ea typeface="Helvetica Neue"/>
                <a:cs typeface="Helvetica Neue"/>
                <a:sym typeface="Helvetica Neue"/>
              </a:endParaRPr>
            </a:p>
            <a:p>
              <a:pPr lvl="0" algn="ctr"/>
              <a:endParaRPr lang="en-US" sz="2400" b="1" dirty="0">
                <a:solidFill>
                  <a:schemeClr val="tx1"/>
                </a:solidFill>
                <a:latin typeface="Helvetica Neue" panose="020B0604020202020204" charset="0"/>
                <a:ea typeface="Helvetica Neue"/>
                <a:cs typeface="Helvetica Neue"/>
                <a:sym typeface="Helvetica Neue"/>
              </a:endParaRP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grpSp>
      <p:graphicFrame>
        <p:nvGraphicFramePr>
          <p:cNvPr id="7" name="Tabelle 7">
            <a:extLst>
              <a:ext uri="{FF2B5EF4-FFF2-40B4-BE49-F238E27FC236}">
                <a16:creationId xmlns:a16="http://schemas.microsoft.com/office/drawing/2014/main" id="{A7FB3002-E1E0-6BDC-CF82-E71043B7417F}"/>
              </a:ext>
            </a:extLst>
          </p:cNvPr>
          <p:cNvGraphicFramePr>
            <a:graphicFrameLocks noGrp="1"/>
          </p:cNvGraphicFramePr>
          <p:nvPr>
            <p:extLst>
              <p:ext uri="{D42A27DB-BD31-4B8C-83A1-F6EECF244321}">
                <p14:modId xmlns:p14="http://schemas.microsoft.com/office/powerpoint/2010/main" val="2643793020"/>
              </p:ext>
            </p:extLst>
          </p:nvPr>
        </p:nvGraphicFramePr>
        <p:xfrm>
          <a:off x="1296000" y="4104000"/>
          <a:ext cx="15544200" cy="3600000"/>
        </p:xfrm>
        <a:graphic>
          <a:graphicData uri="http://schemas.openxmlformats.org/drawingml/2006/table">
            <a:tbl>
              <a:tblPr firstRow="1" bandRow="1">
                <a:tableStyleId>{5C22544A-7EE6-4342-B048-85BDC9FD1C3A}</a:tableStyleId>
              </a:tblPr>
              <a:tblGrid>
                <a:gridCol w="3886050">
                  <a:extLst>
                    <a:ext uri="{9D8B030D-6E8A-4147-A177-3AD203B41FA5}">
                      <a16:colId xmlns:a16="http://schemas.microsoft.com/office/drawing/2014/main" val="1027539742"/>
                    </a:ext>
                  </a:extLst>
                </a:gridCol>
                <a:gridCol w="3886050">
                  <a:extLst>
                    <a:ext uri="{9D8B030D-6E8A-4147-A177-3AD203B41FA5}">
                      <a16:colId xmlns:a16="http://schemas.microsoft.com/office/drawing/2014/main" val="2849069181"/>
                    </a:ext>
                  </a:extLst>
                </a:gridCol>
                <a:gridCol w="3886050">
                  <a:extLst>
                    <a:ext uri="{9D8B030D-6E8A-4147-A177-3AD203B41FA5}">
                      <a16:colId xmlns:a16="http://schemas.microsoft.com/office/drawing/2014/main" val="2421246526"/>
                    </a:ext>
                  </a:extLst>
                </a:gridCol>
                <a:gridCol w="3886050">
                  <a:extLst>
                    <a:ext uri="{9D8B030D-6E8A-4147-A177-3AD203B41FA5}">
                      <a16:colId xmlns:a16="http://schemas.microsoft.com/office/drawing/2014/main" val="1347101516"/>
                    </a:ext>
                  </a:extLst>
                </a:gridCol>
              </a:tblGrid>
              <a:tr h="720000">
                <a:tc>
                  <a:txBody>
                    <a:bodyPr/>
                    <a:lstStyle/>
                    <a:p>
                      <a:r>
                        <a:rPr lang="en-US" sz="2400" noProof="0" dirty="0">
                          <a:latin typeface="Helvetica Neue" panose="020B0604020202020204" charset="0"/>
                        </a:rPr>
                        <a:t>Plan</a:t>
                      </a:r>
                    </a:p>
                  </a:txBody>
                  <a:tcPr marT="90000" marB="90000" anchor="ctr">
                    <a:solidFill>
                      <a:srgbClr val="4D94B7"/>
                    </a:solidFill>
                  </a:tcPr>
                </a:tc>
                <a:tc>
                  <a:txBody>
                    <a:bodyPr/>
                    <a:lstStyle/>
                    <a:p>
                      <a:r>
                        <a:rPr lang="en-US" sz="2400" noProof="0" dirty="0">
                          <a:latin typeface="Helvetica Neue" panose="020B0604020202020204" charset="0"/>
                        </a:rPr>
                        <a:t>Do</a:t>
                      </a:r>
                    </a:p>
                  </a:txBody>
                  <a:tcPr marT="90000" marB="90000" anchor="ctr">
                    <a:solidFill>
                      <a:srgbClr val="4D94B7"/>
                    </a:solidFill>
                  </a:tcPr>
                </a:tc>
                <a:tc>
                  <a:txBody>
                    <a:bodyPr/>
                    <a:lstStyle/>
                    <a:p>
                      <a:r>
                        <a:rPr lang="en-US" sz="2400" noProof="0" dirty="0">
                          <a:latin typeface="Helvetica Neue" panose="020B0604020202020204" charset="0"/>
                        </a:rPr>
                        <a:t>Act </a:t>
                      </a:r>
                    </a:p>
                  </a:txBody>
                  <a:tcPr marT="90000" marB="90000" anchor="ctr">
                    <a:solidFill>
                      <a:srgbClr val="4D94B7"/>
                    </a:solidFill>
                  </a:tcPr>
                </a:tc>
                <a:tc>
                  <a:txBody>
                    <a:bodyPr/>
                    <a:lstStyle/>
                    <a:p>
                      <a:r>
                        <a:rPr lang="en-US" sz="2400" noProof="0" dirty="0">
                          <a:latin typeface="Helvetica Neue" panose="020B0604020202020204" charset="0"/>
                        </a:rPr>
                        <a:t>Check</a:t>
                      </a:r>
                    </a:p>
                  </a:txBody>
                  <a:tcPr marT="90000" marB="90000" anchor="ctr">
                    <a:solidFill>
                      <a:srgbClr val="4D94B7"/>
                    </a:solidFill>
                  </a:tcPr>
                </a:tc>
                <a:extLst>
                  <a:ext uri="{0D108BD9-81ED-4DB2-BD59-A6C34878D82A}">
                    <a16:rowId xmlns:a16="http://schemas.microsoft.com/office/drawing/2014/main" val="1089929438"/>
                  </a:ext>
                </a:extLst>
              </a:tr>
              <a:tr h="1440000">
                <a:tc>
                  <a:txBody>
                    <a:bodyPr/>
                    <a:lstStyle/>
                    <a:p>
                      <a:endParaRPr lang="en-US" sz="2200" noProof="0" dirty="0">
                        <a:latin typeface="Helvetica Neue" panose="020B0604020202020204" charset="0"/>
                      </a:endParaRPr>
                    </a:p>
                  </a:txBody>
                  <a:tcPr marT="90000" marB="90000">
                    <a:solidFill>
                      <a:srgbClr val="AED633">
                        <a:alpha val="20000"/>
                      </a:srgbClr>
                    </a:solidFill>
                  </a:tcPr>
                </a:tc>
                <a:tc>
                  <a:txBody>
                    <a:bodyPr/>
                    <a:lstStyle/>
                    <a:p>
                      <a:endParaRPr lang="en-US" sz="2200" noProof="0" dirty="0">
                        <a:latin typeface="Helvetica Neue" panose="020B0604020202020204" charset="0"/>
                      </a:endParaRPr>
                    </a:p>
                  </a:txBody>
                  <a:tcPr marT="90000" marB="90000">
                    <a:solidFill>
                      <a:srgbClr val="AED633">
                        <a:alpha val="20000"/>
                      </a:srgbClr>
                    </a:solidFill>
                  </a:tcPr>
                </a:tc>
                <a:tc>
                  <a:txBody>
                    <a:bodyPr/>
                    <a:lstStyle/>
                    <a:p>
                      <a:endParaRPr lang="en-US" sz="2200" noProof="0" dirty="0">
                        <a:latin typeface="Helvetica Neue" panose="020B0604020202020204" charset="0"/>
                      </a:endParaRPr>
                    </a:p>
                  </a:txBody>
                  <a:tcPr marT="90000" marB="90000">
                    <a:solidFill>
                      <a:srgbClr val="AED633">
                        <a:alpha val="20000"/>
                      </a:srgbClr>
                    </a:solidFill>
                  </a:tcPr>
                </a:tc>
                <a:tc>
                  <a:txBody>
                    <a:bodyPr/>
                    <a:lstStyle/>
                    <a:p>
                      <a:endParaRPr lang="en-US" sz="2200" noProof="0" dirty="0">
                        <a:latin typeface="Helvetica Neue" panose="020B0604020202020204" charset="0"/>
                      </a:endParaRPr>
                    </a:p>
                  </a:txBody>
                  <a:tcPr marT="90000" marB="90000">
                    <a:solidFill>
                      <a:srgbClr val="AED633">
                        <a:alpha val="20000"/>
                      </a:srgbClr>
                    </a:solidFill>
                  </a:tcPr>
                </a:tc>
                <a:extLst>
                  <a:ext uri="{0D108BD9-81ED-4DB2-BD59-A6C34878D82A}">
                    <a16:rowId xmlns:a16="http://schemas.microsoft.com/office/drawing/2014/main" val="3427399943"/>
                  </a:ext>
                </a:extLst>
              </a:tr>
              <a:tr h="1440000">
                <a:tc>
                  <a:txBody>
                    <a:bodyPr/>
                    <a:lstStyle/>
                    <a:p>
                      <a:endParaRPr lang="en-US" sz="2200" noProof="0" dirty="0">
                        <a:latin typeface="Helvetica Neue" panose="020B0604020202020204" charset="0"/>
                      </a:endParaRPr>
                    </a:p>
                  </a:txBody>
                  <a:tcPr marT="90000" marB="90000">
                    <a:solidFill>
                      <a:srgbClr val="AED633">
                        <a:alpha val="40000"/>
                      </a:srgbClr>
                    </a:solidFill>
                  </a:tcPr>
                </a:tc>
                <a:tc>
                  <a:txBody>
                    <a:bodyPr/>
                    <a:lstStyle/>
                    <a:p>
                      <a:endParaRPr lang="en-US" sz="2200" noProof="0" dirty="0">
                        <a:latin typeface="Helvetica Neue" panose="020B0604020202020204" charset="0"/>
                      </a:endParaRPr>
                    </a:p>
                  </a:txBody>
                  <a:tcPr marT="90000" marB="90000">
                    <a:solidFill>
                      <a:srgbClr val="AED633">
                        <a:alpha val="40000"/>
                      </a:srgbClr>
                    </a:solidFill>
                  </a:tcPr>
                </a:tc>
                <a:tc>
                  <a:txBody>
                    <a:bodyPr/>
                    <a:lstStyle/>
                    <a:p>
                      <a:endParaRPr lang="en-US" sz="2200" noProof="0" dirty="0">
                        <a:latin typeface="Helvetica Neue" panose="020B0604020202020204" charset="0"/>
                      </a:endParaRPr>
                    </a:p>
                  </a:txBody>
                  <a:tcPr marT="90000" marB="90000">
                    <a:solidFill>
                      <a:srgbClr val="AED633">
                        <a:alpha val="40000"/>
                      </a:srgbClr>
                    </a:solidFill>
                  </a:tcPr>
                </a:tc>
                <a:tc>
                  <a:txBody>
                    <a:bodyPr/>
                    <a:lstStyle/>
                    <a:p>
                      <a:endParaRPr lang="en-US" sz="2200" noProof="0" dirty="0">
                        <a:latin typeface="Helvetica Neue" panose="020B0604020202020204" charset="0"/>
                      </a:endParaRPr>
                    </a:p>
                  </a:txBody>
                  <a:tcPr marT="90000" marB="90000">
                    <a:solidFill>
                      <a:srgbClr val="AED633">
                        <a:alpha val="40000"/>
                      </a:srgbClr>
                    </a:solidFill>
                  </a:tcPr>
                </a:tc>
                <a:extLst>
                  <a:ext uri="{0D108BD9-81ED-4DB2-BD59-A6C34878D82A}">
                    <a16:rowId xmlns:a16="http://schemas.microsoft.com/office/drawing/2014/main" val="584467457"/>
                  </a:ext>
                </a:extLst>
              </a:tr>
            </a:tbl>
          </a:graphicData>
        </a:graphic>
      </p:graphicFrame>
      <p:sp>
        <p:nvSpPr>
          <p:cNvPr id="9" name="CuadroTexto 1">
            <a:extLst>
              <a:ext uri="{FF2B5EF4-FFF2-40B4-BE49-F238E27FC236}">
                <a16:creationId xmlns:a16="http://schemas.microsoft.com/office/drawing/2014/main" id="{48C02A5E-D1CF-E794-7ABF-F6A8A8969E81}"/>
              </a:ext>
            </a:extLst>
          </p:cNvPr>
          <p:cNvSpPr txBox="1"/>
          <p:nvPr/>
        </p:nvSpPr>
        <p:spPr>
          <a:xfrm>
            <a:off x="1296000" y="1548000"/>
            <a:ext cx="13986164" cy="1569660"/>
          </a:xfrm>
          <a:prstGeom prst="rect">
            <a:avLst/>
          </a:prstGeom>
          <a:noFill/>
        </p:spPr>
        <p:txBody>
          <a:bodyPr wrap="square" rtlCol="0">
            <a:spAutoFit/>
          </a:bodyPr>
          <a:lstStyle/>
          <a:p>
            <a:pPr lvl="0">
              <a:tabLst>
                <a:tab pos="534988" algn="l"/>
              </a:tabLst>
              <a:defRPr/>
            </a:pPr>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3. PDCA-cykel
</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0" name="CuadroTexto 2">
            <a:extLst>
              <a:ext uri="{FF2B5EF4-FFF2-40B4-BE49-F238E27FC236}">
                <a16:creationId xmlns:a16="http://schemas.microsoft.com/office/drawing/2014/main" id="{B02A5B47-89F4-002C-89A5-41D3D85D5406}"/>
              </a:ext>
            </a:extLst>
          </p:cNvPr>
          <p:cNvSpPr txBox="1"/>
          <p:nvPr/>
        </p:nvSpPr>
        <p:spPr>
          <a:xfrm>
            <a:off x="1295400" y="2304000"/>
            <a:ext cx="10309860" cy="1384995"/>
          </a:xfrm>
          <a:prstGeom prst="rect">
            <a:avLst/>
          </a:prstGeom>
          <a:noFill/>
        </p:spPr>
        <p:txBody>
          <a:bodyPr wrap="square" rtlCol="0">
            <a:spAutoFit/>
          </a:bodyPr>
          <a:lstStyle/>
          <a:p>
            <a:r>
              <a:rPr lang="sv-SE"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3.2 Exempel på hur man använder PDCA-cykeln för kontinuerlig förbättring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1173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9143400" cy="1569660"/>
          </a:xfrm>
          <a:prstGeom prst="rect">
            <a:avLst/>
          </a:prstGeom>
          <a:noFill/>
        </p:spPr>
        <p:txBody>
          <a:bodyPr wrap="square" rtlCol="0">
            <a:spAutoFit/>
          </a:bodyPr>
          <a:lstStyle/>
          <a:p>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Testa dina kunskaper!
</a:t>
            </a:r>
            <a:endPar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5999" y="2304000"/>
            <a:ext cx="7329600" cy="954107"/>
          </a:xfrm>
          <a:prstGeom prst="rect">
            <a:avLst/>
          </a:prstGeom>
          <a:noFill/>
        </p:spPr>
        <p:txBody>
          <a:bodyPr wrap="square" rtlCol="0">
            <a:spAutoFit/>
          </a:bodyPr>
          <a:lstStyle/>
          <a:p>
            <a:r>
              <a:rPr lang="en-US"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Svara på följande frågor: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Google Shape;528;p11">
            <a:extLst>
              <a:ext uri="{FF2B5EF4-FFF2-40B4-BE49-F238E27FC236}">
                <a16:creationId xmlns:a16="http://schemas.microsoft.com/office/drawing/2014/main" id="{8BE07A5A-9D9E-90FD-8BCC-16C7A3A95778}"/>
              </a:ext>
            </a:extLst>
          </p:cNvPr>
          <p:cNvSpPr/>
          <p:nvPr/>
        </p:nvSpPr>
        <p:spPr>
          <a:xfrm>
            <a:off x="9396000" y="1368000"/>
            <a:ext cx="7740000" cy="244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3. </a:t>
            </a:r>
            <a:r>
              <a:rPr lang="sv-SE" sz="2400" b="1" kern="0" dirty="0">
                <a:solidFill>
                  <a:srgbClr val="000000"/>
                </a:solidFill>
                <a:latin typeface="Helvetica Neue" panose="020B0604020202020204" charset="0"/>
                <a:ea typeface="Helvetica Neue"/>
                <a:cs typeface="Helvetica Neue"/>
                <a:sym typeface="Helvetica Neue"/>
              </a:rPr>
              <a:t>Vilka aspekter som kan användas för att förbättra teamledningen</a:t>
            </a:r>
            <a:r>
              <a:rPr lang="en-US" sz="2400" b="1" kern="0" dirty="0">
                <a:solidFill>
                  <a:srgbClr val="000000"/>
                </a:solidFill>
                <a:latin typeface="Helvetica Neue" panose="020B0604020202020204" charset="0"/>
                <a:ea typeface="Helvetica Neue"/>
                <a:cs typeface="Helvetica Neue"/>
                <a:sym typeface="Helvetica Neue"/>
              </a:rPr>
              <a:t>? </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2540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lvl="0" indent="-342900">
              <a:buClr>
                <a:srgbClr val="000000"/>
              </a:buClr>
              <a:buSzPts val="2400"/>
              <a:buBlip>
                <a:blip r:embed="rId2"/>
              </a:buBlip>
              <a:defRPr/>
            </a:pPr>
            <a:r>
              <a:rPr lang="sv-SE" sz="2200" kern="0" dirty="0">
                <a:solidFill>
                  <a:srgbClr val="000000"/>
                </a:solidFill>
                <a:latin typeface="Helvetica Neue" panose="020B0604020202020204" charset="0"/>
                <a:ea typeface="Helvetica Neue"/>
                <a:cs typeface="Helvetica Neue"/>
                <a:sym typeface="Helvetica Neue"/>
              </a:rPr>
              <a:t>Sätt upp mål och arbetssätt av ledningen
Permanent övervakning av anställdas resultat
Öppenhet för informell kommunikation</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5" name="Google Shape;529;p11">
            <a:extLst>
              <a:ext uri="{FF2B5EF4-FFF2-40B4-BE49-F238E27FC236}">
                <a16:creationId xmlns:a16="http://schemas.microsoft.com/office/drawing/2014/main" id="{7C332857-4596-052B-4BEE-2E8BB7BF89A8}"/>
              </a:ext>
            </a:extLst>
          </p:cNvPr>
          <p:cNvSpPr/>
          <p:nvPr/>
        </p:nvSpPr>
        <p:spPr>
          <a:xfrm>
            <a:off x="1296000" y="6372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266700" algn="l"/>
              </a:tabLst>
            </a:pPr>
            <a:r>
              <a:rPr lang="en-US" sz="2400" b="1" kern="0" dirty="0">
                <a:solidFill>
                  <a:srgbClr val="000000"/>
                </a:solidFill>
                <a:latin typeface="Helvetica Neue" panose="020B0604020202020204" charset="0"/>
                <a:ea typeface="Helvetica Neue"/>
                <a:cs typeface="Helvetica Neue"/>
                <a:sym typeface="Helvetica Neue"/>
              </a:rPr>
              <a:t>2. </a:t>
            </a:r>
            <a:r>
              <a:rPr lang="sv-SE" sz="2400" b="1" kern="0" dirty="0">
                <a:solidFill>
                  <a:srgbClr val="000000"/>
                </a:solidFill>
                <a:latin typeface="Helvetica Neue" panose="020B0604020202020204" charset="0"/>
                <a:ea typeface="Helvetica Neue"/>
                <a:cs typeface="Helvetica Neue"/>
                <a:sym typeface="Helvetica Neue"/>
              </a:rPr>
              <a:t>Vilken aspekt av organisationsutveckling är inte till hjälp för att främja </a:t>
            </a:r>
            <a:r>
              <a:rPr lang="sv-SE" sz="2400" b="1" kern="0" dirty="0" err="1">
                <a:solidFill>
                  <a:srgbClr val="000000"/>
                </a:solidFill>
                <a:latin typeface="Helvetica Neue" panose="020B0604020202020204" charset="0"/>
                <a:ea typeface="Helvetica Neue"/>
                <a:cs typeface="Helvetica Neue"/>
                <a:sym typeface="Helvetica Neue"/>
              </a:rPr>
              <a:t>intraprenöriellt</a:t>
            </a:r>
            <a:r>
              <a:rPr lang="sv-SE" sz="2400" b="1" kern="0" dirty="0">
                <a:solidFill>
                  <a:srgbClr val="000000"/>
                </a:solidFill>
                <a:latin typeface="Helvetica Neue" panose="020B0604020202020204" charset="0"/>
                <a:ea typeface="Helvetica Neue"/>
                <a:cs typeface="Helvetica Neue"/>
                <a:sym typeface="Helvetica Neue"/>
              </a:rPr>
              <a:t> tänkande</a:t>
            </a:r>
            <a:r>
              <a:rPr lang="en-US" sz="2400" b="1" kern="0" dirty="0">
                <a:solidFill>
                  <a:srgbClr val="000000"/>
                </a:solidFill>
                <a:latin typeface="Helvetica Neue" panose="020B0604020202020204" charset="0"/>
                <a:ea typeface="Helvetica Neue"/>
                <a:cs typeface="Helvetica Neue"/>
                <a:sym typeface="Helvetica Neue"/>
              </a:rPr>
              <a:t>?</a:t>
            </a:r>
          </a:p>
          <a:p>
            <a:pPr marL="342900" lvl="0" indent="-342900">
              <a:buClr>
                <a:srgbClr val="000000"/>
              </a:buClr>
              <a:buSzPts val="2400"/>
              <a:buBlip>
                <a:blip r:embed="rId2"/>
              </a:buBlip>
              <a:defRPr/>
            </a:pPr>
            <a:r>
              <a:rPr lang="sv-SE" sz="2200" kern="0" dirty="0">
                <a:solidFill>
                  <a:srgbClr val="000000"/>
                </a:solidFill>
                <a:latin typeface="Helvetica Neue" panose="020B0604020202020204" charset="0"/>
                <a:ea typeface="Helvetica Neue"/>
                <a:cs typeface="Helvetica Neue"/>
                <a:sym typeface="Helvetica Neue"/>
              </a:rPr>
              <a:t>Alla känner till visionen och kan identifiera sig med dem
Uppmuntra proaktivt tänkande
Information kommer att tillhandahållas på begäran</a:t>
            </a:r>
            <a:endParaRPr kumimoji="0" lang="en-US" sz="220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6" name="Google Shape;534;p11">
            <a:extLst>
              <a:ext uri="{FF2B5EF4-FFF2-40B4-BE49-F238E27FC236}">
                <a16:creationId xmlns:a16="http://schemas.microsoft.com/office/drawing/2014/main" id="{FE9FF859-1935-E057-FA0A-41C2AE38CE26}"/>
              </a:ext>
            </a:extLst>
          </p:cNvPr>
          <p:cNvSpPr/>
          <p:nvPr/>
        </p:nvSpPr>
        <p:spPr>
          <a:xfrm>
            <a:off x="1296000" y="3384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1. </a:t>
            </a:r>
            <a:r>
              <a:rPr lang="sv-SE" sz="2400" b="1" kern="0" dirty="0">
                <a:solidFill>
                  <a:srgbClr val="000000"/>
                </a:solidFill>
                <a:latin typeface="Helvetica Neue" panose="020B0604020202020204" charset="0"/>
                <a:ea typeface="Helvetica Neue"/>
                <a:cs typeface="Helvetica Neue"/>
                <a:sym typeface="Helvetica Neue"/>
              </a:rPr>
              <a:t>Vad behöver en organisation göra för att</a:t>
            </a:r>
            <a:br>
              <a:rPr lang="sv-SE" sz="2400" b="1" kern="0" dirty="0">
                <a:solidFill>
                  <a:srgbClr val="000000"/>
                </a:solidFill>
                <a:latin typeface="Helvetica Neue" panose="020B0604020202020204" charset="0"/>
                <a:ea typeface="Helvetica Neue"/>
                <a:cs typeface="Helvetica Neue"/>
                <a:sym typeface="Helvetica Neue"/>
              </a:rPr>
            </a:br>
            <a:r>
              <a:rPr lang="sv-SE" sz="2400" b="1" kern="0" dirty="0">
                <a:solidFill>
                  <a:srgbClr val="000000"/>
                </a:solidFill>
                <a:latin typeface="Helvetica Neue" panose="020B0604020202020204" charset="0"/>
                <a:ea typeface="Helvetica Neue"/>
                <a:cs typeface="Helvetica Neue"/>
                <a:sym typeface="Helvetica Neue"/>
              </a:rPr>
              <a:t>  	uppmuntra intraprenörskap</a:t>
            </a:r>
            <a:r>
              <a:rPr lang="en-US" sz="2400" b="1" kern="0" dirty="0">
                <a:solidFill>
                  <a:srgbClr val="000000"/>
                </a:solidFill>
                <a:latin typeface="Helvetica Neue" panose="020B0604020202020204" charset="0"/>
                <a:ea typeface="Helvetica Neue"/>
                <a:cs typeface="Helvetica Neue"/>
                <a:sym typeface="Helvetica Neue"/>
              </a:rPr>
              <a:t>?</a:t>
            </a:r>
            <a:endParaRPr kumimoji="0" lang="en-US" sz="1400" b="1" i="0" u="none" strike="noStrike" kern="0" cap="none" spc="0" normalizeH="0" baseline="0" dirty="0">
              <a:ln>
                <a:noFill/>
              </a:ln>
              <a:solidFill>
                <a:srgbClr val="000000"/>
              </a:solidFill>
              <a:effectLst/>
              <a:uLnTx/>
              <a:uFillTx/>
              <a:latin typeface="Helvetica Neue" panose="020B0604020202020204" charset="0"/>
              <a:cs typeface="Arial"/>
              <a:sym typeface="Arial"/>
            </a:endParaRPr>
          </a:p>
          <a:p>
            <a:pPr marL="342900" lvl="0" indent="-342900">
              <a:buClr>
                <a:srgbClr val="000000"/>
              </a:buClr>
              <a:buSzPts val="2400"/>
              <a:buBlip>
                <a:blip r:embed="rId2"/>
              </a:buBlip>
              <a:defRPr/>
            </a:pPr>
            <a:r>
              <a:rPr lang="sv-SE" sz="2200" kern="0" dirty="0">
                <a:solidFill>
                  <a:srgbClr val="000000"/>
                </a:solidFill>
                <a:latin typeface="Helvetica Neue" panose="020B0604020202020204" charset="0"/>
                <a:ea typeface="Helvetica Neue"/>
                <a:cs typeface="Helvetica Neue"/>
                <a:sym typeface="Helvetica Neue"/>
              </a:rPr>
              <a:t>Visioner utvecklas av ledningen
Kontinuerligt arbete med att uppnå ett gott samarbete mellan ledning och medarbetare
Feedbacksystem som minskar effektivitet och engagemang</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8" name="Google Shape;537;p11">
            <a:extLst>
              <a:ext uri="{FF2B5EF4-FFF2-40B4-BE49-F238E27FC236}">
                <a16:creationId xmlns:a16="http://schemas.microsoft.com/office/drawing/2014/main" id="{6E694FCD-06B2-A1AB-B56A-E78DBFBFD3F1}"/>
              </a:ext>
            </a:extLst>
          </p:cNvPr>
          <p:cNvSpPr/>
          <p:nvPr/>
        </p:nvSpPr>
        <p:spPr>
          <a:xfrm>
            <a:off x="9396000" y="6192000"/>
            <a:ext cx="7740000" cy="3024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5. </a:t>
            </a:r>
            <a:r>
              <a:rPr lang="sv-SE" sz="2400" b="1" kern="0" dirty="0">
                <a:solidFill>
                  <a:srgbClr val="000000"/>
                </a:solidFill>
                <a:latin typeface="Helvetica Neue" panose="020B0604020202020204" charset="0"/>
                <a:ea typeface="Helvetica Neue"/>
                <a:cs typeface="Helvetica Neue"/>
                <a:sym typeface="Helvetica Neue"/>
              </a:rPr>
              <a:t>Vad är det bästa förfarandet för att organisera förändringsprocesser</a:t>
            </a:r>
            <a:r>
              <a:rPr lang="en-US" sz="2400" b="1" kern="0" dirty="0">
                <a:solidFill>
                  <a:srgbClr val="000000"/>
                </a:solidFill>
                <a:latin typeface="Helvetica Neue" panose="020B0604020202020204" charset="0"/>
                <a:ea typeface="Helvetica Neue"/>
                <a:cs typeface="Helvetica Neue"/>
                <a:sym typeface="Helvetica Neue"/>
              </a:rPr>
              <a:t>?</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lvl="0" indent="-342900">
              <a:buClr>
                <a:srgbClr val="000000"/>
              </a:buClr>
              <a:buSzPts val="2400"/>
              <a:buBlip>
                <a:blip r:embed="rId2"/>
              </a:buBlip>
            </a:pPr>
            <a:r>
              <a:rPr lang="sv-SE" sz="2200" kern="0" dirty="0">
                <a:solidFill>
                  <a:srgbClr val="000000"/>
                </a:solidFill>
                <a:latin typeface="Helvetica Neue" panose="020B0604020202020204" charset="0"/>
                <a:ea typeface="Helvetica Neue"/>
                <a:cs typeface="Helvetica Neue"/>
                <a:sym typeface="Helvetica Neue"/>
              </a:rPr>
              <a:t>Använda PDCA-cykeln som ett strukturerat och systematiskt verktyg för förändringsprocesser
Alla arbetar för en dellösning, chefen har överblicken
Hindrar informellt koalitionsbyggande</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12" name="Google Shape;540;p11">
            <a:extLst>
              <a:ext uri="{FF2B5EF4-FFF2-40B4-BE49-F238E27FC236}">
                <a16:creationId xmlns:a16="http://schemas.microsoft.com/office/drawing/2014/main" id="{ABE57770-989A-50AA-68C2-9A059022BF6B}"/>
              </a:ext>
            </a:extLst>
          </p:cNvPr>
          <p:cNvSpPr/>
          <p:nvPr/>
        </p:nvSpPr>
        <p:spPr>
          <a:xfrm>
            <a:off x="9396000" y="3924000"/>
            <a:ext cx="7740000" cy="2160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pPr>
            <a:r>
              <a:rPr lang="en-US" sz="2400" b="1" kern="0" dirty="0">
                <a:solidFill>
                  <a:srgbClr val="000000"/>
                </a:solidFill>
                <a:latin typeface="Helvetica Neue" panose="020B0604020202020204" charset="0"/>
                <a:ea typeface="Helvetica Neue"/>
                <a:cs typeface="Helvetica Neue"/>
                <a:sym typeface="Helvetica Neue"/>
              </a:rPr>
              <a:t>4. </a:t>
            </a:r>
            <a:r>
              <a:rPr lang="sv-SE" sz="2400" b="1" kern="0" dirty="0">
                <a:solidFill>
                  <a:srgbClr val="000000"/>
                </a:solidFill>
                <a:latin typeface="Helvetica Neue" panose="020B0604020202020204" charset="0"/>
                <a:ea typeface="Helvetica Neue"/>
                <a:cs typeface="Helvetica Neue"/>
                <a:sym typeface="Helvetica Neue"/>
              </a:rPr>
              <a:t>Vad behövs för god kommunikation</a:t>
            </a:r>
            <a:r>
              <a:rPr lang="en-US" sz="2400" b="1" kern="0" dirty="0">
                <a:solidFill>
                  <a:srgbClr val="000000"/>
                </a:solidFill>
                <a:latin typeface="Helvetica Neue" panose="020B0604020202020204" charset="0"/>
                <a:ea typeface="Helvetica Neue"/>
                <a:cs typeface="Helvetica Neue"/>
                <a:sym typeface="Helvetica Neue"/>
              </a:rPr>
              <a:t>?</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19050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lvl="0" indent="-342900">
              <a:buClr>
                <a:srgbClr val="000000"/>
              </a:buClr>
              <a:buSzPts val="2400"/>
              <a:buBlip>
                <a:blip r:embed="rId2"/>
              </a:buBlip>
              <a:defRPr/>
            </a:pPr>
            <a:r>
              <a:rPr lang="sv-SE" sz="2200" kern="0" dirty="0">
                <a:solidFill>
                  <a:srgbClr val="000000"/>
                </a:solidFill>
                <a:latin typeface="Helvetica Neue" panose="020B0604020202020204" charset="0"/>
                <a:ea typeface="Helvetica Neue"/>
                <a:cs typeface="Helvetica Neue"/>
                <a:sym typeface="Helvetica Neue"/>
              </a:rPr>
              <a:t>Fokusera på din egen situation och strategi
Lyssna på andra
Så mindre kommunikation som möjligt </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4175380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9143400" cy="1569660"/>
          </a:xfrm>
          <a:prstGeom prst="rect">
            <a:avLst/>
          </a:prstGeom>
          <a:noFill/>
        </p:spPr>
        <p:txBody>
          <a:bodyPr wrap="square" rtlCol="0">
            <a:spAutoFit/>
          </a:bodyPr>
          <a:lstStyle/>
          <a:p>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Testa dina kunskaper!
</a:t>
            </a:r>
            <a:endPar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5999" y="2304000"/>
            <a:ext cx="7329600" cy="954107"/>
          </a:xfrm>
          <a:prstGeom prst="rect">
            <a:avLst/>
          </a:prstGeom>
          <a:noFill/>
        </p:spPr>
        <p:txBody>
          <a:bodyPr wrap="square" rtlCol="0">
            <a:spAutoFit/>
          </a:bodyPr>
          <a:lstStyle/>
          <a:p>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Lösning</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3" name="Google Shape;528;p11">
            <a:extLst>
              <a:ext uri="{FF2B5EF4-FFF2-40B4-BE49-F238E27FC236}">
                <a16:creationId xmlns:a16="http://schemas.microsoft.com/office/drawing/2014/main" id="{8BE07A5A-9D9E-90FD-8BCC-16C7A3A95778}"/>
              </a:ext>
            </a:extLst>
          </p:cNvPr>
          <p:cNvSpPr/>
          <p:nvPr/>
        </p:nvSpPr>
        <p:spPr>
          <a:xfrm>
            <a:off x="9396000" y="1368000"/>
            <a:ext cx="7740000" cy="244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3. </a:t>
            </a:r>
            <a:r>
              <a:rPr lang="sv-SE" sz="2400" b="1" kern="0" dirty="0">
                <a:solidFill>
                  <a:srgbClr val="000000"/>
                </a:solidFill>
                <a:latin typeface="Helvetica Neue" panose="020B0604020202020204" charset="0"/>
                <a:ea typeface="Helvetica Neue"/>
                <a:cs typeface="Helvetica Neue"/>
                <a:sym typeface="Helvetica Neue"/>
              </a:rPr>
              <a:t>Vilka aspekter som kan användas för att förbättra teamledningen</a:t>
            </a:r>
            <a:r>
              <a:rPr lang="en-US" sz="2400" b="1" kern="0" dirty="0">
                <a:solidFill>
                  <a:srgbClr val="000000"/>
                </a:solidFill>
                <a:latin typeface="Helvetica Neue" panose="020B0604020202020204" charset="0"/>
                <a:ea typeface="Helvetica Neue"/>
                <a:cs typeface="Helvetica Neue"/>
                <a:sym typeface="Helvetica Neue"/>
              </a:rPr>
              <a:t>? </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2540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lvl="0" indent="-342900">
              <a:buClr>
                <a:srgbClr val="000000"/>
              </a:buClr>
              <a:buSzPts val="2400"/>
              <a:buBlip>
                <a:blip r:embed="rId2"/>
              </a:buBlip>
              <a:defRPr/>
            </a:pPr>
            <a:r>
              <a:rPr lang="sv-SE" sz="2200" kern="0" dirty="0">
                <a:solidFill>
                  <a:srgbClr val="000000"/>
                </a:solidFill>
                <a:latin typeface="Helvetica Neue" panose="020B0604020202020204" charset="0"/>
                <a:ea typeface="Helvetica Neue"/>
                <a:cs typeface="Helvetica Neue"/>
                <a:sym typeface="Helvetica Neue"/>
              </a:rPr>
              <a:t>Sätt upp mål och arbetssätt av ledningen
Permanent övervakning av anställdas resultat
</a:t>
            </a:r>
            <a:r>
              <a:rPr lang="sv-SE" sz="2200" b="1" kern="0" dirty="0">
                <a:solidFill>
                  <a:srgbClr val="000000"/>
                </a:solidFill>
                <a:latin typeface="Helvetica Neue" panose="020B0604020202020204" charset="0"/>
                <a:ea typeface="Helvetica Neue"/>
                <a:cs typeface="Helvetica Neue"/>
                <a:sym typeface="Helvetica Neue"/>
              </a:rPr>
              <a:t>Öppenhet för informell kommunikation</a:t>
            </a:r>
            <a:endParaRPr kumimoji="0" lang="en-US"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5" name="Google Shape;529;p11">
            <a:extLst>
              <a:ext uri="{FF2B5EF4-FFF2-40B4-BE49-F238E27FC236}">
                <a16:creationId xmlns:a16="http://schemas.microsoft.com/office/drawing/2014/main" id="{7C332857-4596-052B-4BEE-2E8BB7BF89A8}"/>
              </a:ext>
            </a:extLst>
          </p:cNvPr>
          <p:cNvSpPr/>
          <p:nvPr/>
        </p:nvSpPr>
        <p:spPr>
          <a:xfrm>
            <a:off x="1296000" y="6372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266700" algn="l"/>
              </a:tabLst>
            </a:pPr>
            <a:r>
              <a:rPr lang="en-US" sz="2400" b="1" kern="0" dirty="0">
                <a:solidFill>
                  <a:srgbClr val="000000"/>
                </a:solidFill>
                <a:latin typeface="Helvetica Neue" panose="020B0604020202020204" charset="0"/>
                <a:ea typeface="Helvetica Neue"/>
                <a:cs typeface="Helvetica Neue"/>
                <a:sym typeface="Helvetica Neue"/>
              </a:rPr>
              <a:t>2. </a:t>
            </a:r>
            <a:r>
              <a:rPr lang="sv-SE" sz="2400" b="1" kern="0" dirty="0">
                <a:solidFill>
                  <a:srgbClr val="000000"/>
                </a:solidFill>
                <a:latin typeface="Helvetica Neue" panose="020B0604020202020204" charset="0"/>
                <a:ea typeface="Helvetica Neue"/>
                <a:cs typeface="Helvetica Neue"/>
                <a:sym typeface="Helvetica Neue"/>
              </a:rPr>
              <a:t>Vilken aspekt av organisationsutveckling är inte till hjälp för att främja </a:t>
            </a:r>
            <a:r>
              <a:rPr lang="sv-SE" sz="2400" b="1" kern="0" dirty="0" err="1">
                <a:solidFill>
                  <a:srgbClr val="000000"/>
                </a:solidFill>
                <a:latin typeface="Helvetica Neue" panose="020B0604020202020204" charset="0"/>
                <a:ea typeface="Helvetica Neue"/>
                <a:cs typeface="Helvetica Neue"/>
                <a:sym typeface="Helvetica Neue"/>
              </a:rPr>
              <a:t>intraprenöriellt</a:t>
            </a:r>
            <a:r>
              <a:rPr lang="sv-SE" sz="2400" b="1" kern="0" dirty="0">
                <a:solidFill>
                  <a:srgbClr val="000000"/>
                </a:solidFill>
                <a:latin typeface="Helvetica Neue" panose="020B0604020202020204" charset="0"/>
                <a:ea typeface="Helvetica Neue"/>
                <a:cs typeface="Helvetica Neue"/>
                <a:sym typeface="Helvetica Neue"/>
              </a:rPr>
              <a:t> tänkande</a:t>
            </a:r>
            <a:r>
              <a:rPr lang="en-US" sz="2400" b="1" kern="0" dirty="0">
                <a:solidFill>
                  <a:srgbClr val="000000"/>
                </a:solidFill>
                <a:latin typeface="Helvetica Neue" panose="020B0604020202020204" charset="0"/>
                <a:ea typeface="Helvetica Neue"/>
                <a:cs typeface="Helvetica Neue"/>
                <a:sym typeface="Helvetica Neue"/>
              </a:rPr>
              <a:t>?</a:t>
            </a:r>
          </a:p>
          <a:p>
            <a:pPr marL="342900" lvl="0" indent="-342900">
              <a:buClr>
                <a:srgbClr val="000000"/>
              </a:buClr>
              <a:buSzPts val="2400"/>
              <a:buBlip>
                <a:blip r:embed="rId2"/>
              </a:buBlip>
              <a:defRPr/>
            </a:pPr>
            <a:r>
              <a:rPr lang="sv-SE" sz="2200" kern="0" dirty="0">
                <a:solidFill>
                  <a:srgbClr val="000000"/>
                </a:solidFill>
                <a:latin typeface="Helvetica Neue" panose="020B0604020202020204" charset="0"/>
                <a:ea typeface="Helvetica Neue"/>
                <a:cs typeface="Helvetica Neue"/>
                <a:sym typeface="Helvetica Neue"/>
              </a:rPr>
              <a:t>Alla känner till visionen och kan identifiera sig med dem
Uppmuntra proaktivt tänkande
</a:t>
            </a:r>
            <a:r>
              <a:rPr lang="sv-SE" sz="2200" b="1" kern="0" dirty="0">
                <a:solidFill>
                  <a:srgbClr val="000000"/>
                </a:solidFill>
                <a:latin typeface="Helvetica Neue" panose="020B0604020202020204" charset="0"/>
                <a:ea typeface="Helvetica Neue"/>
                <a:cs typeface="Helvetica Neue"/>
                <a:sym typeface="Helvetica Neue"/>
              </a:rPr>
              <a:t>Information kommer att tillhandahållas på begäran</a:t>
            </a:r>
            <a:endParaRPr kumimoji="0" lang="en-US"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6" name="Google Shape;534;p11">
            <a:extLst>
              <a:ext uri="{FF2B5EF4-FFF2-40B4-BE49-F238E27FC236}">
                <a16:creationId xmlns:a16="http://schemas.microsoft.com/office/drawing/2014/main" id="{FE9FF859-1935-E057-FA0A-41C2AE38CE26}"/>
              </a:ext>
            </a:extLst>
          </p:cNvPr>
          <p:cNvSpPr/>
          <p:nvPr/>
        </p:nvSpPr>
        <p:spPr>
          <a:xfrm>
            <a:off x="1296000" y="3384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1. </a:t>
            </a:r>
            <a:r>
              <a:rPr lang="sv-SE" sz="2400" b="1" kern="0" dirty="0">
                <a:solidFill>
                  <a:srgbClr val="000000"/>
                </a:solidFill>
                <a:latin typeface="Helvetica Neue" panose="020B0604020202020204" charset="0"/>
                <a:ea typeface="Helvetica Neue"/>
                <a:cs typeface="Helvetica Neue"/>
                <a:sym typeface="Helvetica Neue"/>
              </a:rPr>
              <a:t>Vad behöver en organisation göra för att</a:t>
            </a:r>
            <a:br>
              <a:rPr lang="sv-SE" sz="2400" b="1" kern="0" dirty="0">
                <a:solidFill>
                  <a:srgbClr val="000000"/>
                </a:solidFill>
                <a:latin typeface="Helvetica Neue" panose="020B0604020202020204" charset="0"/>
                <a:ea typeface="Helvetica Neue"/>
                <a:cs typeface="Helvetica Neue"/>
                <a:sym typeface="Helvetica Neue"/>
              </a:rPr>
            </a:br>
            <a:r>
              <a:rPr lang="sv-SE" sz="2400" b="1" kern="0" dirty="0">
                <a:solidFill>
                  <a:srgbClr val="000000"/>
                </a:solidFill>
                <a:latin typeface="Helvetica Neue" panose="020B0604020202020204" charset="0"/>
                <a:ea typeface="Helvetica Neue"/>
                <a:cs typeface="Helvetica Neue"/>
                <a:sym typeface="Helvetica Neue"/>
              </a:rPr>
              <a:t>  	uppmuntra intraprenörskap</a:t>
            </a:r>
            <a:r>
              <a:rPr lang="en-US" sz="2400" b="1" kern="0" dirty="0">
                <a:solidFill>
                  <a:srgbClr val="000000"/>
                </a:solidFill>
                <a:latin typeface="Helvetica Neue" panose="020B0604020202020204" charset="0"/>
                <a:ea typeface="Helvetica Neue"/>
                <a:cs typeface="Helvetica Neue"/>
                <a:sym typeface="Helvetica Neue"/>
              </a:rPr>
              <a:t>?</a:t>
            </a:r>
            <a:endParaRPr kumimoji="0" lang="en-US" sz="1400" b="1" i="0" u="none" strike="noStrike" kern="0" cap="none" spc="0" normalizeH="0" baseline="0" dirty="0">
              <a:ln>
                <a:noFill/>
              </a:ln>
              <a:solidFill>
                <a:srgbClr val="000000"/>
              </a:solidFill>
              <a:effectLst/>
              <a:uLnTx/>
              <a:uFillTx/>
              <a:latin typeface="Helvetica Neue" panose="020B0604020202020204" charset="0"/>
              <a:cs typeface="Arial"/>
              <a:sym typeface="Arial"/>
            </a:endParaRPr>
          </a:p>
          <a:p>
            <a:pPr marL="342900" lvl="0" indent="-342900">
              <a:buClr>
                <a:srgbClr val="000000"/>
              </a:buClr>
              <a:buSzPts val="2400"/>
              <a:buBlip>
                <a:blip r:embed="rId2"/>
              </a:buBlip>
              <a:defRPr/>
            </a:pPr>
            <a:r>
              <a:rPr lang="sv-SE" sz="2200" kern="0" dirty="0">
                <a:solidFill>
                  <a:srgbClr val="000000"/>
                </a:solidFill>
                <a:latin typeface="Helvetica Neue" panose="020B0604020202020204" charset="0"/>
                <a:ea typeface="Helvetica Neue"/>
                <a:cs typeface="Helvetica Neue"/>
                <a:sym typeface="Helvetica Neue"/>
              </a:rPr>
              <a:t>Visioner utvecklas av ledningen
</a:t>
            </a:r>
            <a:r>
              <a:rPr lang="sv-SE" sz="2200" b="1" kern="0" dirty="0">
                <a:solidFill>
                  <a:srgbClr val="000000"/>
                </a:solidFill>
                <a:latin typeface="Helvetica Neue" panose="020B0604020202020204" charset="0"/>
                <a:ea typeface="Helvetica Neue"/>
                <a:cs typeface="Helvetica Neue"/>
                <a:sym typeface="Helvetica Neue"/>
              </a:rPr>
              <a:t>Kontinuerligt arbete med att uppnå ett gott samarbete mellan ledning och medarbetare</a:t>
            </a:r>
            <a:r>
              <a:rPr lang="sv-SE" sz="2200" kern="0" dirty="0">
                <a:solidFill>
                  <a:srgbClr val="000000"/>
                </a:solidFill>
                <a:latin typeface="Helvetica Neue" panose="020B0604020202020204" charset="0"/>
                <a:ea typeface="Helvetica Neue"/>
                <a:cs typeface="Helvetica Neue"/>
                <a:sym typeface="Helvetica Neue"/>
              </a:rPr>
              <a:t>
Feedbacksystem som minskar effektivitet och engagemang</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8" name="Google Shape;537;p11">
            <a:extLst>
              <a:ext uri="{FF2B5EF4-FFF2-40B4-BE49-F238E27FC236}">
                <a16:creationId xmlns:a16="http://schemas.microsoft.com/office/drawing/2014/main" id="{6E694FCD-06B2-A1AB-B56A-E78DBFBFD3F1}"/>
              </a:ext>
            </a:extLst>
          </p:cNvPr>
          <p:cNvSpPr/>
          <p:nvPr/>
        </p:nvSpPr>
        <p:spPr>
          <a:xfrm>
            <a:off x="9396000" y="6192000"/>
            <a:ext cx="7740000" cy="3024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5. </a:t>
            </a:r>
            <a:r>
              <a:rPr lang="sv-SE" sz="2400" b="1" kern="0" dirty="0">
                <a:solidFill>
                  <a:srgbClr val="000000"/>
                </a:solidFill>
                <a:latin typeface="Helvetica Neue" panose="020B0604020202020204" charset="0"/>
                <a:ea typeface="Helvetica Neue"/>
                <a:cs typeface="Helvetica Neue"/>
                <a:sym typeface="Helvetica Neue"/>
              </a:rPr>
              <a:t>Vad är det bästa förfarandet för att organisera förändringsprocesser</a:t>
            </a:r>
            <a:r>
              <a:rPr lang="en-US" sz="2400" b="1" kern="0" dirty="0">
                <a:solidFill>
                  <a:srgbClr val="000000"/>
                </a:solidFill>
                <a:latin typeface="Helvetica Neue" panose="020B0604020202020204" charset="0"/>
                <a:ea typeface="Helvetica Neue"/>
                <a:cs typeface="Helvetica Neue"/>
                <a:sym typeface="Helvetica Neue"/>
              </a:rPr>
              <a:t>?</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lvl="0" indent="-342900">
              <a:buClr>
                <a:srgbClr val="000000"/>
              </a:buClr>
              <a:buSzPts val="2400"/>
              <a:buBlip>
                <a:blip r:embed="rId2"/>
              </a:buBlip>
            </a:pPr>
            <a:r>
              <a:rPr lang="sv-SE" sz="2200" b="1" kern="0" dirty="0">
                <a:solidFill>
                  <a:srgbClr val="000000"/>
                </a:solidFill>
                <a:latin typeface="Helvetica Neue" panose="020B0604020202020204" charset="0"/>
                <a:ea typeface="Helvetica Neue"/>
                <a:cs typeface="Helvetica Neue"/>
                <a:sym typeface="Helvetica Neue"/>
              </a:rPr>
              <a:t>Använda PDCA-cykeln som ett strukturerat och systematiskt verktyg för förändringsprocesser</a:t>
            </a:r>
            <a:r>
              <a:rPr lang="sv-SE" sz="2200" kern="0" dirty="0">
                <a:solidFill>
                  <a:srgbClr val="000000"/>
                </a:solidFill>
                <a:latin typeface="Helvetica Neue" panose="020B0604020202020204" charset="0"/>
                <a:ea typeface="Helvetica Neue"/>
                <a:cs typeface="Helvetica Neue"/>
                <a:sym typeface="Helvetica Neue"/>
              </a:rPr>
              <a:t>
Alla arbetar för en dellösning, chefen har överblicken
Hindrar informellt koalitionsbyggande</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12" name="Google Shape;540;p11">
            <a:extLst>
              <a:ext uri="{FF2B5EF4-FFF2-40B4-BE49-F238E27FC236}">
                <a16:creationId xmlns:a16="http://schemas.microsoft.com/office/drawing/2014/main" id="{ABE57770-989A-50AA-68C2-9A059022BF6B}"/>
              </a:ext>
            </a:extLst>
          </p:cNvPr>
          <p:cNvSpPr/>
          <p:nvPr/>
        </p:nvSpPr>
        <p:spPr>
          <a:xfrm>
            <a:off x="9396000" y="3924000"/>
            <a:ext cx="7740000" cy="2160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pPr>
            <a:r>
              <a:rPr lang="en-US" sz="2400" b="1" kern="0" dirty="0">
                <a:solidFill>
                  <a:srgbClr val="000000"/>
                </a:solidFill>
                <a:latin typeface="Helvetica Neue" panose="020B0604020202020204" charset="0"/>
                <a:ea typeface="Helvetica Neue"/>
                <a:cs typeface="Helvetica Neue"/>
                <a:sym typeface="Helvetica Neue"/>
              </a:rPr>
              <a:t>4. </a:t>
            </a:r>
            <a:r>
              <a:rPr lang="sv-SE" sz="2400" b="1" kern="0" dirty="0">
                <a:solidFill>
                  <a:srgbClr val="000000"/>
                </a:solidFill>
                <a:latin typeface="Helvetica Neue" panose="020B0604020202020204" charset="0"/>
                <a:ea typeface="Helvetica Neue"/>
                <a:cs typeface="Helvetica Neue"/>
                <a:sym typeface="Helvetica Neue"/>
              </a:rPr>
              <a:t>Vad behövs för god kommunikation</a:t>
            </a:r>
            <a:r>
              <a:rPr lang="en-US" sz="2400" b="1" kern="0" dirty="0">
                <a:solidFill>
                  <a:srgbClr val="000000"/>
                </a:solidFill>
                <a:latin typeface="Helvetica Neue" panose="020B0604020202020204" charset="0"/>
                <a:ea typeface="Helvetica Neue"/>
                <a:cs typeface="Helvetica Neue"/>
                <a:sym typeface="Helvetica Neue"/>
              </a:rPr>
              <a:t>?</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19050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lvl="0" indent="-342900">
              <a:buClr>
                <a:srgbClr val="000000"/>
              </a:buClr>
              <a:buSzPts val="2400"/>
              <a:buBlip>
                <a:blip r:embed="rId2"/>
              </a:buBlip>
              <a:defRPr/>
            </a:pPr>
            <a:r>
              <a:rPr lang="sv-SE" sz="2200" kern="0" dirty="0">
                <a:solidFill>
                  <a:srgbClr val="000000"/>
                </a:solidFill>
                <a:latin typeface="Helvetica Neue" panose="020B0604020202020204" charset="0"/>
                <a:ea typeface="Helvetica Neue"/>
                <a:cs typeface="Helvetica Neue"/>
                <a:sym typeface="Helvetica Neue"/>
              </a:rPr>
              <a:t>Fokusera på din egen situation och strategi
</a:t>
            </a:r>
            <a:r>
              <a:rPr lang="sv-SE" sz="2200" b="1" kern="0" dirty="0">
                <a:solidFill>
                  <a:srgbClr val="000000"/>
                </a:solidFill>
                <a:latin typeface="Helvetica Neue" panose="020B0604020202020204" charset="0"/>
                <a:ea typeface="Helvetica Neue"/>
                <a:cs typeface="Helvetica Neue"/>
                <a:sym typeface="Helvetica Neue"/>
              </a:rPr>
              <a:t>Lyssna på andra</a:t>
            </a:r>
            <a:r>
              <a:rPr lang="sv-SE" sz="2200" kern="0" dirty="0">
                <a:solidFill>
                  <a:srgbClr val="000000"/>
                </a:solidFill>
                <a:latin typeface="Helvetica Neue" panose="020B0604020202020204" charset="0"/>
                <a:ea typeface="Helvetica Neue"/>
                <a:cs typeface="Helvetica Neue"/>
                <a:sym typeface="Helvetica Neue"/>
              </a:rPr>
              <a:t>
Så mindre kommunikation som möjligt </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6031991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9906000" cy="1569660"/>
          </a:xfrm>
          <a:prstGeom prst="rect">
            <a:avLst/>
          </a:prstGeom>
          <a:noFill/>
        </p:spPr>
        <p:txBody>
          <a:bodyPr wrap="square" rtlCol="0">
            <a:spAutoFit/>
          </a:bodyPr>
          <a:lstStyle/>
          <a:p>
            <a:r>
              <a:rPr lang="en-US"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Sammanfattningsvis
</a:t>
            </a:r>
            <a:endPar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9251774" cy="954107"/>
          </a:xfrm>
          <a:prstGeom prst="rect">
            <a:avLst/>
          </a:prstGeom>
          <a:noFill/>
        </p:spPr>
        <p:txBody>
          <a:bodyPr wrap="square">
            <a:spAutoFit/>
          </a:bodyPr>
          <a:lstStyle/>
          <a:p>
            <a:pPr algn="just"/>
            <a:r>
              <a:rPr lang="sv-SE"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Bra gjort! Nu vet du mer om: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FC6253D5-1995-CCC5-98CA-63B3C2DBCAD0}"/>
              </a:ext>
            </a:extLst>
          </p:cNvPr>
          <p:cNvSpPr txBox="1"/>
          <p:nvPr/>
        </p:nvSpPr>
        <p:spPr>
          <a:xfrm>
            <a:off x="1296000" y="3384000"/>
            <a:ext cx="9576000" cy="3447057"/>
          </a:xfrm>
          <a:prstGeom prst="rect">
            <a:avLst/>
          </a:prstGeom>
          <a:noFill/>
          <a:ln>
            <a:noFill/>
          </a:ln>
        </p:spPr>
        <p:txBody>
          <a:bodyPr spcFirstLastPara="1" wrap="square" lIns="91425" tIns="45700" rIns="91425" bIns="45700" anchor="t" anchorCtr="0">
            <a:spAutoFit/>
          </a:bodyPr>
          <a:lstStyle/>
          <a:p>
            <a:pPr marL="628650" lvl="0" indent="-628650">
              <a:spcAft>
                <a:spcPts val="1200"/>
              </a:spcAft>
              <a:buClr>
                <a:srgbClr val="000000"/>
              </a:buClr>
              <a:buSzPct val="135000"/>
              <a:buBlip>
                <a:blip r:embed="rId3"/>
              </a:buBlip>
            </a:pPr>
            <a:r>
              <a:rPr lang="sv-SE" sz="2400" dirty="0">
                <a:solidFill>
                  <a:schemeClr val="dk1"/>
                </a:solidFill>
                <a:latin typeface="Helvetica Neue" panose="020B0604020202020204" charset="0"/>
                <a:ea typeface="Helvetica Neue"/>
                <a:cs typeface="Helvetica Neue"/>
                <a:sym typeface="Helvetica Neue"/>
              </a:rPr>
              <a:t>Effekten av intraorganisatorisk kommunikation och teamhantering
Typer av feedback och uppskattning
definitionen och skillnaderna mellan visioner, mål och krav
hur och varför involvera alla anställda
hur man använder PDCA-cykeln som verktyg för systematisk och kontinuerlig förbättring</a:t>
            </a:r>
            <a:endParaRPr lang="en-US" sz="2400" b="0" i="0" u="none" strike="noStrike" cap="none" dirty="0">
              <a:solidFill>
                <a:schemeClr val="dk1"/>
              </a:solidFill>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3258165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err="1">
                <a:solidFill>
                  <a:srgbClr val="4D94B7"/>
                </a:solidFill>
                <a:latin typeface="Helvetica Neue" panose="020B0604020202020204" charset="0"/>
                <a:ea typeface="Helvetica Neue"/>
                <a:cs typeface="Helvetica Neue"/>
                <a:sym typeface="Helvetica Neue"/>
              </a:rPr>
              <a:t>Bibliografi</a:t>
            </a:r>
            <a:r>
              <a:rPr lang="en-US" sz="4800" b="1" dirty="0">
                <a:solidFill>
                  <a:srgbClr val="4D94B7"/>
                </a:solidFill>
                <a:latin typeface="Helvetica Neue" panose="020B0604020202020204" charset="0"/>
                <a:ea typeface="Helvetica Neue"/>
                <a:cs typeface="Helvetica Neue"/>
                <a:sym typeface="Helvetica Neue"/>
              </a:rPr>
              <a:t> (1)</a:t>
            </a:r>
            <a:endParaRPr lang="en-US" dirty="0">
              <a:latin typeface="Helvetica Neue" panose="020B0604020202020204" charset="0"/>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24535"/>
          </a:xfrm>
          <a:prstGeom prst="rect">
            <a:avLst/>
          </a:prstGeom>
          <a:ln>
            <a:noFill/>
          </a:ln>
        </p:spPr>
        <p:txBody>
          <a:bodyPr wrap="square">
            <a:spAutoFit/>
          </a:bodyPr>
          <a:lstStyle/>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Brounstein, M. (2007). </a:t>
            </a:r>
            <a:r>
              <a:rPr lang="en-US" sz="2400" i="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Coaching für Dummies</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2. Auflage. Wiley-VCH.</a:t>
            </a: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Calibri"/>
                <a:cs typeface="Calibri"/>
                <a:sym typeface="Calibri"/>
              </a:rPr>
              <a:t>Burns, P. (2013). </a:t>
            </a:r>
            <a:r>
              <a:rPr lang="en-US" sz="2400" i="1" dirty="0">
                <a:solidFill>
                  <a:schemeClr val="dk1"/>
                </a:solidFill>
                <a:latin typeface="Helvetica Neue" panose="020B0604020202020204" charset="0"/>
                <a:ea typeface="Calibri"/>
                <a:cs typeface="Calibri"/>
                <a:sym typeface="Calibri"/>
              </a:rPr>
              <a:t>Corporate Entrepreneurship. Innovation and strategy in large organizations. </a:t>
            </a:r>
            <a:r>
              <a:rPr lang="en-US" sz="2400" dirty="0">
                <a:solidFill>
                  <a:schemeClr val="dk1"/>
                </a:solidFill>
                <a:latin typeface="Helvetica Neue" panose="020B0604020202020204" charset="0"/>
                <a:ea typeface="Calibri"/>
                <a:cs typeface="Calibri"/>
                <a:sym typeface="Calibri"/>
              </a:rPr>
              <a:t>3rd edition. Palgrave Macmillan</a:t>
            </a: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Calibri"/>
                <a:cs typeface="Calibri"/>
                <a:sym typeface="Calibri"/>
              </a:rPr>
              <a:t>Diehl, A. (2020</a:t>
            </a:r>
            <a:r>
              <a:rPr lang="en-US" sz="2400" i="1" dirty="0">
                <a:solidFill>
                  <a:schemeClr val="dk1"/>
                </a:solidFill>
                <a:latin typeface="Helvetica Neue" panose="020B0604020202020204" charset="0"/>
                <a:ea typeface="Calibri"/>
                <a:cs typeface="Calibri"/>
                <a:sym typeface="Calibri"/>
              </a:rPr>
              <a:t>). Kotter Change Management – Ein 8 Stufen Modell für erfolgreiche Veränderungen. </a:t>
            </a:r>
            <a:r>
              <a:rPr lang="en-US" sz="2400" dirty="0">
                <a:solidFill>
                  <a:schemeClr val="dk1"/>
                </a:solidFill>
                <a:latin typeface="Helvetica Neue" panose="020B0604020202020204" charset="0"/>
                <a:ea typeface="Calibri"/>
                <a:cs typeface="Calibri"/>
                <a:sym typeface="Calibri"/>
              </a:rPr>
              <a:t>https://digitaleneuordnung.de/blog/kotter-modell/.</a:t>
            </a: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cs typeface="Calibri"/>
                <a:sym typeface="Verdana"/>
              </a:rPr>
              <a:t>Eberhardt, D. (). </a:t>
            </a:r>
            <a:r>
              <a:rPr lang="en-US" sz="2400" i="1" dirty="0">
                <a:solidFill>
                  <a:schemeClr val="dk1"/>
                </a:solidFill>
                <a:latin typeface="Helvetica Neue" panose="020B0604020202020204" charset="0"/>
                <a:cs typeface="Calibri"/>
                <a:sym typeface="Verdana"/>
              </a:rPr>
              <a:t>Generationen zusammen führen - Mit Millennials, Generation X und Babyboomern die Arbeitswelt gestalten</a:t>
            </a:r>
            <a:r>
              <a:rPr lang="en-US" sz="2400" dirty="0">
                <a:solidFill>
                  <a:schemeClr val="dk1"/>
                </a:solidFill>
                <a:latin typeface="Helvetica Neue" panose="020B0604020202020204" charset="0"/>
                <a:cs typeface="Calibri"/>
                <a:sym typeface="Verdana"/>
              </a:rPr>
              <a:t>. 2. Auflage. Haufe Verlag.</a:t>
            </a:r>
            <a:endParaRPr lang="en-US" sz="2400" dirty="0">
              <a:solidFill>
                <a:schemeClr val="dk1"/>
              </a:solidFill>
              <a:latin typeface="Helvetica Neue" panose="020B0604020202020204" charset="0"/>
              <a:cs typeface="Calibri"/>
              <a:sym typeface="Calibri"/>
            </a:endParaRP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Föhr, T. (2021). </a:t>
            </a:r>
            <a:r>
              <a:rPr lang="en-US" sz="2400" i="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Pick-up Feedback für Führungskräfte. Wissen und Methoden für eine eigenverantwortliche Feedback- und Lernkultur</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managerSeminare.</a:t>
            </a:r>
          </a:p>
          <a:p>
            <a:pPr marL="722313" indent="-722313">
              <a:spcAft>
                <a:spcPts val="2400"/>
              </a:spcAft>
              <a:buClr>
                <a:srgbClr val="4D94B7"/>
              </a:buClr>
              <a:buSzPct val="105000"/>
              <a:buFont typeface="+mj-lt"/>
              <a:buAutoNum type="arabicParenBoth"/>
              <a:defRPr/>
            </a:pPr>
            <a:r>
              <a:rPr lang="en-US" altLang="es-ES" sz="2400" i="1" dirty="0">
                <a:latin typeface="Helvetica Neue" panose="020B0604020202020204" charset="0"/>
                <a:ea typeface="Microsoft Sans Serif" panose="020B0604020202020204" pitchFamily="34" charset="0"/>
                <a:cs typeface="Microsoft Sans Serif" panose="020B0604020202020204" pitchFamily="34" charset="0"/>
              </a:rPr>
              <a:t>Goals</a:t>
            </a: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 (n. d.). In: Cambridge Dictionary. Retrieved from: https://dictionary.cambridge.org/.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24535"/>
          </a:xfrm>
          <a:prstGeom prst="rect">
            <a:avLst/>
          </a:prstGeom>
          <a:ln>
            <a:noFill/>
          </a:ln>
        </p:spPr>
        <p:txBody>
          <a:bodyPr wrap="square">
            <a:spAutoFit/>
          </a:bodyPr>
          <a:lstStyle/>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Hisrich, R. D. (1990). Entrepreneurship/intrapreneurship.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American Psychologist</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 45 (2), p. 209–222.</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Mai, J. (2022).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PDCA-Zyklus: Plan-Do-Check-Act – einfach erklärt.</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 Karrierebibel. https://karrierebibel.de/pdca-zyklus/.</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Prof. Dr. Maier, G. W. (2018).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Organisationsentwicklung</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 Gabler Wirtschaftslexikon. https://wirtschaftslexikon.gabler.de/definition/organisationsentwicklung-43924/version-267246</a:t>
            </a:r>
            <a:endPar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endParaRP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Müller-Roterberg, C. (2018).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Management-Handbuch Innovation. </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Tipps &amp; Tools. Books on demand.</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Prof. Dr. Bartscher, T. (2018).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On the job training. </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 Gabler Wirtschaftslexikon. https://wirtschaftslexikon.gabler.de/definition/job-training-46199/version-269485.</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Prof. Dr. Lackes, R. (2018).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Kommunikation.</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In: Gabler Wirtschaftslexikon. </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https://wirtschaftslexikon.gabler.de/definition/kommunikation-37167/version-260610.</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Google Shape;223;g1813c7b12cb_4_1">
            <a:extLst>
              <a:ext uri="{FF2B5EF4-FFF2-40B4-BE49-F238E27FC236}">
                <a16:creationId xmlns:a16="http://schemas.microsoft.com/office/drawing/2014/main" id="{E35DCE05-729B-0478-89F8-41F847AE23AE}"/>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err="1">
                <a:solidFill>
                  <a:srgbClr val="4D94B7"/>
                </a:solidFill>
                <a:latin typeface="Helvetica Neue" panose="020B0604020202020204" charset="0"/>
                <a:ea typeface="Helvetica Neue"/>
                <a:cs typeface="Helvetica Neue"/>
                <a:sym typeface="Helvetica Neue"/>
              </a:rPr>
              <a:t>Bibliografi</a:t>
            </a:r>
            <a:r>
              <a:rPr lang="en-US" sz="4800" b="1" dirty="0">
                <a:solidFill>
                  <a:srgbClr val="4D94B7"/>
                </a:solidFill>
                <a:latin typeface="Helvetica Neue" panose="020B0604020202020204" charset="0"/>
                <a:ea typeface="Helvetica Neue"/>
                <a:cs typeface="Helvetica Neue"/>
                <a:sym typeface="Helvetica Neue"/>
              </a:rPr>
              <a:t> (2)</a:t>
            </a:r>
            <a:endParaRPr lang="en-US" dirty="0">
              <a:latin typeface="Helvetica Neue" panose="020B0604020202020204" charset="0"/>
            </a:endParaRPr>
          </a:p>
        </p:txBody>
      </p:sp>
    </p:spTree>
    <p:extLst>
      <p:ext uri="{BB962C8B-B14F-4D97-AF65-F5344CB8AC3E}">
        <p14:creationId xmlns:p14="http://schemas.microsoft.com/office/powerpoint/2010/main" val="1144819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86090"/>
          </a:xfrm>
          <a:prstGeom prst="rect">
            <a:avLst/>
          </a:prstGeom>
          <a:ln>
            <a:noFill/>
          </a:ln>
        </p:spPr>
        <p:txBody>
          <a:bodyPr wrap="square">
            <a:spAutoFit/>
          </a:bodyPr>
          <a:lstStyle/>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a:pP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Requirements</a:t>
            </a: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(n. d.). In: Cambridge Dictionary. Retrieved from: https://dictionary.cambridge.org/.</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a:pP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PR2 report</a:t>
            </a: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a:pPr>
            <a:r>
              <a:rPr kumimoji="0" lang="en-US" sz="2400" b="0" i="0" u="none" strike="noStrike" kern="1200" cap="none" spc="0" normalizeH="0" baseline="0" dirty="0">
                <a:ln>
                  <a:noFill/>
                </a:ln>
                <a:solidFill>
                  <a:srgbClr val="000000"/>
                </a:solidFill>
                <a:effectLst/>
                <a:uLnTx/>
                <a:uFillTx/>
                <a:latin typeface="Helvetica Neue" panose="020B0604020202020204" charset="0"/>
                <a:ea typeface="+mn-ea"/>
                <a:cs typeface="+mn-cs"/>
              </a:rPr>
              <a:t>Sala, A., Punie, Y., Garkov, V. and Cabrera Giraldez, M. (2020). </a:t>
            </a:r>
            <a:r>
              <a:rPr kumimoji="0" lang="en-US" sz="2400" b="0" i="1" u="none" strike="noStrike" kern="1200" cap="none" spc="0" normalizeH="0" baseline="0" dirty="0">
                <a:ln>
                  <a:noFill/>
                </a:ln>
                <a:solidFill>
                  <a:srgbClr val="000000"/>
                </a:solidFill>
                <a:effectLst/>
                <a:uLnTx/>
                <a:uFillTx/>
                <a:latin typeface="Helvetica Neue" panose="020B0604020202020204" charset="0"/>
                <a:ea typeface="+mn-ea"/>
                <a:cs typeface="+mn-cs"/>
              </a:rPr>
              <a:t>LifeComp: The European Framework for Personal, Social and Learning to Learn Key Competence</a:t>
            </a:r>
            <a:r>
              <a:rPr kumimoji="0" lang="en-US" sz="2400" b="0" i="0" u="none" strike="noStrike" kern="1200" cap="none" spc="0" normalizeH="0" baseline="0" dirty="0">
                <a:ln>
                  <a:noFill/>
                </a:ln>
                <a:solidFill>
                  <a:srgbClr val="000000"/>
                </a:solidFill>
                <a:effectLst/>
                <a:uLnTx/>
                <a:uFillTx/>
                <a:latin typeface="Helvetica Neue" panose="020B0604020202020204" charset="0"/>
                <a:ea typeface="+mn-ea"/>
                <a:cs typeface="+mn-cs"/>
              </a:rPr>
              <a:t>, EUR 30246 EN, Publications Office of the European Union. ISBN 978-92-76-19417-0, doi:10.2760/922681, JRC120911. https://publications.jrc.ec.europa.eu/repository/handle/JRC120911.</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6"/>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Schulz von Thun Institut (n.d.).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Das Kommunikationsquadrat</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https://www.schulz-von-thun.de/die-modelle/das-kommunikationsquadrat. </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6"/>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Statista Research Department (2022).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Bevölkerung in Deutschland nach Generationen 2021</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https://de.statista.com/statistik/daten/studie/1130193/umfrage/bevoelkerung-in-deutschland-nach-generationen/.</a:t>
            </a:r>
          </a:p>
        </p:txBody>
      </p:sp>
      <p:sp>
        <p:nvSpPr>
          <p:cNvPr id="2" name="Google Shape;223;g1813c7b12cb_4_1">
            <a:extLst>
              <a:ext uri="{FF2B5EF4-FFF2-40B4-BE49-F238E27FC236}">
                <a16:creationId xmlns:a16="http://schemas.microsoft.com/office/drawing/2014/main" id="{C5AFEC79-45E3-9BE0-84CE-3D48FBBBDA02}"/>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err="1">
                <a:solidFill>
                  <a:srgbClr val="4D94B7"/>
                </a:solidFill>
                <a:latin typeface="Helvetica Neue" panose="020B0604020202020204" charset="0"/>
                <a:ea typeface="Helvetica Neue"/>
                <a:cs typeface="Helvetica Neue"/>
                <a:sym typeface="Helvetica Neue"/>
              </a:rPr>
              <a:t>Bibliografi</a:t>
            </a:r>
            <a:r>
              <a:rPr lang="en-US" sz="4800" b="1" dirty="0">
                <a:solidFill>
                  <a:srgbClr val="4D94B7"/>
                </a:solidFill>
                <a:latin typeface="Helvetica Neue" panose="020B0604020202020204" charset="0"/>
                <a:ea typeface="Helvetica Neue"/>
                <a:cs typeface="Helvetica Neue"/>
                <a:sym typeface="Helvetica Neue"/>
              </a:rPr>
              <a:t> (3)</a:t>
            </a:r>
            <a:endParaRPr lang="en-US" dirty="0">
              <a:latin typeface="Helvetica Neue" panose="020B0604020202020204" charset="0"/>
            </a:endParaRPr>
          </a:p>
        </p:txBody>
      </p:sp>
    </p:spTree>
    <p:extLst>
      <p:ext uri="{BB962C8B-B14F-4D97-AF65-F5344CB8AC3E}">
        <p14:creationId xmlns:p14="http://schemas.microsoft.com/office/powerpoint/2010/main" val="1557906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86090"/>
          </a:xfrm>
          <a:prstGeom prst="rect">
            <a:avLst/>
          </a:prstGeom>
          <a:ln>
            <a:noFill/>
          </a:ln>
        </p:spPr>
        <p:txBody>
          <a:bodyPr wrap="square">
            <a:spAutoFit/>
          </a:bodyPr>
          <a:lstStyle/>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Stock-Homburg, R. (2013).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Personalmanagement. Theorien – Konzepte - Instrumente. </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3. Auflage. Springer Gabler.</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Teuber, S.; Nagel, M.; Mieke, C. (2021).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Personal und Organisation. Die wichtigsten Methoden</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UVK.</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University of Massachusetts Global. (n. d.).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Business Blog: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What is transformational leadership? Understanding the impact of inspirational guidance</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https://www.umassglobal.edu/news-and-events/blog/what-is-transformational-leadership.</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Watts, L.L., Steele, L.M. and Den Hartog, D.N. (2020). Uncertainty avoidance moderates the relationship between transformational leadership and innovation: a meta-analysis.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Journal of International Business Studies,</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Vol. 51, No. 1, pp. 138-145.</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Vahs, D.; Brem, A. (2015).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Innovationsmanagement. Von der Idee zur erfolgreichen Vermarktung</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 5. Auflage. Schäfer Poeschel.</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Google Shape;223;g1813c7b12cb_4_1">
            <a:extLst>
              <a:ext uri="{FF2B5EF4-FFF2-40B4-BE49-F238E27FC236}">
                <a16:creationId xmlns:a16="http://schemas.microsoft.com/office/drawing/2014/main" id="{C6157721-6EAD-28B5-F552-CBA487D4DFCE}"/>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lvl="0"/>
            <a:r>
              <a:rPr lang="en-US" sz="4800" b="1" dirty="0" err="1">
                <a:solidFill>
                  <a:srgbClr val="4D94B7"/>
                </a:solidFill>
                <a:latin typeface="Helvetica Neue" panose="020B0604020202020204" charset="0"/>
                <a:ea typeface="Helvetica Neue"/>
                <a:cs typeface="Helvetica Neue"/>
                <a:sym typeface="Helvetica Neue"/>
              </a:rPr>
              <a:t>Bibliografi</a:t>
            </a:r>
            <a:r>
              <a:rPr lang="en-US" sz="4800" b="1" dirty="0">
                <a:solidFill>
                  <a:srgbClr val="4D94B7"/>
                </a:solidFill>
                <a:latin typeface="Helvetica Neue" panose="020B0604020202020204" charset="0"/>
                <a:ea typeface="Helvetica Neue"/>
                <a:cs typeface="Helvetica Neue"/>
                <a:sym typeface="Helvetica Neue"/>
              </a:rPr>
              <a:t> (4)</a:t>
            </a:r>
            <a:endParaRPr lang="en-US" dirty="0">
              <a:latin typeface="Helvetica Neue" panose="020B0604020202020204" charset="0"/>
            </a:endParaRPr>
          </a:p>
        </p:txBody>
      </p:sp>
    </p:spTree>
    <p:extLst>
      <p:ext uri="{BB962C8B-B14F-4D97-AF65-F5344CB8AC3E}">
        <p14:creationId xmlns:p14="http://schemas.microsoft.com/office/powerpoint/2010/main" val="396050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3200400" y="3888000"/>
            <a:ext cx="10515600" cy="2308324"/>
          </a:xfrm>
          <a:prstGeom prst="rect">
            <a:avLst/>
          </a:prstGeom>
          <a:noFill/>
        </p:spPr>
        <p:txBody>
          <a:bodyPr wrap="square">
            <a:spAutoFit/>
          </a:bodyPr>
          <a:lstStyle/>
          <a:p>
            <a:pPr lvl="0" algn="ctr">
              <a:tabLst>
                <a:tab pos="1205230" algn="l"/>
                <a:tab pos="1926589" algn="l"/>
                <a:tab pos="2915920" algn="l"/>
                <a:tab pos="3444875" algn="l"/>
                <a:tab pos="4383405" algn="l"/>
                <a:tab pos="6796405" algn="l"/>
              </a:tabLst>
              <a:defRPr/>
            </a:pPr>
            <a:r>
              <a:rPr lang="sv-SE"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 intraorganisatorisk kommunikation för att stärka den </a:t>
            </a:r>
            <a:r>
              <a:rPr lang="sv-SE" sz="4800" b="1" spc="-114"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intraprenöriella</a:t>
            </a:r>
            <a:r>
              <a:rPr lang="sv-SE"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kulturen</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1</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97BA29A0-EA86-DD6D-3EDC-78A29AD08907}"/>
              </a:ext>
            </a:extLst>
          </p:cNvPr>
          <p:cNvSpPr txBox="1"/>
          <p:nvPr/>
        </p:nvSpPr>
        <p:spPr>
          <a:xfrm>
            <a:off x="1296000" y="6084000"/>
            <a:ext cx="10980000" cy="3970277"/>
          </a:xfrm>
          <a:prstGeom prst="rect">
            <a:avLst/>
          </a:prstGeom>
          <a:noFill/>
          <a:ln>
            <a:noFill/>
          </a:ln>
        </p:spPr>
        <p:txBody>
          <a:bodyPr spcFirstLastPara="1" wrap="square" lIns="91425" tIns="45700" rIns="91425" bIns="45700" anchor="t" anchorCtr="0">
            <a:spAutoFit/>
          </a:bodyPr>
          <a:lstStyle/>
          <a:p>
            <a:pPr lvl="0">
              <a:lnSpc>
                <a:spcPct val="150000"/>
              </a:lnSpc>
              <a:buClr>
                <a:srgbClr val="000000"/>
              </a:buClr>
              <a:buSzPts val="2800"/>
            </a:pPr>
            <a:r>
              <a:rPr lang="sv-SE" sz="2800" b="1" dirty="0">
                <a:solidFill>
                  <a:srgbClr val="AED633"/>
                </a:solidFill>
                <a:latin typeface="Helvetica Neue" panose="020B0604020202020204" charset="0"/>
                <a:ea typeface="Helvetica Neue"/>
                <a:cs typeface="Helvetica Neue"/>
                <a:sym typeface="Helvetica Neue"/>
              </a:rPr>
              <a:t>1.1 Definition och tekniker
1.2 Frekvent utbyte
1.3 Kultur av feedback
1.4 Insyn i visioner, mål och krav
1.5 Fördelar med att främja intraprenörskap för ditt företag
</a:t>
            </a:r>
            <a:endParaRPr lang="en-US" sz="2800" b="1" i="0" u="none" strike="noStrike" cap="none" dirty="0">
              <a:solidFill>
                <a:srgbClr val="AED633"/>
              </a:solidFill>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3682568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2308324"/>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sz="7200" b="1" spc="-114">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Tack!
</a:t>
            </a:r>
            <a:endParaRPr kumimoji="0" lang="en-US" sz="72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461665"/>
          </a:xfrm>
          <a:prstGeom prst="rect">
            <a:avLst/>
          </a:prstGeom>
          <a:noFill/>
        </p:spPr>
        <p:txBody>
          <a:bodyPr wrap="square">
            <a:sp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736800" cy="1569660"/>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0210800" cy="954107"/>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Definition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och</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tekniker</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4" name="CuadroTexto 3">
            <a:extLst>
              <a:ext uri="{FF2B5EF4-FFF2-40B4-BE49-F238E27FC236}">
                <a16:creationId xmlns:a16="http://schemas.microsoft.com/office/drawing/2014/main" id="{633A6902-D9D2-B0AB-6884-5120254AD2C7}"/>
              </a:ext>
            </a:extLst>
          </p:cNvPr>
          <p:cNvSpPr txBox="1"/>
          <p:nvPr/>
        </p:nvSpPr>
        <p:spPr>
          <a:xfrm rot="20985544">
            <a:off x="2679122" y="4528720"/>
            <a:ext cx="6177541" cy="3614468"/>
          </a:xfrm>
          <a:prstGeom prst="foldedCorner">
            <a:avLst/>
          </a:prstGeom>
          <a:solidFill>
            <a:schemeClr val="bg1">
              <a:lumMod val="85000"/>
            </a:schemeClr>
          </a:solidFill>
          <a:ln>
            <a:solidFill>
              <a:schemeClr val="bg1"/>
            </a:solidFill>
          </a:ln>
        </p:spPr>
        <p:txBody>
          <a:bodyPr wrap="square" rtlCol="0">
            <a:noAutofit/>
          </a:bodyPr>
          <a:lstStyle/>
          <a:p>
            <a:pPr marL="0" marR="0" lvl="0" indent="0" algn="ctr" rtl="0">
              <a:spcBef>
                <a:spcPts val="0"/>
              </a:spcBef>
              <a:spcAft>
                <a:spcPts val="0"/>
              </a:spcAft>
              <a:buNone/>
            </a:pPr>
            <a:endPar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p>
            <a:pPr marL="0" marR="0" lvl="0" indent="0" algn="ctr" rtl="0">
              <a:spcBef>
                <a:spcPts val="0"/>
              </a:spcBef>
              <a:spcAft>
                <a:spcPts val="0"/>
              </a:spcAft>
              <a:buNone/>
            </a:pP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Definition: </a:t>
            </a:r>
          </a:p>
          <a:p>
            <a:pPr marL="0" marR="0" lvl="0" indent="0" algn="ctr" rtl="0">
              <a:spcBef>
                <a:spcPts val="0"/>
              </a:spcBef>
              <a:spcAft>
                <a:spcPts val="0"/>
              </a:spcAft>
              <a:buNone/>
            </a:pPr>
            <a:endParaRPr lang="en-US" sz="12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p>
            <a:pPr lvl="0" algn="ctr"/>
            <a:r>
              <a:rPr lang="sv-SE"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Utbyte av meddelanden eller information mellan människor. De kommunikationskanaler som används är språk å ena sidan och kroppsspråk (icke-verbal kommunikation), inklusive ansiktsuttryck, gester, ögonkontakt, rumsligt avstånd, å andra sidan</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endParaRPr lang="en-US" sz="18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9, 10</a:t>
            </a:r>
          </a:p>
        </p:txBody>
      </p:sp>
      <p:sp>
        <p:nvSpPr>
          <p:cNvPr id="27" name="Rechteck: abgerundete Ecken 4">
            <a:extLst>
              <a:ext uri="{FF2B5EF4-FFF2-40B4-BE49-F238E27FC236}">
                <a16:creationId xmlns:a16="http://schemas.microsoft.com/office/drawing/2014/main" id="{0E72D41E-6513-9203-5468-C99CDFC54653}"/>
              </a:ext>
            </a:extLst>
          </p:cNvPr>
          <p:cNvSpPr txBox="1"/>
          <p:nvPr/>
        </p:nvSpPr>
        <p:spPr>
          <a:xfrm>
            <a:off x="10440000" y="5400000"/>
            <a:ext cx="2880000" cy="18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Kommunikation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i</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allmänhet</a:t>
            </a:r>
            <a:endParaRPr lang="en-US" sz="2400" kern="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hteck: abgerundete Ecken 4">
            <a:extLst>
              <a:ext uri="{FF2B5EF4-FFF2-40B4-BE49-F238E27FC236}">
                <a16:creationId xmlns:a16="http://schemas.microsoft.com/office/drawing/2014/main" id="{894CF368-C331-E6F2-2E43-FFCD8B650B2E}"/>
              </a:ext>
            </a:extLst>
          </p:cNvPr>
          <p:cNvSpPr txBox="1"/>
          <p:nvPr/>
        </p:nvSpPr>
        <p:spPr>
          <a:xfrm>
            <a:off x="13392000" y="5400000"/>
            <a:ext cx="2880000" cy="1800000"/>
          </a:xfrm>
          <a:prstGeom prst="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Kommunikation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i</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möten</a:t>
            </a:r>
            <a:endParaRPr lang="en-US" sz="2400" kern="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8" name="CuadroTexto 3">
            <a:extLst>
              <a:ext uri="{FF2B5EF4-FFF2-40B4-BE49-F238E27FC236}">
                <a16:creationId xmlns:a16="http://schemas.microsoft.com/office/drawing/2014/main" id="{4D5BE66C-272A-39CD-8C90-A7906AC20AB3}"/>
              </a:ext>
            </a:extLst>
          </p:cNvPr>
          <p:cNvSpPr txBox="1"/>
          <p:nvPr/>
        </p:nvSpPr>
        <p:spPr>
          <a:xfrm>
            <a:off x="10440000" y="4788000"/>
            <a:ext cx="5832000" cy="648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lvl="0" algn="ct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Vi </a:t>
            </a:r>
            <a:r>
              <a:rPr lang="en-US" sz="24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skiljer</a:t>
            </a: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mellan</a:t>
            </a: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endParaRPr lang="en-US" sz="1800" b="1" dirty="0">
              <a:latin typeface="Helvetica Neue" panose="020B0604020202020204" charset="0"/>
              <a:ea typeface="Microsoft Sans Serif" panose="020B0604020202020204" pitchFamily="34" charset="0"/>
              <a:cs typeface="Microsoft Sans Serif" panose="020B0604020202020204" pitchFamily="34" charset="0"/>
            </a:endParaRPr>
          </a:p>
        </p:txBody>
      </p:sp>
      <p:pic>
        <p:nvPicPr>
          <p:cNvPr id="7" name="Google Shape;195;p24" descr="Anheften mit einfarbiger Füllung">
            <a:extLst>
              <a:ext uri="{FF2B5EF4-FFF2-40B4-BE49-F238E27FC236}">
                <a16:creationId xmlns:a16="http://schemas.microsoft.com/office/drawing/2014/main" id="{CA2563F8-4CC4-0D16-BD54-D5F317A3B675}"/>
              </a:ext>
            </a:extLst>
          </p:cNvPr>
          <p:cNvPicPr preferRelativeResize="0"/>
          <p:nvPr/>
        </p:nvPicPr>
        <p:blipFill rotWithShape="1">
          <a:blip r:embed="rId2">
            <a:alphaModFix/>
          </a:blip>
          <a:srcRect/>
          <a:stretch/>
        </p:blipFill>
        <p:spPr>
          <a:xfrm rot="4518548">
            <a:off x="5178628" y="3979787"/>
            <a:ext cx="914400" cy="914400"/>
          </a:xfrm>
          <a:prstGeom prst="rect">
            <a:avLst/>
          </a:prstGeom>
          <a:noFill/>
          <a:ln>
            <a:noFill/>
          </a:ln>
          <a:effectLst>
            <a:outerShdw blurRad="149987" dist="250190" dir="8460000" algn="ctr">
              <a:srgbClr val="000000">
                <a:alpha val="27843"/>
              </a:srgbClr>
            </a:outerShdw>
          </a:effectLst>
        </p:spPr>
      </p:pic>
      <p:sp>
        <p:nvSpPr>
          <p:cNvPr id="6" name="CuadroTexto 3">
            <a:extLst>
              <a:ext uri="{FF2B5EF4-FFF2-40B4-BE49-F238E27FC236}">
                <a16:creationId xmlns:a16="http://schemas.microsoft.com/office/drawing/2014/main" id="{B6DDA7AA-05CB-6468-B37B-52ACF752A5E6}"/>
              </a:ext>
            </a:extLst>
          </p:cNvPr>
          <p:cNvSpPr txBox="1"/>
          <p:nvPr/>
        </p:nvSpPr>
        <p:spPr>
          <a:xfrm>
            <a:off x="1295400" y="3384000"/>
            <a:ext cx="13986163" cy="830997"/>
          </a:xfrm>
          <a:prstGeom prst="rect">
            <a:avLst/>
          </a:prstGeom>
          <a:noFill/>
        </p:spPr>
        <p:txBody>
          <a:bodyPr wrap="square" rtlCol="0">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Definition av </a:t>
            </a: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a:t>
            </a: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kommunikation</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243362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up)">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up)">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animBg="1"/>
      <p:bldP spid="30"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uadroTexto 3">
            <a:extLst>
              <a:ext uri="{FF2B5EF4-FFF2-40B4-BE49-F238E27FC236}">
                <a16:creationId xmlns:a16="http://schemas.microsoft.com/office/drawing/2014/main" id="{F71FAD87-ECCB-57C9-1661-930791168EAE}"/>
              </a:ext>
            </a:extLst>
          </p:cNvPr>
          <p:cNvSpPr txBox="1"/>
          <p:nvPr/>
        </p:nvSpPr>
        <p:spPr>
          <a:xfrm>
            <a:off x="1295400" y="3384000"/>
            <a:ext cx="15773400" cy="830997"/>
          </a:xfrm>
          <a:prstGeom prst="rect">
            <a:avLst/>
          </a:prstGeom>
          <a:noFill/>
        </p:spPr>
        <p:txBody>
          <a:bodyPr wrap="square" rtlCol="0">
            <a:spAutoFit/>
          </a:bodyPr>
          <a:lstStyle/>
          <a:p>
            <a:pPr lvl="0"/>
            <a:r>
              <a:rPr lang="en-US" sz="2400" b="1">
                <a:latin typeface="Helvetica Neue" panose="020B0604020202020204" charset="0"/>
                <a:ea typeface="Microsoft Sans Serif" panose="020B0604020202020204" pitchFamily="34" charset="0"/>
                <a:cs typeface="Microsoft Sans Serif" panose="020B0604020202020204" pitchFamily="34" charset="0"/>
                <a:sym typeface="Calibri"/>
              </a:rPr>
              <a:t>4-sidorsmodellen för kommunikation (1)
</a:t>
            </a:r>
            <a:endParaRPr lang="en-US" sz="18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4" name="CuadroTexto 1">
            <a:extLst>
              <a:ext uri="{FF2B5EF4-FFF2-40B4-BE49-F238E27FC236}">
                <a16:creationId xmlns:a16="http://schemas.microsoft.com/office/drawing/2014/main" id="{D4F6608A-02EF-989A-8A20-F353FF27334D}"/>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16</a:t>
            </a:r>
          </a:p>
        </p:txBody>
      </p:sp>
      <p:sp>
        <p:nvSpPr>
          <p:cNvPr id="36" name="CuadroTexto 3">
            <a:extLst>
              <a:ext uri="{FF2B5EF4-FFF2-40B4-BE49-F238E27FC236}">
                <a16:creationId xmlns:a16="http://schemas.microsoft.com/office/drawing/2014/main" id="{3CC9F76B-3B4D-0993-54E2-4E7701DA2E82}"/>
              </a:ext>
            </a:extLst>
          </p:cNvPr>
          <p:cNvSpPr txBox="1"/>
          <p:nvPr/>
        </p:nvSpPr>
        <p:spPr>
          <a:xfrm>
            <a:off x="9720000" y="3384000"/>
            <a:ext cx="7416000" cy="1289887"/>
          </a:xfrm>
          <a:prstGeom prst="rect">
            <a:avLst/>
          </a:prstGeom>
          <a:noFill/>
        </p:spPr>
        <p:txBody>
          <a:bodyPr wrap="square" rtlCol="0">
            <a:noAutofit/>
          </a:bodyPr>
          <a:lstStyle/>
          <a:p>
            <a:pPr lvl="0" algn="ctr"/>
            <a:r>
              <a:rPr lang="sv-SE"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rPr>
              <a:t>När jag som människa säger något, då är jag aktiv på fyra sätt. Var och en av mina uttryck innehåller både fyra meddelanden och om jag vill det eller inte:</a:t>
            </a:r>
          </a:p>
        </p:txBody>
      </p:sp>
      <p:sp>
        <p:nvSpPr>
          <p:cNvPr id="21" name="Rechteck: abgerundete Ecken 4">
            <a:extLst>
              <a:ext uri="{FF2B5EF4-FFF2-40B4-BE49-F238E27FC236}">
                <a16:creationId xmlns:a16="http://schemas.microsoft.com/office/drawing/2014/main" id="{63100B3D-A8FB-A1E2-B03E-1463D8818528}"/>
              </a:ext>
            </a:extLst>
          </p:cNvPr>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lvl="0" algn="ctr" defTabSz="106680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Kommunikation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i</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allmänhet</a:t>
            </a:r>
            <a:endParaRPr lang="en-US" sz="2400" kern="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7" name="Rechteck: abgerundete Ecken 4">
            <a:extLst>
              <a:ext uri="{FF2B5EF4-FFF2-40B4-BE49-F238E27FC236}">
                <a16:creationId xmlns:a16="http://schemas.microsoft.com/office/drawing/2014/main" id="{AEF8BD3A-5658-744E-F503-F2513614D6FC}"/>
              </a:ext>
            </a:extLst>
          </p:cNvPr>
          <p:cNvSpPr txBox="1"/>
          <p:nvPr/>
        </p:nvSpPr>
        <p:spPr>
          <a:xfrm>
            <a:off x="14707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lvl="0" algn="ctr" defTabSz="106680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Kommunikation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i</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möten</a:t>
            </a:r>
            <a:endParaRPr lang="en-US" sz="2400" kern="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8" name="CuadroTexto 3">
            <a:extLst>
              <a:ext uri="{FF2B5EF4-FFF2-40B4-BE49-F238E27FC236}">
                <a16:creationId xmlns:a16="http://schemas.microsoft.com/office/drawing/2014/main" id="{AB1CA600-9E11-28F6-74C3-54DDB376D58E}"/>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lvl="0" algn="ct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Vi </a:t>
            </a:r>
            <a:r>
              <a:rPr lang="en-US" sz="2400" b="1"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skiljer</a:t>
            </a: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b="1"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mellan</a:t>
            </a: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endParaRPr lang="en-US" sz="18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cxnSp>
        <p:nvCxnSpPr>
          <p:cNvPr id="19" name="Google Shape;233;p6">
            <a:extLst>
              <a:ext uri="{FF2B5EF4-FFF2-40B4-BE49-F238E27FC236}">
                <a16:creationId xmlns:a16="http://schemas.microsoft.com/office/drawing/2014/main" id="{92A4D2F7-8A6A-C7A5-F977-021E287671BA}"/>
              </a:ext>
            </a:extLst>
          </p:cNvPr>
          <p:cNvCxnSpPr>
            <a:cxnSpLocks/>
          </p:cNvCxnSpPr>
          <p:nvPr/>
        </p:nvCxnSpPr>
        <p:spPr>
          <a:xfrm flipV="1">
            <a:off x="8480652" y="6864794"/>
            <a:ext cx="902398" cy="561762"/>
          </a:xfrm>
          <a:prstGeom prst="straightConnector1">
            <a:avLst/>
          </a:prstGeom>
          <a:noFill/>
          <a:ln w="76200" cap="flat" cmpd="sng">
            <a:solidFill>
              <a:srgbClr val="93B3D7"/>
            </a:solidFill>
            <a:prstDash val="solid"/>
            <a:round/>
            <a:headEnd type="none" w="sm" len="sm"/>
            <a:tailEnd type="triangle" w="med" len="med"/>
          </a:ln>
        </p:spPr>
      </p:cxnSp>
      <p:cxnSp>
        <p:nvCxnSpPr>
          <p:cNvPr id="18" name="Google Shape;232;p6">
            <a:extLst>
              <a:ext uri="{FF2B5EF4-FFF2-40B4-BE49-F238E27FC236}">
                <a16:creationId xmlns:a16="http://schemas.microsoft.com/office/drawing/2014/main" id="{AD6F473C-8877-A38A-C400-E4E62A77E4B8}"/>
              </a:ext>
            </a:extLst>
          </p:cNvPr>
          <p:cNvCxnSpPr>
            <a:cxnSpLocks/>
          </p:cNvCxnSpPr>
          <p:nvPr/>
        </p:nvCxnSpPr>
        <p:spPr>
          <a:xfrm flipV="1">
            <a:off x="8442254" y="6712967"/>
            <a:ext cx="940796" cy="151827"/>
          </a:xfrm>
          <a:prstGeom prst="straightConnector1">
            <a:avLst/>
          </a:prstGeom>
          <a:noFill/>
          <a:ln w="76200" cap="flat" cmpd="sng">
            <a:solidFill>
              <a:srgbClr val="FBF763"/>
            </a:solidFill>
            <a:prstDash val="solid"/>
            <a:round/>
            <a:headEnd type="none" w="sm" len="sm"/>
            <a:tailEnd type="triangle" w="med" len="med"/>
          </a:ln>
        </p:spPr>
      </p:cxnSp>
      <p:cxnSp>
        <p:nvCxnSpPr>
          <p:cNvPr id="17" name="Google Shape;231;p6">
            <a:extLst>
              <a:ext uri="{FF2B5EF4-FFF2-40B4-BE49-F238E27FC236}">
                <a16:creationId xmlns:a16="http://schemas.microsoft.com/office/drawing/2014/main" id="{45B4D166-6460-12B7-DC5B-824BD7AF9C9D}"/>
              </a:ext>
            </a:extLst>
          </p:cNvPr>
          <p:cNvCxnSpPr>
            <a:cxnSpLocks/>
            <a:endCxn id="11" idx="1"/>
          </p:cNvCxnSpPr>
          <p:nvPr/>
        </p:nvCxnSpPr>
        <p:spPr>
          <a:xfrm>
            <a:off x="8480652" y="6387112"/>
            <a:ext cx="902398" cy="193555"/>
          </a:xfrm>
          <a:prstGeom prst="straightConnector1">
            <a:avLst/>
          </a:prstGeom>
          <a:noFill/>
          <a:ln w="76200" cap="flat" cmpd="sng">
            <a:solidFill>
              <a:schemeClr val="accent3"/>
            </a:solidFill>
            <a:prstDash val="solid"/>
            <a:round/>
            <a:headEnd type="none" w="sm" len="sm"/>
            <a:tailEnd type="triangle" w="med" len="med"/>
          </a:ln>
        </p:spPr>
      </p:cxnSp>
      <p:cxnSp>
        <p:nvCxnSpPr>
          <p:cNvPr id="16" name="Google Shape;230;p6">
            <a:extLst>
              <a:ext uri="{FF2B5EF4-FFF2-40B4-BE49-F238E27FC236}">
                <a16:creationId xmlns:a16="http://schemas.microsoft.com/office/drawing/2014/main" id="{1E53092D-205A-E43A-829A-8F88321D376B}"/>
              </a:ext>
            </a:extLst>
          </p:cNvPr>
          <p:cNvCxnSpPr>
            <a:cxnSpLocks/>
          </p:cNvCxnSpPr>
          <p:nvPr/>
        </p:nvCxnSpPr>
        <p:spPr>
          <a:xfrm>
            <a:off x="8480652" y="5541223"/>
            <a:ext cx="902398" cy="845889"/>
          </a:xfrm>
          <a:prstGeom prst="straightConnector1">
            <a:avLst/>
          </a:prstGeom>
          <a:noFill/>
          <a:ln w="76200" cap="flat" cmpd="sng">
            <a:solidFill>
              <a:srgbClr val="FF0000"/>
            </a:solidFill>
            <a:prstDash val="solid"/>
            <a:round/>
            <a:headEnd type="none" w="sm" len="sm"/>
            <a:tailEnd type="triangle" w="med" len="med"/>
          </a:ln>
        </p:spPr>
      </p:cxnSp>
      <p:sp>
        <p:nvSpPr>
          <p:cNvPr id="2" name="Google Shape;216;p6">
            <a:extLst>
              <a:ext uri="{FF2B5EF4-FFF2-40B4-BE49-F238E27FC236}">
                <a16:creationId xmlns:a16="http://schemas.microsoft.com/office/drawing/2014/main" id="{B589270B-DA45-CB86-89A6-9ED47D074145}"/>
              </a:ext>
            </a:extLst>
          </p:cNvPr>
          <p:cNvSpPr txBox="1"/>
          <p:nvPr/>
        </p:nvSpPr>
        <p:spPr>
          <a:xfrm>
            <a:off x="1152000" y="6220667"/>
            <a:ext cx="1895050" cy="720000"/>
          </a:xfrm>
          <a:prstGeom prst="rect">
            <a:avLst/>
          </a:prstGeom>
          <a:noFill/>
          <a:ln>
            <a:noFill/>
          </a:ln>
        </p:spPr>
        <p:txBody>
          <a:bodyPr spcFirstLastPara="1" wrap="square" lIns="91425" tIns="45700" rIns="91425" bIns="45700" anchor="ctr" anchorCtr="0">
            <a:noAutofit/>
          </a:bodyPr>
          <a:lstStyle/>
          <a:p>
            <a:pPr lvl="0"/>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Budbärarer</a:t>
            </a:r>
          </a:p>
        </p:txBody>
      </p:sp>
      <p:sp>
        <p:nvSpPr>
          <p:cNvPr id="3" name="Google Shape;217;p6">
            <a:extLst>
              <a:ext uri="{FF2B5EF4-FFF2-40B4-BE49-F238E27FC236}">
                <a16:creationId xmlns:a16="http://schemas.microsoft.com/office/drawing/2014/main" id="{741E50FE-29F6-32E5-41C5-347631D453FF}"/>
              </a:ext>
            </a:extLst>
          </p:cNvPr>
          <p:cNvSpPr/>
          <p:nvPr/>
        </p:nvSpPr>
        <p:spPr>
          <a:xfrm>
            <a:off x="4595050" y="4960667"/>
            <a:ext cx="3240000" cy="540000"/>
          </a:xfrm>
          <a:prstGeom prst="rect">
            <a:avLst/>
          </a:prstGeom>
          <a:solidFill>
            <a:srgbClr val="93B3D7"/>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lvl="0" algn="ct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Fakta information</a:t>
            </a:r>
          </a:p>
        </p:txBody>
      </p:sp>
      <p:sp>
        <p:nvSpPr>
          <p:cNvPr id="4" name="Google Shape;218;p6">
            <a:extLst>
              <a:ext uri="{FF2B5EF4-FFF2-40B4-BE49-F238E27FC236}">
                <a16:creationId xmlns:a16="http://schemas.microsoft.com/office/drawing/2014/main" id="{C131E75A-4CB7-02B1-4813-B189EC5B8E20}"/>
              </a:ext>
            </a:extLst>
          </p:cNvPr>
          <p:cNvSpPr/>
          <p:nvPr/>
        </p:nvSpPr>
        <p:spPr>
          <a:xfrm>
            <a:off x="7835050" y="4960667"/>
            <a:ext cx="540000" cy="3240000"/>
          </a:xfrm>
          <a:prstGeom prst="rect">
            <a:avLst/>
          </a:prstGeom>
          <a:solidFill>
            <a:srgbClr val="F7230D"/>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vert" wrap="square" lIns="91425" tIns="45700" rIns="91425" bIns="45700" anchor="ctr" anchorCtr="0">
            <a:noAutofit/>
          </a:bodyPr>
          <a:lstStyle/>
          <a:p>
            <a:pPr lvl="0" algn="ct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Uppmaning</a:t>
            </a:r>
          </a:p>
        </p:txBody>
      </p:sp>
      <p:sp>
        <p:nvSpPr>
          <p:cNvPr id="5" name="Google Shape;219;p6">
            <a:extLst>
              <a:ext uri="{FF2B5EF4-FFF2-40B4-BE49-F238E27FC236}">
                <a16:creationId xmlns:a16="http://schemas.microsoft.com/office/drawing/2014/main" id="{1581A528-8126-35B5-0EFA-FB8C2BCFA8CC}"/>
              </a:ext>
            </a:extLst>
          </p:cNvPr>
          <p:cNvSpPr/>
          <p:nvPr/>
        </p:nvSpPr>
        <p:spPr>
          <a:xfrm>
            <a:off x="4595050" y="7660667"/>
            <a:ext cx="3240000" cy="540000"/>
          </a:xfrm>
          <a:prstGeom prst="rect">
            <a:avLst/>
          </a:prstGeom>
          <a:solidFill>
            <a:srgbClr val="FBF76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lvl="0" algn="ct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Relation</a:t>
            </a:r>
          </a:p>
        </p:txBody>
      </p:sp>
      <p:sp>
        <p:nvSpPr>
          <p:cNvPr id="6" name="Google Shape;220;p6">
            <a:extLst>
              <a:ext uri="{FF2B5EF4-FFF2-40B4-BE49-F238E27FC236}">
                <a16:creationId xmlns:a16="http://schemas.microsoft.com/office/drawing/2014/main" id="{1BC03B5B-F826-9159-79A7-C0C1A98C11E0}"/>
              </a:ext>
            </a:extLst>
          </p:cNvPr>
          <p:cNvSpPr/>
          <p:nvPr/>
        </p:nvSpPr>
        <p:spPr>
          <a:xfrm>
            <a:off x="4055050" y="4960667"/>
            <a:ext cx="540000" cy="3240000"/>
          </a:xfrm>
          <a:prstGeom prst="rect">
            <a:avLst/>
          </a:prstGeom>
          <a:solidFill>
            <a:srgbClr val="9BBB59"/>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vert270" wrap="square" lIns="91425" tIns="45700" rIns="91425" bIns="45700" anchor="ctr" anchorCtr="0">
            <a:noAutofit/>
          </a:bodyPr>
          <a:lstStyle/>
          <a:p>
            <a:pPr lvl="0" algn="ct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Självinsikt</a:t>
            </a:r>
          </a:p>
        </p:txBody>
      </p:sp>
      <p:sp>
        <p:nvSpPr>
          <p:cNvPr id="11" name="Google Shape;225;p6">
            <a:extLst>
              <a:ext uri="{FF2B5EF4-FFF2-40B4-BE49-F238E27FC236}">
                <a16:creationId xmlns:a16="http://schemas.microsoft.com/office/drawing/2014/main" id="{CEF33805-632E-A220-1D7A-C1AB41A6B50A}"/>
              </a:ext>
            </a:extLst>
          </p:cNvPr>
          <p:cNvSpPr txBox="1"/>
          <p:nvPr/>
        </p:nvSpPr>
        <p:spPr>
          <a:xfrm>
            <a:off x="9383050" y="6220667"/>
            <a:ext cx="1692000" cy="720000"/>
          </a:xfrm>
          <a:prstGeom prst="rect">
            <a:avLst/>
          </a:prstGeom>
          <a:noFill/>
          <a:ln>
            <a:noFill/>
          </a:ln>
        </p:spPr>
        <p:txBody>
          <a:bodyPr spcFirstLastPara="1" wrap="square" lIns="91425" tIns="45700" rIns="91425" bIns="45700" anchor="ctr" anchorCtr="0">
            <a:noAutofit/>
          </a:bodyPr>
          <a:lstStyle/>
          <a:p>
            <a:pPr lvl="0"/>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Mottagare</a:t>
            </a:r>
          </a:p>
        </p:txBody>
      </p:sp>
      <p:cxnSp>
        <p:nvCxnSpPr>
          <p:cNvPr id="111" name="Google Shape;230;p6">
            <a:extLst>
              <a:ext uri="{FF2B5EF4-FFF2-40B4-BE49-F238E27FC236}">
                <a16:creationId xmlns:a16="http://schemas.microsoft.com/office/drawing/2014/main" id="{7CFD374C-99D4-34D3-11B3-FD97A03F261C}"/>
              </a:ext>
            </a:extLst>
          </p:cNvPr>
          <p:cNvCxnSpPr>
            <a:cxnSpLocks/>
            <a:stCxn id="2" idx="3"/>
          </p:cNvCxnSpPr>
          <p:nvPr/>
        </p:nvCxnSpPr>
        <p:spPr>
          <a:xfrm flipV="1">
            <a:off x="3047050" y="5395714"/>
            <a:ext cx="915705" cy="1184953"/>
          </a:xfrm>
          <a:prstGeom prst="straightConnector1">
            <a:avLst/>
          </a:prstGeom>
          <a:noFill/>
          <a:ln w="76200" cap="flat" cmpd="sng">
            <a:solidFill>
              <a:srgbClr val="FF0000"/>
            </a:solidFill>
            <a:prstDash val="solid"/>
            <a:round/>
            <a:headEnd type="none" w="sm" len="sm"/>
            <a:tailEnd type="triangle" w="med" len="med"/>
          </a:ln>
        </p:spPr>
      </p:cxnSp>
      <p:cxnSp>
        <p:nvCxnSpPr>
          <p:cNvPr id="112" name="Google Shape;231;p6">
            <a:extLst>
              <a:ext uri="{FF2B5EF4-FFF2-40B4-BE49-F238E27FC236}">
                <a16:creationId xmlns:a16="http://schemas.microsoft.com/office/drawing/2014/main" id="{8A4A9E20-E72B-D821-FCBE-C709A5BA77D8}"/>
              </a:ext>
            </a:extLst>
          </p:cNvPr>
          <p:cNvCxnSpPr>
            <a:cxnSpLocks/>
            <a:stCxn id="2" idx="3"/>
          </p:cNvCxnSpPr>
          <p:nvPr/>
        </p:nvCxnSpPr>
        <p:spPr>
          <a:xfrm flipV="1">
            <a:off x="3047050" y="6325620"/>
            <a:ext cx="977687" cy="255047"/>
          </a:xfrm>
          <a:prstGeom prst="straightConnector1">
            <a:avLst/>
          </a:prstGeom>
          <a:noFill/>
          <a:ln w="76200" cap="flat" cmpd="sng">
            <a:solidFill>
              <a:schemeClr val="accent3"/>
            </a:solidFill>
            <a:prstDash val="solid"/>
            <a:round/>
            <a:headEnd type="none" w="sm" len="sm"/>
            <a:tailEnd type="triangle" w="med" len="med"/>
          </a:ln>
        </p:spPr>
      </p:cxnSp>
      <p:cxnSp>
        <p:nvCxnSpPr>
          <p:cNvPr id="113" name="Google Shape;232;p6">
            <a:extLst>
              <a:ext uri="{FF2B5EF4-FFF2-40B4-BE49-F238E27FC236}">
                <a16:creationId xmlns:a16="http://schemas.microsoft.com/office/drawing/2014/main" id="{94D569AE-8D39-F296-F845-709CD3A39389}"/>
              </a:ext>
            </a:extLst>
          </p:cNvPr>
          <p:cNvCxnSpPr>
            <a:cxnSpLocks/>
            <a:stCxn id="2" idx="3"/>
          </p:cNvCxnSpPr>
          <p:nvPr/>
        </p:nvCxnSpPr>
        <p:spPr>
          <a:xfrm>
            <a:off x="3047050" y="6580667"/>
            <a:ext cx="915705" cy="360000"/>
          </a:xfrm>
          <a:prstGeom prst="straightConnector1">
            <a:avLst/>
          </a:prstGeom>
          <a:noFill/>
          <a:ln w="76200" cap="flat" cmpd="sng">
            <a:solidFill>
              <a:srgbClr val="FBF763"/>
            </a:solidFill>
            <a:prstDash val="solid"/>
            <a:round/>
            <a:headEnd type="none" w="sm" len="sm"/>
            <a:tailEnd type="triangle" w="med" len="med"/>
          </a:ln>
        </p:spPr>
      </p:cxnSp>
      <p:cxnSp>
        <p:nvCxnSpPr>
          <p:cNvPr id="114" name="Google Shape;233;p6">
            <a:extLst>
              <a:ext uri="{FF2B5EF4-FFF2-40B4-BE49-F238E27FC236}">
                <a16:creationId xmlns:a16="http://schemas.microsoft.com/office/drawing/2014/main" id="{1CB75294-E9F8-51DA-BE18-34B8C34418C3}"/>
              </a:ext>
            </a:extLst>
          </p:cNvPr>
          <p:cNvCxnSpPr>
            <a:cxnSpLocks/>
            <a:stCxn id="2" idx="3"/>
          </p:cNvCxnSpPr>
          <p:nvPr/>
        </p:nvCxnSpPr>
        <p:spPr>
          <a:xfrm>
            <a:off x="3047050" y="6580667"/>
            <a:ext cx="952888" cy="1013953"/>
          </a:xfrm>
          <a:prstGeom prst="straightConnector1">
            <a:avLst/>
          </a:prstGeom>
          <a:noFill/>
          <a:ln w="76200" cap="flat" cmpd="sng">
            <a:solidFill>
              <a:srgbClr val="93B3D7"/>
            </a:solidFill>
            <a:prstDash val="solid"/>
            <a:round/>
            <a:headEnd type="none" w="sm" len="sm"/>
            <a:tailEnd type="triangle" w="med" len="med"/>
          </a:ln>
        </p:spPr>
      </p:cxnSp>
      <p:sp>
        <p:nvSpPr>
          <p:cNvPr id="139" name="Textfeld 138">
            <a:extLst>
              <a:ext uri="{FF2B5EF4-FFF2-40B4-BE49-F238E27FC236}">
                <a16:creationId xmlns:a16="http://schemas.microsoft.com/office/drawing/2014/main" id="{0D201A8F-CE16-F9DD-0091-912F5D7DD6BF}"/>
              </a:ext>
            </a:extLst>
          </p:cNvPr>
          <p:cNvSpPr txBox="1"/>
          <p:nvPr/>
        </p:nvSpPr>
        <p:spPr>
          <a:xfrm>
            <a:off x="11658600" y="5688664"/>
            <a:ext cx="4608000" cy="828222"/>
          </a:xfrm>
          <a:prstGeom prst="rect">
            <a:avLst/>
          </a:prstGeom>
          <a:solidFill>
            <a:srgbClr val="90B0D4"/>
          </a:solidFill>
          <a:ln>
            <a:solidFill>
              <a:schemeClr val="bg1"/>
            </a:solidFill>
          </a:ln>
        </p:spPr>
        <p:txBody>
          <a:bodyPr wrap="square">
            <a:noAutofit/>
          </a:bodyPr>
          <a:lstStyle/>
          <a:p>
            <a:pPr lvl="0" algn="ctr">
              <a:defRPr/>
            </a:pPr>
            <a:r>
              <a:rPr lang="sv-SE" sz="240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faktainformation</a:t>
            </a:r>
          </a:p>
          <a:p>
            <a:pPr lvl="0" algn="ctr">
              <a:defRPr/>
            </a:pPr>
            <a:r>
              <a:rPr lang="sv-SE" sz="2400" i="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(vad jag informerar om)</a:t>
            </a:r>
          </a:p>
        </p:txBody>
      </p:sp>
      <p:sp>
        <p:nvSpPr>
          <p:cNvPr id="140" name="Textfeld 139">
            <a:extLst>
              <a:ext uri="{FF2B5EF4-FFF2-40B4-BE49-F238E27FC236}">
                <a16:creationId xmlns:a16="http://schemas.microsoft.com/office/drawing/2014/main" id="{033B0294-B303-DB09-E720-97915B9FDF8E}"/>
              </a:ext>
            </a:extLst>
          </p:cNvPr>
          <p:cNvSpPr txBox="1"/>
          <p:nvPr/>
        </p:nvSpPr>
        <p:spPr>
          <a:xfrm>
            <a:off x="11658600" y="4860664"/>
            <a:ext cx="4608000" cy="828222"/>
          </a:xfrm>
          <a:prstGeom prst="rect">
            <a:avLst/>
          </a:prstGeom>
          <a:solidFill>
            <a:srgbClr val="99B958"/>
          </a:solidFill>
          <a:ln>
            <a:solidFill>
              <a:schemeClr val="bg1"/>
            </a:solidFill>
          </a:ln>
        </p:spPr>
        <p:txBody>
          <a:bodyPr wrap="square">
            <a:noAutofit/>
          </a:bodyPr>
          <a:lstStyle/>
          <a:p>
            <a:pPr lvl="0" algn="ctr">
              <a:defRPr/>
            </a:pPr>
            <a:r>
              <a:rPr lang="sv-SE" sz="240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en självexponering</a:t>
            </a:r>
          </a:p>
          <a:p>
            <a:pPr lvl="0" algn="ctr">
              <a:defRPr/>
            </a:pPr>
            <a:r>
              <a:rPr lang="sv-SE" sz="2400" i="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(vad jag avslöjar om mig själv)</a:t>
            </a:r>
          </a:p>
        </p:txBody>
      </p:sp>
      <p:sp>
        <p:nvSpPr>
          <p:cNvPr id="141" name="Textfeld 140">
            <a:extLst>
              <a:ext uri="{FF2B5EF4-FFF2-40B4-BE49-F238E27FC236}">
                <a16:creationId xmlns:a16="http://schemas.microsoft.com/office/drawing/2014/main" id="{7E7FF1BD-11A2-FBE1-7E54-8E1F5E0A5EE5}"/>
              </a:ext>
            </a:extLst>
          </p:cNvPr>
          <p:cNvSpPr txBox="1"/>
          <p:nvPr/>
        </p:nvSpPr>
        <p:spPr>
          <a:xfrm>
            <a:off x="11658600" y="6516664"/>
            <a:ext cx="4608000" cy="1116000"/>
          </a:xfrm>
          <a:prstGeom prst="rect">
            <a:avLst/>
          </a:prstGeom>
          <a:solidFill>
            <a:srgbClr val="F9F562"/>
          </a:solidFill>
          <a:ln>
            <a:solidFill>
              <a:schemeClr val="bg1"/>
            </a:solidFill>
          </a:ln>
        </p:spPr>
        <p:txBody>
          <a:bodyPr wrap="square">
            <a:noAutofit/>
          </a:bodyPr>
          <a:lstStyle/>
          <a:p>
            <a:pPr lvl="0" algn="ctr">
              <a:defRPr/>
            </a:pPr>
            <a:r>
              <a:rPr lang="sv-SE" sz="240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Ett relationstips</a:t>
            </a:r>
          </a:p>
          <a:p>
            <a:pPr lvl="0" algn="ctr">
              <a:defRPr/>
            </a:pPr>
            <a:r>
              <a:rPr lang="sv-SE" sz="2400" i="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(vad jag tycker om och hur jag kan relatera till dig)</a:t>
            </a:r>
          </a:p>
        </p:txBody>
      </p:sp>
      <p:sp>
        <p:nvSpPr>
          <p:cNvPr id="142" name="Textfeld 141">
            <a:extLst>
              <a:ext uri="{FF2B5EF4-FFF2-40B4-BE49-F238E27FC236}">
                <a16:creationId xmlns:a16="http://schemas.microsoft.com/office/drawing/2014/main" id="{FB2E6039-4A98-7CD7-028C-6FDFB3CBFA2C}"/>
              </a:ext>
            </a:extLst>
          </p:cNvPr>
          <p:cNvSpPr txBox="1"/>
          <p:nvPr/>
        </p:nvSpPr>
        <p:spPr>
          <a:xfrm>
            <a:off x="11658600" y="7632664"/>
            <a:ext cx="4608000" cy="1152000"/>
          </a:xfrm>
          <a:prstGeom prst="rect">
            <a:avLst/>
          </a:prstGeom>
          <a:solidFill>
            <a:srgbClr val="FF0000"/>
          </a:solidFill>
          <a:ln>
            <a:solidFill>
              <a:schemeClr val="bg1"/>
            </a:solidFill>
          </a:ln>
        </p:spPr>
        <p:txBody>
          <a:bodyPr wrap="square">
            <a:noAutofit/>
          </a:bodyPr>
          <a:lstStyle/>
          <a:p>
            <a:pPr lvl="0" algn="ctr">
              <a:defRPr/>
            </a:pPr>
            <a:r>
              <a:rPr lang="sv-SE" sz="2400"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En uppmaning</a:t>
            </a:r>
          </a:p>
          <a:p>
            <a:pPr lvl="0" algn="ctr">
              <a:defRPr/>
            </a:pPr>
            <a:r>
              <a:rPr lang="sv-SE" sz="2400" i="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(vad jag vill uppnå tillsammans med dig)</a:t>
            </a:r>
          </a:p>
        </p:txBody>
      </p:sp>
      <p:sp>
        <p:nvSpPr>
          <p:cNvPr id="9" name="CuadroTexto 1">
            <a:extLst>
              <a:ext uri="{FF2B5EF4-FFF2-40B4-BE49-F238E27FC236}">
                <a16:creationId xmlns:a16="http://schemas.microsoft.com/office/drawing/2014/main" id="{EE5B96AE-293C-BF41-DBF0-E57E210555D7}"/>
              </a:ext>
            </a:extLst>
          </p:cNvPr>
          <p:cNvSpPr txBox="1"/>
          <p:nvPr/>
        </p:nvSpPr>
        <p:spPr>
          <a:xfrm>
            <a:off x="1296000" y="1548000"/>
            <a:ext cx="15736800" cy="1569660"/>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10" name="CuadroTexto 2">
            <a:extLst>
              <a:ext uri="{FF2B5EF4-FFF2-40B4-BE49-F238E27FC236}">
                <a16:creationId xmlns:a16="http://schemas.microsoft.com/office/drawing/2014/main" id="{26D03711-7A91-AB02-579D-E0752CECC677}"/>
              </a:ext>
            </a:extLst>
          </p:cNvPr>
          <p:cNvSpPr txBox="1"/>
          <p:nvPr/>
        </p:nvSpPr>
        <p:spPr>
          <a:xfrm>
            <a:off x="1295400" y="2304000"/>
            <a:ext cx="10210800" cy="954107"/>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Definition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och</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tekniker</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8756961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11"/>
                                        </p:tgtEl>
                                        <p:attrNameLst>
                                          <p:attrName>style.visibility</p:attrName>
                                        </p:attrNameLst>
                                      </p:cBhvr>
                                      <p:to>
                                        <p:strVal val="visible"/>
                                      </p:to>
                                    </p:set>
                                    <p:animEffect transition="in" filter="wipe(left)">
                                      <p:cBhvr>
                                        <p:cTn id="20" dur="500"/>
                                        <p:tgtEl>
                                          <p:spTgt spid="111"/>
                                        </p:tgtEl>
                                      </p:cBhvr>
                                    </p:animEffect>
                                  </p:childTnLst>
                                </p:cTn>
                              </p:par>
                              <p:par>
                                <p:cTn id="21" presetID="22" presetClass="entr" presetSubtype="8" fill="hold" nodeType="withEffect">
                                  <p:stCondLst>
                                    <p:cond delay="0"/>
                                  </p:stCondLst>
                                  <p:childTnLst>
                                    <p:set>
                                      <p:cBhvr>
                                        <p:cTn id="22" dur="1" fill="hold">
                                          <p:stCondLst>
                                            <p:cond delay="0"/>
                                          </p:stCondLst>
                                        </p:cTn>
                                        <p:tgtEl>
                                          <p:spTgt spid="112"/>
                                        </p:tgtEl>
                                        <p:attrNameLst>
                                          <p:attrName>style.visibility</p:attrName>
                                        </p:attrNameLst>
                                      </p:cBhvr>
                                      <p:to>
                                        <p:strVal val="visible"/>
                                      </p:to>
                                    </p:set>
                                    <p:animEffect transition="in" filter="wipe(left)">
                                      <p:cBhvr>
                                        <p:cTn id="23" dur="500"/>
                                        <p:tgtEl>
                                          <p:spTgt spid="112"/>
                                        </p:tgtEl>
                                      </p:cBhvr>
                                    </p:animEffect>
                                  </p:childTnLst>
                                </p:cTn>
                              </p:par>
                              <p:par>
                                <p:cTn id="24" presetID="22" presetClass="entr" presetSubtype="8" fill="hold" nodeType="withEffect">
                                  <p:stCondLst>
                                    <p:cond delay="0"/>
                                  </p:stCondLst>
                                  <p:childTnLst>
                                    <p:set>
                                      <p:cBhvr>
                                        <p:cTn id="25" dur="1" fill="hold">
                                          <p:stCondLst>
                                            <p:cond delay="0"/>
                                          </p:stCondLst>
                                        </p:cTn>
                                        <p:tgtEl>
                                          <p:spTgt spid="113"/>
                                        </p:tgtEl>
                                        <p:attrNameLst>
                                          <p:attrName>style.visibility</p:attrName>
                                        </p:attrNameLst>
                                      </p:cBhvr>
                                      <p:to>
                                        <p:strVal val="visible"/>
                                      </p:to>
                                    </p:set>
                                    <p:animEffect transition="in" filter="wipe(left)">
                                      <p:cBhvr>
                                        <p:cTn id="26" dur="500"/>
                                        <p:tgtEl>
                                          <p:spTgt spid="113"/>
                                        </p:tgtEl>
                                      </p:cBhvr>
                                    </p:animEffect>
                                  </p:childTnLst>
                                </p:cTn>
                              </p:par>
                              <p:par>
                                <p:cTn id="27" presetID="22" presetClass="entr" presetSubtype="8" fill="hold" nodeType="withEffect">
                                  <p:stCondLst>
                                    <p:cond delay="0"/>
                                  </p:stCondLst>
                                  <p:childTnLst>
                                    <p:set>
                                      <p:cBhvr>
                                        <p:cTn id="28" dur="1" fill="hold">
                                          <p:stCondLst>
                                            <p:cond delay="0"/>
                                          </p:stCondLst>
                                        </p:cTn>
                                        <p:tgtEl>
                                          <p:spTgt spid="114"/>
                                        </p:tgtEl>
                                        <p:attrNameLst>
                                          <p:attrName>style.visibility</p:attrName>
                                        </p:attrNameLst>
                                      </p:cBhvr>
                                      <p:to>
                                        <p:strVal val="visible"/>
                                      </p:to>
                                    </p:set>
                                    <p:animEffect transition="in" filter="wipe(left)">
                                      <p:cBhvr>
                                        <p:cTn id="29" dur="500"/>
                                        <p:tgtEl>
                                          <p:spTgt spid="114"/>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checkerboard(across)">
                                      <p:cBhvr>
                                        <p:cTn id="34" dur="500"/>
                                        <p:tgtEl>
                                          <p:spTgt spid="6"/>
                                        </p:tgtEl>
                                      </p:cBhvr>
                                    </p:animEffect>
                                  </p:childTnLst>
                                </p:cTn>
                              </p:par>
                            </p:childTnLst>
                          </p:cTn>
                        </p:par>
                        <p:par>
                          <p:cTn id="35" fill="hold">
                            <p:stCondLst>
                              <p:cond delay="500"/>
                            </p:stCondLst>
                            <p:childTnLst>
                              <p:par>
                                <p:cTn id="36" presetID="47" presetClass="entr" presetSubtype="0" fill="hold" grpId="0" nodeType="afterEffect">
                                  <p:stCondLst>
                                    <p:cond delay="0"/>
                                  </p:stCondLst>
                                  <p:childTnLst>
                                    <p:set>
                                      <p:cBhvr>
                                        <p:cTn id="37" dur="1" fill="hold">
                                          <p:stCondLst>
                                            <p:cond delay="0"/>
                                          </p:stCondLst>
                                        </p:cTn>
                                        <p:tgtEl>
                                          <p:spTgt spid="140"/>
                                        </p:tgtEl>
                                        <p:attrNameLst>
                                          <p:attrName>style.visibility</p:attrName>
                                        </p:attrNameLst>
                                      </p:cBhvr>
                                      <p:to>
                                        <p:strVal val="visible"/>
                                      </p:to>
                                    </p:set>
                                    <p:animEffect transition="in" filter="fade">
                                      <p:cBhvr>
                                        <p:cTn id="38" dur="500"/>
                                        <p:tgtEl>
                                          <p:spTgt spid="140"/>
                                        </p:tgtEl>
                                      </p:cBhvr>
                                    </p:animEffect>
                                    <p:anim calcmode="lin" valueType="num">
                                      <p:cBhvr>
                                        <p:cTn id="39" dur="500" fill="hold"/>
                                        <p:tgtEl>
                                          <p:spTgt spid="140"/>
                                        </p:tgtEl>
                                        <p:attrNameLst>
                                          <p:attrName>ppt_x</p:attrName>
                                        </p:attrNameLst>
                                      </p:cBhvr>
                                      <p:tavLst>
                                        <p:tav tm="0">
                                          <p:val>
                                            <p:strVal val="#ppt_x"/>
                                          </p:val>
                                        </p:tav>
                                        <p:tav tm="100000">
                                          <p:val>
                                            <p:strVal val="#ppt_x"/>
                                          </p:val>
                                        </p:tav>
                                      </p:tavLst>
                                    </p:anim>
                                    <p:anim calcmode="lin" valueType="num">
                                      <p:cBhvr>
                                        <p:cTn id="40" dur="500" fill="hold"/>
                                        <p:tgtEl>
                                          <p:spTgt spid="140"/>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checkerboard(across)">
                                      <p:cBhvr>
                                        <p:cTn id="45" dur="500"/>
                                        <p:tgtEl>
                                          <p:spTgt spid="3"/>
                                        </p:tgtEl>
                                      </p:cBhvr>
                                    </p:animEffect>
                                  </p:childTnLst>
                                </p:cTn>
                              </p:par>
                            </p:childTnLst>
                          </p:cTn>
                        </p:par>
                        <p:par>
                          <p:cTn id="46" fill="hold">
                            <p:stCondLst>
                              <p:cond delay="500"/>
                            </p:stCondLst>
                            <p:childTnLst>
                              <p:par>
                                <p:cTn id="47" presetID="47" presetClass="entr" presetSubtype="0" fill="hold" grpId="0" nodeType="afterEffect">
                                  <p:stCondLst>
                                    <p:cond delay="0"/>
                                  </p:stCondLst>
                                  <p:childTnLst>
                                    <p:set>
                                      <p:cBhvr>
                                        <p:cTn id="48" dur="1" fill="hold">
                                          <p:stCondLst>
                                            <p:cond delay="0"/>
                                          </p:stCondLst>
                                        </p:cTn>
                                        <p:tgtEl>
                                          <p:spTgt spid="139"/>
                                        </p:tgtEl>
                                        <p:attrNameLst>
                                          <p:attrName>style.visibility</p:attrName>
                                        </p:attrNameLst>
                                      </p:cBhvr>
                                      <p:to>
                                        <p:strVal val="visible"/>
                                      </p:to>
                                    </p:set>
                                    <p:animEffect transition="in" filter="fade">
                                      <p:cBhvr>
                                        <p:cTn id="49" dur="500"/>
                                        <p:tgtEl>
                                          <p:spTgt spid="139"/>
                                        </p:tgtEl>
                                      </p:cBhvr>
                                    </p:animEffect>
                                    <p:anim calcmode="lin" valueType="num">
                                      <p:cBhvr>
                                        <p:cTn id="50" dur="500" fill="hold"/>
                                        <p:tgtEl>
                                          <p:spTgt spid="139"/>
                                        </p:tgtEl>
                                        <p:attrNameLst>
                                          <p:attrName>ppt_x</p:attrName>
                                        </p:attrNameLst>
                                      </p:cBhvr>
                                      <p:tavLst>
                                        <p:tav tm="0">
                                          <p:val>
                                            <p:strVal val="#ppt_x"/>
                                          </p:val>
                                        </p:tav>
                                        <p:tav tm="100000">
                                          <p:val>
                                            <p:strVal val="#ppt_x"/>
                                          </p:val>
                                        </p:tav>
                                      </p:tavLst>
                                    </p:anim>
                                    <p:anim calcmode="lin" valueType="num">
                                      <p:cBhvr>
                                        <p:cTn id="51" dur="500" fill="hold"/>
                                        <p:tgtEl>
                                          <p:spTgt spid="13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checkerboard(across)">
                                      <p:cBhvr>
                                        <p:cTn id="56" dur="500"/>
                                        <p:tgtEl>
                                          <p:spTgt spid="5"/>
                                        </p:tgtEl>
                                      </p:cBhvr>
                                    </p:animEffect>
                                  </p:childTnLst>
                                </p:cTn>
                              </p:par>
                            </p:childTnLst>
                          </p:cTn>
                        </p:par>
                        <p:par>
                          <p:cTn id="57" fill="hold">
                            <p:stCondLst>
                              <p:cond delay="500"/>
                            </p:stCondLst>
                            <p:childTnLst>
                              <p:par>
                                <p:cTn id="58" presetID="47" presetClass="entr" presetSubtype="0" fill="hold" grpId="0" nodeType="afterEffect">
                                  <p:stCondLst>
                                    <p:cond delay="0"/>
                                  </p:stCondLst>
                                  <p:childTnLst>
                                    <p:set>
                                      <p:cBhvr>
                                        <p:cTn id="59" dur="1" fill="hold">
                                          <p:stCondLst>
                                            <p:cond delay="0"/>
                                          </p:stCondLst>
                                        </p:cTn>
                                        <p:tgtEl>
                                          <p:spTgt spid="141"/>
                                        </p:tgtEl>
                                        <p:attrNameLst>
                                          <p:attrName>style.visibility</p:attrName>
                                        </p:attrNameLst>
                                      </p:cBhvr>
                                      <p:to>
                                        <p:strVal val="visible"/>
                                      </p:to>
                                    </p:set>
                                    <p:animEffect transition="in" filter="fade">
                                      <p:cBhvr>
                                        <p:cTn id="60" dur="500"/>
                                        <p:tgtEl>
                                          <p:spTgt spid="141"/>
                                        </p:tgtEl>
                                      </p:cBhvr>
                                    </p:animEffect>
                                    <p:anim calcmode="lin" valueType="num">
                                      <p:cBhvr>
                                        <p:cTn id="61" dur="500" fill="hold"/>
                                        <p:tgtEl>
                                          <p:spTgt spid="141"/>
                                        </p:tgtEl>
                                        <p:attrNameLst>
                                          <p:attrName>ppt_x</p:attrName>
                                        </p:attrNameLst>
                                      </p:cBhvr>
                                      <p:tavLst>
                                        <p:tav tm="0">
                                          <p:val>
                                            <p:strVal val="#ppt_x"/>
                                          </p:val>
                                        </p:tav>
                                        <p:tav tm="100000">
                                          <p:val>
                                            <p:strVal val="#ppt_x"/>
                                          </p:val>
                                        </p:tav>
                                      </p:tavLst>
                                    </p:anim>
                                    <p:anim calcmode="lin" valueType="num">
                                      <p:cBhvr>
                                        <p:cTn id="62" dur="500" fill="hold"/>
                                        <p:tgtEl>
                                          <p:spTgt spid="141"/>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checkerboard(across)">
                                      <p:cBhvr>
                                        <p:cTn id="67" dur="500"/>
                                        <p:tgtEl>
                                          <p:spTgt spid="4"/>
                                        </p:tgtEl>
                                      </p:cBhvr>
                                    </p:animEffect>
                                  </p:childTnLst>
                                </p:cTn>
                              </p:par>
                            </p:childTnLst>
                          </p:cTn>
                        </p:par>
                        <p:par>
                          <p:cTn id="68" fill="hold">
                            <p:stCondLst>
                              <p:cond delay="500"/>
                            </p:stCondLst>
                            <p:childTnLst>
                              <p:par>
                                <p:cTn id="69" presetID="47" presetClass="entr" presetSubtype="0" fill="hold" grpId="0" nodeType="afterEffect">
                                  <p:stCondLst>
                                    <p:cond delay="0"/>
                                  </p:stCondLst>
                                  <p:childTnLst>
                                    <p:set>
                                      <p:cBhvr>
                                        <p:cTn id="70" dur="1" fill="hold">
                                          <p:stCondLst>
                                            <p:cond delay="0"/>
                                          </p:stCondLst>
                                        </p:cTn>
                                        <p:tgtEl>
                                          <p:spTgt spid="142"/>
                                        </p:tgtEl>
                                        <p:attrNameLst>
                                          <p:attrName>style.visibility</p:attrName>
                                        </p:attrNameLst>
                                      </p:cBhvr>
                                      <p:to>
                                        <p:strVal val="visible"/>
                                      </p:to>
                                    </p:set>
                                    <p:animEffect transition="in" filter="fade">
                                      <p:cBhvr>
                                        <p:cTn id="71" dur="500"/>
                                        <p:tgtEl>
                                          <p:spTgt spid="142"/>
                                        </p:tgtEl>
                                      </p:cBhvr>
                                    </p:animEffect>
                                    <p:anim calcmode="lin" valueType="num">
                                      <p:cBhvr>
                                        <p:cTn id="72" dur="500" fill="hold"/>
                                        <p:tgtEl>
                                          <p:spTgt spid="142"/>
                                        </p:tgtEl>
                                        <p:attrNameLst>
                                          <p:attrName>ppt_x</p:attrName>
                                        </p:attrNameLst>
                                      </p:cBhvr>
                                      <p:tavLst>
                                        <p:tav tm="0">
                                          <p:val>
                                            <p:strVal val="#ppt_x"/>
                                          </p:val>
                                        </p:tav>
                                        <p:tav tm="100000">
                                          <p:val>
                                            <p:strVal val="#ppt_x"/>
                                          </p:val>
                                        </p:tav>
                                      </p:tavLst>
                                    </p:anim>
                                    <p:anim calcmode="lin" valueType="num">
                                      <p:cBhvr>
                                        <p:cTn id="73" dur="500" fill="hold"/>
                                        <p:tgtEl>
                                          <p:spTgt spid="14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wipe(left)">
                                      <p:cBhvr>
                                        <p:cTn id="78" dur="500"/>
                                        <p:tgtEl>
                                          <p:spTgt spid="16"/>
                                        </p:tgtEl>
                                      </p:cBhvr>
                                    </p:animEffect>
                                  </p:childTnLst>
                                </p:cTn>
                              </p:par>
                              <p:par>
                                <p:cTn id="79" presetID="22" presetClass="entr" presetSubtype="8" fill="hold" nodeType="with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wipe(left)">
                                      <p:cBhvr>
                                        <p:cTn id="81" dur="500"/>
                                        <p:tgtEl>
                                          <p:spTgt spid="17"/>
                                        </p:tgtEl>
                                      </p:cBhvr>
                                    </p:animEffect>
                                  </p:childTnLst>
                                </p:cTn>
                              </p:par>
                              <p:par>
                                <p:cTn id="82" presetID="22" presetClass="entr" presetSubtype="8" fill="hold" nodeType="with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wipe(left)">
                                      <p:cBhvr>
                                        <p:cTn id="84" dur="500"/>
                                        <p:tgtEl>
                                          <p:spTgt spid="18"/>
                                        </p:tgtEl>
                                      </p:cBhvr>
                                    </p:animEffect>
                                  </p:childTnLst>
                                </p:cTn>
                              </p:par>
                              <p:par>
                                <p:cTn id="85" presetID="22" presetClass="entr" presetSubtype="8" fill="hold"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wipe(left)">
                                      <p:cBhvr>
                                        <p:cTn id="87" dur="500"/>
                                        <p:tgtEl>
                                          <p:spTgt spid="19"/>
                                        </p:tgtEl>
                                      </p:cBhvr>
                                    </p:animEffect>
                                  </p:childTnLst>
                                </p:cTn>
                              </p:par>
                            </p:childTnLst>
                          </p:cTn>
                        </p:par>
                        <p:par>
                          <p:cTn id="88" fill="hold">
                            <p:stCondLst>
                              <p:cond delay="500"/>
                            </p:stCondLst>
                            <p:childTnLst>
                              <p:par>
                                <p:cTn id="89" presetID="53" presetClass="entr" presetSubtype="16" fill="hold" grpId="0" nodeType="after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p:cTn id="91" dur="500" fill="hold"/>
                                        <p:tgtEl>
                                          <p:spTgt spid="11"/>
                                        </p:tgtEl>
                                        <p:attrNameLst>
                                          <p:attrName>ppt_w</p:attrName>
                                        </p:attrNameLst>
                                      </p:cBhvr>
                                      <p:tavLst>
                                        <p:tav tm="0">
                                          <p:val>
                                            <p:fltVal val="0"/>
                                          </p:val>
                                        </p:tav>
                                        <p:tav tm="100000">
                                          <p:val>
                                            <p:strVal val="#ppt_w"/>
                                          </p:val>
                                        </p:tav>
                                      </p:tavLst>
                                    </p:anim>
                                    <p:anim calcmode="lin" valueType="num">
                                      <p:cBhvr>
                                        <p:cTn id="92" dur="500" fill="hold"/>
                                        <p:tgtEl>
                                          <p:spTgt spid="11"/>
                                        </p:tgtEl>
                                        <p:attrNameLst>
                                          <p:attrName>ppt_h</p:attrName>
                                        </p:attrNameLst>
                                      </p:cBhvr>
                                      <p:tavLst>
                                        <p:tav tm="0">
                                          <p:val>
                                            <p:fltVal val="0"/>
                                          </p:val>
                                        </p:tav>
                                        <p:tav tm="100000">
                                          <p:val>
                                            <p:strVal val="#ppt_h"/>
                                          </p:val>
                                        </p:tav>
                                      </p:tavLst>
                                    </p:anim>
                                    <p:animEffect transition="in" filter="fade">
                                      <p:cBhvr>
                                        <p:cTn id="9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 grpId="0"/>
      <p:bldP spid="3" grpId="0" animBg="1"/>
      <p:bldP spid="4" grpId="0" animBg="1"/>
      <p:bldP spid="5" grpId="0" animBg="1"/>
      <p:bldP spid="6" grpId="0" animBg="1"/>
      <p:bldP spid="11" grpId="0"/>
      <p:bldP spid="139" grpId="0" animBg="1"/>
      <p:bldP spid="140" grpId="0" animBg="1"/>
      <p:bldP spid="141" grpId="0" animBg="1"/>
      <p:bldP spid="1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773400" cy="830997"/>
          </a:xfrm>
          <a:prstGeom prst="rect">
            <a:avLst/>
          </a:prstGeom>
          <a:noFill/>
        </p:spPr>
        <p:txBody>
          <a:bodyPr wrap="square" rtlCol="0">
            <a:spAutoFit/>
          </a:bodyPr>
          <a:lstStyle/>
          <a:p>
            <a:pPr lvl="0"/>
            <a:r>
              <a:rPr lang="sv-SE" sz="2400" b="1" dirty="0">
                <a:latin typeface="Helvetica Neue" panose="020B0604020202020204" charset="0"/>
                <a:ea typeface="Microsoft Sans Serif" panose="020B0604020202020204" pitchFamily="34" charset="0"/>
                <a:cs typeface="Microsoft Sans Serif" panose="020B0604020202020204" pitchFamily="34" charset="0"/>
                <a:sym typeface="Calibri"/>
              </a:rPr>
              <a:t>Kriterier för god kommunikation/teknik i allmänhet
</a:t>
            </a:r>
            <a:endPar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15</a:t>
            </a:r>
          </a:p>
        </p:txBody>
      </p:sp>
      <p:grpSp>
        <p:nvGrpSpPr>
          <p:cNvPr id="3" name="Gruppieren 2">
            <a:extLst>
              <a:ext uri="{FF2B5EF4-FFF2-40B4-BE49-F238E27FC236}">
                <a16:creationId xmlns:a16="http://schemas.microsoft.com/office/drawing/2014/main" id="{B3C6A998-2FD8-3C80-1264-E327F2B96D32}"/>
              </a:ext>
            </a:extLst>
          </p:cNvPr>
          <p:cNvGrpSpPr/>
          <p:nvPr/>
        </p:nvGrpSpPr>
        <p:grpSpPr>
          <a:xfrm>
            <a:off x="1296000" y="4032000"/>
            <a:ext cx="5112000" cy="4140000"/>
            <a:chOff x="1296000" y="4572000"/>
            <a:chExt cx="5112000" cy="4140000"/>
          </a:xfrm>
        </p:grpSpPr>
        <p:sp>
          <p:nvSpPr>
            <p:cNvPr id="37" name="Textfeld 36">
              <a:extLst>
                <a:ext uri="{FF2B5EF4-FFF2-40B4-BE49-F238E27FC236}">
                  <a16:creationId xmlns:a16="http://schemas.microsoft.com/office/drawing/2014/main" id="{53250DE4-26EF-19FE-19B9-9BABE683ABF5}"/>
                </a:ext>
              </a:extLst>
            </p:cNvPr>
            <p:cNvSpPr txBox="1"/>
            <p:nvPr/>
          </p:nvSpPr>
          <p:spPr>
            <a:xfrm>
              <a:off x="1332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pPr>
              <a:r>
                <a:rPr lang="sv-SE" sz="2200" kern="1200" dirty="0">
                  <a:solidFill>
                    <a:prstClr val="black">
                      <a:hueOff val="0"/>
                      <a:satOff val="0"/>
                      <a:lumOff val="0"/>
                      <a:alphaOff val="0"/>
                    </a:prstClr>
                  </a:solidFill>
                  <a:latin typeface="Helvetica Neue" panose="020B0604020202020204" charset="0"/>
                  <a:ea typeface="+mn-ea"/>
                  <a:cs typeface="+mn-cs"/>
                </a:rPr>
                <a:t>Medvetenhet om behov av variation på:</a:t>
              </a:r>
            </a:p>
            <a:p>
              <a:pPr marL="342900" lvl="1" indent="-342900" algn="l" defTabSz="977900">
                <a:lnSpc>
                  <a:spcPct val="90000"/>
                </a:lnSpc>
                <a:spcBef>
                  <a:spcPct val="0"/>
                </a:spcBef>
                <a:spcAft>
                  <a:spcPct val="15000"/>
                </a:spcAft>
                <a:buFont typeface="Arial" panose="020B0604020202020204" pitchFamily="34" charset="0"/>
                <a:buChar char="•"/>
              </a:pPr>
              <a:r>
                <a:rPr lang="sv-SE" sz="2200" kern="1200" dirty="0">
                  <a:solidFill>
                    <a:prstClr val="black">
                      <a:hueOff val="0"/>
                      <a:satOff val="0"/>
                      <a:lumOff val="0"/>
                      <a:alphaOff val="0"/>
                    </a:prstClr>
                  </a:solidFill>
                  <a:latin typeface="Helvetica Neue" panose="020B0604020202020204" charset="0"/>
                  <a:ea typeface="+mn-ea"/>
                  <a:cs typeface="+mn-cs"/>
                </a:rPr>
                <a:t> Kommunikation, strategier</a:t>
              </a:r>
            </a:p>
            <a:p>
              <a:pPr marL="342900" lvl="1" indent="-342900" algn="l" defTabSz="977900">
                <a:lnSpc>
                  <a:spcPct val="90000"/>
                </a:lnSpc>
                <a:spcBef>
                  <a:spcPct val="0"/>
                </a:spcBef>
                <a:spcAft>
                  <a:spcPct val="15000"/>
                </a:spcAft>
                <a:buFont typeface="Arial" panose="020B0604020202020204" pitchFamily="34" charset="0"/>
                <a:buChar char="•"/>
              </a:pPr>
              <a:r>
                <a:rPr lang="sv-SE" sz="2200" kern="1200" dirty="0">
                  <a:solidFill>
                    <a:prstClr val="black">
                      <a:hueOff val="0"/>
                      <a:satOff val="0"/>
                      <a:lumOff val="0"/>
                      <a:alphaOff val="0"/>
                    </a:prstClr>
                  </a:solidFill>
                  <a:latin typeface="Helvetica Neue" panose="020B0604020202020204" charset="0"/>
                  <a:ea typeface="+mn-ea"/>
                  <a:cs typeface="+mn-cs"/>
                </a:rPr>
                <a:t> Språkregister</a:t>
              </a:r>
            </a:p>
            <a:p>
              <a:pPr marL="342900" lvl="1" indent="-342900" algn="l" defTabSz="977900">
                <a:lnSpc>
                  <a:spcPct val="90000"/>
                </a:lnSpc>
                <a:spcBef>
                  <a:spcPct val="0"/>
                </a:spcBef>
                <a:spcAft>
                  <a:spcPct val="15000"/>
                </a:spcAft>
                <a:buFont typeface="Arial" panose="020B0604020202020204" pitchFamily="34" charset="0"/>
                <a:buChar char="•"/>
              </a:pPr>
              <a:r>
                <a:rPr lang="sv-SE" sz="2200" kern="1200" dirty="0">
                  <a:solidFill>
                    <a:prstClr val="black">
                      <a:hueOff val="0"/>
                      <a:satOff val="0"/>
                      <a:lumOff val="0"/>
                      <a:alphaOff val="0"/>
                    </a:prstClr>
                  </a:solidFill>
                  <a:latin typeface="Helvetica Neue" panose="020B0604020202020204" charset="0"/>
                  <a:ea typeface="+mn-ea"/>
                  <a:cs typeface="+mn-cs"/>
                </a:rPr>
                <a:t> Verktyg</a:t>
              </a:r>
            </a:p>
            <a:p>
              <a:pPr marL="0" lvl="1" indent="0" algn="l" defTabSz="977900">
                <a:lnSpc>
                  <a:spcPct val="90000"/>
                </a:lnSpc>
                <a:spcBef>
                  <a:spcPct val="0"/>
                </a:spcBef>
                <a:spcAft>
                  <a:spcPct val="15000"/>
                </a:spcAft>
                <a:buFontTx/>
                <a:buNone/>
              </a:pPr>
              <a:r>
                <a:rPr lang="sv-SE" sz="2200" kern="1200" dirty="0">
                  <a:solidFill>
                    <a:prstClr val="black">
                      <a:hueOff val="0"/>
                      <a:satOff val="0"/>
                      <a:lumOff val="0"/>
                      <a:alphaOff val="0"/>
                    </a:prstClr>
                  </a:solidFill>
                  <a:latin typeface="Helvetica Neue" panose="020B0604020202020204" charset="0"/>
                  <a:ea typeface="+mn-ea"/>
                  <a:cs typeface="+mn-cs"/>
                </a:rPr>
                <a:t>som är anpassade till olika sammanhang och innehåll</a:t>
              </a:r>
              <a:endParaRPr lang="en-US" sz="2200" kern="1200" dirty="0">
                <a:solidFill>
                  <a:prstClr val="black">
                    <a:hueOff val="0"/>
                    <a:satOff val="0"/>
                    <a:lumOff val="0"/>
                    <a:alphaOff val="0"/>
                  </a:prstClr>
                </a:solidFill>
                <a:latin typeface="Helvetica Neue" panose="020B0604020202020204" charset="0"/>
                <a:ea typeface="+mn-ea"/>
                <a:cs typeface="+mn-cs"/>
              </a:endParaRPr>
            </a:p>
          </p:txBody>
        </p:sp>
        <p:sp>
          <p:nvSpPr>
            <p:cNvPr id="28" name="Textfeld 27">
              <a:extLst>
                <a:ext uri="{FF2B5EF4-FFF2-40B4-BE49-F238E27FC236}">
                  <a16:creationId xmlns:a16="http://schemas.microsoft.com/office/drawing/2014/main" id="{37A94D13-F4E8-0150-FE64-FC75EFE7D3ED}"/>
                </a:ext>
              </a:extLst>
            </p:cNvPr>
            <p:cNvSpPr txBox="1"/>
            <p:nvPr/>
          </p:nvSpPr>
          <p:spPr>
            <a:xfrm>
              <a:off x="1296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lvl="0" algn="ctr" defTabSz="1111250">
                <a:lnSpc>
                  <a:spcPct val="90000"/>
                </a:lnSpc>
                <a:spcBef>
                  <a:spcPct val="0"/>
                </a:spcBef>
                <a:spcAft>
                  <a:spcPct val="35000"/>
                </a:spcAft>
              </a:pPr>
              <a:r>
                <a:rPr lang="en-US" sz="2500" b="1" dirty="0" err="1">
                  <a:solidFill>
                    <a:schemeClr val="bg1"/>
                  </a:solidFill>
                  <a:latin typeface="Helvetica Neue" panose="020B0604020202020204" charset="0"/>
                </a:rPr>
                <a:t>Medvetenhet</a:t>
              </a:r>
              <a:endParaRPr lang="en-US" sz="2500" b="1" kern="1200" dirty="0">
                <a:solidFill>
                  <a:schemeClr val="bg1"/>
                </a:solidFill>
                <a:latin typeface="Helvetica Neue" panose="020B0604020202020204" charset="0"/>
              </a:endParaRPr>
            </a:p>
          </p:txBody>
        </p:sp>
        <p:pic>
          <p:nvPicPr>
            <p:cNvPr id="14" name="Grafik 13" descr="Ausrufezeichen mit einfarbiger Füllung">
              <a:extLst>
                <a:ext uri="{FF2B5EF4-FFF2-40B4-BE49-F238E27FC236}">
                  <a16:creationId xmlns:a16="http://schemas.microsoft.com/office/drawing/2014/main" id="{8DFD65CB-FAD1-47C2-19D3-F6B8DD58D9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6000" y="5112000"/>
              <a:ext cx="720000" cy="720000"/>
            </a:xfrm>
            <a:prstGeom prst="rect">
              <a:avLst/>
            </a:prstGeom>
          </p:spPr>
        </p:pic>
      </p:grpSp>
      <p:grpSp>
        <p:nvGrpSpPr>
          <p:cNvPr id="6" name="Gruppieren 5">
            <a:extLst>
              <a:ext uri="{FF2B5EF4-FFF2-40B4-BE49-F238E27FC236}">
                <a16:creationId xmlns:a16="http://schemas.microsoft.com/office/drawing/2014/main" id="{AD3188BB-7C32-569C-C9C6-C82A564D4270}"/>
              </a:ext>
            </a:extLst>
          </p:cNvPr>
          <p:cNvGrpSpPr/>
          <p:nvPr/>
        </p:nvGrpSpPr>
        <p:grpSpPr>
          <a:xfrm>
            <a:off x="6588000" y="4032000"/>
            <a:ext cx="5112000" cy="4140000"/>
            <a:chOff x="6588000" y="4572000"/>
            <a:chExt cx="5112000" cy="4140000"/>
          </a:xfrm>
        </p:grpSpPr>
        <p:sp>
          <p:nvSpPr>
            <p:cNvPr id="40" name="Textfeld 39">
              <a:extLst>
                <a:ext uri="{FF2B5EF4-FFF2-40B4-BE49-F238E27FC236}">
                  <a16:creationId xmlns:a16="http://schemas.microsoft.com/office/drawing/2014/main" id="{01E089FF-B318-83C1-019B-ED307CB2F093}"/>
                </a:ext>
              </a:extLst>
            </p:cNvPr>
            <p:cNvSpPr txBox="1"/>
            <p:nvPr/>
          </p:nvSpPr>
          <p:spPr>
            <a:xfrm>
              <a:off x="6624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pPr>
              <a:r>
                <a:rPr lang="sv-SE" sz="2200" kern="1200" dirty="0">
                  <a:latin typeface="Helvetica Neue" panose="020B0604020202020204" charset="0"/>
                </a:rPr>
                <a:t>Förstå och hantera interaktioner och samtal i</a:t>
              </a:r>
            </a:p>
            <a:p>
              <a:pPr marL="84138" lvl="1" indent="182563" algn="l" defTabSz="977900">
                <a:lnSpc>
                  <a:spcPct val="90000"/>
                </a:lnSpc>
                <a:spcBef>
                  <a:spcPct val="0"/>
                </a:spcBef>
                <a:spcAft>
                  <a:spcPct val="15000"/>
                </a:spcAft>
                <a:buChar char="•"/>
                <a:tabLst>
                  <a:tab pos="450850" algn="l"/>
                </a:tabLst>
              </a:pPr>
              <a:r>
                <a:rPr lang="sv-SE" sz="2200" kern="1200" dirty="0">
                  <a:latin typeface="Helvetica Neue" panose="020B0604020202020204" charset="0"/>
                </a:rPr>
                <a:t> Olika sociokulturella sammanhang</a:t>
              </a:r>
            </a:p>
            <a:p>
              <a:pPr marL="84138" lvl="1" indent="182563" algn="l" defTabSz="977900">
                <a:lnSpc>
                  <a:spcPct val="90000"/>
                </a:lnSpc>
                <a:spcBef>
                  <a:spcPct val="0"/>
                </a:spcBef>
                <a:spcAft>
                  <a:spcPct val="15000"/>
                </a:spcAft>
                <a:buChar char="•"/>
                <a:tabLst>
                  <a:tab pos="450850" algn="l"/>
                </a:tabLst>
              </a:pPr>
              <a:r>
                <a:rPr lang="sv-SE" sz="2200" kern="1200" dirty="0">
                  <a:latin typeface="Helvetica Neue" panose="020B0604020202020204" charset="0"/>
                </a:rPr>
                <a:t> Domänspecifika situationer</a:t>
              </a:r>
              <a:endParaRPr lang="en-US" sz="2200" kern="1200" dirty="0">
                <a:latin typeface="Helvetica Neue" panose="020B0604020202020204" charset="0"/>
              </a:endParaRPr>
            </a:p>
          </p:txBody>
        </p:sp>
        <p:sp>
          <p:nvSpPr>
            <p:cNvPr id="31" name="Textfeld 30">
              <a:extLst>
                <a:ext uri="{FF2B5EF4-FFF2-40B4-BE49-F238E27FC236}">
                  <a16:creationId xmlns:a16="http://schemas.microsoft.com/office/drawing/2014/main" id="{73D79AB6-67FE-D96A-8F99-F411EC598528}"/>
                </a:ext>
              </a:extLst>
            </p:cNvPr>
            <p:cNvSpPr txBox="1"/>
            <p:nvPr/>
          </p:nvSpPr>
          <p:spPr>
            <a:xfrm>
              <a:off x="6588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lvl="0" algn="ctr" defTabSz="1111250">
                <a:lnSpc>
                  <a:spcPct val="90000"/>
                </a:lnSpc>
                <a:spcBef>
                  <a:spcPct val="0"/>
                </a:spcBef>
                <a:spcAft>
                  <a:spcPct val="35000"/>
                </a:spcAft>
              </a:pPr>
              <a:r>
                <a:rPr lang="en-US" sz="2500" b="1" dirty="0" err="1">
                  <a:solidFill>
                    <a:schemeClr val="bg1"/>
                  </a:solidFill>
                  <a:latin typeface="Helvetica Neue" panose="020B0604020202020204" charset="0"/>
                </a:rPr>
                <a:t>Interaktion</a:t>
              </a:r>
              <a:endParaRPr lang="en-US" sz="2500" b="1" kern="1200" dirty="0">
                <a:solidFill>
                  <a:schemeClr val="bg1"/>
                </a:solidFill>
                <a:latin typeface="Helvetica Neue" panose="020B0604020202020204" charset="0"/>
              </a:endParaRPr>
            </a:p>
          </p:txBody>
        </p:sp>
        <p:pic>
          <p:nvPicPr>
            <p:cNvPr id="12" name="Grafik 11" descr="Fahrrad mit Personen Silhouette">
              <a:extLst>
                <a:ext uri="{FF2B5EF4-FFF2-40B4-BE49-F238E27FC236}">
                  <a16:creationId xmlns:a16="http://schemas.microsoft.com/office/drawing/2014/main" id="{E66EAD21-76BD-32D3-9885-AE9AAFC8C06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35400" y="5112000"/>
              <a:ext cx="864000" cy="864000"/>
            </a:xfrm>
            <a:prstGeom prst="rect">
              <a:avLst/>
            </a:prstGeom>
          </p:spPr>
        </p:pic>
      </p:grpSp>
      <p:grpSp>
        <p:nvGrpSpPr>
          <p:cNvPr id="7" name="Gruppieren 6">
            <a:extLst>
              <a:ext uri="{FF2B5EF4-FFF2-40B4-BE49-F238E27FC236}">
                <a16:creationId xmlns:a16="http://schemas.microsoft.com/office/drawing/2014/main" id="{5521566A-2D0E-A346-DFAF-21AF449F7C55}"/>
              </a:ext>
            </a:extLst>
          </p:cNvPr>
          <p:cNvGrpSpPr/>
          <p:nvPr/>
        </p:nvGrpSpPr>
        <p:grpSpPr>
          <a:xfrm>
            <a:off x="11880000" y="4032000"/>
            <a:ext cx="5112000" cy="4140000"/>
            <a:chOff x="11880000" y="4572000"/>
            <a:chExt cx="5112000" cy="4140000"/>
          </a:xfrm>
        </p:grpSpPr>
        <p:sp>
          <p:nvSpPr>
            <p:cNvPr id="44" name="Textfeld 43">
              <a:extLst>
                <a:ext uri="{FF2B5EF4-FFF2-40B4-BE49-F238E27FC236}">
                  <a16:creationId xmlns:a16="http://schemas.microsoft.com/office/drawing/2014/main" id="{1F54100C-576D-91DB-9B96-3734E48F19B6}"/>
                </a:ext>
              </a:extLst>
            </p:cNvPr>
            <p:cNvSpPr txBox="1"/>
            <p:nvPr/>
          </p:nvSpPr>
          <p:spPr>
            <a:xfrm>
              <a:off x="11916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pPr>
              <a:r>
                <a:rPr lang="sv-SE" sz="2200" kern="1200" dirty="0">
                  <a:latin typeface="Helvetica Neue" panose="020B0604020202020204" charset="0"/>
                </a:rPr>
                <a:t>Engagera sig i samtal med</a:t>
              </a:r>
            </a:p>
            <a:p>
              <a:pPr marL="84138" lvl="1" indent="182563" algn="l" defTabSz="977900">
                <a:lnSpc>
                  <a:spcPct val="90000"/>
                </a:lnSpc>
                <a:spcBef>
                  <a:spcPct val="0"/>
                </a:spcBef>
                <a:spcAft>
                  <a:spcPct val="15000"/>
                </a:spcAft>
                <a:buChar char="•"/>
              </a:pPr>
              <a:r>
                <a:rPr lang="sv-SE" sz="2200" kern="1200" dirty="0">
                  <a:latin typeface="Helvetica Neue" panose="020B0604020202020204" charset="0"/>
                </a:rPr>
                <a:t>Självsäkerhet</a:t>
              </a:r>
            </a:p>
            <a:p>
              <a:pPr marL="84138" lvl="1" indent="182563" algn="l" defTabSz="977900">
                <a:lnSpc>
                  <a:spcPct val="90000"/>
                </a:lnSpc>
                <a:spcBef>
                  <a:spcPct val="0"/>
                </a:spcBef>
                <a:spcAft>
                  <a:spcPct val="15000"/>
                </a:spcAft>
                <a:buChar char="•"/>
              </a:pPr>
              <a:r>
                <a:rPr lang="sv-SE" sz="2200" kern="1200" dirty="0">
                  <a:latin typeface="Helvetica Neue" panose="020B0604020202020204" charset="0"/>
                </a:rPr>
                <a:t>Förtroende</a:t>
              </a:r>
            </a:p>
            <a:p>
              <a:pPr marL="84138" lvl="1" indent="182563" algn="l" defTabSz="977900">
                <a:lnSpc>
                  <a:spcPct val="90000"/>
                </a:lnSpc>
                <a:spcBef>
                  <a:spcPct val="0"/>
                </a:spcBef>
                <a:spcAft>
                  <a:spcPct val="15000"/>
                </a:spcAft>
                <a:buChar char="•"/>
              </a:pPr>
              <a:r>
                <a:rPr lang="sv-SE" sz="2200" kern="1200" dirty="0">
                  <a:latin typeface="Helvetica Neue" panose="020B0604020202020204" charset="0"/>
                </a:rPr>
                <a:t>Klarhet</a:t>
              </a:r>
            </a:p>
            <a:p>
              <a:pPr marL="84138" lvl="1" indent="182563" algn="l" defTabSz="977900">
                <a:lnSpc>
                  <a:spcPct val="90000"/>
                </a:lnSpc>
                <a:spcBef>
                  <a:spcPct val="0"/>
                </a:spcBef>
                <a:spcAft>
                  <a:spcPct val="15000"/>
                </a:spcAft>
                <a:buChar char="•"/>
              </a:pPr>
              <a:r>
                <a:rPr lang="sv-SE" sz="2200" kern="1200" dirty="0">
                  <a:latin typeface="Helvetica Neue" panose="020B0604020202020204" charset="0"/>
                </a:rPr>
                <a:t>Ömsesidighet</a:t>
              </a:r>
            </a:p>
            <a:p>
              <a:pPr marL="0" lvl="1" indent="0" algn="l" defTabSz="977900">
                <a:lnSpc>
                  <a:spcPct val="90000"/>
                </a:lnSpc>
                <a:spcBef>
                  <a:spcPct val="0"/>
                </a:spcBef>
                <a:spcAft>
                  <a:spcPct val="15000"/>
                </a:spcAft>
                <a:buFontTx/>
                <a:buNone/>
              </a:pPr>
              <a:r>
                <a:rPr lang="sv-SE" sz="2200" kern="1200" dirty="0">
                  <a:latin typeface="Helvetica Neue" panose="020B0604020202020204" charset="0"/>
                </a:rPr>
                <a:t> både i personliga och sociala sammanhang</a:t>
              </a:r>
            </a:p>
            <a:p>
              <a:pPr marL="0" lvl="1" indent="0" algn="l" defTabSz="977900">
                <a:lnSpc>
                  <a:spcPct val="90000"/>
                </a:lnSpc>
                <a:spcBef>
                  <a:spcPct val="0"/>
                </a:spcBef>
                <a:spcAft>
                  <a:spcPct val="15000"/>
                </a:spcAft>
                <a:buFontTx/>
                <a:buNone/>
              </a:pPr>
              <a:endParaRPr lang="en-US" sz="2200" kern="1200" dirty="0">
                <a:latin typeface="Helvetica Neue" panose="020B0604020202020204" charset="0"/>
              </a:endParaRPr>
            </a:p>
          </p:txBody>
        </p:sp>
        <p:sp>
          <p:nvSpPr>
            <p:cNvPr id="34" name="Textfeld 33">
              <a:extLst>
                <a:ext uri="{FF2B5EF4-FFF2-40B4-BE49-F238E27FC236}">
                  <a16:creationId xmlns:a16="http://schemas.microsoft.com/office/drawing/2014/main" id="{D076EEC6-4848-A090-2D28-10CCBC423F1B}"/>
                </a:ext>
              </a:extLst>
            </p:cNvPr>
            <p:cNvSpPr txBox="1"/>
            <p:nvPr/>
          </p:nvSpPr>
          <p:spPr>
            <a:xfrm>
              <a:off x="11880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lvl="0" algn="ctr" defTabSz="1111250">
                <a:lnSpc>
                  <a:spcPct val="90000"/>
                </a:lnSpc>
                <a:spcBef>
                  <a:spcPct val="0"/>
                </a:spcBef>
                <a:spcAft>
                  <a:spcPct val="35000"/>
                </a:spcAft>
              </a:pPr>
              <a:r>
                <a:rPr lang="en-US" sz="2500" b="1" dirty="0" err="1">
                  <a:solidFill>
                    <a:schemeClr val="bg1"/>
                  </a:solidFill>
                  <a:latin typeface="Helvetica Neue" panose="020B0604020202020204" charset="0"/>
                </a:rPr>
                <a:t>Lyssna</a:t>
              </a:r>
              <a:r>
                <a:rPr lang="en-US" sz="2500" b="1" dirty="0">
                  <a:solidFill>
                    <a:schemeClr val="bg1"/>
                  </a:solidFill>
                  <a:latin typeface="Helvetica Neue" panose="020B0604020202020204" charset="0"/>
                </a:rPr>
                <a:t> </a:t>
              </a:r>
              <a:r>
                <a:rPr lang="en-US" sz="2500" b="1" dirty="0" err="1">
                  <a:solidFill>
                    <a:schemeClr val="bg1"/>
                  </a:solidFill>
                  <a:latin typeface="Helvetica Neue" panose="020B0604020202020204" charset="0"/>
                </a:rPr>
                <a:t>på</a:t>
              </a:r>
              <a:r>
                <a:rPr lang="en-US" sz="2500" b="1" dirty="0">
                  <a:solidFill>
                    <a:schemeClr val="bg1"/>
                  </a:solidFill>
                  <a:latin typeface="Helvetica Neue" panose="020B0604020202020204" charset="0"/>
                </a:rPr>
                <a:t> </a:t>
              </a:r>
              <a:r>
                <a:rPr lang="en-US" sz="2500" b="1" dirty="0" err="1">
                  <a:solidFill>
                    <a:schemeClr val="bg1"/>
                  </a:solidFill>
                  <a:latin typeface="Helvetica Neue" panose="020B0604020202020204" charset="0"/>
                </a:rPr>
                <a:t>andra</a:t>
              </a:r>
              <a:r>
                <a:rPr lang="en-US" sz="2500" b="1" dirty="0">
                  <a:solidFill>
                    <a:schemeClr val="bg1"/>
                  </a:solidFill>
                  <a:latin typeface="Helvetica Neue" panose="020B0604020202020204" charset="0"/>
                </a:rPr>
                <a:t>
</a:t>
              </a:r>
              <a:endParaRPr lang="en-US" sz="2500" b="1" kern="1200" dirty="0">
                <a:solidFill>
                  <a:schemeClr val="bg1"/>
                </a:solidFill>
                <a:latin typeface="Helvetica Neue" panose="020B0604020202020204" charset="0"/>
              </a:endParaRPr>
            </a:p>
          </p:txBody>
        </p:sp>
        <p:pic>
          <p:nvPicPr>
            <p:cNvPr id="10" name="Grafik 9" descr="Ohr Silhouette">
              <a:extLst>
                <a:ext uri="{FF2B5EF4-FFF2-40B4-BE49-F238E27FC236}">
                  <a16:creationId xmlns:a16="http://schemas.microsoft.com/office/drawing/2014/main" id="{C3CA312F-59DB-7E4F-9609-9F45CDD086F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040000" y="5112000"/>
              <a:ext cx="828000" cy="828000"/>
            </a:xfrm>
            <a:prstGeom prst="rect">
              <a:avLst/>
            </a:prstGeom>
          </p:spPr>
        </p:pic>
      </p:grpSp>
      <p:sp>
        <p:nvSpPr>
          <p:cNvPr id="13" name="Rechteck: abgerundete Ecken 4">
            <a:extLst>
              <a:ext uri="{FF2B5EF4-FFF2-40B4-BE49-F238E27FC236}">
                <a16:creationId xmlns:a16="http://schemas.microsoft.com/office/drawing/2014/main" id="{6A68F1B3-6BC0-4652-DEEA-B3D10B69423E}"/>
              </a:ext>
            </a:extLst>
          </p:cNvPr>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lvl="0" algn="ctr" defTabSz="106680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Kommunikation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i</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allmänhet</a:t>
            </a:r>
            <a:endParaRPr lang="en-US" sz="2400" kern="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5" name="Rechteck: abgerundete Ecken 4">
            <a:extLst>
              <a:ext uri="{FF2B5EF4-FFF2-40B4-BE49-F238E27FC236}">
                <a16:creationId xmlns:a16="http://schemas.microsoft.com/office/drawing/2014/main" id="{1F60B5A1-D981-F910-E9D1-8A5F8882338C}"/>
              </a:ext>
            </a:extLst>
          </p:cNvPr>
          <p:cNvSpPr txBox="1"/>
          <p:nvPr/>
        </p:nvSpPr>
        <p:spPr>
          <a:xfrm>
            <a:off x="14707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lvl="0" algn="ctr" defTabSz="106680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Kommunikation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i</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möten</a:t>
            </a:r>
            <a:endParaRPr lang="en-US" sz="2400" kern="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6" name="CuadroTexto 3">
            <a:extLst>
              <a:ext uri="{FF2B5EF4-FFF2-40B4-BE49-F238E27FC236}">
                <a16:creationId xmlns:a16="http://schemas.microsoft.com/office/drawing/2014/main" id="{F0B4897E-A7E8-9A1A-69CB-83794239C70C}"/>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lvl="0" algn="ct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Vi </a:t>
            </a:r>
            <a:r>
              <a:rPr lang="en-US" sz="2400" b="1"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skiljer</a:t>
            </a: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b="1"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mellan</a:t>
            </a: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endParaRPr lang="en-US" sz="18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41BC7056-5FDF-160C-E86D-CAB063404DA6}"/>
              </a:ext>
            </a:extLst>
          </p:cNvPr>
          <p:cNvSpPr txBox="1"/>
          <p:nvPr/>
        </p:nvSpPr>
        <p:spPr>
          <a:xfrm>
            <a:off x="1296000" y="1548000"/>
            <a:ext cx="15736800" cy="1569660"/>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9" name="CuadroTexto 2">
            <a:extLst>
              <a:ext uri="{FF2B5EF4-FFF2-40B4-BE49-F238E27FC236}">
                <a16:creationId xmlns:a16="http://schemas.microsoft.com/office/drawing/2014/main" id="{95A4AC29-9B81-D481-F68B-458466022C44}"/>
              </a:ext>
            </a:extLst>
          </p:cNvPr>
          <p:cNvSpPr txBox="1"/>
          <p:nvPr/>
        </p:nvSpPr>
        <p:spPr>
          <a:xfrm>
            <a:off x="1295400" y="2304000"/>
            <a:ext cx="10210800" cy="954107"/>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Definition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och</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tekniker</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35470292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elle 9">
            <a:extLst>
              <a:ext uri="{FF2B5EF4-FFF2-40B4-BE49-F238E27FC236}">
                <a16:creationId xmlns:a16="http://schemas.microsoft.com/office/drawing/2014/main" id="{C19F83C6-8CC6-2423-CF90-CEACF4B69E18}"/>
              </a:ext>
            </a:extLst>
          </p:cNvPr>
          <p:cNvGraphicFramePr>
            <a:graphicFrameLocks noGrp="1"/>
          </p:cNvGraphicFramePr>
          <p:nvPr>
            <p:extLst>
              <p:ext uri="{D42A27DB-BD31-4B8C-83A1-F6EECF244321}">
                <p14:modId xmlns:p14="http://schemas.microsoft.com/office/powerpoint/2010/main" val="2562182378"/>
              </p:ext>
            </p:extLst>
          </p:nvPr>
        </p:nvGraphicFramePr>
        <p:xfrm>
          <a:off x="9360000" y="4176000"/>
          <a:ext cx="7560000" cy="400032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78673024"/>
                    </a:ext>
                  </a:extLst>
                </a:gridCol>
                <a:gridCol w="6120000">
                  <a:extLst>
                    <a:ext uri="{9D8B030D-6E8A-4147-A177-3AD203B41FA5}">
                      <a16:colId xmlns:a16="http://schemas.microsoft.com/office/drawing/2014/main" val="2999859746"/>
                    </a:ext>
                  </a:extLst>
                </a:gridCol>
                <a:gridCol w="720000">
                  <a:extLst>
                    <a:ext uri="{9D8B030D-6E8A-4147-A177-3AD203B41FA5}">
                      <a16:colId xmlns:a16="http://schemas.microsoft.com/office/drawing/2014/main" val="1624694228"/>
                    </a:ext>
                  </a:extLst>
                </a:gridCol>
              </a:tblGrid>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En utskrift av protokoll om innehåll, insikter, beslut och avtal ska skrivas i efterhand</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endParaRPr lang="en-US" sz="2400" dirty="0">
                        <a:solidFill>
                          <a:schemeClr val="dk1"/>
                        </a:solidFill>
                        <a:latin typeface="Helvetica Neue" panose="020B0604020202020204" charset="0"/>
                        <a:ea typeface="Calibri"/>
                        <a:cs typeface="Calibri"/>
                        <a:sym typeface="Calibri"/>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3428246106"/>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Öppna kanaler för kommunikation med ledningen är nödvändiga</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896890729"/>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Regler för dokumentation är nödvändiga.</a:t>
                      </a:r>
                      <a:endPar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3634218966"/>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Tvärvetenskapliga möten är till stor hjälp för att utbyta och utveckla idéer.</a:t>
                      </a:r>
                      <a:endParaRPr lang="de-DE" sz="2400" dirty="0">
                        <a:latin typeface="Helvetica Neue" panose="020B0604020202020204" charset="0"/>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4214203406"/>
                  </a:ext>
                </a:extLst>
              </a:tr>
            </a:tbl>
          </a:graphicData>
        </a:graphic>
      </p:graphicFrame>
      <p:graphicFrame>
        <p:nvGraphicFramePr>
          <p:cNvPr id="8" name="Tabelle 9">
            <a:extLst>
              <a:ext uri="{FF2B5EF4-FFF2-40B4-BE49-F238E27FC236}">
                <a16:creationId xmlns:a16="http://schemas.microsoft.com/office/drawing/2014/main" id="{06810F63-2181-D41F-37CE-239DD78F45BE}"/>
              </a:ext>
            </a:extLst>
          </p:cNvPr>
          <p:cNvGraphicFramePr>
            <a:graphicFrameLocks noGrp="1"/>
          </p:cNvGraphicFramePr>
          <p:nvPr>
            <p:extLst>
              <p:ext uri="{D42A27DB-BD31-4B8C-83A1-F6EECF244321}">
                <p14:modId xmlns:p14="http://schemas.microsoft.com/office/powerpoint/2010/main" val="3444648330"/>
              </p:ext>
            </p:extLst>
          </p:nvPr>
        </p:nvGraphicFramePr>
        <p:xfrm>
          <a:off x="1296000" y="4392000"/>
          <a:ext cx="7560000" cy="363456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78673024"/>
                    </a:ext>
                  </a:extLst>
                </a:gridCol>
                <a:gridCol w="6120000">
                  <a:extLst>
                    <a:ext uri="{9D8B030D-6E8A-4147-A177-3AD203B41FA5}">
                      <a16:colId xmlns:a16="http://schemas.microsoft.com/office/drawing/2014/main" val="2999859746"/>
                    </a:ext>
                  </a:extLst>
                </a:gridCol>
                <a:gridCol w="720000">
                  <a:extLst>
                    <a:ext uri="{9D8B030D-6E8A-4147-A177-3AD203B41FA5}">
                      <a16:colId xmlns:a16="http://schemas.microsoft.com/office/drawing/2014/main" val="1624694228"/>
                    </a:ext>
                  </a:extLst>
                </a:gridCol>
              </a:tblGrid>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Målet med mötet måste kommuniceras innan; inget möte utan dagordning</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endParaRPr lang="de-DE" sz="2400" dirty="0">
                        <a:latin typeface="Helvetica Neue" panose="020B0604020202020204" charset="0"/>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algn="ct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779950069"/>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Om någon talar lyssnar de andra</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endParaRPr lang="en-US" sz="2400" dirty="0">
                        <a:solidFill>
                          <a:schemeClr val="dk1"/>
                        </a:solidFill>
                        <a:latin typeface="Helvetica Neue" panose="020B0604020202020204" charset="0"/>
                        <a:ea typeface="Calibri"/>
                        <a:cs typeface="Calibri"/>
                        <a:sym typeface="Calibri"/>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2670428396"/>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a:spcBef>
                          <a:spcPts val="0"/>
                        </a:spcBef>
                        <a:spcAft>
                          <a:spcPts val="0"/>
                        </a:spcAft>
                        <a:buNone/>
                      </a:pPr>
                      <a:r>
                        <a:rPr lang="en-US" sz="2400" b="0" i="0" u="none" strike="noStrike" baseline="0" noProof="0" dirty="0" err="1">
                          <a:solidFill>
                            <a:srgbClr val="000000"/>
                          </a:solidFill>
                          <a:latin typeface="Helvetica Neue"/>
                        </a:rPr>
                        <a:t>Alla</a:t>
                      </a:r>
                      <a:r>
                        <a:rPr lang="en-US" sz="2400" b="0" i="0" u="none" strike="noStrike" baseline="0" noProof="0" dirty="0">
                          <a:solidFill>
                            <a:srgbClr val="000000"/>
                          </a:solidFill>
                          <a:latin typeface="Helvetica Neue"/>
                        </a:rPr>
                        <a:t> </a:t>
                      </a:r>
                      <a:r>
                        <a:rPr lang="en-US" sz="2400" b="0" i="0" u="none" strike="noStrike" baseline="0" noProof="0" dirty="0" err="1">
                          <a:solidFill>
                            <a:srgbClr val="000000"/>
                          </a:solidFill>
                          <a:latin typeface="Helvetica Neue"/>
                        </a:rPr>
                        <a:t>kan</a:t>
                      </a:r>
                      <a:r>
                        <a:rPr lang="en-US" sz="2400" b="0" i="0" u="none" strike="noStrike" baseline="0" noProof="0" dirty="0">
                          <a:solidFill>
                            <a:srgbClr val="000000"/>
                          </a:solidFill>
                          <a:latin typeface="Helvetica Neue"/>
                        </a:rPr>
                        <a:t> </a:t>
                      </a:r>
                      <a:r>
                        <a:rPr lang="en-US" sz="2400" b="0" i="0" u="none" strike="noStrike" baseline="0" noProof="0" dirty="0" err="1">
                          <a:solidFill>
                            <a:srgbClr val="000000"/>
                          </a:solidFill>
                          <a:latin typeface="Helvetica Neue"/>
                        </a:rPr>
                        <a:t>säga</a:t>
                      </a:r>
                      <a:r>
                        <a:rPr lang="en-US" sz="2400" b="0" i="0" u="none" strike="noStrike" baseline="0" noProof="0" dirty="0">
                          <a:solidFill>
                            <a:srgbClr val="000000"/>
                          </a:solidFill>
                          <a:latin typeface="Helvetica Neue"/>
                        </a:rPr>
                        <a:t> </a:t>
                      </a:r>
                      <a:r>
                        <a:rPr lang="en-US" sz="2400" b="0" i="0" u="none" strike="noStrike" baseline="0" noProof="0" dirty="0" err="1">
                          <a:solidFill>
                            <a:srgbClr val="000000"/>
                          </a:solidFill>
                          <a:latin typeface="Helvetica Neue"/>
                        </a:rPr>
                        <a:t>något</a:t>
                      </a:r>
                      <a:r>
                        <a:rPr lang="en-US" sz="2400" b="0" i="0" u="none" strike="noStrike" baseline="0" noProof="0" dirty="0">
                          <a:solidFill>
                            <a:srgbClr val="000000"/>
                          </a:solidFill>
                          <a:latin typeface="Helvetica Neue"/>
                        </a:rPr>
                        <a:t> men </a:t>
                      </a:r>
                      <a:r>
                        <a:rPr lang="en-US" sz="2400" b="0" i="0" u="none" strike="noStrike" baseline="0" noProof="0" dirty="0" err="1">
                          <a:solidFill>
                            <a:srgbClr val="000000"/>
                          </a:solidFill>
                          <a:latin typeface="Helvetica Neue"/>
                        </a:rPr>
                        <a:t>behöver</a:t>
                      </a:r>
                      <a:r>
                        <a:rPr lang="en-US" sz="2400" b="0" i="0" u="none" strike="noStrike" baseline="0" noProof="0" dirty="0">
                          <a:solidFill>
                            <a:srgbClr val="000000"/>
                          </a:solidFill>
                          <a:latin typeface="Helvetica Neue"/>
                        </a:rPr>
                        <a:t> </a:t>
                      </a:r>
                      <a:r>
                        <a:rPr lang="en-US" sz="2400" b="0" i="0" u="none" strike="noStrike" baseline="0" noProof="0" dirty="0" err="1">
                          <a:solidFill>
                            <a:srgbClr val="000000"/>
                          </a:solidFill>
                          <a:latin typeface="Helvetica Neue"/>
                        </a:rPr>
                        <a:t>inte</a:t>
                      </a:r>
                      <a:r>
                        <a:rPr lang="en-US" sz="2400" b="0" i="0" u="none" strike="noStrike" baseline="0" noProof="0" dirty="0">
                          <a:solidFill>
                            <a:srgbClr val="000000"/>
                          </a:solidFill>
                          <a:latin typeface="Helvetica Neue"/>
                        </a:rPr>
                        <a:t> </a:t>
                      </a:r>
                      <a:r>
                        <a:rPr lang="en-US" sz="2400" b="0" i="0" u="none" strike="noStrike" baseline="0" noProof="0" dirty="0" err="1">
                          <a:solidFill>
                            <a:srgbClr val="000000"/>
                          </a:solidFill>
                          <a:latin typeface="Helvetica Neue"/>
                        </a:rPr>
                        <a:t>agera</a:t>
                      </a:r>
                      <a:r>
                        <a:rPr lang="en-US" sz="2400" b="0" i="0" u="none" strike="noStrike" baseline="0" noProof="0" dirty="0">
                          <a:solidFill>
                            <a:srgbClr val="000000"/>
                          </a:solidFill>
                          <a:latin typeface="Helvetica Neue"/>
                        </a:rPr>
                        <a:t> </a:t>
                      </a:r>
                      <a:r>
                        <a:rPr lang="en-US" sz="2400" b="0" i="0" u="none" strike="noStrike" baseline="0" noProof="0" dirty="0" err="1">
                          <a:solidFill>
                            <a:srgbClr val="000000"/>
                          </a:solidFill>
                          <a:latin typeface="Helvetica Neue"/>
                        </a:rPr>
                        <a:t>på</a:t>
                      </a:r>
                      <a:r>
                        <a:rPr lang="en-US" sz="2400" b="0" i="0" u="none" strike="noStrike" baseline="0" noProof="0" dirty="0">
                          <a:solidFill>
                            <a:srgbClr val="000000"/>
                          </a:solidFill>
                          <a:latin typeface="Helvetica Neue"/>
                        </a:rPr>
                        <a:t> det</a:t>
                      </a:r>
                      <a:r>
                        <a:rPr lang="en-US" sz="2400" dirty="0">
                          <a:solidFill>
                            <a:schemeClr val="dk1"/>
                          </a:solidFill>
                          <a:latin typeface="Helvetica Neue"/>
                          <a:ea typeface="Microsoft Sans Serif"/>
                          <a:cs typeface="Microsoft Sans Serif"/>
                          <a:sym typeface="Calibri"/>
                        </a:rPr>
                        <a:t>.</a:t>
                      </a:r>
                      <a:endParaRPr lang="en-US" sz="2400" dirty="0">
                        <a:latin typeface="Helvetica Neue"/>
                        <a:ea typeface="Microsoft Sans Serif"/>
                        <a:cs typeface="Microsoft Sans Serif"/>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183669649"/>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sv-SE"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Regler för feedback måste följas.</a:t>
                      </a:r>
                      <a:endParaRPr lang="en-US" sz="2400" dirty="0">
                        <a:solidFill>
                          <a:schemeClr val="dk1"/>
                        </a:solidFill>
                        <a:latin typeface="Helvetica Neue" panose="020B0604020202020204" charset="0"/>
                        <a:ea typeface="Calibri"/>
                        <a:cs typeface="Calibri"/>
                        <a:sym typeface="Calibri"/>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2326760613"/>
                  </a:ext>
                </a:extLst>
              </a:tr>
            </a:tbl>
          </a:graphicData>
        </a:graphic>
      </p:graphicFrame>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773400" cy="830997"/>
          </a:xfrm>
          <a:prstGeom prst="rect">
            <a:avLst/>
          </a:prstGeom>
          <a:noFill/>
        </p:spPr>
        <p:txBody>
          <a:bodyPr wrap="square" rtlCol="0">
            <a:spAutoFit/>
          </a:bodyPr>
          <a:lstStyle/>
          <a:p>
            <a:pPr lvl="0"/>
            <a:r>
              <a:rPr lang="sv-SE" sz="2400" b="1" dirty="0">
                <a:latin typeface="Helvetica Neue" panose="020B0604020202020204" charset="0"/>
                <a:ea typeface="Microsoft Sans Serif" panose="020B0604020202020204" pitchFamily="34" charset="0"/>
                <a:cs typeface="Microsoft Sans Serif" panose="020B0604020202020204" pitchFamily="34" charset="0"/>
                <a:sym typeface="Calibri"/>
              </a:rPr>
              <a:t>Kriterier för god kommunikation/teknik vid möten
</a:t>
            </a:r>
            <a:endPar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10</a:t>
            </a:r>
          </a:p>
        </p:txBody>
      </p:sp>
      <p:pic>
        <p:nvPicPr>
          <p:cNvPr id="13" name="Grafik 12" descr="Prüfliste Silhouette">
            <a:extLst>
              <a:ext uri="{FF2B5EF4-FFF2-40B4-BE49-F238E27FC236}">
                <a16:creationId xmlns:a16="http://schemas.microsoft.com/office/drawing/2014/main" id="{7224C769-5D13-2FCF-1675-7029583A19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32000" y="4788000"/>
            <a:ext cx="648000" cy="648000"/>
          </a:xfrm>
          <a:prstGeom prst="rect">
            <a:avLst/>
          </a:prstGeom>
        </p:spPr>
      </p:pic>
      <p:pic>
        <p:nvPicPr>
          <p:cNvPr id="15" name="Grafik 14" descr="Ohr Silhouette">
            <a:extLst>
              <a:ext uri="{FF2B5EF4-FFF2-40B4-BE49-F238E27FC236}">
                <a16:creationId xmlns:a16="http://schemas.microsoft.com/office/drawing/2014/main" id="{6D6953CA-3C4E-66C0-1D40-1984781CA8D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96000" y="5616306"/>
            <a:ext cx="648000" cy="648000"/>
          </a:xfrm>
          <a:prstGeom prst="rect">
            <a:avLst/>
          </a:prstGeom>
        </p:spPr>
      </p:pic>
      <p:pic>
        <p:nvPicPr>
          <p:cNvPr id="17" name="Grafik 16" descr="Chat Silhouette">
            <a:extLst>
              <a:ext uri="{FF2B5EF4-FFF2-40B4-BE49-F238E27FC236}">
                <a16:creationId xmlns:a16="http://schemas.microsoft.com/office/drawing/2014/main" id="{2E9A38DE-EB63-1B04-C990-4B63652BDB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32000" y="6490102"/>
            <a:ext cx="612000" cy="612000"/>
          </a:xfrm>
          <a:prstGeom prst="rect">
            <a:avLst/>
          </a:prstGeom>
        </p:spPr>
      </p:pic>
      <p:pic>
        <p:nvPicPr>
          <p:cNvPr id="19" name="Grafik 18" descr="Übertragen Silhouette">
            <a:extLst>
              <a:ext uri="{FF2B5EF4-FFF2-40B4-BE49-F238E27FC236}">
                <a16:creationId xmlns:a16="http://schemas.microsoft.com/office/drawing/2014/main" id="{0812022C-74C9-2131-E735-F61AD585179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0000" y="7453469"/>
            <a:ext cx="432000" cy="432000"/>
          </a:xfrm>
          <a:prstGeom prst="rect">
            <a:avLst/>
          </a:prstGeom>
        </p:spPr>
      </p:pic>
      <p:pic>
        <p:nvPicPr>
          <p:cNvPr id="21" name="Grafik 20" descr="Liste Silhouette">
            <a:extLst>
              <a:ext uri="{FF2B5EF4-FFF2-40B4-BE49-F238E27FC236}">
                <a16:creationId xmlns:a16="http://schemas.microsoft.com/office/drawing/2014/main" id="{43CF18EA-9A42-B3A1-6327-1298AACD82A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96000" y="4608000"/>
            <a:ext cx="648000" cy="648000"/>
          </a:xfrm>
          <a:prstGeom prst="rect">
            <a:avLst/>
          </a:prstGeom>
        </p:spPr>
      </p:pic>
      <p:pic>
        <p:nvPicPr>
          <p:cNvPr id="23" name="Grafik 22" descr="Eingabe Silhouette">
            <a:extLst>
              <a:ext uri="{FF2B5EF4-FFF2-40B4-BE49-F238E27FC236}">
                <a16:creationId xmlns:a16="http://schemas.microsoft.com/office/drawing/2014/main" id="{2F95743D-D615-43F6-DD8D-1291AC51EB5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442653" y="5552082"/>
            <a:ext cx="648000" cy="648000"/>
          </a:xfrm>
          <a:prstGeom prst="rect">
            <a:avLst/>
          </a:prstGeom>
        </p:spPr>
      </p:pic>
      <p:pic>
        <p:nvPicPr>
          <p:cNvPr id="26" name="Grafik 25" descr="Ordnersuche Silhouette">
            <a:extLst>
              <a:ext uri="{FF2B5EF4-FFF2-40B4-BE49-F238E27FC236}">
                <a16:creationId xmlns:a16="http://schemas.microsoft.com/office/drawing/2014/main" id="{A6CF033D-68A2-4ACA-B375-17A093A6990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396000" y="6355898"/>
            <a:ext cx="648000" cy="648000"/>
          </a:xfrm>
          <a:prstGeom prst="rect">
            <a:avLst/>
          </a:prstGeom>
        </p:spPr>
      </p:pic>
      <p:pic>
        <p:nvPicPr>
          <p:cNvPr id="28" name="Grafik 27" descr="Kundenbewertung Silhouette">
            <a:extLst>
              <a:ext uri="{FF2B5EF4-FFF2-40B4-BE49-F238E27FC236}">
                <a16:creationId xmlns:a16="http://schemas.microsoft.com/office/drawing/2014/main" id="{EA84B4B9-F424-CFC1-790D-5355BFB65CA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396000" y="7450286"/>
            <a:ext cx="648000" cy="648000"/>
          </a:xfrm>
          <a:prstGeom prst="rect">
            <a:avLst/>
          </a:prstGeom>
        </p:spPr>
      </p:pic>
      <p:grpSp>
        <p:nvGrpSpPr>
          <p:cNvPr id="24" name="Gruppieren 23">
            <a:extLst>
              <a:ext uri="{FF2B5EF4-FFF2-40B4-BE49-F238E27FC236}">
                <a16:creationId xmlns:a16="http://schemas.microsoft.com/office/drawing/2014/main" id="{AE2F3A73-956A-3ABD-F747-DBA96CB687C1}"/>
              </a:ext>
            </a:extLst>
          </p:cNvPr>
          <p:cNvGrpSpPr/>
          <p:nvPr/>
        </p:nvGrpSpPr>
        <p:grpSpPr>
          <a:xfrm>
            <a:off x="8209793" y="3847005"/>
            <a:ext cx="1248959" cy="1072825"/>
            <a:chOff x="8214478" y="4509797"/>
            <a:chExt cx="1248959" cy="1072825"/>
          </a:xfrm>
        </p:grpSpPr>
        <p:sp>
          <p:nvSpPr>
            <p:cNvPr id="16" name="Textfeld 15">
              <a:extLst>
                <a:ext uri="{FF2B5EF4-FFF2-40B4-BE49-F238E27FC236}">
                  <a16:creationId xmlns:a16="http://schemas.microsoft.com/office/drawing/2014/main" id="{D8095DBA-42BF-929D-C9AF-14322806D62D}"/>
                </a:ext>
              </a:extLst>
            </p:cNvPr>
            <p:cNvSpPr txBox="1"/>
            <p:nvPr/>
          </p:nvSpPr>
          <p:spPr>
            <a:xfrm>
              <a:off x="8214478" y="4874736"/>
              <a:ext cx="641522" cy="707886"/>
            </a:xfrm>
            <a:prstGeom prst="rect">
              <a:avLst/>
            </a:prstGeom>
            <a:noFill/>
          </p:spPr>
          <p:txBody>
            <a:bodyPr wrap="square" rtlCol="0">
              <a:spAutoFit/>
            </a:bodyPr>
            <a:lstStyle/>
            <a:p>
              <a:r>
                <a:rPr lang="en-US" sz="4000" dirty="0">
                  <a:solidFill>
                    <a:schemeClr val="bg1">
                      <a:lumMod val="50000"/>
                    </a:schemeClr>
                  </a:solidFill>
                  <a:latin typeface="Helvetica Neue" panose="020B0604020202020204" charset="0"/>
                  <a:sym typeface="Wingdings 2" panose="05020102010507070707" pitchFamily="18" charset="2"/>
                </a:rPr>
                <a:t></a:t>
              </a:r>
              <a:endParaRPr lang="en-US" sz="4000" dirty="0">
                <a:solidFill>
                  <a:schemeClr val="bg1">
                    <a:lumMod val="50000"/>
                  </a:schemeClr>
                </a:solidFill>
                <a:latin typeface="Helvetica Neue" panose="020B0604020202020204" charset="0"/>
              </a:endParaRPr>
            </a:p>
          </p:txBody>
        </p:sp>
        <p:pic>
          <p:nvPicPr>
            <p:cNvPr id="20" name="Grafik 19" descr="Bleistift mit einfarbiger Füllung">
              <a:extLst>
                <a:ext uri="{FF2B5EF4-FFF2-40B4-BE49-F238E27FC236}">
                  <a16:creationId xmlns:a16="http://schemas.microsoft.com/office/drawing/2014/main" id="{9AB15B4A-B525-CEA5-544E-DA579E8BADE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549037" y="4509797"/>
              <a:ext cx="914400" cy="914400"/>
            </a:xfrm>
            <a:prstGeom prst="rect">
              <a:avLst/>
            </a:prstGeom>
          </p:spPr>
        </p:pic>
      </p:grpSp>
      <p:sp>
        <p:nvSpPr>
          <p:cNvPr id="10" name="Rechteck: abgerundete Ecken 4">
            <a:extLst>
              <a:ext uri="{FF2B5EF4-FFF2-40B4-BE49-F238E27FC236}">
                <a16:creationId xmlns:a16="http://schemas.microsoft.com/office/drawing/2014/main" id="{012E28BF-0C64-AAAE-EE5E-36A2ACF55F9F}"/>
              </a:ext>
            </a:extLst>
          </p:cNvPr>
          <p:cNvSpPr txBox="1"/>
          <p:nvPr/>
        </p:nvSpPr>
        <p:spPr>
          <a:xfrm>
            <a:off x="12331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lvl="0" algn="ctr" defTabSz="106680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Kommunikation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i</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allmänhet</a:t>
            </a:r>
            <a:endParaRPr lang="en-US" sz="2400" kern="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1" name="Rechteck: abgerundete Ecken 4">
            <a:extLst>
              <a:ext uri="{FF2B5EF4-FFF2-40B4-BE49-F238E27FC236}">
                <a16:creationId xmlns:a16="http://schemas.microsoft.com/office/drawing/2014/main" id="{3EA5A7A8-6B0F-94A7-12AC-B7182CA164B7}"/>
              </a:ext>
            </a:extLst>
          </p:cNvPr>
          <p:cNvSpPr txBox="1"/>
          <p:nvPr/>
        </p:nvSpPr>
        <p:spPr>
          <a:xfrm>
            <a:off x="14707929" y="683778"/>
            <a:ext cx="2304000" cy="900000"/>
          </a:xfrm>
          <a:prstGeom prst="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lvl="0" algn="ctr" defTabSz="1066800">
              <a:lnSpc>
                <a:spcPct val="90000"/>
              </a:lnSpc>
              <a:spcBef>
                <a:spcPct val="0"/>
              </a:spcBef>
              <a:spcAft>
                <a:spcPct val="35000"/>
              </a:spcAft>
            </a:pPr>
            <a:r>
              <a:rPr lang="en-US" sz="2400" dirty="0" err="1">
                <a:latin typeface="Helvetica Neue" panose="020B0604020202020204" charset="0"/>
                <a:ea typeface="Microsoft Sans Serif" panose="020B0604020202020204" pitchFamily="34" charset="0"/>
                <a:cs typeface="Microsoft Sans Serif" panose="020B0604020202020204" pitchFamily="34" charset="0"/>
              </a:rPr>
              <a:t>Kommunikation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i</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möten</a:t>
            </a:r>
            <a:endParaRPr lang="en-US" sz="2400" kern="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2" name="CuadroTexto 3">
            <a:extLst>
              <a:ext uri="{FF2B5EF4-FFF2-40B4-BE49-F238E27FC236}">
                <a16:creationId xmlns:a16="http://schemas.microsoft.com/office/drawing/2014/main" id="{0F0E338B-2500-F047-D80F-58D3ABB297B3}"/>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lvl="0" algn="ct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Vi </a:t>
            </a:r>
            <a:r>
              <a:rPr lang="en-US" sz="2400" b="1"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skiljer</a:t>
            </a: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 </a:t>
            </a:r>
            <a:r>
              <a:rPr lang="en-US" sz="2400" b="1" dirty="0" err="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mellan</a:t>
            </a: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endParaRPr lang="en-US" sz="18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EFE6F7B5-B13F-FEE4-F409-15F2C3364527}"/>
              </a:ext>
            </a:extLst>
          </p:cNvPr>
          <p:cNvSpPr txBox="1"/>
          <p:nvPr/>
        </p:nvSpPr>
        <p:spPr>
          <a:xfrm>
            <a:off x="1296000" y="1548000"/>
            <a:ext cx="15736800" cy="1569660"/>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7" name="CuadroTexto 2">
            <a:extLst>
              <a:ext uri="{FF2B5EF4-FFF2-40B4-BE49-F238E27FC236}">
                <a16:creationId xmlns:a16="http://schemas.microsoft.com/office/drawing/2014/main" id="{DF65272D-3220-C3BD-7C6D-68966003CBEB}"/>
              </a:ext>
            </a:extLst>
          </p:cNvPr>
          <p:cNvSpPr txBox="1"/>
          <p:nvPr/>
        </p:nvSpPr>
        <p:spPr>
          <a:xfrm>
            <a:off x="1295400" y="2304000"/>
            <a:ext cx="10210800" cy="954107"/>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Definition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och</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tekniker</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13041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4BA3E0A-C39D-118B-64FB-9F3BC67CDD67}"/>
              </a:ext>
            </a:extLst>
          </p:cNvPr>
          <p:cNvPicPr>
            <a:picLocks noChangeAspect="1"/>
          </p:cNvPicPr>
          <p:nvPr/>
        </p:nvPicPr>
        <p:blipFill>
          <a:blip r:embed="rId2"/>
          <a:stretch>
            <a:fillRect/>
          </a:stretch>
        </p:blipFill>
        <p:spPr>
          <a:xfrm>
            <a:off x="1815405" y="6235496"/>
            <a:ext cx="2433562" cy="1881540"/>
          </a:xfrm>
          <a:prstGeom prst="rect">
            <a:avLst/>
          </a:prstGeom>
        </p:spPr>
      </p:pic>
      <p:pic>
        <p:nvPicPr>
          <p:cNvPr id="8" name="Grafik 7" descr="Wolken-Gedankenblase">
            <a:extLst>
              <a:ext uri="{FF2B5EF4-FFF2-40B4-BE49-F238E27FC236}">
                <a16:creationId xmlns:a16="http://schemas.microsoft.com/office/drawing/2014/main" id="{7B0FEC59-3778-B370-6A84-1A92B43BD484}"/>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3697800" y="3274139"/>
            <a:ext cx="13335000" cy="5464861"/>
          </a:xfrm>
          <a:prstGeom prst="rect">
            <a:avLst/>
          </a:prstGeom>
        </p:spPr>
      </p:pic>
      <p:pic>
        <p:nvPicPr>
          <p:cNvPr id="9" name="Grafik 8" descr="Unterschrift Silhouette">
            <a:extLst>
              <a:ext uri="{FF2B5EF4-FFF2-40B4-BE49-F238E27FC236}">
                <a16:creationId xmlns:a16="http://schemas.microsoft.com/office/drawing/2014/main" id="{AE422221-7185-90F4-3FDB-BC2FFC8E131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584401" y="3084978"/>
            <a:ext cx="1481792" cy="1450109"/>
          </a:xfrm>
          <a:prstGeom prst="rect">
            <a:avLst/>
          </a:prstGeom>
        </p:spPr>
      </p:pic>
      <p:sp>
        <p:nvSpPr>
          <p:cNvPr id="10" name="Google Shape;185;p23">
            <a:extLst>
              <a:ext uri="{FF2B5EF4-FFF2-40B4-BE49-F238E27FC236}">
                <a16:creationId xmlns:a16="http://schemas.microsoft.com/office/drawing/2014/main" id="{DE3BFB2A-7F69-2134-56C4-A15343245A1A}"/>
              </a:ext>
            </a:extLst>
          </p:cNvPr>
          <p:cNvSpPr txBox="1"/>
          <p:nvPr/>
        </p:nvSpPr>
        <p:spPr>
          <a:xfrm>
            <a:off x="4440800" y="3832461"/>
            <a:ext cx="11400015" cy="993240"/>
          </a:xfrm>
          <a:prstGeom prst="rect">
            <a:avLst/>
          </a:prstGeom>
          <a:noFill/>
          <a:ln>
            <a:noFill/>
          </a:ln>
        </p:spPr>
        <p:txBody>
          <a:bodyPr spcFirstLastPara="1" wrap="square" lIns="91425" tIns="45700" rIns="91425" bIns="45700" anchor="t" anchorCtr="0">
            <a:noAutofit/>
          </a:bodyPr>
          <a:lstStyle/>
          <a:p>
            <a:pPr lvl="0" algn="ctr"/>
            <a:r>
              <a:rPr lang="en-US" sz="2400" b="1" dirty="0" err="1">
                <a:latin typeface="Helvetica Neue" panose="020B0604020202020204" charset="0"/>
                <a:ea typeface="Helvetica Neue"/>
                <a:cs typeface="Helvetica Neue"/>
                <a:sym typeface="Helvetica Neue"/>
              </a:rPr>
              <a:t>Uppgift</a:t>
            </a:r>
            <a:r>
              <a:rPr lang="en-US" sz="2400" b="1" dirty="0">
                <a:latin typeface="Helvetica Neue" panose="020B0604020202020204" charset="0"/>
                <a:ea typeface="Helvetica Neue"/>
                <a:cs typeface="Helvetica Neue"/>
                <a:sym typeface="Helvetica Neue"/>
              </a:rPr>
              <a:t>: </a:t>
            </a:r>
            <a:endParaRPr lang="en-US" sz="2400" b="1" dirty="0">
              <a:solidFill>
                <a:schemeClr val="tx1"/>
              </a:solidFill>
              <a:latin typeface="Helvetica Neue" panose="020B0604020202020204" charset="0"/>
              <a:ea typeface="Helvetica Neue"/>
              <a:cs typeface="Helvetica Neue"/>
              <a:sym typeface="Helvetica Neue"/>
            </a:endParaRPr>
          </a:p>
          <a:p>
            <a:pPr lvl="0" algn="ctr"/>
            <a:r>
              <a:rPr lang="en-US" sz="2400" b="1" dirty="0" err="1">
                <a:latin typeface="Helvetica Neue" panose="020B0604020202020204" charset="0"/>
                <a:ea typeface="Helvetica Neue"/>
                <a:cs typeface="Helvetica Neue"/>
                <a:sym typeface="Helvetica Neue"/>
              </a:rPr>
              <a:t>Överför</a:t>
            </a:r>
            <a:r>
              <a:rPr lang="en-US" sz="2400" b="1" dirty="0">
                <a:latin typeface="Helvetica Neue" panose="020B0604020202020204" charset="0"/>
                <a:ea typeface="Helvetica Neue"/>
                <a:cs typeface="Helvetica Neue"/>
                <a:sym typeface="Helvetica Neue"/>
              </a:rPr>
              <a:t> till </a:t>
            </a:r>
            <a:r>
              <a:rPr lang="en-US" sz="2400" b="1" dirty="0" err="1">
                <a:latin typeface="Helvetica Neue" panose="020B0604020202020204" charset="0"/>
                <a:ea typeface="Helvetica Neue"/>
                <a:cs typeface="Helvetica Neue"/>
                <a:sym typeface="Helvetica Neue"/>
              </a:rPr>
              <a:t>ditt</a:t>
            </a:r>
            <a:r>
              <a:rPr lang="en-US" sz="2400" b="1" dirty="0">
                <a:latin typeface="Helvetica Neue" panose="020B0604020202020204" charset="0"/>
                <a:ea typeface="Helvetica Neue"/>
                <a:cs typeface="Helvetica Neue"/>
                <a:sym typeface="Helvetica Neue"/>
              </a:rPr>
              <a:t> </a:t>
            </a:r>
            <a:r>
              <a:rPr lang="en-US" sz="2400" b="1" dirty="0" err="1">
                <a:latin typeface="Helvetica Neue" panose="020B0604020202020204" charset="0"/>
                <a:ea typeface="Helvetica Neue"/>
                <a:cs typeface="Helvetica Neue"/>
                <a:sym typeface="Helvetica Neue"/>
              </a:rPr>
              <a:t>företag</a:t>
            </a:r>
            <a:r>
              <a:rPr lang="en-US" sz="2400" b="1" dirty="0">
                <a:latin typeface="Helvetica Neue" panose="020B0604020202020204" charset="0"/>
                <a:ea typeface="Helvetica Neue"/>
                <a:cs typeface="Helvetica Neue"/>
                <a:sym typeface="Helvetica Neue"/>
              </a:rPr>
              <a:t>
</a:t>
            </a:r>
            <a:endParaRPr lang="en-US" sz="2400" b="1" dirty="0">
              <a:solidFill>
                <a:schemeClr val="tx1"/>
              </a:solidFill>
              <a:latin typeface="Helvetica Neue" panose="020B0604020202020204" charset="0"/>
              <a:ea typeface="Helvetica Neue"/>
              <a:cs typeface="Helvetica Neue"/>
              <a:sym typeface="Helvetica Neue"/>
            </a:endParaRPr>
          </a:p>
        </p:txBody>
      </p:sp>
      <p:sp>
        <p:nvSpPr>
          <p:cNvPr id="11" name="Google Shape;185;p23">
            <a:extLst>
              <a:ext uri="{FF2B5EF4-FFF2-40B4-BE49-F238E27FC236}">
                <a16:creationId xmlns:a16="http://schemas.microsoft.com/office/drawing/2014/main" id="{8B0F5D73-A870-29A5-0646-4D9C8F90190F}"/>
              </a:ext>
            </a:extLst>
          </p:cNvPr>
          <p:cNvSpPr txBox="1"/>
          <p:nvPr/>
        </p:nvSpPr>
        <p:spPr>
          <a:xfrm>
            <a:off x="5275562" y="4695502"/>
            <a:ext cx="10530840" cy="2410220"/>
          </a:xfrm>
          <a:prstGeom prst="rect">
            <a:avLst/>
          </a:prstGeom>
          <a:noFill/>
          <a:ln>
            <a:noFill/>
          </a:ln>
        </p:spPr>
        <p:txBody>
          <a:bodyPr spcFirstLastPara="1" wrap="square" lIns="91425" tIns="45700" rIns="91425" bIns="45700" anchor="t" anchorCtr="0">
            <a:noAutofit/>
          </a:bodyPr>
          <a:lstStyle/>
          <a:p>
            <a:pPr marL="342900" lvl="0" indent="-342900">
              <a:spcAft>
                <a:spcPts val="1200"/>
              </a:spcAft>
              <a:buFont typeface="Wingdings" panose="05000000000000000000" pitchFamily="2" charset="2"/>
              <a:buChar char="Ø"/>
            </a:pPr>
            <a:r>
              <a:rPr lang="sv-SE" sz="2400" dirty="0">
                <a:latin typeface="Helvetica Neue" panose="020B0604020202020204" charset="0"/>
                <a:ea typeface="Helvetica Neue"/>
                <a:cs typeface="Helvetica Neue"/>
                <a:sym typeface="Helvetica Neue"/>
              </a:rPr>
              <a:t>Hur skulle du beskriva kommunikationen i ditt företag?
Vad går bra?
Vad är det som går fel?/Vad kan bli bättre?
Vad kan förbättras?
Hur skulle jag kunna förbättra det? Vilka resurser behövs, vilka måste involveras?
Vad behöver förbättras av andra?</a:t>
            </a:r>
            <a:endParaRPr lang="en-US" sz="2400" b="1" dirty="0">
              <a:solidFill>
                <a:schemeClr val="tx1"/>
              </a:solidFill>
              <a:latin typeface="Helvetica Neue" panose="020B0604020202020204" charset="0"/>
              <a:ea typeface="Helvetica Neue"/>
              <a:cs typeface="Helvetica Neue"/>
              <a:sym typeface="Helvetica Neue"/>
            </a:endParaRPr>
          </a:p>
        </p:txBody>
      </p:sp>
      <p:sp>
        <p:nvSpPr>
          <p:cNvPr id="4" name="Rectangle 1">
            <a:extLst>
              <a:ext uri="{FF2B5EF4-FFF2-40B4-BE49-F238E27FC236}">
                <a16:creationId xmlns:a16="http://schemas.microsoft.com/office/drawing/2014/main" id="{3854FE29-59DD-C480-A1BE-29D7BDB1E0A4}"/>
              </a:ext>
            </a:extLst>
          </p:cNvPr>
          <p:cNvSpPr>
            <a:spLocks noChangeArrowheads="1"/>
          </p:cNvSpPr>
          <p:nvPr/>
        </p:nvSpPr>
        <p:spPr bwMode="auto">
          <a:xfrm>
            <a:off x="0" y="0"/>
            <a:ext cx="1828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D70B96E6-A078-BD8F-B1A7-3598A351025A}"/>
              </a:ext>
            </a:extLst>
          </p:cNvPr>
          <p:cNvSpPr>
            <a:spLocks noChangeArrowheads="1"/>
          </p:cNvSpPr>
          <p:nvPr/>
        </p:nvSpPr>
        <p:spPr bwMode="auto">
          <a:xfrm>
            <a:off x="152400" y="152400"/>
            <a:ext cx="1828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2" name="CuadroTexto 1">
            <a:extLst>
              <a:ext uri="{FF2B5EF4-FFF2-40B4-BE49-F238E27FC236}">
                <a16:creationId xmlns:a16="http://schemas.microsoft.com/office/drawing/2014/main" id="{EF092016-8572-79E1-DB9B-30703BC2F572}"/>
              </a:ext>
            </a:extLst>
          </p:cNvPr>
          <p:cNvSpPr txBox="1"/>
          <p:nvPr/>
        </p:nvSpPr>
        <p:spPr>
          <a:xfrm>
            <a:off x="1296000" y="1548000"/>
            <a:ext cx="15736800" cy="1569660"/>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Förbättra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intraorganisatorisk</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kommunikation</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7" name="CuadroTexto 2">
            <a:extLst>
              <a:ext uri="{FF2B5EF4-FFF2-40B4-BE49-F238E27FC236}">
                <a16:creationId xmlns:a16="http://schemas.microsoft.com/office/drawing/2014/main" id="{B1A41350-8471-1010-6BC9-467089A0FF65}"/>
              </a:ext>
            </a:extLst>
          </p:cNvPr>
          <p:cNvSpPr txBox="1"/>
          <p:nvPr/>
        </p:nvSpPr>
        <p:spPr>
          <a:xfrm>
            <a:off x="1295400" y="2304000"/>
            <a:ext cx="10210800" cy="954107"/>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Definition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och</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tekniker</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2512358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EF0B05C24659849954D56DEC08069FD" ma:contentTypeVersion="21" ma:contentTypeDescription="Skapa ett nytt dokument." ma:contentTypeScope="" ma:versionID="15938920fd11a15b20a4ec01fd239d70">
  <xsd:schema xmlns:xsd="http://www.w3.org/2001/XMLSchema" xmlns:xs="http://www.w3.org/2001/XMLSchema" xmlns:p="http://schemas.microsoft.com/office/2006/metadata/properties" xmlns:ns1="http://schemas.microsoft.com/sharepoint/v3" xmlns:ns2="f6553746-0384-4618-9962-7a6484f5408d" xmlns:ns3="5e4f25f3-ae99-423f-9fae-d4f11a58cf43" targetNamespace="http://schemas.microsoft.com/office/2006/metadata/properties" ma:root="true" ma:fieldsID="32b6f933b8e1f6dcac1529711787f093" ns1:_="" ns2:_="" ns3:_="">
    <xsd:import namespace="http://schemas.microsoft.com/sharepoint/v3"/>
    <xsd:import namespace="f6553746-0384-4618-9962-7a6484f5408d"/>
    <xsd:import namespace="5e4f25f3-ae99-423f-9fae-d4f11a58cf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1:_dlc_Exempt" minOccurs="0"/>
                <xsd:element ref="ns1:_dlc_ExpireDateSaved" minOccurs="0"/>
                <xsd:element ref="ns1:_dlc_ExpireDate"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Undanta från princip" ma:hidden="true" ma:internalName="_dlc_Exempt" ma:readOnly="true">
      <xsd:simpleType>
        <xsd:restriction base="dms:Unknown"/>
      </xsd:simpleType>
    </xsd:element>
    <xsd:element name="_dlc_ExpireDateSaved" ma:index="16" nillable="true" ma:displayName="Originalförfallodag" ma:hidden="true" ma:internalName="_dlc_ExpireDateSaved" ma:readOnly="true">
      <xsd:simpleType>
        <xsd:restriction base="dms:DateTime"/>
      </xsd:simpleType>
    </xsd:element>
    <xsd:element name="_dlc_ExpireDate" ma:index="17" nillable="true" ma:displayName="Förfallodatum" ma:hidden="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6553746-0384-4618-9962-7a6484f540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dmarkeringar" ma:readOnly="false" ma:fieldId="{5cf76f15-5ced-4ddc-b409-7134ff3c332f}" ma:taxonomyMulti="true" ma:sspId="19d4c047-6b36-4fa7-b9a8-e8d476ae0fa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e4f25f3-ae99-423f-9fae-d4f11a58cf43"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6" nillable="true" ma:displayName="Taxonomy Catch All Column" ma:hidden="true" ma:list="{bb7f6521-95e7-4e53-83de-3456b496cd35}" ma:internalName="TaxCatchAll" ma:showField="CatchAllData" ma:web="5e4f25f3-ae99-423f-9fae-d4f11a58cf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e4f25f3-ae99-423f-9fae-d4f11a58cf43" xsi:nil="true"/>
    <lcf76f155ced4ddcb4097134ff3c332f xmlns="f6553746-0384-4618-9962-7a6484f5408d">
      <Terms xmlns="http://schemas.microsoft.com/office/infopath/2007/PartnerControls"/>
    </lcf76f155ced4ddcb4097134ff3c332f>
    <_dlc_ExpireDateSaved xmlns="http://schemas.microsoft.com/sharepoint/v3" xsi:nil="true"/>
    <_dlc_ExpireDate xmlns="http://schemas.microsoft.com/sharepoint/v3">2027-12-16T11:31:53+00:00</_dlc_ExpireDate>
  </documentManagement>
</p:properties>
</file>

<file path=customXml/item4.xml><?xml version="1.0" encoding="utf-8"?>
<?mso-contentType ?>
<p:Policy xmlns:p="office.server.policy" id="" local="true">
  <p:Name>dokument</p:Name>
  <p:Description/>
  <p:Statement/>
  <p:PolicyItems>
    <p:PolicyItem featureId="Microsoft.Office.RecordsManagement.PolicyFeatures.Expiration" staticId="0x0101000EF0B05C24659849954D56DEC08069FD|1641654227" UniqueId="132f4d7b-0655-4107-abe2-768974fa023b">
      <p:Name>Bevarande</p:Name>
      <p:Description>Automatisk schemaläggning av innehåll som ska bearbetas, och utföra en kvarhållnings åtgärd på innehåll som har nått sitt förfallodatum.</p:Description>
      <p:CustomData>
        <Schedules nextStageId="2">
          <Schedule type="Default">
            <stages>
              <data stageId="1">
                <formula id="Microsoft.Office.RecordsManagement.PolicyFeatures.Expiration.Formula.BuiltIn">
                  <number>5</number>
                  <property>Created</property>
                  <propertyId>8c06beca-0777-48f7-91c7-6da68bc07b69</propertyId>
                  <period>years</period>
                </formula>
                <action type="action" id="Microsoft.Office.RecordsManagement.PolicyFeatures.Expiration.Action.DeletePreviousDrafts"/>
              </data>
            </stages>
          </Schedule>
        </Schedules>
      </p:CustomData>
    </p:PolicyItem>
  </p:PolicyItems>
</p:Policy>
</file>

<file path=customXml/itemProps1.xml><?xml version="1.0" encoding="utf-8"?>
<ds:datastoreItem xmlns:ds="http://schemas.openxmlformats.org/officeDocument/2006/customXml" ds:itemID="{824673B8-5E11-4E5B-A007-C38726529E8D}">
  <ds:schemaRefs>
    <ds:schemaRef ds:uri="http://schemas.microsoft.com/sharepoint/v3/contenttype/forms"/>
  </ds:schemaRefs>
</ds:datastoreItem>
</file>

<file path=customXml/itemProps2.xml><?xml version="1.0" encoding="utf-8"?>
<ds:datastoreItem xmlns:ds="http://schemas.openxmlformats.org/officeDocument/2006/customXml" ds:itemID="{ECA8F63B-D032-4AC6-8A10-DDA4D204A1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553746-0384-4618-9962-7a6484f5408d"/>
    <ds:schemaRef ds:uri="5e4f25f3-ae99-423f-9fae-d4f11a58c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1DD284-44D7-4414-B280-12C2E0D85C70}">
  <ds:schemaRefs>
    <ds:schemaRef ds:uri="http://schemas.microsoft.com/office/2006/metadata/properties"/>
    <ds:schemaRef ds:uri="http://schemas.microsoft.com/office/infopath/2007/PartnerControls"/>
    <ds:schemaRef ds:uri="5e4f25f3-ae99-423f-9fae-d4f11a58cf43"/>
    <ds:schemaRef ds:uri="f6553746-0384-4618-9962-7a6484f5408d"/>
    <ds:schemaRef ds:uri="http://schemas.microsoft.com/sharepoint/v3"/>
  </ds:schemaRefs>
</ds:datastoreItem>
</file>

<file path=customXml/itemProps4.xml><?xml version="1.0" encoding="utf-8"?>
<ds:datastoreItem xmlns:ds="http://schemas.openxmlformats.org/officeDocument/2006/customXml" ds:itemID="{8308DB4B-2BE8-4225-8B11-4D41757CD809}">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
  <TotalTime>0</TotalTime>
  <Words>3633</Words>
  <Application>Microsoft Office PowerPoint</Application>
  <PresentationFormat>Benutzerdefiniert</PresentationFormat>
  <Paragraphs>487</Paragraphs>
  <Slides>40</Slides>
  <Notes>5</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40</vt:i4>
      </vt:variant>
    </vt:vector>
  </HeadingPairs>
  <TitlesOfParts>
    <vt:vector size="47" baseType="lpstr">
      <vt:lpstr>Arial</vt:lpstr>
      <vt:lpstr>Calibri</vt:lpstr>
      <vt:lpstr>Helvetica Neue</vt:lpstr>
      <vt:lpstr>Microsoft Sans Serif</vt:lpstr>
      <vt:lpstr>Wingdings</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137</cp:revision>
  <dcterms:created xsi:type="dcterms:W3CDTF">2022-01-27T16:04:38Z</dcterms:created>
  <dcterms:modified xsi:type="dcterms:W3CDTF">2024-02-05T00:14:55Z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y fmtid="{D5CDD505-2E9C-101B-9397-08002B2CF9AE}" pid="5" name="ContentTypeId">
    <vt:lpwstr>0x0101000EF0B05C24659849954D56DEC08069FD</vt:lpwstr>
  </property>
  <property fmtid="{D5CDD505-2E9C-101B-9397-08002B2CF9AE}" pid="6" name="_dlc_policyId">
    <vt:lpwstr>0x0101000EF0B05C24659849954D56DEC08069FD|1641654227</vt:lpwstr>
  </property>
  <property fmtid="{D5CDD505-2E9C-101B-9397-08002B2CF9AE}" pid="7" name="ItemRetentionFormula">
    <vt:lpwstr>&lt;formula id="Microsoft.Office.RecordsManagement.PolicyFeatures.Expiration.Formula.BuiltIn"&gt;&lt;number&gt;5&lt;/number&gt;&lt;property&gt;Created&lt;/property&gt;&lt;propertyId&gt;8c06beca-0777-48f7-91c7-6da68bc07b69&lt;/propertyId&gt;&lt;period&gt;years&lt;/period&gt;&lt;/formula&gt;</vt:lpwstr>
  </property>
  <property fmtid="{D5CDD505-2E9C-101B-9397-08002B2CF9AE}" pid="8" name="MediaServiceImageTags">
    <vt:lpwstr/>
  </property>
</Properties>
</file>