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67" r:id="rId6"/>
  </p:sldMasterIdLst>
  <p:notesMasterIdLst>
    <p:notesMasterId r:id="rId36"/>
  </p:notesMasterIdLst>
  <p:handoutMasterIdLst>
    <p:handoutMasterId r:id="rId37"/>
  </p:handoutMasterIdLst>
  <p:sldIdLst>
    <p:sldId id="277" r:id="rId7"/>
    <p:sldId id="257" r:id="rId8"/>
    <p:sldId id="269" r:id="rId9"/>
    <p:sldId id="294" r:id="rId10"/>
    <p:sldId id="265" r:id="rId11"/>
    <p:sldId id="275" r:id="rId12"/>
    <p:sldId id="276" r:id="rId13"/>
    <p:sldId id="288" r:id="rId14"/>
    <p:sldId id="278" r:id="rId15"/>
    <p:sldId id="295" r:id="rId16"/>
    <p:sldId id="290" r:id="rId17"/>
    <p:sldId id="272" r:id="rId18"/>
    <p:sldId id="279" r:id="rId19"/>
    <p:sldId id="291" r:id="rId20"/>
    <p:sldId id="280" r:id="rId21"/>
    <p:sldId id="281" r:id="rId22"/>
    <p:sldId id="282" r:id="rId23"/>
    <p:sldId id="283" r:id="rId24"/>
    <p:sldId id="284" r:id="rId25"/>
    <p:sldId id="285" r:id="rId26"/>
    <p:sldId id="286" r:id="rId27"/>
    <p:sldId id="292" r:id="rId28"/>
    <p:sldId id="293" r:id="rId29"/>
    <p:sldId id="271" r:id="rId30"/>
    <p:sldId id="299" r:id="rId31"/>
    <p:sldId id="270" r:id="rId32"/>
    <p:sldId id="297" r:id="rId33"/>
    <p:sldId id="298" r:id="rId34"/>
    <p:sldId id="287" r:id="rId3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17A"/>
    <a:srgbClr val="AED633"/>
    <a:srgbClr val="4D94B7"/>
    <a:srgbClr val="EFF7D6"/>
    <a:srgbClr val="DFEFAD"/>
    <a:srgbClr val="CDE583"/>
    <a:srgbClr val="DBEAF1"/>
    <a:srgbClr val="B8D4E2"/>
    <a:srgbClr val="94BFD4"/>
    <a:srgbClr val="71A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5887" autoAdjust="0"/>
  </p:normalViewPr>
  <p:slideViewPr>
    <p:cSldViewPr>
      <p:cViewPr varScale="1">
        <p:scale>
          <a:sx n="60" d="100"/>
          <a:sy n="60" d="100"/>
        </p:scale>
        <p:origin x="84" y="104"/>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839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26</a:t>
            </a:fld>
            <a:endParaRPr lang="es-ES"/>
          </a:p>
        </p:txBody>
      </p:sp>
    </p:spTree>
    <p:extLst>
      <p:ext uri="{BB962C8B-B14F-4D97-AF65-F5344CB8AC3E}">
        <p14:creationId xmlns:p14="http://schemas.microsoft.com/office/powerpoint/2010/main" val="8086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1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813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2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854F9473-4555-5EA8-52D8-0E44969E582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983DBCD0-5619-1D71-F808-38BAC16D586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F592595A-B7A7-2445-F0D2-9CEE7F3429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D9E7A554-981E-A5C2-1817-0C0E288DEBB0}"/>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A1FC3336-C74A-7601-3D6F-E8090E4CFA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6F00C4F6-DCEE-443D-3002-1D409B21CF6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hyperlink" Target="https://www.hootsuite.com/" TargetMode="External"/><Relationship Id="rId3" Type="http://schemas.openxmlformats.org/officeDocument/2006/relationships/hyperlink" Target="https://www.mindtools.com/arb6j5a/what-is-time-management" TargetMode="External"/><Relationship Id="rId7" Type="http://schemas.openxmlformats.org/officeDocument/2006/relationships/hyperlink" Target="https://www.rescuetime.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lockify.me/" TargetMode="External"/><Relationship Id="rId5" Type="http://schemas.openxmlformats.org/officeDocument/2006/relationships/hyperlink" Target="https://www.myindielifeblog.net/blog/buffer-free-plan" TargetMode="External"/><Relationship Id="rId4" Type="http://schemas.openxmlformats.org/officeDocument/2006/relationships/hyperlink" Target="https://monday.com/blog/teamwork/team-task-managemen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lack.com/" TargetMode="External"/><Relationship Id="rId3" Type="http://schemas.openxmlformats.org/officeDocument/2006/relationships/hyperlink" Target="https://buffer.com/" TargetMode="External"/><Relationship Id="rId7" Type="http://schemas.openxmlformats.org/officeDocument/2006/relationships/hyperlink" Target="https://asan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trello.com/" TargetMode="External"/><Relationship Id="rId5" Type="http://schemas.openxmlformats.org/officeDocument/2006/relationships/hyperlink" Target="https://appadvice.com/app/moment-cut-screen-time/771541926" TargetMode="External"/><Relationship Id="rId4" Type="http://schemas.openxmlformats.org/officeDocument/2006/relationships/hyperlink" Target="https://appdetox.github.io/" TargetMode="External"/><Relationship Id="rId9" Type="http://schemas.openxmlformats.org/officeDocument/2006/relationships/hyperlink" Target="https://evernote.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200329"/>
          </a:xfrm>
          <a:prstGeom prst="rect">
            <a:avLst/>
          </a:prstGeom>
          <a:noFill/>
        </p:spPr>
        <p:txBody>
          <a:bodyPr wrap="square">
            <a:spAutoFit/>
          </a:bodyPr>
          <a:lstStyle/>
          <a:p>
            <a:pPr lvl="0" algn="ctr">
              <a:buClr>
                <a:srgbClr val="4D94B7"/>
              </a:buClr>
              <a:buSzPts val="3600"/>
            </a:pPr>
            <a:r>
              <a:rPr lang="en-US" sz="3600" b="1">
                <a:solidFill>
                  <a:srgbClr val="4D94B7"/>
                </a:solidFill>
                <a:latin typeface="Helvetica Neue" panose="020B0604020202020204" charset="0"/>
                <a:ea typeface="Helvetica Neue"/>
                <a:cs typeface="Helvetica Neue"/>
                <a:sym typeface="Helvetica Neue"/>
              </a:rPr>
              <a:t>IKT-verktyg för intraprenörskap
</a:t>
            </a:r>
            <a:endParaRPr lang="en-US" sz="3600" b="1" dirty="0">
              <a:solidFill>
                <a:srgbClr val="4D94B7"/>
              </a:solidFill>
              <a:latin typeface="Helvetica Neue" panose="020B0604020202020204" charset="0"/>
              <a:ea typeface="Helvetica Neue"/>
              <a:cs typeface="Helvetica Neue"/>
              <a:sym typeface="Helvetica Neue"/>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lvl="0" algn="ctr">
              <a:tabLst>
                <a:tab pos="1205230" algn="l"/>
                <a:tab pos="1926589" algn="l"/>
                <a:tab pos="2915920" algn="l"/>
                <a:tab pos="3444875" algn="l"/>
                <a:tab pos="4383405" algn="l"/>
                <a:tab pos="6796405" algn="l"/>
              </a:tabLst>
              <a:defRPr/>
            </a:pPr>
            <a:r>
              <a:rPr lang="en-US" sz="48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Uppgiftshantering i lagarbete
</a:t>
            </a:r>
            <a:endPar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lvl="0">
              <a:lnSpc>
                <a:spcPct val="200000"/>
              </a:lnSpc>
              <a:buClr>
                <a:srgbClr val="000000"/>
              </a:buClr>
              <a:buSzPts val="2800"/>
              <a:defRPr/>
            </a:pPr>
            <a:r>
              <a:rPr lang="en-US" sz="2800" b="1">
                <a:solidFill>
                  <a:srgbClr val="AED633"/>
                </a:solidFill>
                <a:latin typeface="Helvetica Neue" panose="020B0604020202020204" charset="0"/>
                <a:ea typeface="Helvetica Neue"/>
                <a:cs typeface="Helvetica Neue"/>
                <a:sym typeface="Helvetica Neue"/>
              </a:rPr>
              <a:t>2.1 Designa din egen teamstrategi
2.2 Implementera din egen teamstrategi
</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p:txBody>
      </p:sp>
      <p:pic>
        <p:nvPicPr>
          <p:cNvPr id="4" name="Picture 2">
            <a:extLst>
              <a:ext uri="{FF2B5EF4-FFF2-40B4-BE49-F238E27FC236}">
                <a16:creationId xmlns:a16="http://schemas.microsoft.com/office/drawing/2014/main" id="{7176FEAD-054B-74D0-2970-586F3D5F51E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1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Uppgiftshantering</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teamarbetsmiljöer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2827220"/>
            <a:ext cx="8593145" cy="5729680"/>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08000" cy="523220"/>
          </a:xfrm>
          <a:prstGeom prst="rect">
            <a:avLst/>
          </a:prstGeom>
          <a:noFill/>
        </p:spPr>
        <p:txBody>
          <a:bodyPr wrap="square" rtlCol="0">
            <a:noAutofit/>
          </a:bodyPr>
          <a:lstStyle/>
          <a:p>
            <a:r>
              <a:rPr lang="sv-SE"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Designa din egen teamstrategi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8059144" cy="2246769"/>
          </a:xfrm>
          <a:prstGeom prst="rect">
            <a:avLst/>
          </a:prstGeom>
          <a:noFill/>
        </p:spPr>
        <p:txBody>
          <a:bodyPr wrap="square" rtlCol="0">
            <a:noAutofit/>
          </a:bodyPr>
          <a:lstStyle/>
          <a:p>
            <a:pPr>
              <a:lnSpc>
                <a:spcPct val="150000"/>
              </a:lnSpc>
            </a:pPr>
            <a:r>
              <a:rPr lang="sv-SE" sz="2400" dirty="0">
                <a:latin typeface="Helvetica Neue" panose="020B0604020202020204" charset="0"/>
                <a:ea typeface="Microsoft Sans Serif" panose="020B0604020202020204" pitchFamily="34" charset="0"/>
                <a:cs typeface="Microsoft Sans Serif" panose="020B0604020202020204" pitchFamily="34" charset="0"/>
              </a:rPr>
              <a:t>Vanligtvis är framgång en direkt följd av en </a:t>
            </a:r>
            <a:r>
              <a:rPr lang="sv-SE"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adekvat strategi</a:t>
            </a:r>
            <a:r>
              <a:rPr lang="sv-SE" sz="2400" dirty="0">
                <a:latin typeface="Helvetica Neue" panose="020B0604020202020204" charset="0"/>
                <a:ea typeface="Microsoft Sans Serif" panose="020B0604020202020204" pitchFamily="34" charset="0"/>
                <a:cs typeface="Microsoft Sans Serif" panose="020B0604020202020204" pitchFamily="34" charset="0"/>
              </a:rPr>
              <a:t>, därav vikten av att veta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hur man planerar planen</a:t>
            </a:r>
            <a:r>
              <a:rPr lang="sv-SE" sz="2400" dirty="0">
                <a:latin typeface="Helvetica Neue" panose="020B0604020202020204" charset="0"/>
                <a:ea typeface="Microsoft Sans Serif" panose="020B0604020202020204" pitchFamily="34" charset="0"/>
                <a:cs typeface="Microsoft Sans Serif" panose="020B0604020202020204" pitchFamily="34" charset="0"/>
              </a:rPr>
              <a:t>, dvs. att utforma ett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solidt</a:t>
            </a:r>
            <a:r>
              <a:rPr lang="sv-SE" sz="2400" dirty="0">
                <a:latin typeface="Helvetica Neue" panose="020B0604020202020204" charset="0"/>
                <a:ea typeface="Microsoft Sans Serif" panose="020B0604020202020204" pitchFamily="34" charset="0"/>
                <a:cs typeface="Microsoft Sans Serif" panose="020B0604020202020204" pitchFamily="34" charset="0"/>
              </a:rPr>
              <a:t> arbetsflödesdiagram för att effektivt kartlägga de steg som behövs för att få projektet att förverkligas.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a:t>
            </a:r>
          </a:p>
        </p:txBody>
      </p:sp>
    </p:spTree>
    <p:extLst>
      <p:ext uri="{BB962C8B-B14F-4D97-AF65-F5344CB8AC3E}">
        <p14:creationId xmlns:p14="http://schemas.microsoft.com/office/powerpoint/2010/main" val="148215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C62045FA-BE0C-BD68-4CAC-8800F739095E}"/>
              </a:ext>
            </a:extLst>
          </p:cNvPr>
          <p:cNvGrpSpPr/>
          <p:nvPr/>
        </p:nvGrpSpPr>
        <p:grpSpPr>
          <a:xfrm>
            <a:off x="1296000" y="2664000"/>
            <a:ext cx="15839992" cy="5904000"/>
            <a:chOff x="1296000" y="2664000"/>
            <a:chExt cx="15839992" cy="5904000"/>
          </a:xfrm>
        </p:grpSpPr>
        <p:sp>
          <p:nvSpPr>
            <p:cNvPr id="5" name="Pfeil: nach rechts 4">
              <a:extLst>
                <a:ext uri="{FF2B5EF4-FFF2-40B4-BE49-F238E27FC236}">
                  <a16:creationId xmlns:a16="http://schemas.microsoft.com/office/drawing/2014/main" id="{2776B422-375F-1D9F-EF1D-E1B4116EE331}"/>
                </a:ext>
              </a:extLst>
            </p:cNvPr>
            <p:cNvSpPr/>
            <p:nvPr/>
          </p:nvSpPr>
          <p:spPr>
            <a:xfrm>
              <a:off x="1296000" y="2664000"/>
              <a:ext cx="15839992" cy="5904000"/>
            </a:xfrm>
            <a:prstGeom prst="rightArrow">
              <a:avLst>
                <a:gd name="adj1" fmla="val 62292"/>
                <a:gd name="adj2" fmla="val 50000"/>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ihandform: Form 5">
              <a:extLst>
                <a:ext uri="{FF2B5EF4-FFF2-40B4-BE49-F238E27FC236}">
                  <a16:creationId xmlns:a16="http://schemas.microsoft.com/office/drawing/2014/main" id="{CE522654-E2C6-9604-3C47-AE3A5A05F972}"/>
                </a:ext>
              </a:extLst>
            </p:cNvPr>
            <p:cNvSpPr/>
            <p:nvPr/>
          </p:nvSpPr>
          <p:spPr>
            <a:xfrm>
              <a:off x="1764391" y="3924000"/>
              <a:ext cx="2022269" cy="3384000"/>
            </a:xfrm>
            <a:custGeom>
              <a:avLst/>
              <a:gdLst>
                <a:gd name="connsiteX0" fmla="*/ 0 w 2022269"/>
                <a:gd name="connsiteY0" fmla="*/ 337052 h 2902406"/>
                <a:gd name="connsiteX1" fmla="*/ 337052 w 2022269"/>
                <a:gd name="connsiteY1" fmla="*/ 0 h 2902406"/>
                <a:gd name="connsiteX2" fmla="*/ 1685217 w 2022269"/>
                <a:gd name="connsiteY2" fmla="*/ 0 h 2902406"/>
                <a:gd name="connsiteX3" fmla="*/ 2022269 w 2022269"/>
                <a:gd name="connsiteY3" fmla="*/ 337052 h 2902406"/>
                <a:gd name="connsiteX4" fmla="*/ 2022269 w 2022269"/>
                <a:gd name="connsiteY4" fmla="*/ 2565354 h 2902406"/>
                <a:gd name="connsiteX5" fmla="*/ 1685217 w 2022269"/>
                <a:gd name="connsiteY5" fmla="*/ 2902406 h 2902406"/>
                <a:gd name="connsiteX6" fmla="*/ 337052 w 2022269"/>
                <a:gd name="connsiteY6" fmla="*/ 2902406 h 2902406"/>
                <a:gd name="connsiteX7" fmla="*/ 0 w 2022269"/>
                <a:gd name="connsiteY7" fmla="*/ 2565354 h 2902406"/>
                <a:gd name="connsiteX8" fmla="*/ 0 w 2022269"/>
                <a:gd name="connsiteY8" fmla="*/ 337052 h 29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02406">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defTabSz="1066800">
                <a:lnSpc>
                  <a:spcPct val="90000"/>
                </a:lnSpc>
                <a:spcBef>
                  <a:spcPct val="0"/>
                </a:spcBef>
                <a:spcAft>
                  <a:spcPct val="35000"/>
                </a:spcAft>
              </a:pPr>
              <a:r>
                <a:rPr lang="sv-SE" sz="2400" b="1" dirty="0">
                  <a:solidFill>
                    <a:schemeClr val="bg1"/>
                  </a:solidFill>
                  <a:latin typeface="Helvetica Neue" panose="020B0604020202020204" charset="0"/>
                </a:rPr>
                <a:t>Gör en lista över alla uppgifter som ditt team behöver slutföra.</a:t>
              </a:r>
              <a:endParaRPr lang="en-US" sz="2400" kern="1200" dirty="0">
                <a:solidFill>
                  <a:schemeClr val="bg1"/>
                </a:solidFill>
                <a:latin typeface="Helvetica Neue" panose="020B0604020202020204" charset="0"/>
              </a:endParaRPr>
            </a:p>
          </p:txBody>
        </p:sp>
        <p:sp>
          <p:nvSpPr>
            <p:cNvPr id="8" name="Freihandform: Form 7">
              <a:extLst>
                <a:ext uri="{FF2B5EF4-FFF2-40B4-BE49-F238E27FC236}">
                  <a16:creationId xmlns:a16="http://schemas.microsoft.com/office/drawing/2014/main" id="{B21F2B8A-9874-D34A-A0AE-5A048D161485}"/>
                </a:ext>
              </a:extLst>
            </p:cNvPr>
            <p:cNvSpPr/>
            <p:nvPr/>
          </p:nvSpPr>
          <p:spPr>
            <a:xfrm>
              <a:off x="3901528" y="3924000"/>
              <a:ext cx="2022269"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defTabSz="1066800">
                <a:lnSpc>
                  <a:spcPct val="90000"/>
                </a:lnSpc>
                <a:spcBef>
                  <a:spcPct val="0"/>
                </a:spcBef>
                <a:spcAft>
                  <a:spcPct val="35000"/>
                </a:spcAft>
              </a:pPr>
              <a:r>
                <a:rPr lang="sv-SE" sz="2400" b="1" dirty="0">
                  <a:solidFill>
                    <a:schemeClr val="bg1"/>
                  </a:solidFill>
                  <a:latin typeface="Helvetica Neue" panose="020B0604020202020204" charset="0"/>
                </a:rPr>
                <a:t>Lista deadlines och tidsramar för varje uppgift</a:t>
              </a:r>
              <a:r>
                <a:rPr lang="en-US" sz="2400" b="1" i="0" kern="1200" dirty="0">
                  <a:ln>
                    <a:noFill/>
                  </a:ln>
                  <a:solidFill>
                    <a:schemeClr val="bg1"/>
                  </a:solidFill>
                  <a:latin typeface="Helvetica Neue" panose="020B0604020202020204" charset="0"/>
                </a:rPr>
                <a:t>. </a:t>
              </a:r>
              <a:endParaRPr lang="en-US" sz="2400" kern="1200" dirty="0">
                <a:solidFill>
                  <a:schemeClr val="bg1"/>
                </a:solidFill>
                <a:latin typeface="Helvetica Neue" panose="020B0604020202020204" charset="0"/>
              </a:endParaRPr>
            </a:p>
          </p:txBody>
        </p:sp>
        <p:sp>
          <p:nvSpPr>
            <p:cNvPr id="9" name="Freihandform: Form 8">
              <a:extLst>
                <a:ext uri="{FF2B5EF4-FFF2-40B4-BE49-F238E27FC236}">
                  <a16:creationId xmlns:a16="http://schemas.microsoft.com/office/drawing/2014/main" id="{25BB8975-DB7C-2D90-1898-B73C03C1CEE7}"/>
                </a:ext>
              </a:extLst>
            </p:cNvPr>
            <p:cNvSpPr/>
            <p:nvPr/>
          </p:nvSpPr>
          <p:spPr>
            <a:xfrm>
              <a:off x="6116264" y="3924000"/>
              <a:ext cx="2022269"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defTabSz="1066800">
                <a:lnSpc>
                  <a:spcPct val="90000"/>
                </a:lnSpc>
                <a:spcBef>
                  <a:spcPct val="0"/>
                </a:spcBef>
                <a:spcAft>
                  <a:spcPct val="35000"/>
                </a:spcAft>
              </a:pPr>
              <a:r>
                <a:rPr lang="sv-SE" sz="2400" b="1" dirty="0">
                  <a:solidFill>
                    <a:schemeClr val="bg1"/>
                  </a:solidFill>
                  <a:latin typeface="Helvetica Neue" panose="020B0604020202020204" charset="0"/>
                </a:rPr>
                <a:t>Tilldela en prioritet för varje uppgift</a:t>
              </a:r>
              <a:r>
                <a:rPr lang="en-US" sz="2400" b="1" i="0" kern="1200" dirty="0">
                  <a:ln>
                    <a:noFill/>
                  </a:ln>
                  <a:solidFill>
                    <a:schemeClr val="bg1"/>
                  </a:solidFill>
                  <a:latin typeface="Helvetica Neue" panose="020B0604020202020204" charset="0"/>
                </a:rPr>
                <a:t>.</a:t>
              </a:r>
              <a:endParaRPr lang="en-US" sz="2400" kern="1200" dirty="0">
                <a:solidFill>
                  <a:schemeClr val="bg1"/>
                </a:solidFill>
                <a:latin typeface="Helvetica Neue" panose="020B0604020202020204" charset="0"/>
              </a:endParaRPr>
            </a:p>
          </p:txBody>
        </p:sp>
      </p:grpSp>
      <p:sp>
        <p:nvSpPr>
          <p:cNvPr id="7" name="CasellaDiTesto 6"/>
          <p:cNvSpPr txBox="1"/>
          <p:nvPr/>
        </p:nvSpPr>
        <p:spPr>
          <a:xfrm>
            <a:off x="1296000" y="7596000"/>
            <a:ext cx="12801000" cy="954107"/>
          </a:xfrm>
          <a:prstGeom prst="rect">
            <a:avLst/>
          </a:prstGeom>
          <a:noFill/>
        </p:spPr>
        <p:txBody>
          <a:bodyPr wrap="square" rtlCol="0">
            <a:no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Tänk på att detta bara är ett förslag, så tveka inte att ändra det så att det bättre kan passa dina behov</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grpSp>
        <p:nvGrpSpPr>
          <p:cNvPr id="27" name="Gruppo 26"/>
          <p:cNvGrpSpPr/>
          <p:nvPr/>
        </p:nvGrpSpPr>
        <p:grpSpPr>
          <a:xfrm>
            <a:off x="8484903" y="3924000"/>
            <a:ext cx="2160000" cy="3384000"/>
            <a:chOff x="26714" y="1879150"/>
            <a:chExt cx="2279303" cy="3795110"/>
          </a:xfrm>
        </p:grpSpPr>
        <p:sp>
          <p:nvSpPr>
            <p:cNvPr id="36" name="Rettangolo arrotondato 35"/>
            <p:cNvSpPr/>
            <p:nvPr/>
          </p:nvSpPr>
          <p:spPr>
            <a:xfrm>
              <a:off x="26714" y="1879150"/>
              <a:ext cx="2279303" cy="3795110"/>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7" name="Rettangolo 36"/>
            <p:cNvSpPr/>
            <p:nvPr/>
          </p:nvSpPr>
          <p:spPr>
            <a:xfrm>
              <a:off x="137980" y="1990416"/>
              <a:ext cx="2056771" cy="3572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sv-SE" sz="2400" b="1" dirty="0">
                  <a:solidFill>
                    <a:schemeClr val="bg1"/>
                  </a:solidFill>
                  <a:latin typeface="Helvetica Neue" panose="020B0604020202020204" charset="0"/>
                </a:rPr>
                <a:t>Notera all annan relevant information för varje uppgift</a:t>
              </a:r>
              <a:r>
                <a:rPr lang="en-US" sz="2400" b="1" dirty="0">
                  <a:solidFill>
                    <a:schemeClr val="bg1"/>
                  </a:solidFill>
                  <a:latin typeface="Helvetica Neue" panose="020B0604020202020204" charset="0"/>
                </a:rPr>
                <a:t>.</a:t>
              </a:r>
            </a:p>
          </p:txBody>
        </p:sp>
      </p:grpSp>
      <p:grpSp>
        <p:nvGrpSpPr>
          <p:cNvPr id="28" name="Gruppo 27"/>
          <p:cNvGrpSpPr/>
          <p:nvPr/>
        </p:nvGrpSpPr>
        <p:grpSpPr>
          <a:xfrm>
            <a:off x="10847103" y="3924000"/>
            <a:ext cx="2160000" cy="3384000"/>
            <a:chOff x="2388022" y="1923864"/>
            <a:chExt cx="2279303" cy="3750396"/>
          </a:xfrm>
        </p:grpSpPr>
        <p:sp>
          <p:nvSpPr>
            <p:cNvPr id="34" name="Rettangolo arrotondato 33"/>
            <p:cNvSpPr/>
            <p:nvPr/>
          </p:nvSpPr>
          <p:spPr>
            <a:xfrm>
              <a:off x="2388022" y="1923864"/>
              <a:ext cx="2279303" cy="3750396"/>
            </a:xfrm>
            <a:prstGeom prst="roundRect">
              <a:avLst/>
            </a:pr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5" name="Rettangolo 34"/>
            <p:cNvSpPr/>
            <p:nvPr/>
          </p:nvSpPr>
          <p:spPr>
            <a:xfrm>
              <a:off x="2499288" y="2035130"/>
              <a:ext cx="2056771"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sv-SE" sz="2400" b="1" dirty="0">
                  <a:latin typeface="Helvetica Neue" panose="020B0604020202020204" charset="0"/>
                </a:rPr>
                <a:t>Fördela uppgifterna mellan teamet på ett balanserat sätt</a:t>
              </a:r>
              <a:endParaRPr lang="en-US" sz="2400" b="1" dirty="0">
                <a:latin typeface="Helvetica Neue" panose="020B0604020202020204" charset="0"/>
              </a:endParaRPr>
            </a:p>
          </p:txBody>
        </p:sp>
      </p:grpSp>
      <p:grpSp>
        <p:nvGrpSpPr>
          <p:cNvPr id="31" name="Gruppo 30"/>
          <p:cNvGrpSpPr/>
          <p:nvPr/>
        </p:nvGrpSpPr>
        <p:grpSpPr>
          <a:xfrm>
            <a:off x="13209303" y="3924000"/>
            <a:ext cx="2160000" cy="3384000"/>
            <a:chOff x="4804665" y="1923864"/>
            <a:chExt cx="2279303" cy="3750396"/>
          </a:xfrm>
        </p:grpSpPr>
        <p:sp>
          <p:nvSpPr>
            <p:cNvPr id="32" name="Rettangolo arrotondato 31"/>
            <p:cNvSpPr/>
            <p:nvPr/>
          </p:nvSpPr>
          <p:spPr>
            <a:xfrm>
              <a:off x="4804665" y="1923864"/>
              <a:ext cx="2279303" cy="3750396"/>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3" name="Rettangolo 32"/>
            <p:cNvSpPr/>
            <p:nvPr/>
          </p:nvSpPr>
          <p:spPr>
            <a:xfrm>
              <a:off x="4915931" y="2035130"/>
              <a:ext cx="2056771"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b="1" dirty="0" err="1">
                  <a:latin typeface="Helvetica Neue" panose="020B0604020202020204" charset="0"/>
                </a:rPr>
                <a:t>Håll</a:t>
              </a:r>
              <a:r>
                <a:rPr lang="en-US" sz="2400" b="1" dirty="0">
                  <a:latin typeface="Helvetica Neue" panose="020B0604020202020204" charset="0"/>
                </a:rPr>
                <a:t> </a:t>
              </a:r>
              <a:r>
                <a:rPr lang="en-US" sz="2400" b="1" dirty="0" err="1">
                  <a:latin typeface="Helvetica Neue" panose="020B0604020202020204" charset="0"/>
                </a:rPr>
                <a:t>teamets</a:t>
              </a:r>
              <a:r>
                <a:rPr lang="en-US" sz="2400" b="1" dirty="0">
                  <a:latin typeface="Helvetica Neue" panose="020B0604020202020204" charset="0"/>
                </a:rPr>
                <a:t> </a:t>
              </a:r>
              <a:r>
                <a:rPr lang="en-US" sz="2400" b="1" dirty="0" err="1">
                  <a:latin typeface="Helvetica Neue" panose="020B0604020202020204" charset="0"/>
                </a:rPr>
                <a:t>framsteg</a:t>
              </a:r>
              <a:r>
                <a:rPr lang="en-US" sz="2400" b="1" dirty="0">
                  <a:latin typeface="Helvetica Neue" panose="020B0604020202020204" charset="0"/>
                </a:rPr>
                <a:t> </a:t>
              </a:r>
              <a:r>
                <a:rPr lang="en-US" sz="2400" b="1" dirty="0" err="1">
                  <a:latin typeface="Helvetica Neue" panose="020B0604020202020204" charset="0"/>
                </a:rPr>
                <a:t>spårade</a:t>
              </a:r>
              <a:r>
                <a:rPr lang="en-US" sz="2400" b="1" dirty="0">
                  <a:latin typeface="Helvetica Neue" panose="020B0604020202020204" charset="0"/>
                </a:rPr>
                <a:t>.</a:t>
              </a:r>
              <a:r>
                <a:rPr lang="en-US" sz="2400" dirty="0">
                  <a:latin typeface="Helvetica Neue" panose="020B0604020202020204" charset="0"/>
                </a:rPr>
                <a:t> </a:t>
              </a:r>
            </a:p>
          </p:txBody>
        </p:sp>
      </p:grpSp>
      <p:sp>
        <p:nvSpPr>
          <p:cNvPr id="19" name="CasellaDiTesto 18"/>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a:t>
            </a:r>
          </a:p>
        </p:txBody>
      </p:sp>
      <p:sp>
        <p:nvSpPr>
          <p:cNvPr id="10" name="CuadroTexto 28">
            <a:extLst>
              <a:ext uri="{FF2B5EF4-FFF2-40B4-BE49-F238E27FC236}">
                <a16:creationId xmlns:a16="http://schemas.microsoft.com/office/drawing/2014/main" id="{602971EF-CE7F-F3E1-05D6-5B141128C3B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Uppgiftshantering</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teamarbetsmiljöer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11" name="CuadroTexto 29">
            <a:extLst>
              <a:ext uri="{FF2B5EF4-FFF2-40B4-BE49-F238E27FC236}">
                <a16:creationId xmlns:a16="http://schemas.microsoft.com/office/drawing/2014/main" id="{7B44A5D7-3B80-03C0-3D59-1834BF10C7BA}"/>
              </a:ext>
            </a:extLst>
          </p:cNvPr>
          <p:cNvSpPr txBox="1"/>
          <p:nvPr/>
        </p:nvSpPr>
        <p:spPr>
          <a:xfrm>
            <a:off x="1296000" y="2304000"/>
            <a:ext cx="7308000" cy="523220"/>
          </a:xfrm>
          <a:prstGeom prst="rect">
            <a:avLst/>
          </a:prstGeom>
          <a:noFill/>
        </p:spPr>
        <p:txBody>
          <a:bodyPr wrap="square" rtlCol="0">
            <a:noAutofit/>
          </a:bodyPr>
          <a:lstStyle/>
          <a:p>
            <a:r>
              <a:rPr lang="sv-SE"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Designa din egen teamstrategi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5435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526744" cy="3539430"/>
          </a:xfrm>
          <a:prstGeom prst="rect">
            <a:avLst/>
          </a:prstGeom>
          <a:noFill/>
        </p:spPr>
        <p:txBody>
          <a:bodyPr wrap="square" rtlCol="0">
            <a:noAutofit/>
          </a:bodyPr>
          <a:lstStyle/>
          <a:p>
            <a:pPr>
              <a:lnSpc>
                <a:spcPct val="150000"/>
              </a:lnSpc>
            </a:pPr>
            <a:r>
              <a:rPr lang="sv-SE" sz="2400" dirty="0">
                <a:latin typeface="Helvetica Neue" panose="020B0604020202020204" charset="0"/>
                <a:ea typeface="Microsoft Sans Serif" panose="020B0604020202020204" pitchFamily="34" charset="0"/>
                <a:cs typeface="Microsoft Sans Serif" panose="020B0604020202020204" pitchFamily="34" charset="0"/>
              </a:rPr>
              <a:t>När vi har utformat vår egen plan är det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dags att genomföra </a:t>
            </a:r>
            <a:r>
              <a:rPr lang="sv-SE" sz="2400" dirty="0">
                <a:latin typeface="Helvetica Neue" panose="020B0604020202020204" charset="0"/>
                <a:ea typeface="Microsoft Sans Serif" panose="020B0604020202020204" pitchFamily="34" charset="0"/>
                <a:cs typeface="Microsoft Sans Serif" panose="020B0604020202020204" pitchFamily="34" charset="0"/>
              </a:rPr>
              <a:t>den. Som framgår av föregående enhet finns det flera alternativ som ger rena, enkla och effektiva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lösningar</a:t>
            </a:r>
            <a:r>
              <a:rPr lang="sv-SE" sz="2400" dirty="0">
                <a:latin typeface="Helvetica Neue" panose="020B0604020202020204" charset="0"/>
                <a:ea typeface="Microsoft Sans Serif" panose="020B0604020202020204" pitchFamily="34" charset="0"/>
                <a:cs typeface="Microsoft Sans Serif" panose="020B0604020202020204" pitchFamily="34" charset="0"/>
              </a:rPr>
              <a:t> genom att hålla framstegen öppna och minimera e-postflödet och kommunikationskanalerna</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marL="457200" indent="-457200">
              <a:lnSpc>
                <a:spcPct val="150000"/>
              </a:lnSpc>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a:lnSpc>
                <a:spcPct val="150000"/>
              </a:lnSpc>
            </a:pPr>
            <a:r>
              <a:rPr lang="sv-SE" sz="2400" dirty="0">
                <a:latin typeface="Helvetica Neue" panose="020B0604020202020204" charset="0"/>
                <a:ea typeface="Microsoft Sans Serif" panose="020B0604020202020204" pitchFamily="34" charset="0"/>
                <a:cs typeface="Microsoft Sans Serif" panose="020B0604020202020204" pitchFamily="34" charset="0"/>
              </a:rPr>
              <a:t>Vid detta tillfälle kommer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den kostnadsfria versionen av </a:t>
            </a:r>
            <a:r>
              <a:rPr lang="sv-SE"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Asana</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att användas för att illustrera den tidigare nämnda implementeringsprocessen. Tänk på att alla nya konton i alla fall har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en gratis månad med Premium </a:t>
            </a:r>
            <a:r>
              <a:rPr lang="sv-SE" sz="2400" dirty="0">
                <a:latin typeface="Helvetica Neue" panose="020B0604020202020204" charset="0"/>
                <a:ea typeface="Microsoft Sans Serif" panose="020B0604020202020204" pitchFamily="34" charset="0"/>
                <a:cs typeface="Microsoft Sans Serif" panose="020B0604020202020204" pitchFamily="34" charset="0"/>
              </a:rPr>
              <a:t>(vilket ger fler funktioner)
</a:t>
            </a:r>
            <a:endParaRPr lang="en-US" sz="28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5271" y="7605225"/>
            <a:ext cx="5149622" cy="1020871"/>
          </a:xfrm>
          <a:prstGeom prst="rect">
            <a:avLst/>
          </a:prstGeom>
        </p:spPr>
      </p:pic>
      <p:sp>
        <p:nvSpPr>
          <p:cNvPr id="6" name="CasellaDiTesto 5"/>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11 </a:t>
            </a:r>
          </a:p>
        </p:txBody>
      </p:sp>
      <p:sp>
        <p:nvSpPr>
          <p:cNvPr id="3" name="CuadroTexto 28">
            <a:extLst>
              <a:ext uri="{FF2B5EF4-FFF2-40B4-BE49-F238E27FC236}">
                <a16:creationId xmlns:a16="http://schemas.microsoft.com/office/drawing/2014/main" id="{A2C7208C-B43D-E9D8-E618-B9D88BA47ED2}"/>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29">
            <a:extLst>
              <a:ext uri="{FF2B5EF4-FFF2-40B4-BE49-F238E27FC236}">
                <a16:creationId xmlns:a16="http://schemas.microsoft.com/office/drawing/2014/main" id="{DC79EFF4-9ABD-6DBF-D173-E316DA17C7C6}"/>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42601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5222" r="4282" b="6383"/>
          <a:stretch/>
        </p:blipFill>
        <p:spPr>
          <a:xfrm>
            <a:off x="9288000" y="3240000"/>
            <a:ext cx="7776000" cy="5364000"/>
          </a:xfrm>
          <a:prstGeom prst="rect">
            <a:avLst/>
          </a:prstGeom>
        </p:spPr>
      </p:pic>
      <p:sp>
        <p:nvSpPr>
          <p:cNvPr id="7" name="CasellaDiTesto 6"/>
          <p:cNvSpPr txBox="1"/>
          <p:nvPr/>
        </p:nvSpPr>
        <p:spPr>
          <a:xfrm>
            <a:off x="1296000" y="3384000"/>
            <a:ext cx="9563864" cy="954107"/>
          </a:xfrm>
          <a:prstGeom prst="rect">
            <a:avLst/>
          </a:prstGeom>
          <a:noFill/>
        </p:spPr>
        <p:txBody>
          <a:bodyPr wrap="square" rtlCol="0">
            <a:noAutofit/>
          </a:bodyPr>
          <a:lstStyle/>
          <a:p>
            <a:r>
              <a:rPr lang="sv-SE" sz="24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Gör en lista över alla uppgifter som ditt team behöver slutföra: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CasellaDiTesto 10"/>
          <p:cNvSpPr txBox="1"/>
          <p:nvPr/>
        </p:nvSpPr>
        <p:spPr>
          <a:xfrm>
            <a:off x="1296000" y="4032000"/>
            <a:ext cx="8052075" cy="2954655"/>
          </a:xfrm>
          <a:prstGeom prst="rect">
            <a:avLst/>
          </a:prstGeom>
          <a:noFill/>
        </p:spPr>
        <p:txBody>
          <a:bodyPr wrap="square" rtlCol="0">
            <a:no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Detta är ett viktigt steg eftersom det kommer att definiera projektets struktur. Uppgiftsnamn och omfattningar ska vara så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konkreta och koncisa </a:t>
            </a:r>
            <a:r>
              <a:rPr lang="sv-SE" sz="2400" dirty="0">
                <a:latin typeface="Helvetica Neue" panose="020B0604020202020204" charset="0"/>
                <a:ea typeface="Microsoft Sans Serif" panose="020B0604020202020204" pitchFamily="34" charset="0"/>
                <a:cs typeface="Microsoft Sans Serif" panose="020B0604020202020204" pitchFamily="34" charset="0"/>
              </a:rPr>
              <a:t>som möjligt. Som vi kommer att se senare tillåter de flesta program, som den fria versionen av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Asana</a:t>
            </a:r>
            <a:r>
              <a:rPr lang="sv-SE" sz="2400" dirty="0">
                <a:latin typeface="Helvetica Neue" panose="020B0604020202020204" charset="0"/>
                <a:ea typeface="Microsoft Sans Serif" panose="020B0604020202020204" pitchFamily="34" charset="0"/>
                <a:cs typeface="Microsoft Sans Serif" panose="020B0604020202020204" pitchFamily="34" charset="0"/>
              </a:rPr>
              <a:t>, i det här fallet uppgifter och underuppgifter inom dem.
</a:t>
            </a:r>
            <a:endParaRPr lang="en-US" sz="2400" dirty="0">
              <a:latin typeface="Helvetica Neue" panose="020B060402020202020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a:t>
            </a:r>
          </a:p>
        </p:txBody>
      </p:sp>
      <p:sp>
        <p:nvSpPr>
          <p:cNvPr id="4" name="CuadroTexto 28">
            <a:extLst>
              <a:ext uri="{FF2B5EF4-FFF2-40B4-BE49-F238E27FC236}">
                <a16:creationId xmlns:a16="http://schemas.microsoft.com/office/drawing/2014/main" id="{3F76FB40-F695-A1FA-D599-58C82221A76C}"/>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29">
            <a:extLst>
              <a:ext uri="{FF2B5EF4-FFF2-40B4-BE49-F238E27FC236}">
                <a16:creationId xmlns:a16="http://schemas.microsoft.com/office/drawing/2014/main" id="{3563CB5D-1237-1495-1CAA-D3B84BCFB148}"/>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93212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14DB74F9-745D-C921-5422-3D6EF0FC9123}"/>
              </a:ext>
            </a:extLst>
          </p:cNvPr>
          <p:cNvGrpSpPr/>
          <p:nvPr/>
        </p:nvGrpSpPr>
        <p:grpSpPr>
          <a:xfrm>
            <a:off x="1296000" y="2664000"/>
            <a:ext cx="15839992" cy="5904000"/>
            <a:chOff x="1296000" y="2664000"/>
            <a:chExt cx="15839992" cy="5904000"/>
          </a:xfrm>
        </p:grpSpPr>
        <p:sp>
          <p:nvSpPr>
            <p:cNvPr id="5" name="Pfeil: nach rechts 4">
              <a:extLst>
                <a:ext uri="{FF2B5EF4-FFF2-40B4-BE49-F238E27FC236}">
                  <a16:creationId xmlns:a16="http://schemas.microsoft.com/office/drawing/2014/main" id="{EA159D4E-E7F0-1B44-23D8-39DFCA700EAC}"/>
                </a:ext>
              </a:extLst>
            </p:cNvPr>
            <p:cNvSpPr/>
            <p:nvPr/>
          </p:nvSpPr>
          <p:spPr>
            <a:xfrm>
              <a:off x="1296000" y="2664000"/>
              <a:ext cx="15839992" cy="5904000"/>
            </a:xfrm>
            <a:prstGeom prst="rightArrow">
              <a:avLst>
                <a:gd name="adj1" fmla="val 62292"/>
                <a:gd name="adj2" fmla="val 50000"/>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ihandform: Form 5">
              <a:extLst>
                <a:ext uri="{FF2B5EF4-FFF2-40B4-BE49-F238E27FC236}">
                  <a16:creationId xmlns:a16="http://schemas.microsoft.com/office/drawing/2014/main" id="{304BEE8C-AD87-652D-786A-81B92C2C2AAE}"/>
                </a:ext>
              </a:extLst>
            </p:cNvPr>
            <p:cNvSpPr/>
            <p:nvPr/>
          </p:nvSpPr>
          <p:spPr>
            <a:xfrm>
              <a:off x="1764389" y="3924000"/>
              <a:ext cx="2300925" cy="3384000"/>
            </a:xfrm>
            <a:custGeom>
              <a:avLst/>
              <a:gdLst>
                <a:gd name="connsiteX0" fmla="*/ 0 w 2022269"/>
                <a:gd name="connsiteY0" fmla="*/ 337052 h 2902406"/>
                <a:gd name="connsiteX1" fmla="*/ 337052 w 2022269"/>
                <a:gd name="connsiteY1" fmla="*/ 0 h 2902406"/>
                <a:gd name="connsiteX2" fmla="*/ 1685217 w 2022269"/>
                <a:gd name="connsiteY2" fmla="*/ 0 h 2902406"/>
                <a:gd name="connsiteX3" fmla="*/ 2022269 w 2022269"/>
                <a:gd name="connsiteY3" fmla="*/ 337052 h 2902406"/>
                <a:gd name="connsiteX4" fmla="*/ 2022269 w 2022269"/>
                <a:gd name="connsiteY4" fmla="*/ 2565354 h 2902406"/>
                <a:gd name="connsiteX5" fmla="*/ 1685217 w 2022269"/>
                <a:gd name="connsiteY5" fmla="*/ 2902406 h 2902406"/>
                <a:gd name="connsiteX6" fmla="*/ 337052 w 2022269"/>
                <a:gd name="connsiteY6" fmla="*/ 2902406 h 2902406"/>
                <a:gd name="connsiteX7" fmla="*/ 0 w 2022269"/>
                <a:gd name="connsiteY7" fmla="*/ 2565354 h 2902406"/>
                <a:gd name="connsiteX8" fmla="*/ 0 w 2022269"/>
                <a:gd name="connsiteY8" fmla="*/ 337052 h 29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02406">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r>
                <a:rPr lang="en-US" sz="2400" b="1" dirty="0">
                  <a:solidFill>
                    <a:schemeClr val="bg1"/>
                  </a:solidFill>
                  <a:latin typeface="Helvetica Neue" panose="020B0604020202020204" charset="0"/>
                </a:rPr>
                <a:t>Dela </a:t>
              </a:r>
              <a:r>
                <a:rPr lang="en-US" sz="2400" b="1" dirty="0" err="1">
                  <a:solidFill>
                    <a:schemeClr val="bg1"/>
                  </a:solidFill>
                  <a:latin typeface="Helvetica Neue" panose="020B0604020202020204" charset="0"/>
                </a:rPr>
                <a:t>upp</a:t>
              </a:r>
              <a:r>
                <a:rPr lang="en-US" sz="2400" b="1" dirty="0">
                  <a:solidFill>
                    <a:schemeClr val="bg1"/>
                  </a:solidFill>
                  <a:latin typeface="Helvetica Neue" panose="020B0604020202020204" charset="0"/>
                </a:rPr>
                <a:t> </a:t>
              </a:r>
              <a:r>
                <a:rPr lang="en-US" sz="2400" b="1" dirty="0" err="1">
                  <a:solidFill>
                    <a:schemeClr val="bg1"/>
                  </a:solidFill>
                  <a:latin typeface="Helvetica Neue" panose="020B0604020202020204" charset="0"/>
                </a:rPr>
                <a:t>skrymmande</a:t>
              </a:r>
              <a:r>
                <a:rPr lang="en-US" sz="2400" b="1" dirty="0">
                  <a:solidFill>
                    <a:schemeClr val="bg1"/>
                  </a:solidFill>
                  <a:latin typeface="Helvetica Neue" panose="020B0604020202020204" charset="0"/>
                </a:rPr>
                <a:t> </a:t>
              </a:r>
              <a:r>
                <a:rPr lang="en-US" sz="2400" b="1" dirty="0" err="1">
                  <a:solidFill>
                    <a:schemeClr val="bg1"/>
                  </a:solidFill>
                  <a:latin typeface="Helvetica Neue" panose="020B0604020202020204" charset="0"/>
                </a:rPr>
                <a:t>uppgifter</a:t>
              </a:r>
              <a:r>
                <a:rPr lang="en-US" sz="2400" b="1" dirty="0">
                  <a:solidFill>
                    <a:schemeClr val="bg1"/>
                  </a:solidFill>
                  <a:latin typeface="Helvetica Neue" panose="020B0604020202020204" charset="0"/>
                </a:rPr>
                <a:t>
</a:t>
              </a:r>
              <a:endParaRPr lang="en-US" sz="2400" b="1" dirty="0">
                <a:ln>
                  <a:noFill/>
                </a:ln>
                <a:solidFill>
                  <a:schemeClr val="bg1"/>
                </a:solidFill>
                <a:latin typeface="Helvetica Neue" panose="020B0604020202020204" charset="0"/>
              </a:endParaRPr>
            </a:p>
          </p:txBody>
        </p:sp>
        <p:sp>
          <p:nvSpPr>
            <p:cNvPr id="7" name="Freihandform: Form 6">
              <a:extLst>
                <a:ext uri="{FF2B5EF4-FFF2-40B4-BE49-F238E27FC236}">
                  <a16:creationId xmlns:a16="http://schemas.microsoft.com/office/drawing/2014/main" id="{0481A898-1FD2-7D35-0113-0D576912747A}"/>
                </a:ext>
              </a:extLst>
            </p:cNvPr>
            <p:cNvSpPr/>
            <p:nvPr/>
          </p:nvSpPr>
          <p:spPr>
            <a:xfrm>
              <a:off x="4067999" y="3924000"/>
              <a:ext cx="2198561"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r>
                <a:rPr lang="sv-SE" sz="2400" b="1" dirty="0">
                  <a:solidFill>
                    <a:schemeClr val="bg1"/>
                  </a:solidFill>
                  <a:latin typeface="Helvetica Neue" panose="020B0604020202020204" charset="0"/>
                </a:rPr>
                <a:t>Lättare, lika stora, uppgifter underlättar allokeringen</a:t>
              </a:r>
              <a:endParaRPr lang="en-US" sz="2400" b="1" i="0" dirty="0">
                <a:ln>
                  <a:noFill/>
                </a:ln>
                <a:solidFill>
                  <a:schemeClr val="bg1"/>
                </a:solidFill>
                <a:latin typeface="Helvetica Neue" panose="020B0604020202020204" charset="0"/>
              </a:endParaRPr>
            </a:p>
          </p:txBody>
        </p:sp>
        <p:sp>
          <p:nvSpPr>
            <p:cNvPr id="8" name="Freihandform: Form 7">
              <a:extLst>
                <a:ext uri="{FF2B5EF4-FFF2-40B4-BE49-F238E27FC236}">
                  <a16:creationId xmlns:a16="http://schemas.microsoft.com/office/drawing/2014/main" id="{2D8AF03A-D873-54E2-6E00-9D223069E8DA}"/>
                </a:ext>
              </a:extLst>
            </p:cNvPr>
            <p:cNvSpPr/>
            <p:nvPr/>
          </p:nvSpPr>
          <p:spPr>
            <a:xfrm>
              <a:off x="6372000" y="3924000"/>
              <a:ext cx="2268000"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r>
                <a:rPr lang="en-US" sz="2400" b="1" dirty="0" err="1">
                  <a:solidFill>
                    <a:schemeClr val="bg1"/>
                  </a:solidFill>
                  <a:latin typeface="Helvetica Neue" panose="020B0604020202020204" charset="0"/>
                </a:rPr>
                <a:t>Balanserade</a:t>
              </a:r>
              <a:r>
                <a:rPr lang="en-US" sz="2400" b="1" dirty="0">
                  <a:solidFill>
                    <a:schemeClr val="bg1"/>
                  </a:solidFill>
                  <a:latin typeface="Helvetica Neue" panose="020B0604020202020204" charset="0"/>
                </a:rPr>
                <a:t> </a:t>
              </a:r>
              <a:r>
                <a:rPr lang="en-US" sz="2400" b="1" dirty="0" err="1">
                  <a:solidFill>
                    <a:schemeClr val="bg1"/>
                  </a:solidFill>
                  <a:latin typeface="Helvetica Neue" panose="020B0604020202020204" charset="0"/>
                </a:rPr>
                <a:t>arbetsbelastningar</a:t>
              </a:r>
              <a:endParaRPr lang="en-US" sz="2400" b="1" i="0" dirty="0">
                <a:ln>
                  <a:noFill/>
                </a:ln>
                <a:solidFill>
                  <a:schemeClr val="bg1"/>
                </a:solidFill>
                <a:latin typeface="Helvetica Neue" panose="020B0604020202020204" charset="0"/>
              </a:endParaRPr>
            </a:p>
          </p:txBody>
        </p:sp>
      </p:grpSp>
      <p:grpSp>
        <p:nvGrpSpPr>
          <p:cNvPr id="9" name="Gruppo 26">
            <a:extLst>
              <a:ext uri="{FF2B5EF4-FFF2-40B4-BE49-F238E27FC236}">
                <a16:creationId xmlns:a16="http://schemas.microsoft.com/office/drawing/2014/main" id="{0DEC63D1-5829-B98A-48FE-56F7FB10BDE7}"/>
              </a:ext>
            </a:extLst>
          </p:cNvPr>
          <p:cNvGrpSpPr/>
          <p:nvPr/>
        </p:nvGrpSpPr>
        <p:grpSpPr>
          <a:xfrm>
            <a:off x="8784000" y="3924000"/>
            <a:ext cx="2373439" cy="3384000"/>
            <a:chOff x="26714" y="1879150"/>
            <a:chExt cx="2504530" cy="3795110"/>
          </a:xfrm>
        </p:grpSpPr>
        <p:sp>
          <p:nvSpPr>
            <p:cNvPr id="10" name="Rettangolo arrotondato 35">
              <a:extLst>
                <a:ext uri="{FF2B5EF4-FFF2-40B4-BE49-F238E27FC236}">
                  <a16:creationId xmlns:a16="http://schemas.microsoft.com/office/drawing/2014/main" id="{6CAF0277-343C-06A6-4C18-D8B1AE6498B5}"/>
                </a:ext>
              </a:extLst>
            </p:cNvPr>
            <p:cNvSpPr/>
            <p:nvPr/>
          </p:nvSpPr>
          <p:spPr>
            <a:xfrm>
              <a:off x="26714" y="1879150"/>
              <a:ext cx="2393267" cy="3795110"/>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1" name="Rettangolo 36">
              <a:extLst>
                <a:ext uri="{FF2B5EF4-FFF2-40B4-BE49-F238E27FC236}">
                  <a16:creationId xmlns:a16="http://schemas.microsoft.com/office/drawing/2014/main" id="{284E7312-7992-33F9-1AA2-C42741C4E13B}"/>
                </a:ext>
              </a:extLst>
            </p:cNvPr>
            <p:cNvSpPr/>
            <p:nvPr/>
          </p:nvSpPr>
          <p:spPr>
            <a:xfrm>
              <a:off x="137978" y="1990416"/>
              <a:ext cx="2393266" cy="3572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b="1" dirty="0" err="1">
                  <a:solidFill>
                    <a:schemeClr val="bg1"/>
                  </a:solidFill>
                  <a:latin typeface="Helvetica Neue" panose="020B0604020202020204" charset="0"/>
                </a:rPr>
                <a:t>Bättre</a:t>
              </a:r>
              <a:r>
                <a:rPr lang="en-US" sz="2400" b="1" dirty="0">
                  <a:solidFill>
                    <a:schemeClr val="bg1"/>
                  </a:solidFill>
                  <a:latin typeface="Helvetica Neue" panose="020B0604020202020204" charset="0"/>
                </a:rPr>
                <a:t> </a:t>
              </a:r>
              <a:r>
                <a:rPr lang="en-US" sz="2400" b="1" dirty="0" err="1">
                  <a:solidFill>
                    <a:schemeClr val="bg1"/>
                  </a:solidFill>
                  <a:latin typeface="Helvetica Neue" panose="020B0604020202020204" charset="0"/>
                </a:rPr>
                <a:t>fördelning</a:t>
              </a:r>
              <a:r>
                <a:rPr lang="en-US" sz="2400" b="1" dirty="0">
                  <a:solidFill>
                    <a:schemeClr val="bg1"/>
                  </a:solidFill>
                  <a:latin typeface="Helvetica Neue" panose="020B0604020202020204" charset="0"/>
                </a:rPr>
                <a:t> av </a:t>
              </a:r>
              <a:r>
                <a:rPr lang="en-US" sz="2400" b="1" dirty="0" err="1">
                  <a:solidFill>
                    <a:schemeClr val="bg1"/>
                  </a:solidFill>
                  <a:latin typeface="Helvetica Neue" panose="020B0604020202020204" charset="0"/>
                </a:rPr>
                <a:t>arbetskraften</a:t>
              </a:r>
              <a:endParaRPr lang="en-US" sz="2400" b="1" dirty="0">
                <a:solidFill>
                  <a:schemeClr val="bg1"/>
                </a:solidFill>
                <a:latin typeface="Helvetica Neue" panose="020B0604020202020204" charset="0"/>
              </a:endParaRPr>
            </a:p>
          </p:txBody>
        </p:sp>
      </p:grpSp>
      <p:grpSp>
        <p:nvGrpSpPr>
          <p:cNvPr id="12" name="Gruppo 27">
            <a:extLst>
              <a:ext uri="{FF2B5EF4-FFF2-40B4-BE49-F238E27FC236}">
                <a16:creationId xmlns:a16="http://schemas.microsoft.com/office/drawing/2014/main" id="{C58654F4-E9BB-73A3-15D4-4D49B0E55941}"/>
              </a:ext>
            </a:extLst>
          </p:cNvPr>
          <p:cNvGrpSpPr/>
          <p:nvPr/>
        </p:nvGrpSpPr>
        <p:grpSpPr>
          <a:xfrm>
            <a:off x="11232000" y="3924000"/>
            <a:ext cx="2268000" cy="3384000"/>
            <a:chOff x="2388022" y="1923864"/>
            <a:chExt cx="2279303" cy="3750396"/>
          </a:xfrm>
        </p:grpSpPr>
        <p:sp>
          <p:nvSpPr>
            <p:cNvPr id="13" name="Rettangolo arrotondato 33">
              <a:extLst>
                <a:ext uri="{FF2B5EF4-FFF2-40B4-BE49-F238E27FC236}">
                  <a16:creationId xmlns:a16="http://schemas.microsoft.com/office/drawing/2014/main" id="{07107643-4510-BB47-F429-B58ACD8BA1A0}"/>
                </a:ext>
              </a:extLst>
            </p:cNvPr>
            <p:cNvSpPr/>
            <p:nvPr/>
          </p:nvSpPr>
          <p:spPr>
            <a:xfrm>
              <a:off x="2388022" y="1923864"/>
              <a:ext cx="2279303" cy="3750396"/>
            </a:xfrm>
            <a:prstGeom prst="roundRect">
              <a:avLst/>
            </a:pr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4" name="Rettangolo 34">
              <a:extLst>
                <a:ext uri="{FF2B5EF4-FFF2-40B4-BE49-F238E27FC236}">
                  <a16:creationId xmlns:a16="http://schemas.microsoft.com/office/drawing/2014/main" id="{3C64BB7D-B93A-372D-E699-F5F31B019443}"/>
                </a:ext>
              </a:extLst>
            </p:cNvPr>
            <p:cNvSpPr/>
            <p:nvPr/>
          </p:nvSpPr>
          <p:spPr>
            <a:xfrm>
              <a:off x="2499288" y="2035130"/>
              <a:ext cx="2165338"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b="1" dirty="0" err="1">
                  <a:latin typeface="Helvetica Neue" panose="020B0604020202020204" charset="0"/>
                </a:rPr>
                <a:t>Snabbare</a:t>
              </a:r>
              <a:r>
                <a:rPr lang="en-US" sz="2400" b="1" dirty="0">
                  <a:latin typeface="Helvetica Neue" panose="020B0604020202020204" charset="0"/>
                </a:rPr>
                <a:t> processer</a:t>
              </a:r>
            </a:p>
          </p:txBody>
        </p:sp>
      </p:grpSp>
      <p:sp>
        <p:nvSpPr>
          <p:cNvPr id="15" name="CasellaDiTesto 1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a:t>
            </a:r>
          </a:p>
        </p:txBody>
      </p:sp>
      <p:sp>
        <p:nvSpPr>
          <p:cNvPr id="16" name="CuadroTexto 28">
            <a:extLst>
              <a:ext uri="{FF2B5EF4-FFF2-40B4-BE49-F238E27FC236}">
                <a16:creationId xmlns:a16="http://schemas.microsoft.com/office/drawing/2014/main" id="{D89C3279-998E-ACB3-F793-AD3AA95948D8}"/>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7" name="CuadroTexto 29">
            <a:extLst>
              <a:ext uri="{FF2B5EF4-FFF2-40B4-BE49-F238E27FC236}">
                <a16:creationId xmlns:a16="http://schemas.microsoft.com/office/drawing/2014/main" id="{805F764E-D84C-2E86-822C-9B9994EE4D45}"/>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338947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2246769"/>
          </a:xfrm>
          <a:prstGeom prst="rect">
            <a:avLst/>
          </a:prstGeom>
          <a:noFill/>
        </p:spPr>
        <p:txBody>
          <a:bodyPr wrap="square" rtlCol="0">
            <a:no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När du har angett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Asanas</a:t>
            </a:r>
            <a:r>
              <a:rPr lang="sv-SE" sz="2400" dirty="0">
                <a:latin typeface="Helvetica Neue" panose="020B0604020202020204" charset="0"/>
                <a:ea typeface="Microsoft Sans Serif" panose="020B0604020202020204" pitchFamily="34" charset="0"/>
                <a:cs typeface="Microsoft Sans Serif" panose="020B0604020202020204" pitchFamily="34" charset="0"/>
              </a:rPr>
              <a:t> instrumentpanel klickar du på någon av + -symbolerna till vänster för att skapa ett nytt projekt (1) och väljer ditt första steg (2).</a:t>
            </a:r>
          </a:p>
          <a:p>
            <a:r>
              <a:rPr lang="sv-SE"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Proffstips</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komma åt några av mallarna, klicka på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Use</a:t>
            </a:r>
            <a:r>
              <a:rPr lang="sv-SE" sz="2400" dirty="0">
                <a:latin typeface="Helvetica Neue" panose="020B0604020202020204" charset="0"/>
                <a:ea typeface="Microsoft Sans Serif" panose="020B0604020202020204" pitchFamily="34" charset="0"/>
                <a:cs typeface="Microsoft Sans Serif" panose="020B0604020202020204" pitchFamily="34" charset="0"/>
              </a:rPr>
              <a:t> a template (Använd en mall)" (blå raket, 2) och sedan på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Resert</a:t>
            </a:r>
            <a:r>
              <a:rPr lang="sv-SE" sz="2400" dirty="0">
                <a:latin typeface="Helvetica Neue" panose="020B0604020202020204" charset="0"/>
                <a:ea typeface="Microsoft Sans Serif" panose="020B0604020202020204" pitchFamily="34" charset="0"/>
                <a:cs typeface="Microsoft Sans Serif" panose="020B0604020202020204" pitchFamily="34" charset="0"/>
              </a:rPr>
              <a:t> filters (Återställ filter)" (under den blå soffan, 3). Då kommer du att kunna komma åt några mallar utan att behöva börja om!</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grpSp>
        <p:nvGrpSpPr>
          <p:cNvPr id="5" name="Gruppieren 4">
            <a:extLst>
              <a:ext uri="{FF2B5EF4-FFF2-40B4-BE49-F238E27FC236}">
                <a16:creationId xmlns:a16="http://schemas.microsoft.com/office/drawing/2014/main" id="{24D70F41-D0A6-09B6-ABD3-DA2B1DFF89E3}"/>
              </a:ext>
            </a:extLst>
          </p:cNvPr>
          <p:cNvGrpSpPr/>
          <p:nvPr/>
        </p:nvGrpSpPr>
        <p:grpSpPr>
          <a:xfrm>
            <a:off x="1224000" y="5760000"/>
            <a:ext cx="15854092" cy="2922102"/>
            <a:chOff x="1477223" y="5894674"/>
            <a:chExt cx="15854092" cy="2922102"/>
          </a:xfrm>
        </p:grpSpPr>
        <p:cxnSp>
          <p:nvCxnSpPr>
            <p:cNvPr id="19" name="Conector recto de flecha 12">
              <a:extLst>
                <a:ext uri="{FF2B5EF4-FFF2-40B4-BE49-F238E27FC236}">
                  <a16:creationId xmlns:a16="http://schemas.microsoft.com/office/drawing/2014/main" id="{45566FC3-E7CD-42EA-B7FF-75C7F38C03F6}"/>
                </a:ext>
              </a:extLst>
            </p:cNvPr>
            <p:cNvCxnSpPr>
              <a:cxnSpLocks/>
            </p:cNvCxnSpPr>
            <p:nvPr/>
          </p:nvCxnSpPr>
          <p:spPr>
            <a:xfrm>
              <a:off x="5520315" y="7451133"/>
              <a:ext cx="7620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n 18">
              <a:extLst>
                <a:ext uri="{FF2B5EF4-FFF2-40B4-BE49-F238E27FC236}">
                  <a16:creationId xmlns:a16="http://schemas.microsoft.com/office/drawing/2014/main" id="{20BAA44F-EA00-46C9-947D-3AF61F6020B2}"/>
                </a:ext>
              </a:extLst>
            </p:cNvPr>
            <p:cNvPicPr>
              <a:picLocks noChangeAspect="1"/>
            </p:cNvPicPr>
            <p:nvPr/>
          </p:nvPicPr>
          <p:blipFill>
            <a:blip r:embed="rId3"/>
            <a:stretch>
              <a:fillRect/>
            </a:stretch>
          </p:blipFill>
          <p:spPr>
            <a:xfrm>
              <a:off x="1496800" y="6474977"/>
              <a:ext cx="3831889" cy="1727598"/>
            </a:xfrm>
            <a:prstGeom prst="rect">
              <a:avLst/>
            </a:prstGeom>
            <a:ln w="12700">
              <a:solidFill>
                <a:srgbClr val="AED633"/>
              </a:solidFill>
            </a:ln>
          </p:spPr>
        </p:pic>
        <p:cxnSp>
          <p:nvCxnSpPr>
            <p:cNvPr id="21" name="Conector recto de flecha 21">
              <a:extLst>
                <a:ext uri="{FF2B5EF4-FFF2-40B4-BE49-F238E27FC236}">
                  <a16:creationId xmlns:a16="http://schemas.microsoft.com/office/drawing/2014/main" id="{20844BC5-87F6-4AAC-811F-CA10D01A1803}"/>
                </a:ext>
              </a:extLst>
            </p:cNvPr>
            <p:cNvCxnSpPr>
              <a:cxnSpLocks/>
            </p:cNvCxnSpPr>
            <p:nvPr/>
          </p:nvCxnSpPr>
          <p:spPr>
            <a:xfrm>
              <a:off x="10972800" y="7355725"/>
              <a:ext cx="9144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n 23">
              <a:extLst>
                <a:ext uri="{FF2B5EF4-FFF2-40B4-BE49-F238E27FC236}">
                  <a16:creationId xmlns:a16="http://schemas.microsoft.com/office/drawing/2014/main" id="{24B5AEDC-BC67-4568-8BCE-2AFB9BD393C5}"/>
                </a:ext>
              </a:extLst>
            </p:cNvPr>
            <p:cNvPicPr>
              <a:picLocks noChangeAspect="1"/>
            </p:cNvPicPr>
            <p:nvPr/>
          </p:nvPicPr>
          <p:blipFill>
            <a:blip r:embed="rId4"/>
            <a:stretch>
              <a:fillRect/>
            </a:stretch>
          </p:blipFill>
          <p:spPr>
            <a:xfrm>
              <a:off x="12013264" y="6120721"/>
              <a:ext cx="5318051" cy="2527173"/>
            </a:xfrm>
            <a:prstGeom prst="rect">
              <a:avLst/>
            </a:prstGeom>
            <a:ln w="12700">
              <a:solidFill>
                <a:srgbClr val="AED633"/>
              </a:solidFill>
            </a:ln>
          </p:spPr>
        </p:pic>
        <p:pic>
          <p:nvPicPr>
            <p:cNvPr id="23" name="Imagen 25">
              <a:extLst>
                <a:ext uri="{FF2B5EF4-FFF2-40B4-BE49-F238E27FC236}">
                  <a16:creationId xmlns:a16="http://schemas.microsoft.com/office/drawing/2014/main" id="{891BC637-E8D6-4A3A-926C-D9732B92897C}"/>
                </a:ext>
              </a:extLst>
            </p:cNvPr>
            <p:cNvPicPr>
              <a:picLocks noChangeAspect="1"/>
            </p:cNvPicPr>
            <p:nvPr/>
          </p:nvPicPr>
          <p:blipFill>
            <a:blip r:embed="rId5"/>
            <a:stretch>
              <a:fillRect/>
            </a:stretch>
          </p:blipFill>
          <p:spPr>
            <a:xfrm>
              <a:off x="6354357" y="5894674"/>
              <a:ext cx="4460457" cy="2922102"/>
            </a:xfrm>
            <a:prstGeom prst="rect">
              <a:avLst/>
            </a:prstGeom>
            <a:ln w="12700">
              <a:solidFill>
                <a:srgbClr val="AED633"/>
              </a:solidFill>
            </a:ln>
          </p:spPr>
        </p:pic>
        <p:sp>
          <p:nvSpPr>
            <p:cNvPr id="25" name="CuadroTexto 29">
              <a:extLst>
                <a:ext uri="{FF2B5EF4-FFF2-40B4-BE49-F238E27FC236}">
                  <a16:creationId xmlns:a16="http://schemas.microsoft.com/office/drawing/2014/main" id="{E38EBF00-B9D7-45FD-94B5-8EA799A7E741}"/>
                </a:ext>
              </a:extLst>
            </p:cNvPr>
            <p:cNvSpPr txBox="1"/>
            <p:nvPr/>
          </p:nvSpPr>
          <p:spPr>
            <a:xfrm>
              <a:off x="1477223" y="7629987"/>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26" name="CuadroTexto 30">
              <a:extLst>
                <a:ext uri="{FF2B5EF4-FFF2-40B4-BE49-F238E27FC236}">
                  <a16:creationId xmlns:a16="http://schemas.microsoft.com/office/drawing/2014/main" id="{365CDA9F-1E3A-46BC-B914-7F177F053156}"/>
                </a:ext>
              </a:extLst>
            </p:cNvPr>
            <p:cNvSpPr txBox="1"/>
            <p:nvPr/>
          </p:nvSpPr>
          <p:spPr>
            <a:xfrm>
              <a:off x="8644515" y="6580221"/>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27" name="CuadroTexto 31">
              <a:extLst>
                <a:ext uri="{FF2B5EF4-FFF2-40B4-BE49-F238E27FC236}">
                  <a16:creationId xmlns:a16="http://schemas.microsoft.com/office/drawing/2014/main" id="{4B250C18-E4C5-4AFD-8FB8-CA147B13A8EA}"/>
                </a:ext>
              </a:extLst>
            </p:cNvPr>
            <p:cNvSpPr txBox="1"/>
            <p:nvPr/>
          </p:nvSpPr>
          <p:spPr>
            <a:xfrm>
              <a:off x="13673715" y="7781703"/>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grpSp>
      <p:sp>
        <p:nvSpPr>
          <p:cNvPr id="15" name="CasellaDiTesto 1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11 </a:t>
            </a:r>
          </a:p>
        </p:txBody>
      </p:sp>
      <p:sp>
        <p:nvSpPr>
          <p:cNvPr id="4" name="CuadroTexto 28">
            <a:extLst>
              <a:ext uri="{FF2B5EF4-FFF2-40B4-BE49-F238E27FC236}">
                <a16:creationId xmlns:a16="http://schemas.microsoft.com/office/drawing/2014/main" id="{BC9BB6E0-539D-76F8-7BF4-F13E7884A52E}"/>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CuadroTexto 29">
            <a:extLst>
              <a:ext uri="{FF2B5EF4-FFF2-40B4-BE49-F238E27FC236}">
                <a16:creationId xmlns:a16="http://schemas.microsoft.com/office/drawing/2014/main" id="{B5CDBDE1-7BB2-1E4E-2FD8-6DA3F4ACEDA5}"/>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80033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1815882"/>
          </a:xfrm>
          <a:prstGeom prst="rect">
            <a:avLst/>
          </a:prstGeom>
          <a:noFill/>
        </p:spPr>
        <p:txBody>
          <a:bodyPr wrap="square" rtlCol="0">
            <a:noAutofit/>
          </a:bodyPr>
          <a:lstStyle/>
          <a:p>
            <a:pPr lvl="0"/>
            <a:r>
              <a:rPr lang="sv-SE" sz="2400" dirty="0">
                <a:latin typeface="Helvetica Neue" panose="020B0604020202020204" charset="0"/>
                <a:ea typeface="Microsoft Sans Serif" panose="020B0604020202020204" pitchFamily="34" charset="0"/>
                <a:cs typeface="Microsoft Sans Serif" panose="020B0604020202020204" pitchFamily="34" charset="0"/>
              </a:rPr>
              <a:t>I det här fallet använder vi en listbaserad visning (1) för projektets distribution</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I vissa fall kan layout på anslagstavla (2) eller kalender (3) vara mer visuella, särskilt med tidskänsliga, enklare projekt</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Sedan handlar det bara om att namnge projektet, anpassa dess ikon och justera dess sekretessinställningar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4" name="Gruppieren 3">
            <a:extLst>
              <a:ext uri="{FF2B5EF4-FFF2-40B4-BE49-F238E27FC236}">
                <a16:creationId xmlns:a16="http://schemas.microsoft.com/office/drawing/2014/main" id="{6FC431FF-F416-EFF4-DBBD-2AE8DA3F5220}"/>
              </a:ext>
            </a:extLst>
          </p:cNvPr>
          <p:cNvGrpSpPr/>
          <p:nvPr/>
        </p:nvGrpSpPr>
        <p:grpSpPr>
          <a:xfrm>
            <a:off x="2323953" y="4680000"/>
            <a:ext cx="14211447" cy="4106462"/>
            <a:chOff x="2323953" y="4770838"/>
            <a:chExt cx="14211447" cy="4106462"/>
          </a:xfrm>
        </p:grpSpPr>
        <p:pic>
          <p:nvPicPr>
            <p:cNvPr id="28" name="Imagen 8">
              <a:extLst>
                <a:ext uri="{FF2B5EF4-FFF2-40B4-BE49-F238E27FC236}">
                  <a16:creationId xmlns:a16="http://schemas.microsoft.com/office/drawing/2014/main" id="{37D62A8E-A36B-450A-BFA4-03A03B66F237}"/>
                </a:ext>
              </a:extLst>
            </p:cNvPr>
            <p:cNvPicPr>
              <a:picLocks noChangeAspect="1"/>
            </p:cNvPicPr>
            <p:nvPr/>
          </p:nvPicPr>
          <p:blipFill>
            <a:blip r:embed="rId2"/>
            <a:stretch>
              <a:fillRect/>
            </a:stretch>
          </p:blipFill>
          <p:spPr>
            <a:xfrm>
              <a:off x="9308675" y="4770838"/>
              <a:ext cx="7226725" cy="4106462"/>
            </a:xfrm>
            <a:prstGeom prst="rect">
              <a:avLst/>
            </a:prstGeom>
            <a:ln w="12700">
              <a:solidFill>
                <a:srgbClr val="AED633"/>
              </a:solidFill>
            </a:ln>
          </p:spPr>
        </p:pic>
        <p:pic>
          <p:nvPicPr>
            <p:cNvPr id="31" name="Imagen 3">
              <a:extLst>
                <a:ext uri="{FF2B5EF4-FFF2-40B4-BE49-F238E27FC236}">
                  <a16:creationId xmlns:a16="http://schemas.microsoft.com/office/drawing/2014/main" id="{4E8B18CA-720E-4D50-BA9B-23D1ACFDB78C}"/>
                </a:ext>
              </a:extLst>
            </p:cNvPr>
            <p:cNvPicPr>
              <a:picLocks noChangeAspect="1"/>
            </p:cNvPicPr>
            <p:nvPr/>
          </p:nvPicPr>
          <p:blipFill>
            <a:blip r:embed="rId3"/>
            <a:stretch>
              <a:fillRect/>
            </a:stretch>
          </p:blipFill>
          <p:spPr>
            <a:xfrm>
              <a:off x="2323953" y="5287446"/>
              <a:ext cx="5281870" cy="3569351"/>
            </a:xfrm>
            <a:prstGeom prst="rect">
              <a:avLst/>
            </a:prstGeom>
            <a:ln w="12700">
              <a:solidFill>
                <a:srgbClr val="AED633"/>
              </a:solidFill>
            </a:ln>
          </p:spPr>
        </p:pic>
        <p:sp>
          <p:nvSpPr>
            <p:cNvPr id="32" name="CuadroTexto 26">
              <a:extLst>
                <a:ext uri="{FF2B5EF4-FFF2-40B4-BE49-F238E27FC236}">
                  <a16:creationId xmlns:a16="http://schemas.microsoft.com/office/drawing/2014/main" id="{3E269D20-9546-478C-937A-4FA67CDF5BE5}"/>
                </a:ext>
              </a:extLst>
            </p:cNvPr>
            <p:cNvSpPr txBox="1"/>
            <p:nvPr/>
          </p:nvSpPr>
          <p:spPr>
            <a:xfrm>
              <a:off x="5498288" y="5823065"/>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33" name="CuadroTexto 30">
              <a:extLst>
                <a:ext uri="{FF2B5EF4-FFF2-40B4-BE49-F238E27FC236}">
                  <a16:creationId xmlns:a16="http://schemas.microsoft.com/office/drawing/2014/main" id="{365CDA9F-1E3A-46BC-B914-7F177F053156}"/>
                </a:ext>
              </a:extLst>
            </p:cNvPr>
            <p:cNvSpPr txBox="1"/>
            <p:nvPr/>
          </p:nvSpPr>
          <p:spPr>
            <a:xfrm>
              <a:off x="5498288" y="6643864"/>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34" name="CuadroTexto 31">
              <a:extLst>
                <a:ext uri="{FF2B5EF4-FFF2-40B4-BE49-F238E27FC236}">
                  <a16:creationId xmlns:a16="http://schemas.microsoft.com/office/drawing/2014/main" id="{4B250C18-E4C5-4AFD-8FB8-CA147B13A8EA}"/>
                </a:ext>
              </a:extLst>
            </p:cNvPr>
            <p:cNvSpPr txBox="1"/>
            <p:nvPr/>
          </p:nvSpPr>
          <p:spPr>
            <a:xfrm>
              <a:off x="5498288" y="807360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cxnSp>
          <p:nvCxnSpPr>
            <p:cNvPr id="35" name="Conector recto de flecha 20">
              <a:extLst>
                <a:ext uri="{FF2B5EF4-FFF2-40B4-BE49-F238E27FC236}">
                  <a16:creationId xmlns:a16="http://schemas.microsoft.com/office/drawing/2014/main" id="{6500C763-51E7-4EFC-A523-536FA7E37AA0}"/>
                </a:ext>
              </a:extLst>
            </p:cNvPr>
            <p:cNvCxnSpPr>
              <a:cxnSpLocks/>
            </p:cNvCxnSpPr>
            <p:nvPr/>
          </p:nvCxnSpPr>
          <p:spPr>
            <a:xfrm>
              <a:off x="6565088" y="6127865"/>
              <a:ext cx="25146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Immagine 13">
            <a:extLst>
              <a:ext uri="{FF2B5EF4-FFF2-40B4-BE49-F238E27FC236}">
                <a16:creationId xmlns:a16="http://schemas.microsoft.com/office/drawing/2014/main" id="{251F7D31-9A53-6248-A42D-F3AE563D79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3" name="CasellaDiTesto 12"/>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11 </a:t>
            </a:r>
          </a:p>
        </p:txBody>
      </p:sp>
      <p:sp>
        <p:nvSpPr>
          <p:cNvPr id="6" name="CuadroTexto 28">
            <a:extLst>
              <a:ext uri="{FF2B5EF4-FFF2-40B4-BE49-F238E27FC236}">
                <a16:creationId xmlns:a16="http://schemas.microsoft.com/office/drawing/2014/main" id="{5BE1D385-8A9B-7326-C988-1F7E5E2D91B8}"/>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uadroTexto 29">
            <a:extLst>
              <a:ext uri="{FF2B5EF4-FFF2-40B4-BE49-F238E27FC236}">
                <a16:creationId xmlns:a16="http://schemas.microsoft.com/office/drawing/2014/main" id="{5B302E11-A9BF-92E2-6ACE-5B3CA56C116A}"/>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307451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5262979"/>
          </a:xfrm>
          <a:prstGeom prst="rect">
            <a:avLst/>
          </a:prstGeom>
          <a:noFill/>
        </p:spPr>
        <p:txBody>
          <a:bodyPr wrap="square" rtlCol="0">
            <a:noAutofit/>
          </a:bodyPr>
          <a:lstStyle/>
          <a:p>
            <a:pPr lvl="0"/>
            <a:r>
              <a:rPr lang="sv-SE"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Lista deadlines och tidsramar för varje uppgift</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När du uppskattar längden på en uppgift, kom ihåg att uppgifterna inte bara har en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varierande längd </a:t>
            </a:r>
            <a:r>
              <a:rPr lang="sv-SE" sz="2400" dirty="0">
                <a:latin typeface="Helvetica Neue" panose="020B0604020202020204" charset="0"/>
                <a:ea typeface="Microsoft Sans Serif" panose="020B0604020202020204" pitchFamily="34" charset="0"/>
                <a:cs typeface="Microsoft Sans Serif" panose="020B0604020202020204" pitchFamily="34" charset="0"/>
              </a:rPr>
              <a:t>utan att de olika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arbetstakterna</a:t>
            </a:r>
            <a:r>
              <a:rPr lang="sv-SE" sz="2400" dirty="0">
                <a:latin typeface="Helvetica Neue" panose="020B0604020202020204" charset="0"/>
                <a:ea typeface="Microsoft Sans Serif" panose="020B0604020202020204" pitchFamily="34" charset="0"/>
                <a:cs typeface="Microsoft Sans Serif" panose="020B0604020202020204" pitchFamily="34" charset="0"/>
              </a:rPr>
              <a:t> för personer som utför dem också bör beaktas</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0"/>
            <a:r>
              <a:rPr lang="sv-SE" sz="2400" dirty="0">
                <a:latin typeface="Helvetica Neue" panose="020B0604020202020204" charset="0"/>
                <a:ea typeface="Microsoft Sans Serif" panose="020B0604020202020204" pitchFamily="34" charset="0"/>
                <a:cs typeface="Microsoft Sans Serif" panose="020B0604020202020204" pitchFamily="34" charset="0"/>
              </a:rPr>
              <a:t>I vilket fall som helst bör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deadline uppskattningar </a:t>
            </a:r>
            <a:r>
              <a:rPr lang="sv-SE" sz="2400" dirty="0">
                <a:latin typeface="Helvetica Neue" panose="020B0604020202020204" charset="0"/>
                <a:ea typeface="Microsoft Sans Serif" panose="020B0604020202020204" pitchFamily="34" charset="0"/>
                <a:cs typeface="Microsoft Sans Serif" panose="020B0604020202020204" pitchFamily="34" charset="0"/>
              </a:rPr>
              <a:t>ta hänsyn till extra tid för att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dämpa</a:t>
            </a:r>
            <a:r>
              <a:rPr lang="sv-SE" sz="2400" dirty="0">
                <a:latin typeface="Helvetica Neue" panose="020B0604020202020204" charset="0"/>
                <a:ea typeface="Microsoft Sans Serif" panose="020B0604020202020204" pitchFamily="34" charset="0"/>
                <a:cs typeface="Microsoft Sans Serif" panose="020B0604020202020204" pitchFamily="34" charset="0"/>
              </a:rPr>
              <a:t> oförutsedda händelser, ideala förhållanden är bara teoretiska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a:p>
            <a:pPr lvl="0"/>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a:highlight>
                  <a:srgbClr val="FFFF00"/>
                </a:highlight>
                <a:latin typeface="Helvetica Neue" panose="020B0604020202020204" charset="0"/>
                <a:ea typeface="Microsoft Sans Serif" panose="020B0604020202020204" pitchFamily="34" charset="0"/>
                <a:cs typeface="Microsoft Sans Serif" panose="020B0604020202020204" pitchFamily="34" charset="0"/>
              </a:rPr>
              <a:t>		</a:t>
            </a:r>
          </a:p>
          <a:p>
            <a:pPr lvl="0"/>
            <a:r>
              <a:rPr lang="sv-SE"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Tilldela en prioritet för varje uppgift</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prioriterad tilldelning bör svara på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frågor</a:t>
            </a:r>
            <a:r>
              <a:rPr lang="sv-SE" sz="2400" dirty="0">
                <a:latin typeface="Helvetica Neue" panose="020B0604020202020204" charset="0"/>
                <a:ea typeface="Microsoft Sans Serif" panose="020B0604020202020204" pitchFamily="34" charset="0"/>
                <a:cs typeface="Microsoft Sans Serif" panose="020B0604020202020204" pitchFamily="34" charset="0"/>
              </a:rPr>
              <a:t> som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sv-SE" sz="2400" dirty="0">
                <a:latin typeface="Helvetica Neue" panose="020B0604020202020204" charset="0"/>
                <a:ea typeface="Microsoft Sans Serif" panose="020B0604020202020204" pitchFamily="34" charset="0"/>
                <a:cs typeface="Microsoft Sans Serif" panose="020B0604020202020204" pitchFamily="34" charset="0"/>
              </a:rPr>
              <a:t>Skulle inte denna uppgift äventyra projektets genomförbarhet?
Skulle det hindra laget från att starta flera andra? 
Hur nära är tidsfristen?</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a:t>
            </a:r>
          </a:p>
        </p:txBody>
      </p:sp>
      <p:sp>
        <p:nvSpPr>
          <p:cNvPr id="4" name="CuadroTexto 28">
            <a:extLst>
              <a:ext uri="{FF2B5EF4-FFF2-40B4-BE49-F238E27FC236}">
                <a16:creationId xmlns:a16="http://schemas.microsoft.com/office/drawing/2014/main" id="{7D42E3BC-A3BC-6FDB-1780-52F04AF1380A}"/>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CuadroTexto 29">
            <a:extLst>
              <a:ext uri="{FF2B5EF4-FFF2-40B4-BE49-F238E27FC236}">
                <a16:creationId xmlns:a16="http://schemas.microsoft.com/office/drawing/2014/main" id="{46255CEB-D4E4-FDDE-4CFE-453CE0242208}"/>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187763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954107"/>
          </a:xfrm>
          <a:prstGeom prst="rect">
            <a:avLst/>
          </a:prstGeom>
          <a:noFill/>
        </p:spPr>
        <p:txBody>
          <a:bodyPr wrap="square" rtlCol="0">
            <a:noAutofit/>
          </a:bodyPr>
          <a:lstStyle/>
          <a:p>
            <a:pPr lvl="0"/>
            <a:r>
              <a:rPr lang="sv-SE" sz="2400" dirty="0">
                <a:latin typeface="Helvetica Neue" panose="020B0604020202020204" charset="0"/>
                <a:ea typeface="Microsoft Sans Serif" panose="020B0604020202020204" pitchFamily="34" charset="0"/>
                <a:cs typeface="Microsoft Sans Serif" panose="020B0604020202020204" pitchFamily="34" charset="0"/>
              </a:rPr>
              <a:t>På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Asana</a:t>
            </a:r>
            <a:r>
              <a:rPr lang="sv-SE" sz="2400" dirty="0">
                <a:latin typeface="Helvetica Neue" panose="020B0604020202020204" charset="0"/>
                <a:ea typeface="Microsoft Sans Serif" panose="020B0604020202020204" pitchFamily="34" charset="0"/>
                <a:cs typeface="Microsoft Sans Serif" panose="020B0604020202020204" pitchFamily="34" charset="0"/>
              </a:rPr>
              <a:t> kan deadlines ställas in när du klickar på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Due</a:t>
            </a:r>
            <a:r>
              <a:rPr lang="sv-SE" sz="2400" dirty="0">
                <a:latin typeface="Helvetica Neue" panose="020B0604020202020204" charset="0"/>
                <a:ea typeface="Microsoft Sans Serif" panose="020B0604020202020204" pitchFamily="34" charset="0"/>
                <a:cs typeface="Microsoft Sans Serif" panose="020B0604020202020204" pitchFamily="34" charset="0"/>
              </a:rPr>
              <a:t> Date (Förfallodatum)" (1) medan prioriteringar kan väljas genom att klicka på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Priority</a:t>
            </a:r>
            <a:r>
              <a:rPr lang="sv-SE" sz="2400" dirty="0">
                <a:latin typeface="Helvetica Neue" panose="020B0604020202020204" charset="0"/>
                <a:ea typeface="Microsoft Sans Serif" panose="020B0604020202020204" pitchFamily="34" charset="0"/>
                <a:cs typeface="Microsoft Sans Serif" panose="020B0604020202020204" pitchFamily="34" charset="0"/>
              </a:rPr>
              <a:t> (Prioritet)" (2).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5" name="Gruppieren 4">
            <a:extLst>
              <a:ext uri="{FF2B5EF4-FFF2-40B4-BE49-F238E27FC236}">
                <a16:creationId xmlns:a16="http://schemas.microsoft.com/office/drawing/2014/main" id="{70A7C33E-AD60-C425-D203-53C81E310997}"/>
              </a:ext>
            </a:extLst>
          </p:cNvPr>
          <p:cNvGrpSpPr/>
          <p:nvPr/>
        </p:nvGrpSpPr>
        <p:grpSpPr>
          <a:xfrm>
            <a:off x="1296000" y="4608000"/>
            <a:ext cx="15807069" cy="3643027"/>
            <a:chOff x="1490330" y="4700873"/>
            <a:chExt cx="15807069" cy="3643027"/>
          </a:xfrm>
        </p:grpSpPr>
        <p:pic>
          <p:nvPicPr>
            <p:cNvPr id="19" name="Imagen 7">
              <a:extLst>
                <a:ext uri="{FF2B5EF4-FFF2-40B4-BE49-F238E27FC236}">
                  <a16:creationId xmlns:a16="http://schemas.microsoft.com/office/drawing/2014/main" id="{4E467AA5-16BC-46DB-ACA2-6CDA7F041819}"/>
                </a:ext>
              </a:extLst>
            </p:cNvPr>
            <p:cNvPicPr>
              <a:picLocks noChangeAspect="1"/>
            </p:cNvPicPr>
            <p:nvPr/>
          </p:nvPicPr>
          <p:blipFill>
            <a:blip r:embed="rId2"/>
            <a:stretch>
              <a:fillRect/>
            </a:stretch>
          </p:blipFill>
          <p:spPr>
            <a:xfrm>
              <a:off x="1490330" y="4700873"/>
              <a:ext cx="15807069" cy="3643027"/>
            </a:xfrm>
            <a:prstGeom prst="rect">
              <a:avLst/>
            </a:prstGeom>
            <a:ln w="12700">
              <a:solidFill>
                <a:srgbClr val="AED633"/>
              </a:solidFill>
            </a:ln>
          </p:spPr>
        </p:pic>
        <p:sp>
          <p:nvSpPr>
            <p:cNvPr id="20" name="CuadroTexto 27">
              <a:extLst>
                <a:ext uri="{FF2B5EF4-FFF2-40B4-BE49-F238E27FC236}">
                  <a16:creationId xmlns:a16="http://schemas.microsoft.com/office/drawing/2014/main" id="{9D1B2317-1D64-436B-877E-CE472DA3152A}"/>
                </a:ext>
              </a:extLst>
            </p:cNvPr>
            <p:cNvSpPr txBox="1"/>
            <p:nvPr/>
          </p:nvSpPr>
          <p:spPr>
            <a:xfrm>
              <a:off x="14325600" y="619751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21" name="CuadroTexto 28">
              <a:extLst>
                <a:ext uri="{FF2B5EF4-FFF2-40B4-BE49-F238E27FC236}">
                  <a16:creationId xmlns:a16="http://schemas.microsoft.com/office/drawing/2014/main" id="{5EE1F2B4-B7CF-4B3B-82A8-097CD88DBB58}"/>
                </a:ext>
              </a:extLst>
            </p:cNvPr>
            <p:cNvSpPr txBox="1"/>
            <p:nvPr/>
          </p:nvSpPr>
          <p:spPr>
            <a:xfrm>
              <a:off x="15730870" y="619751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grpSp>
      <p:pic>
        <p:nvPicPr>
          <p:cNvPr id="4" name="Immagine 13">
            <a:extLst>
              <a:ext uri="{FF2B5EF4-FFF2-40B4-BE49-F238E27FC236}">
                <a16:creationId xmlns:a16="http://schemas.microsoft.com/office/drawing/2014/main" id="{53875304-7AFE-9EC5-FE0E-75D693B33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6" name="CuadroTexto 28">
            <a:extLst>
              <a:ext uri="{FF2B5EF4-FFF2-40B4-BE49-F238E27FC236}">
                <a16:creationId xmlns:a16="http://schemas.microsoft.com/office/drawing/2014/main" id="{E9BC7CA1-FC2D-B9B3-4D51-52F80F89042E}"/>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uadroTexto 29">
            <a:extLst>
              <a:ext uri="{FF2B5EF4-FFF2-40B4-BE49-F238E27FC236}">
                <a16:creationId xmlns:a16="http://schemas.microsoft.com/office/drawing/2014/main" id="{241FB17D-312E-940C-541D-9C6CBAEAB172}"/>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14131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Index</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328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1584000"/>
          </a:xfrm>
          <a:prstGeom prst="rect">
            <a:avLst/>
          </a:prstGeom>
          <a:noFill/>
          <a:ln>
            <a:noFill/>
          </a:ln>
        </p:spPr>
        <p:txBody>
          <a:bodyPr spcFirstLastPara="1" wrap="square" lIns="91425" tIns="45700" rIns="91425" bIns="45700" anchor="ctr" anchorCtr="0">
            <a:noAutofit/>
          </a:bodyPr>
          <a:lstStyle/>
          <a:p>
            <a:pPr lvl="0">
              <a:buClr>
                <a:srgbClr val="000000"/>
              </a:buClr>
              <a:buSzPts val="2400"/>
            </a:pPr>
            <a:r>
              <a:rPr lang="en-US" sz="2400" b="1" dirty="0">
                <a:solidFill>
                  <a:schemeClr val="dk1"/>
                </a:solidFill>
                <a:latin typeface="Helvetica Neue"/>
                <a:ea typeface="Helvetica Neue"/>
                <a:cs typeface="Helvetica Neue"/>
                <a:sym typeface="Helvetica Neue"/>
              </a:rPr>
              <a:t>IKT-</a:t>
            </a:r>
            <a:r>
              <a:rPr lang="en-US" sz="2400" b="1" dirty="0" err="1">
                <a:solidFill>
                  <a:schemeClr val="dk1"/>
                </a:solidFill>
                <a:latin typeface="Helvetica Neue"/>
                <a:ea typeface="Helvetica Neue"/>
                <a:cs typeface="Helvetica Neue"/>
                <a:sym typeface="Helvetica Neue"/>
              </a:rPr>
              <a:t>verktyg</a:t>
            </a:r>
            <a:r>
              <a:rPr lang="en-US" sz="2400" b="1" dirty="0">
                <a:solidFill>
                  <a:schemeClr val="dk1"/>
                </a:solidFill>
                <a:latin typeface="Helvetica Neue"/>
                <a:ea typeface="Helvetica Neue"/>
                <a:cs typeface="Helvetica Neue"/>
                <a:sym typeface="Helvetica Neue"/>
              </a:rPr>
              <a:t> för </a:t>
            </a:r>
            <a:r>
              <a:rPr lang="en-US" sz="2400" b="1" dirty="0" err="1">
                <a:solidFill>
                  <a:schemeClr val="dk1"/>
                </a:solidFill>
                <a:latin typeface="Helvetica Neue"/>
                <a:ea typeface="Helvetica Neue"/>
                <a:cs typeface="Helvetica Neue"/>
                <a:sym typeface="Helvetica Neue"/>
              </a:rPr>
              <a:t>tidshantering</a:t>
            </a:r>
            <a:endParaRPr lang="en-US" sz="2400" b="1" i="0" u="none" strike="noStrike" cap="none" dirty="0">
              <a:solidFill>
                <a:schemeClr val="dk1"/>
              </a:solidFill>
              <a:latin typeface="Helvetica Neue"/>
              <a:ea typeface="Helvetica Neue"/>
              <a:cs typeface="Helvetica Neue"/>
              <a:sym typeface="Helvetica Neue"/>
            </a:endParaRPr>
          </a:p>
        </p:txBody>
      </p:sp>
      <p:sp>
        <p:nvSpPr>
          <p:cNvPr id="83" name="Google Shape;83;p2"/>
          <p:cNvSpPr txBox="1"/>
          <p:nvPr/>
        </p:nvSpPr>
        <p:spPr>
          <a:xfrm>
            <a:off x="1944000" y="5328000"/>
            <a:ext cx="5580000" cy="1584000"/>
          </a:xfrm>
          <a:prstGeom prst="rect">
            <a:avLst/>
          </a:prstGeom>
          <a:noFill/>
          <a:ln>
            <a:noFill/>
          </a:ln>
        </p:spPr>
        <p:txBody>
          <a:bodyPr spcFirstLastPara="1" wrap="square" lIns="91425" tIns="45700" rIns="91425" bIns="45700" anchor="ctr" anchorCtr="0">
            <a:noAutofit/>
          </a:bodyPr>
          <a:lstStyle/>
          <a:p>
            <a:pPr lvl="0">
              <a:buClr>
                <a:srgbClr val="000000"/>
              </a:buClr>
              <a:buSzPts val="2400"/>
            </a:pPr>
            <a:r>
              <a:rPr lang="en-US" sz="2400" b="1" dirty="0" err="1">
                <a:solidFill>
                  <a:schemeClr val="dk1"/>
                </a:solidFill>
                <a:latin typeface="Helvetica Neue"/>
                <a:ea typeface="Helvetica Neue"/>
                <a:cs typeface="Helvetica Neue"/>
                <a:sym typeface="Helvetica Neue"/>
              </a:rPr>
              <a:t>Uppgiftshantering</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i</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lagarbete</a:t>
            </a:r>
            <a:endParaRPr lang="en-US" sz="2400" b="1" i="0" u="none" strike="noStrike" cap="none" dirty="0">
              <a:solidFill>
                <a:schemeClr val="dk1"/>
              </a:solidFill>
              <a:latin typeface="Helvetica Neue"/>
              <a:ea typeface="Helvetica Neue"/>
              <a:cs typeface="Helvetica Neue"/>
              <a:sym typeface="Helvetica Neue"/>
            </a:endParaRPr>
          </a:p>
        </p:txBody>
      </p:sp>
      <p:sp>
        <p:nvSpPr>
          <p:cNvPr id="87" name="Google Shape;87;p2"/>
          <p:cNvSpPr txBox="1"/>
          <p:nvPr/>
        </p:nvSpPr>
        <p:spPr>
          <a:xfrm>
            <a:off x="8028000" y="3383999"/>
            <a:ext cx="8640000" cy="1584000"/>
          </a:xfrm>
          <a:prstGeom prst="rect">
            <a:avLst/>
          </a:prstGeom>
          <a:noFill/>
          <a:ln>
            <a:noFill/>
          </a:ln>
        </p:spPr>
        <p:txBody>
          <a:bodyPr spcFirstLastPara="1" wrap="square" lIns="91425" tIns="0" rIns="91425" bIns="0" anchor="ctr" anchorCtr="0">
            <a:noAutofit/>
          </a:bodyPr>
          <a:lstStyle/>
          <a:p>
            <a:pPr>
              <a:spcAft>
                <a:spcPts val="600"/>
              </a:spcAft>
            </a:pPr>
            <a:r>
              <a:rPr lang="sv-SE" sz="2400" dirty="0">
                <a:latin typeface="Microsoft Sans Serif" panose="020B0604020202020204" pitchFamily="34" charset="0"/>
                <a:ea typeface="Microsoft Sans Serif" panose="020B0604020202020204" pitchFamily="34" charset="0"/>
                <a:cs typeface="Microsoft Sans Serif" panose="020B0604020202020204" pitchFamily="34" charset="0"/>
              </a:rPr>
              <a:t>1.1 Fördelar och brister
1.2 Verktyg för tidshantering </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8" name="Google Shape;88;p2"/>
          <p:cNvSpPr/>
          <p:nvPr/>
        </p:nvSpPr>
        <p:spPr>
          <a:xfrm>
            <a:off x="7668000" y="3384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328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2" name="Google Shape;92;p2"/>
          <p:cNvSpPr txBox="1"/>
          <p:nvPr/>
        </p:nvSpPr>
        <p:spPr>
          <a:xfrm>
            <a:off x="8028000" y="5328000"/>
            <a:ext cx="8640000" cy="1584000"/>
          </a:xfrm>
          <a:prstGeom prst="rect">
            <a:avLst/>
          </a:prstGeom>
          <a:noFill/>
          <a:ln>
            <a:noFill/>
          </a:ln>
        </p:spPr>
        <p:txBody>
          <a:bodyPr spcFirstLastPara="1" wrap="square" lIns="91425" tIns="0" rIns="91425" bIns="0" anchor="ctr" anchorCtr="0">
            <a:noAutofit/>
          </a:bodyPr>
          <a:lstStyle/>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2.1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Designa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egen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teamstrategi</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2.2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Implementera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din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egen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teamstrategi</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5693866"/>
          </a:xfrm>
          <a:prstGeom prst="rect">
            <a:avLst/>
          </a:prstGeom>
          <a:noFill/>
        </p:spPr>
        <p:txBody>
          <a:bodyPr wrap="square" rtlCol="0">
            <a:noAutofit/>
          </a:bodyPr>
          <a:lstStyle/>
          <a:p>
            <a:pPr lvl="0"/>
            <a:r>
              <a:rPr lang="sv-SE"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Notera all annan relevant information för varje uppgift</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Inte alla uppgifter kan förklaras med en schematisk titel, det är därför information som detaljerade beskrivningar, bifogade filer, uppdateringar och till och med underuppgifter ofta behövs</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sv-SE" sz="2400" dirty="0">
                <a:latin typeface="Helvetica Neue" panose="020B0604020202020204" charset="0"/>
                <a:ea typeface="Microsoft Sans Serif" panose="020B0604020202020204" pitchFamily="34" charset="0"/>
                <a:cs typeface="Microsoft Sans Serif" panose="020B0604020202020204" pitchFamily="34" charset="0"/>
              </a:rPr>
              <a:t>Tveka inte att lägga till och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begära</a:t>
            </a:r>
            <a:r>
              <a:rPr lang="sv-SE" sz="2400" dirty="0">
                <a:latin typeface="Helvetica Neue" panose="020B0604020202020204" charset="0"/>
                <a:ea typeface="Microsoft Sans Serif" panose="020B0604020202020204" pitchFamily="34" charset="0"/>
                <a:cs typeface="Microsoft Sans Serif" panose="020B0604020202020204" pitchFamily="34" charset="0"/>
              </a:rPr>
              <a:t> dessa detaljer, eftersom de sparar så mycket tid vid dubbelkontroll och bekräftelsesamtal: det är mycket snabbare att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bara ha en plats </a:t>
            </a:r>
            <a:r>
              <a:rPr lang="sv-SE" sz="2400" dirty="0">
                <a:latin typeface="Helvetica Neue" panose="020B0604020202020204" charset="0"/>
                <a:ea typeface="Microsoft Sans Serif" panose="020B0604020202020204" pitchFamily="34" charset="0"/>
                <a:cs typeface="Microsoft Sans Serif" panose="020B0604020202020204" pitchFamily="34" charset="0"/>
              </a:rPr>
              <a:t>snarare än att kontrollera flera</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marL="914400" lvl="1" indent="-457200">
              <a:buClr>
                <a:srgbClr val="78B17A"/>
              </a:buClr>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sv-SE" sz="2400" dirty="0">
                <a:latin typeface="Helvetica Neue" panose="020B0604020202020204" charset="0"/>
                <a:ea typeface="Microsoft Sans Serif" panose="020B0604020202020204" pitchFamily="34" charset="0"/>
                <a:cs typeface="Microsoft Sans Serif" panose="020B0604020202020204" pitchFamily="34" charset="0"/>
              </a:rPr>
              <a:t>Dessutom kan dessa webbplatser vara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otillgängliga</a:t>
            </a:r>
            <a:r>
              <a:rPr lang="sv-SE" sz="2400" dirty="0">
                <a:latin typeface="Helvetica Neue" panose="020B0604020202020204" charset="0"/>
                <a:ea typeface="Microsoft Sans Serif" panose="020B0604020202020204" pitchFamily="34" charset="0"/>
                <a:cs typeface="Microsoft Sans Serif" panose="020B0604020202020204" pitchFamily="34" charset="0"/>
              </a:rPr>
              <a:t> för dina teammedlemmar, vilket innebär ingen hjälp från dem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a:p>
            <a:pPr marL="914400" lvl="1" indent="-457200">
              <a:buClr>
                <a:srgbClr val="78B17A"/>
              </a:buClr>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pPr>
            <a:r>
              <a:rPr lang="sv-SE" sz="2400" dirty="0">
                <a:latin typeface="Helvetica Neue" panose="020B0604020202020204" charset="0"/>
                <a:ea typeface="Microsoft Sans Serif" panose="020B0604020202020204" pitchFamily="34" charset="0"/>
                <a:cs typeface="Microsoft Sans Serif" panose="020B0604020202020204" pitchFamily="34" charset="0"/>
              </a:rPr>
              <a:t>Kom ihåg att hålla projektinformationen så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offentlig</a:t>
            </a:r>
            <a:r>
              <a:rPr lang="sv-SE" sz="2400" dirty="0">
                <a:latin typeface="Helvetica Neue" panose="020B0604020202020204" charset="0"/>
                <a:ea typeface="Microsoft Sans Serif" panose="020B0604020202020204" pitchFamily="34" charset="0"/>
                <a:cs typeface="Microsoft Sans Serif" panose="020B0604020202020204" pitchFamily="34" charset="0"/>
              </a:rPr>
              <a:t> och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centraliserad</a:t>
            </a:r>
            <a:r>
              <a:rPr lang="sv-SE" sz="2400" dirty="0">
                <a:latin typeface="Helvetica Neue" panose="020B0604020202020204" charset="0"/>
                <a:ea typeface="Microsoft Sans Serif" panose="020B0604020202020204" pitchFamily="34" charset="0"/>
                <a:cs typeface="Microsoft Sans Serif" panose="020B0604020202020204" pitchFamily="34" charset="0"/>
              </a:rPr>
              <a:t> som möjligt</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a:t>
            </a:r>
          </a:p>
        </p:txBody>
      </p:sp>
      <p:sp>
        <p:nvSpPr>
          <p:cNvPr id="4" name="CuadroTexto 28">
            <a:extLst>
              <a:ext uri="{FF2B5EF4-FFF2-40B4-BE49-F238E27FC236}">
                <a16:creationId xmlns:a16="http://schemas.microsoft.com/office/drawing/2014/main" id="{0737F5C3-82D2-BC3C-64EF-0C0845A6C0C5}"/>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CuadroTexto 29">
            <a:extLst>
              <a:ext uri="{FF2B5EF4-FFF2-40B4-BE49-F238E27FC236}">
                <a16:creationId xmlns:a16="http://schemas.microsoft.com/office/drawing/2014/main" id="{D613474B-48CF-36EF-4FF8-8F36C946FDC6}"/>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420502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9087784" cy="2246769"/>
          </a:xfrm>
          <a:prstGeom prst="rect">
            <a:avLst/>
          </a:prstGeom>
          <a:noFill/>
        </p:spPr>
        <p:txBody>
          <a:bodyPr wrap="square" rtlCol="0">
            <a:noAutofit/>
          </a:bodyPr>
          <a:lstStyle/>
          <a:p>
            <a:pPr lvl="0"/>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lägga till uppgiftsinformation på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Asana</a:t>
            </a:r>
            <a:r>
              <a:rPr lang="sv-SE" sz="2400" dirty="0">
                <a:latin typeface="Helvetica Neue" panose="020B0604020202020204" charset="0"/>
                <a:ea typeface="Microsoft Sans Serif" panose="020B0604020202020204" pitchFamily="34" charset="0"/>
                <a:cs typeface="Microsoft Sans Serif" panose="020B0604020202020204" pitchFamily="34" charset="0"/>
              </a:rPr>
              <a:t>, klicka bara på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Details</a:t>
            </a:r>
            <a:r>
              <a:rPr lang="sv-SE" sz="2400" dirty="0">
                <a:latin typeface="Helvetica Neue" panose="020B0604020202020204" charset="0"/>
                <a:ea typeface="Microsoft Sans Serif" panose="020B0604020202020204" pitchFamily="34" charset="0"/>
                <a:cs typeface="Microsoft Sans Serif" panose="020B0604020202020204" pitchFamily="34" charset="0"/>
              </a:rPr>
              <a:t> (Detaljer)" (1) precis under pilen, till vänster om fältet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Asignee</a:t>
            </a:r>
            <a:r>
              <a:rPr lang="sv-SE" sz="2400" dirty="0">
                <a:latin typeface="Helvetica Neue" panose="020B0604020202020204" charset="0"/>
                <a:ea typeface="Microsoft Sans Serif" panose="020B0604020202020204" pitchFamily="34" charset="0"/>
                <a:cs typeface="Microsoft Sans Serif" panose="020B0604020202020204" pitchFamily="34" charset="0"/>
              </a:rPr>
              <a:t> (Tilldelad)"</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sv-SE" sz="2400" dirty="0">
                <a:latin typeface="Helvetica Neue" panose="020B0604020202020204" charset="0"/>
                <a:ea typeface="Microsoft Sans Serif" panose="020B0604020202020204" pitchFamily="34" charset="0"/>
                <a:cs typeface="Microsoft Sans Serif" panose="020B0604020202020204" pitchFamily="34" charset="0"/>
              </a:rPr>
              <a:t>Sedan finns det knappar för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filbifogning</a:t>
            </a:r>
            <a:r>
              <a:rPr lang="sv-SE" sz="2400" dirty="0">
                <a:latin typeface="Helvetica Neue" panose="020B0604020202020204" charset="0"/>
                <a:ea typeface="Microsoft Sans Serif" panose="020B0604020202020204" pitchFamily="34" charset="0"/>
                <a:cs typeface="Microsoft Sans Serif" panose="020B0604020202020204" pitchFamily="34" charset="0"/>
              </a:rPr>
              <a:t> (2), lägga till underaktiviteter (3), uppgiftsdelning (4), lägga till en beskrivning (5) och kommentar / uppdatera inlägg (6)</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6" name="Gruppieren 5">
            <a:extLst>
              <a:ext uri="{FF2B5EF4-FFF2-40B4-BE49-F238E27FC236}">
                <a16:creationId xmlns:a16="http://schemas.microsoft.com/office/drawing/2014/main" id="{44CD4853-963F-70B3-E2BA-57D37919E66C}"/>
              </a:ext>
            </a:extLst>
          </p:cNvPr>
          <p:cNvGrpSpPr/>
          <p:nvPr/>
        </p:nvGrpSpPr>
        <p:grpSpPr>
          <a:xfrm>
            <a:off x="1188000" y="5990828"/>
            <a:ext cx="8831035" cy="2698271"/>
            <a:chOff x="1219200" y="5990828"/>
            <a:chExt cx="8831035" cy="2698271"/>
          </a:xfrm>
        </p:grpSpPr>
        <p:pic>
          <p:nvPicPr>
            <p:cNvPr id="19" name="Imagen 3">
              <a:extLst>
                <a:ext uri="{FF2B5EF4-FFF2-40B4-BE49-F238E27FC236}">
                  <a16:creationId xmlns:a16="http://schemas.microsoft.com/office/drawing/2014/main" id="{CCCFDA21-04DC-4249-B95F-0B00660CC074}"/>
                </a:ext>
              </a:extLst>
            </p:cNvPr>
            <p:cNvPicPr>
              <a:picLocks noChangeAspect="1"/>
            </p:cNvPicPr>
            <p:nvPr/>
          </p:nvPicPr>
          <p:blipFill>
            <a:blip r:embed="rId2"/>
            <a:stretch>
              <a:fillRect/>
            </a:stretch>
          </p:blipFill>
          <p:spPr>
            <a:xfrm>
              <a:off x="1219200" y="5990828"/>
              <a:ext cx="8831035" cy="2698271"/>
            </a:xfrm>
            <a:prstGeom prst="rect">
              <a:avLst/>
            </a:prstGeom>
            <a:ln w="12700">
              <a:solidFill>
                <a:srgbClr val="AED633"/>
              </a:solidFill>
            </a:ln>
          </p:spPr>
        </p:pic>
        <p:sp>
          <p:nvSpPr>
            <p:cNvPr id="20" name="CuadroTexto 9">
              <a:extLst>
                <a:ext uri="{FF2B5EF4-FFF2-40B4-BE49-F238E27FC236}">
                  <a16:creationId xmlns:a16="http://schemas.microsoft.com/office/drawing/2014/main" id="{5F793927-8B34-46C6-864A-C813757F42DA}"/>
                </a:ext>
              </a:extLst>
            </p:cNvPr>
            <p:cNvSpPr txBox="1"/>
            <p:nvPr/>
          </p:nvSpPr>
          <p:spPr>
            <a:xfrm>
              <a:off x="9432558" y="7396438"/>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grpSp>
      <p:cxnSp>
        <p:nvCxnSpPr>
          <p:cNvPr id="22" name="Conector recto de flecha 12">
            <a:extLst>
              <a:ext uri="{FF2B5EF4-FFF2-40B4-BE49-F238E27FC236}">
                <a16:creationId xmlns:a16="http://schemas.microsoft.com/office/drawing/2014/main" id="{C45C9418-F4C8-46C6-B9AA-F18DF540773E}"/>
              </a:ext>
            </a:extLst>
          </p:cNvPr>
          <p:cNvCxnSpPr>
            <a:cxnSpLocks/>
          </p:cNvCxnSpPr>
          <p:nvPr/>
        </p:nvCxnSpPr>
        <p:spPr>
          <a:xfrm>
            <a:off x="10116000" y="7272000"/>
            <a:ext cx="761779"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8BA20D29-96D5-46F4-C5CC-0F82C7C92F89}"/>
              </a:ext>
            </a:extLst>
          </p:cNvPr>
          <p:cNvGrpSpPr/>
          <p:nvPr/>
        </p:nvGrpSpPr>
        <p:grpSpPr>
          <a:xfrm>
            <a:off x="10836000" y="2736000"/>
            <a:ext cx="6357466" cy="5954710"/>
            <a:chOff x="10967125" y="2857500"/>
            <a:chExt cx="6357466" cy="5954710"/>
          </a:xfrm>
        </p:grpSpPr>
        <p:pic>
          <p:nvPicPr>
            <p:cNvPr id="21" name="Imagen 5">
              <a:extLst>
                <a:ext uri="{FF2B5EF4-FFF2-40B4-BE49-F238E27FC236}">
                  <a16:creationId xmlns:a16="http://schemas.microsoft.com/office/drawing/2014/main" id="{B471A639-344D-4E99-8253-6C2311724526}"/>
                </a:ext>
              </a:extLst>
            </p:cNvPr>
            <p:cNvPicPr>
              <a:picLocks noChangeAspect="1"/>
            </p:cNvPicPr>
            <p:nvPr/>
          </p:nvPicPr>
          <p:blipFill>
            <a:blip r:embed="rId3"/>
            <a:stretch>
              <a:fillRect/>
            </a:stretch>
          </p:blipFill>
          <p:spPr>
            <a:xfrm>
              <a:off x="10967125" y="2857500"/>
              <a:ext cx="6357466" cy="5884414"/>
            </a:xfrm>
            <a:prstGeom prst="rect">
              <a:avLst/>
            </a:prstGeom>
            <a:ln w="12700">
              <a:solidFill>
                <a:srgbClr val="AED633"/>
              </a:solidFill>
            </a:ln>
          </p:spPr>
        </p:pic>
        <p:sp>
          <p:nvSpPr>
            <p:cNvPr id="23" name="CuadroTexto 18">
              <a:extLst>
                <a:ext uri="{FF2B5EF4-FFF2-40B4-BE49-F238E27FC236}">
                  <a16:creationId xmlns:a16="http://schemas.microsoft.com/office/drawing/2014/main" id="{E606E2EE-6E3C-435C-AA5E-EA35C908D80B}"/>
                </a:ext>
              </a:extLst>
            </p:cNvPr>
            <p:cNvSpPr txBox="1"/>
            <p:nvPr/>
          </p:nvSpPr>
          <p:spPr>
            <a:xfrm>
              <a:off x="15563317" y="3190347"/>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24" name="CuadroTexto 19">
              <a:extLst>
                <a:ext uri="{FF2B5EF4-FFF2-40B4-BE49-F238E27FC236}">
                  <a16:creationId xmlns:a16="http://schemas.microsoft.com/office/drawing/2014/main" id="{057BC6FD-1A1D-416C-8D0E-C1553363EBD1}"/>
                </a:ext>
              </a:extLst>
            </p:cNvPr>
            <p:cNvSpPr txBox="1"/>
            <p:nvPr/>
          </p:nvSpPr>
          <p:spPr>
            <a:xfrm>
              <a:off x="15865309" y="3190347"/>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sp>
          <p:nvSpPr>
            <p:cNvPr id="25" name="CuadroTexto 20">
              <a:extLst>
                <a:ext uri="{FF2B5EF4-FFF2-40B4-BE49-F238E27FC236}">
                  <a16:creationId xmlns:a16="http://schemas.microsoft.com/office/drawing/2014/main" id="{BFCC29AF-1936-4ECD-AC87-4014C47A27ED}"/>
                </a:ext>
              </a:extLst>
            </p:cNvPr>
            <p:cNvSpPr txBox="1"/>
            <p:nvPr/>
          </p:nvSpPr>
          <p:spPr>
            <a:xfrm>
              <a:off x="16202594" y="3190348"/>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4</a:t>
              </a:r>
              <a:endParaRPr lang="en-US" sz="3200" b="1" dirty="0">
                <a:solidFill>
                  <a:srgbClr val="78B17A"/>
                </a:solidFill>
                <a:latin typeface="Helvetica Neue" panose="020B0604020202020204" charset="0"/>
              </a:endParaRPr>
            </a:p>
          </p:txBody>
        </p:sp>
        <p:sp>
          <p:nvSpPr>
            <p:cNvPr id="26" name="CuadroTexto 23">
              <a:extLst>
                <a:ext uri="{FF2B5EF4-FFF2-40B4-BE49-F238E27FC236}">
                  <a16:creationId xmlns:a16="http://schemas.microsoft.com/office/drawing/2014/main" id="{7E7E8084-1CD9-4019-8E67-FA886EEF5686}"/>
                </a:ext>
              </a:extLst>
            </p:cNvPr>
            <p:cNvSpPr txBox="1"/>
            <p:nvPr/>
          </p:nvSpPr>
          <p:spPr>
            <a:xfrm>
              <a:off x="12192000" y="659130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p>
          </p:txBody>
        </p:sp>
        <p:sp>
          <p:nvSpPr>
            <p:cNvPr id="27" name="CuadroTexto 24">
              <a:extLst>
                <a:ext uri="{FF2B5EF4-FFF2-40B4-BE49-F238E27FC236}">
                  <a16:creationId xmlns:a16="http://schemas.microsoft.com/office/drawing/2014/main" id="{FBFE2D01-AD93-4E8E-9F86-5AD83EB1D0A7}"/>
                </a:ext>
              </a:extLst>
            </p:cNvPr>
            <p:cNvSpPr txBox="1"/>
            <p:nvPr/>
          </p:nvSpPr>
          <p:spPr>
            <a:xfrm>
              <a:off x="13485576" y="8104324"/>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6</a:t>
              </a:r>
              <a:endParaRPr lang="en-US" sz="3200" b="1" dirty="0">
                <a:solidFill>
                  <a:srgbClr val="78B17A"/>
                </a:solidFill>
                <a:latin typeface="Helvetica Neue" panose="020B0604020202020204" charset="0"/>
              </a:endParaRPr>
            </a:p>
          </p:txBody>
        </p:sp>
        <p:sp>
          <p:nvSpPr>
            <p:cNvPr id="28" name="CuadroTexto 25">
              <a:extLst>
                <a:ext uri="{FF2B5EF4-FFF2-40B4-BE49-F238E27FC236}">
                  <a16:creationId xmlns:a16="http://schemas.microsoft.com/office/drawing/2014/main" id="{5986B794-05A7-4F87-A367-18BD74C2F9E2}"/>
                </a:ext>
              </a:extLst>
            </p:cNvPr>
            <p:cNvSpPr txBox="1"/>
            <p:nvPr/>
          </p:nvSpPr>
          <p:spPr>
            <a:xfrm>
              <a:off x="13106400" y="590550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5</a:t>
              </a:r>
              <a:endParaRPr lang="en-US" sz="3200" b="1" dirty="0">
                <a:solidFill>
                  <a:srgbClr val="78B17A"/>
                </a:solidFill>
                <a:latin typeface="Helvetica Neue" panose="020B0604020202020204" charset="0"/>
              </a:endParaRPr>
            </a:p>
          </p:txBody>
        </p:sp>
      </p:grpSp>
      <p:pic>
        <p:nvPicPr>
          <p:cNvPr id="4" name="Immagine 13">
            <a:extLst>
              <a:ext uri="{FF2B5EF4-FFF2-40B4-BE49-F238E27FC236}">
                <a16:creationId xmlns:a16="http://schemas.microsoft.com/office/drawing/2014/main" id="{4A3B9571-1A27-0E9D-FE96-4602C9DCF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8" name="CasellaDiTesto 1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11 </a:t>
            </a:r>
          </a:p>
        </p:txBody>
      </p:sp>
      <p:sp>
        <p:nvSpPr>
          <p:cNvPr id="5" name="CuadroTexto 28">
            <a:extLst>
              <a:ext uri="{FF2B5EF4-FFF2-40B4-BE49-F238E27FC236}">
                <a16:creationId xmlns:a16="http://schemas.microsoft.com/office/drawing/2014/main" id="{94E52BC7-4871-1638-FF79-C6E1FEFBDD41}"/>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9" name="CuadroTexto 29">
            <a:extLst>
              <a:ext uri="{FF2B5EF4-FFF2-40B4-BE49-F238E27FC236}">
                <a16:creationId xmlns:a16="http://schemas.microsoft.com/office/drawing/2014/main" id="{4CAF274D-565D-D42C-7D0A-EFC3BA62AA41}"/>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31840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4401205"/>
          </a:xfrm>
          <a:prstGeom prst="rect">
            <a:avLst/>
          </a:prstGeom>
          <a:noFill/>
        </p:spPr>
        <p:txBody>
          <a:bodyPr wrap="square" rtlCol="0">
            <a:noAutofit/>
          </a:bodyPr>
          <a:lstStyle/>
          <a:p>
            <a:pPr lvl="0"/>
            <a:r>
              <a:rPr lang="sv-SE"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Fördela uppgifterna mellan teamet rättvist
</a:t>
            </a:r>
            <a:r>
              <a:rPr lang="sv-SE" sz="2400" dirty="0">
                <a:latin typeface="Helvetica Neue" panose="020B0604020202020204" charset="0"/>
                <a:ea typeface="Microsoft Sans Serif" panose="020B0604020202020204" pitchFamily="34" charset="0"/>
                <a:cs typeface="Microsoft Sans Serif" panose="020B0604020202020204" pitchFamily="34" charset="0"/>
              </a:rPr>
              <a:t>Varje person har olika kvaliteter. Det är därför det är viktigt att känna till din teamkompetens för att framgångsrikt kunna inventera dina resurser för att arbeta som ett team. När du allokerar uppgifter tar du hänsyn till dessa faktorer lika mycket som själva uppgiftslängden/komplexiteten, så oroa dig inte om teammedlemmarna får olika mängder uppgifter vid varje givet tillfälle, poängen är att balansera arbetsbelastningen</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0"/>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Håll</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teamets</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framsteg</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spårade</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p>
          <a:p>
            <a:pPr lvl="0"/>
            <a:r>
              <a:rPr lang="sv-SE" sz="2400" dirty="0">
                <a:latin typeface="Helvetica Neue" panose="020B0604020202020204" charset="0"/>
                <a:ea typeface="Microsoft Sans Serif" panose="020B0604020202020204" pitchFamily="34" charset="0"/>
                <a:cs typeface="Microsoft Sans Serif" panose="020B0604020202020204" pitchFamily="34" charset="0"/>
              </a:rPr>
              <a:t>När projektet går framåt kan övervakning av dess utveckling visa sig vara ett stort genombrott. Det kommer att låta teammedlemmarna veta var de faktiskt är vid varje ögonblick. Det är en enorm skillnad mellan att ha alla uppgifter kartlagda och att ha den här "kartan" som visar din position live</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a:t>
            </a:r>
          </a:p>
        </p:txBody>
      </p:sp>
      <p:sp>
        <p:nvSpPr>
          <p:cNvPr id="4" name="CuadroTexto 28">
            <a:extLst>
              <a:ext uri="{FF2B5EF4-FFF2-40B4-BE49-F238E27FC236}">
                <a16:creationId xmlns:a16="http://schemas.microsoft.com/office/drawing/2014/main" id="{DAB02E68-F996-F538-AC3A-F7B31F780E64}"/>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CuadroTexto 29">
            <a:extLst>
              <a:ext uri="{FF2B5EF4-FFF2-40B4-BE49-F238E27FC236}">
                <a16:creationId xmlns:a16="http://schemas.microsoft.com/office/drawing/2014/main" id="{119079B3-0473-6AD6-BF78-BE5A0B50D5E7}"/>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44489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5849344" cy="5262979"/>
          </a:xfrm>
          <a:prstGeom prst="rect">
            <a:avLst/>
          </a:prstGeom>
          <a:noFill/>
        </p:spPr>
        <p:txBody>
          <a:bodyPr wrap="square" rtlCol="0">
            <a:noAutofit/>
          </a:bodyPr>
          <a:lstStyle/>
          <a:p>
            <a:pPr lvl="0"/>
            <a:r>
              <a:rPr lang="sv-SE" sz="2400" dirty="0">
                <a:latin typeface="Helvetica Neue" panose="020B0604020202020204" charset="0"/>
                <a:ea typeface="Microsoft Sans Serif" panose="020B0604020202020204" pitchFamily="34" charset="0"/>
                <a:cs typeface="Microsoft Sans Serif" panose="020B0604020202020204" pitchFamily="34" charset="0"/>
              </a:rPr>
              <a:t>Process kan enkelt spåras i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Asana</a:t>
            </a:r>
            <a:r>
              <a:rPr lang="sv-SE" sz="2400" dirty="0">
                <a:latin typeface="Helvetica Neue" panose="020B0604020202020204" charset="0"/>
                <a:ea typeface="Microsoft Sans Serif" panose="020B0604020202020204" pitchFamily="34" charset="0"/>
                <a:cs typeface="Microsoft Sans Serif" panose="020B0604020202020204" pitchFamily="34" charset="0"/>
              </a:rPr>
              <a:t> genom att bocka av uppgifter (1) och underaktiviteter</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(tillgänglig när du klickar på detaljer, precis bredvid uppgifterna om den tilldelade personen, 2</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a:p>
            <a:pPr lvl="0"/>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0"/>
            <a:r>
              <a:rPr lang="sv-SE" sz="2400" dirty="0">
                <a:latin typeface="Helvetica Neue" panose="020B0604020202020204" charset="0"/>
                <a:ea typeface="Microsoft Sans Serif" panose="020B0604020202020204" pitchFamily="34" charset="0"/>
                <a:cs typeface="Microsoft Sans Serif" panose="020B0604020202020204" pitchFamily="34" charset="0"/>
              </a:rPr>
              <a:t>När det gäller teammedlemmarnas arbetsbelastning visas en meny som visar den här personens detaljer när du håller muspekaren över den tilldelade informationen (3), med möjlighet att visa hans/hennes uppgifter (4) på en visuell kalendertavla.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5" name="Gruppieren 4">
            <a:extLst>
              <a:ext uri="{FF2B5EF4-FFF2-40B4-BE49-F238E27FC236}">
                <a16:creationId xmlns:a16="http://schemas.microsoft.com/office/drawing/2014/main" id="{0CE73CF1-CEA8-8DEF-A90A-2F0530CF3690}"/>
              </a:ext>
            </a:extLst>
          </p:cNvPr>
          <p:cNvGrpSpPr/>
          <p:nvPr/>
        </p:nvGrpSpPr>
        <p:grpSpPr>
          <a:xfrm>
            <a:off x="7632000" y="3168000"/>
            <a:ext cx="9325037" cy="5554178"/>
            <a:chOff x="8048563" y="3162300"/>
            <a:chExt cx="9325037" cy="5554178"/>
          </a:xfrm>
        </p:grpSpPr>
        <p:pic>
          <p:nvPicPr>
            <p:cNvPr id="31" name="Imagen 8">
              <a:extLst>
                <a:ext uri="{FF2B5EF4-FFF2-40B4-BE49-F238E27FC236}">
                  <a16:creationId xmlns:a16="http://schemas.microsoft.com/office/drawing/2014/main" id="{14AADA32-DB8D-4191-BAEF-41F688844F83}"/>
                </a:ext>
              </a:extLst>
            </p:cNvPr>
            <p:cNvPicPr>
              <a:picLocks noChangeAspect="1"/>
            </p:cNvPicPr>
            <p:nvPr/>
          </p:nvPicPr>
          <p:blipFill>
            <a:blip r:embed="rId2"/>
            <a:stretch>
              <a:fillRect/>
            </a:stretch>
          </p:blipFill>
          <p:spPr>
            <a:xfrm>
              <a:off x="8048563" y="3162300"/>
              <a:ext cx="9325037" cy="5431067"/>
            </a:xfrm>
            <a:prstGeom prst="rect">
              <a:avLst/>
            </a:prstGeom>
            <a:ln w="12700">
              <a:solidFill>
                <a:srgbClr val="AED633"/>
              </a:solidFill>
            </a:ln>
          </p:spPr>
        </p:pic>
        <p:sp>
          <p:nvSpPr>
            <p:cNvPr id="32" name="CuadroTexto 9">
              <a:extLst>
                <a:ext uri="{FF2B5EF4-FFF2-40B4-BE49-F238E27FC236}">
                  <a16:creationId xmlns:a16="http://schemas.microsoft.com/office/drawing/2014/main" id="{5F793927-8B34-46C6-864A-C813757F42DA}"/>
                </a:ext>
              </a:extLst>
            </p:cNvPr>
            <p:cNvSpPr txBox="1"/>
            <p:nvPr/>
          </p:nvSpPr>
          <p:spPr>
            <a:xfrm>
              <a:off x="8616952" y="6174640"/>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1</a:t>
              </a:r>
              <a:endParaRPr lang="en-US" sz="3200" b="1" dirty="0">
                <a:solidFill>
                  <a:srgbClr val="78B17A"/>
                </a:solidFill>
                <a:latin typeface="Helvetica Neue" panose="020B0604020202020204" charset="0"/>
              </a:endParaRPr>
            </a:p>
          </p:txBody>
        </p:sp>
        <p:sp>
          <p:nvSpPr>
            <p:cNvPr id="33" name="CuadroTexto 18">
              <a:extLst>
                <a:ext uri="{FF2B5EF4-FFF2-40B4-BE49-F238E27FC236}">
                  <a16:creationId xmlns:a16="http://schemas.microsoft.com/office/drawing/2014/main" id="{E606E2EE-6E3C-435C-AA5E-EA35C908D80B}"/>
                </a:ext>
              </a:extLst>
            </p:cNvPr>
            <p:cNvSpPr txBox="1"/>
            <p:nvPr/>
          </p:nvSpPr>
          <p:spPr>
            <a:xfrm>
              <a:off x="12393322" y="6136539"/>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2</a:t>
              </a:r>
              <a:endParaRPr lang="en-US" sz="3200" b="1" dirty="0">
                <a:solidFill>
                  <a:srgbClr val="78B17A"/>
                </a:solidFill>
                <a:latin typeface="Helvetica Neue" panose="020B0604020202020204" charset="0"/>
              </a:endParaRPr>
            </a:p>
          </p:txBody>
        </p:sp>
        <p:sp>
          <p:nvSpPr>
            <p:cNvPr id="34" name="CuadroTexto 19">
              <a:extLst>
                <a:ext uri="{FF2B5EF4-FFF2-40B4-BE49-F238E27FC236}">
                  <a16:creationId xmlns:a16="http://schemas.microsoft.com/office/drawing/2014/main" id="{057BC6FD-1A1D-416C-8D0E-C1553363EBD1}"/>
                </a:ext>
              </a:extLst>
            </p:cNvPr>
            <p:cNvSpPr txBox="1"/>
            <p:nvPr/>
          </p:nvSpPr>
          <p:spPr>
            <a:xfrm>
              <a:off x="13252598" y="6174639"/>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3</a:t>
              </a:r>
              <a:endParaRPr lang="en-US" sz="3200" b="1" dirty="0">
                <a:solidFill>
                  <a:srgbClr val="78B17A"/>
                </a:solidFill>
                <a:latin typeface="Helvetica Neue" panose="020B0604020202020204" charset="0"/>
              </a:endParaRPr>
            </a:p>
          </p:txBody>
        </p:sp>
        <p:sp>
          <p:nvSpPr>
            <p:cNvPr id="35" name="CuadroTexto 20">
              <a:extLst>
                <a:ext uri="{FF2B5EF4-FFF2-40B4-BE49-F238E27FC236}">
                  <a16:creationId xmlns:a16="http://schemas.microsoft.com/office/drawing/2014/main" id="{BFCC29AF-1936-4ECD-AC87-4014C47A27ED}"/>
                </a:ext>
              </a:extLst>
            </p:cNvPr>
            <p:cNvSpPr txBox="1"/>
            <p:nvPr/>
          </p:nvSpPr>
          <p:spPr>
            <a:xfrm>
              <a:off x="16426962" y="8008592"/>
              <a:ext cx="533400" cy="707886"/>
            </a:xfrm>
            <a:prstGeom prst="rect">
              <a:avLst/>
            </a:prstGeom>
            <a:noFill/>
          </p:spPr>
          <p:txBody>
            <a:bodyPr wrap="square" rtlCol="0">
              <a:spAutoFit/>
            </a:bodyPr>
            <a:lstStyle/>
            <a:p>
              <a:r>
                <a:rPr lang="en-US" sz="4000" b="1" dirty="0">
                  <a:solidFill>
                    <a:srgbClr val="78B17A"/>
                  </a:solidFill>
                  <a:latin typeface="Helvetica Neue" panose="020B0604020202020204" charset="0"/>
                </a:rPr>
                <a:t>4</a:t>
              </a:r>
              <a:endParaRPr lang="en-US" sz="3200" b="1" dirty="0">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C2D15BB0-5E87-987C-3CCD-70D9ADE6DC23}"/>
              </a:ext>
            </a:extLst>
          </p:cNvPr>
          <p:cNvSpPr txBox="1"/>
          <p:nvPr/>
        </p:nvSpPr>
        <p:spPr>
          <a:xfrm>
            <a:off x="1296000" y="1548000"/>
            <a:ext cx="15840000"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Uppgiftshantering i teamarbetsmiljöer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CB5D1DE-446E-0BB2-8361-3F2C8609757F}"/>
              </a:ext>
            </a:extLst>
          </p:cNvPr>
          <p:cNvSpPr txBox="1"/>
          <p:nvPr/>
        </p:nvSpPr>
        <p:spPr>
          <a:xfrm>
            <a:off x="1296000" y="2304000"/>
            <a:ext cx="846643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Implementera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din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egen</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teamstrategi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pic>
        <p:nvPicPr>
          <p:cNvPr id="4" name="Immagine 13">
            <a:extLst>
              <a:ext uri="{FF2B5EF4-FFF2-40B4-BE49-F238E27FC236}">
                <a16:creationId xmlns:a16="http://schemas.microsoft.com/office/drawing/2014/main" id="{EB270E9B-848F-493B-0209-22CF26989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2" name="CasellaDiTesto 11"/>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11 </a:t>
            </a:r>
          </a:p>
        </p:txBody>
      </p:sp>
    </p:spTree>
    <p:extLst>
      <p:ext uri="{BB962C8B-B14F-4D97-AF65-F5344CB8AC3E}">
        <p14:creationId xmlns:p14="http://schemas.microsoft.com/office/powerpoint/2010/main" val="3414834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dina kunskaper!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Svara på följande frågor: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24000" indent="-32400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1. Ges organisationskompetens en tydlig, primär roll i företagens kultur?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Mest ja
Ja, men bara för intraprenörer
För det mesta inte</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40">
            <a:extLst>
              <a:ext uri="{FF2B5EF4-FFF2-40B4-BE49-F238E27FC236}">
                <a16:creationId xmlns:a16="http://schemas.microsoft.com/office/drawing/2014/main" id="{96FF19B5-E3C2-1C2F-CDC6-12F41206DA81}"/>
              </a:ext>
            </a:extLst>
          </p:cNvPr>
          <p:cNvSpPr/>
          <p:nvPr/>
        </p:nvSpPr>
        <p:spPr>
          <a:xfrm>
            <a:off x="1295999" y="6012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2. Är det ett ordentligt avslut att hålla saker mot dina lagkamrater?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Ja.
Ja, men bara vid vissa tillfällen 
Nej, jag skulle aldrig göra det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21">
            <a:extLst>
              <a:ext uri="{FF2B5EF4-FFF2-40B4-BE49-F238E27FC236}">
                <a16:creationId xmlns:a16="http://schemas.microsoft.com/office/drawing/2014/main" id="{DC66892E-CF8E-E875-4F89-2A6EA685FC3A}"/>
              </a:ext>
            </a:extLst>
          </p:cNvPr>
          <p:cNvSpPr/>
          <p:nvPr/>
        </p:nvSpPr>
        <p:spPr>
          <a:xfrm>
            <a:off x="9395999" y="3996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4. Är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Trello</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en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app</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för hantering av skärmanvändning?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Ja 
Nej
Ja, men bara på sin betalda plan</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8" name="Rectángulo 40">
            <a:extLst>
              <a:ext uri="{FF2B5EF4-FFF2-40B4-BE49-F238E27FC236}">
                <a16:creationId xmlns:a16="http://schemas.microsoft.com/office/drawing/2014/main" id="{96FF19B5-E3C2-1C2F-CDC6-12F41206DA81}"/>
              </a:ext>
            </a:extLst>
          </p:cNvPr>
          <p:cNvSpPr/>
          <p:nvPr/>
        </p:nvSpPr>
        <p:spPr>
          <a:xfrm>
            <a:off x="9395999" y="6624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5. Ska alla lagkamrater ha samma antal uppgifter?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Självklart
Nej, så länge de har en liknande arbetsbelastning
Nej, ledaren är undantagen</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1" name="Rectángulo 21">
            <a:extLst>
              <a:ext uri="{FF2B5EF4-FFF2-40B4-BE49-F238E27FC236}">
                <a16:creationId xmlns:a16="http://schemas.microsoft.com/office/drawing/2014/main" id="{DC66892E-CF8E-E875-4F89-2A6EA685FC3A}"/>
              </a:ext>
            </a:extLst>
          </p:cNvPr>
          <p:cNvSpPr/>
          <p:nvPr/>
        </p:nvSpPr>
        <p:spPr>
          <a:xfrm>
            <a:off x="9395999" y="1368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3. Bör projektinformation hållas offentlig som standard?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Nej, det omfattas av lagkamraternas GDPR
Ja, eftersom det skulle hjälpa till att utvecklas
Nej, projektledaren behöver inte veta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2471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dina kunskaper!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noAutofit/>
          </a:bodyPr>
          <a:lstStyle/>
          <a:p>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Lösning</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0"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324000" indent="-32400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1. Ges organisationskompetens en tydlig, primär roll i företagens kultur?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Mest ja
Ja, men bara för intraprenörer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För det mesta inte</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40">
            <a:extLst>
              <a:ext uri="{FF2B5EF4-FFF2-40B4-BE49-F238E27FC236}">
                <a16:creationId xmlns:a16="http://schemas.microsoft.com/office/drawing/2014/main" id="{96FF19B5-E3C2-1C2F-CDC6-12F41206DA81}"/>
              </a:ext>
            </a:extLst>
          </p:cNvPr>
          <p:cNvSpPr/>
          <p:nvPr/>
        </p:nvSpPr>
        <p:spPr>
          <a:xfrm>
            <a:off x="1295999" y="6012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2. Är det ett ordentligt avslut att hålla saker mot dina lagkamrater?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Ja.
Ja, men bara vid vissa tillfällen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Nej, jag skulle aldrig göra det</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21">
            <a:extLst>
              <a:ext uri="{FF2B5EF4-FFF2-40B4-BE49-F238E27FC236}">
                <a16:creationId xmlns:a16="http://schemas.microsoft.com/office/drawing/2014/main" id="{DC66892E-CF8E-E875-4F89-2A6EA685FC3A}"/>
              </a:ext>
            </a:extLst>
          </p:cNvPr>
          <p:cNvSpPr/>
          <p:nvPr/>
        </p:nvSpPr>
        <p:spPr>
          <a:xfrm>
            <a:off x="9395999" y="3996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4. Är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Trello</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en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app</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för hantering av skärmanvändning?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Ja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Nej</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Ja, men bara på sin betalda plan</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8" name="Rectángulo 40">
            <a:extLst>
              <a:ext uri="{FF2B5EF4-FFF2-40B4-BE49-F238E27FC236}">
                <a16:creationId xmlns:a16="http://schemas.microsoft.com/office/drawing/2014/main" id="{96FF19B5-E3C2-1C2F-CDC6-12F41206DA81}"/>
              </a:ext>
            </a:extLst>
          </p:cNvPr>
          <p:cNvSpPr/>
          <p:nvPr/>
        </p:nvSpPr>
        <p:spPr>
          <a:xfrm>
            <a:off x="9395999" y="6624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5. Ska alla lagkamrater ha samma antal uppgifter?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Självklart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Nej, så länge de har en liknande arbetsbelastning</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Nej, ledaren är undantagen</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1" name="Rectángulo 21">
            <a:extLst>
              <a:ext uri="{FF2B5EF4-FFF2-40B4-BE49-F238E27FC236}">
                <a16:creationId xmlns:a16="http://schemas.microsoft.com/office/drawing/2014/main" id="{DC66892E-CF8E-E875-4F89-2A6EA685FC3A}"/>
              </a:ext>
            </a:extLst>
          </p:cNvPr>
          <p:cNvSpPr/>
          <p:nvPr/>
        </p:nvSpPr>
        <p:spPr>
          <a:xfrm>
            <a:off x="9395999" y="1368000"/>
            <a:ext cx="7740000" cy="2448000"/>
          </a:xfrm>
          <a:prstGeom prst="snip2DiagRect">
            <a:avLst/>
          </a:prstGeom>
          <a:ln w="28575">
            <a:solidFill>
              <a:srgbClr val="4D94B7"/>
            </a:solidFill>
          </a:ln>
        </p:spPr>
        <p:txBody>
          <a:bodyPr wrap="square" tIns="0" bIns="0">
            <a:noAutofit/>
          </a:bodyPr>
          <a:lstStyle/>
          <a:p>
            <a:pPr marL="323850" indent="-323850">
              <a:defRPr/>
            </a:pP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3. Bör projektinformation hållas offentlig som standard?
</a:t>
            </a: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Nej, det omfattas av lagkamraternas GDPR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Ja, eftersom det skulle hjälpa till att utvecklas</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Nej, projektledaren behöver inte veta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0120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8A090116-359E-50D8-52F4-4D292EA8F6B8}"/>
              </a:ext>
            </a:extLst>
          </p:cNvPr>
          <p:cNvSpPr txBox="1"/>
          <p:nvPr/>
        </p:nvSpPr>
        <p:spPr>
          <a:xfrm>
            <a:off x="1296000" y="1548000"/>
            <a:ext cx="9143400" cy="1569620"/>
          </a:xfrm>
          <a:prstGeom prst="rect">
            <a:avLst/>
          </a:prstGeom>
          <a:noFill/>
          <a:ln>
            <a:noFill/>
          </a:ln>
        </p:spPr>
        <p:txBody>
          <a:bodyPr spcFirstLastPara="1" wrap="square" lIns="91425" tIns="45700" rIns="91425" bIns="45700" anchor="t" anchorCtr="0">
            <a:spAutoFit/>
          </a:bodyPr>
          <a:lstStyle/>
          <a:p>
            <a:pPr lvl="0">
              <a:buClr>
                <a:srgbClr val="000000"/>
              </a:buClr>
              <a:buSzPts val="4800"/>
            </a:pPr>
            <a:r>
              <a:rPr lang="en-US" sz="4800" b="1">
                <a:solidFill>
                  <a:srgbClr val="4D94B7"/>
                </a:solidFill>
                <a:latin typeface="Helvetica Neue" panose="020B0604020202020204" charset="0"/>
                <a:ea typeface="Helvetica Neue"/>
                <a:cs typeface="Helvetica Neue"/>
                <a:sym typeface="Helvetica Neue"/>
              </a:rPr>
              <a:t>Sammanfattningsvis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6B57A621-1184-0D00-0197-2658344D7E84}"/>
              </a:ext>
            </a:extLst>
          </p:cNvPr>
          <p:cNvSpPr txBox="1"/>
          <p:nvPr/>
        </p:nvSpPr>
        <p:spPr>
          <a:xfrm>
            <a:off x="1296000" y="2304000"/>
            <a:ext cx="7032600" cy="954067"/>
          </a:xfrm>
          <a:prstGeom prst="rect">
            <a:avLst/>
          </a:prstGeom>
          <a:noFill/>
          <a:ln>
            <a:noFill/>
          </a:ln>
        </p:spPr>
        <p:txBody>
          <a:bodyPr spcFirstLastPara="1" wrap="square" lIns="91425" tIns="45700" rIns="91425" bIns="45700" anchor="t" anchorCtr="0">
            <a:spAutoFit/>
          </a:bodyPr>
          <a:lstStyle/>
          <a:p>
            <a:pPr lvl="0" algn="just">
              <a:buClr>
                <a:srgbClr val="000000"/>
              </a:buClr>
              <a:buSzPts val="2800"/>
            </a:pPr>
            <a:r>
              <a:rPr lang="sv-SE" sz="2800" b="1">
                <a:solidFill>
                  <a:srgbClr val="AED633"/>
                </a:solidFill>
                <a:latin typeface="Helvetica Neue" panose="020B0604020202020204" charset="0"/>
                <a:ea typeface="Helvetica Neue"/>
                <a:cs typeface="Helvetica Neue"/>
                <a:sym typeface="Helvetica Neue"/>
              </a:rPr>
              <a:t>Bra gjort! Nu vet du mer om: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4" name="Google Shape;570;p12">
            <a:extLst>
              <a:ext uri="{FF2B5EF4-FFF2-40B4-BE49-F238E27FC236}">
                <a16:creationId xmlns:a16="http://schemas.microsoft.com/office/drawing/2014/main" id="{4AC2F6FC-5BDC-AEB1-5A1E-763051CB9FC6}"/>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BD51E3B4-E635-ED14-1315-DAF4620A1458}"/>
              </a:ext>
            </a:extLst>
          </p:cNvPr>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pPr>
            <a:r>
              <a:rPr lang="sv-SE" sz="2400" dirty="0">
                <a:latin typeface="Helvetica Neue" panose="020B0604020202020204" charset="0"/>
                <a:ea typeface="Microsoft Sans Serif" panose="020B0604020202020204" pitchFamily="34" charset="0"/>
                <a:cs typeface="Microsoft Sans Serif" panose="020B0604020202020204" pitchFamily="34" charset="0"/>
              </a:rPr>
              <a:t>Organisation och hur du kan utnyttja din tid bättre
Involvera ditt team och gör helheten mer än summan av dess delar
Planering och effektiv tidshantering</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192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lvl="0">
              <a:buClr>
                <a:srgbClr val="000000"/>
              </a:buClr>
              <a:buSzPts val="4800"/>
              <a:defRPr/>
            </a:pPr>
            <a:r>
              <a:rPr lang="en-US" sz="4800" b="1" dirty="0" err="1">
                <a:solidFill>
                  <a:srgbClr val="4D94B7"/>
                </a:solidFill>
                <a:latin typeface="Helvetica Neue" panose="020B0604020202020204" charset="0"/>
                <a:ea typeface="Helvetica Neue"/>
                <a:cs typeface="Helvetica Neue"/>
                <a:sym typeface="Helvetica Neue"/>
              </a:rPr>
              <a:t>Bibliografi</a:t>
            </a:r>
            <a:r>
              <a:rPr lang="en-US" sz="4800" b="1" dirty="0">
                <a:solidFill>
                  <a:srgbClr val="4D94B7"/>
                </a:solidFill>
                <a:latin typeface="Helvetica Neue" panose="020B0604020202020204" charset="0"/>
                <a:ea typeface="Helvetica Neue"/>
                <a:cs typeface="Helvetica Neue"/>
                <a:sym typeface="Helvetica Neue"/>
              </a:rPr>
              <a:t> </a:t>
            </a:r>
            <a:r>
              <a:rPr kumimoji="0" lang="en-US" sz="4800" b="1" i="0" u="none" strike="noStrike" kern="1200" cap="none" spc="0" normalizeH="0" baseline="0" dirty="0">
                <a:ln>
                  <a:noFill/>
                </a:ln>
                <a:solidFill>
                  <a:srgbClr val="4D94B7"/>
                </a:solidFill>
                <a:effectLst/>
                <a:uLnTx/>
                <a:uFillTx/>
                <a:latin typeface="Helvetica Neue" panose="020B0604020202020204" charset="0"/>
                <a:ea typeface="Helvetica Neue"/>
                <a:cs typeface="Helvetica Neue"/>
                <a:sym typeface="Helvetica Neue"/>
              </a:rPr>
              <a:t>(1)</a:t>
            </a:r>
            <a:endParaRPr kumimoji="0" lang="en-US" sz="1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732000" cy="4154943"/>
          </a:xfrm>
          <a:prstGeom prst="rect">
            <a:avLst/>
          </a:prstGeom>
          <a:noFill/>
          <a:ln>
            <a:noFill/>
          </a:ln>
        </p:spPr>
        <p:txBody>
          <a:bodyPr spcFirstLastPara="1" wrap="square" lIns="91425" tIns="45700" rIns="91425" bIns="45700" anchor="t" anchorCtr="0">
            <a:spAutoFit/>
          </a:bodyPr>
          <a:lstStyle/>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3"/>
              </a:rPr>
              <a:t>https://www.mindtools.com/arb6j5a/what-is-time-management</a:t>
            </a:r>
            <a:endPar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hlinkClick r:id="rId4"/>
            </a:endParaRPr>
          </a:p>
          <a:p>
            <a:pPr marL="534988" lvl="0" indent="-534988">
              <a:spcAft>
                <a:spcPts val="2400"/>
              </a:spcAft>
              <a:buClr>
                <a:srgbClr val="4D94B7"/>
              </a:buClr>
              <a:buSzPct val="105000"/>
              <a:buFont typeface="+mj-lt"/>
              <a:buAutoNum type="arabicParenBoth"/>
              <a:defRPr/>
            </a:pPr>
            <a:r>
              <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hlinkClick r:id="rId4"/>
              </a:rPr>
              <a:t>https://monday.com/blog/teamwork/team-task-management/</a:t>
            </a:r>
            <a:endPar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534988" marR="0" lvl="0" indent="-534988" algn="l" defTabSz="914400" rtl="0" eaLnBrk="1" fontAlgn="auto" latinLnBrk="0" hangingPunct="1">
              <a:lnSpc>
                <a:spcPct val="100000"/>
              </a:lnSpc>
              <a:spcBef>
                <a:spcPts val="0"/>
              </a:spcBef>
              <a:spcAft>
                <a:spcPts val="2400"/>
              </a:spcAft>
              <a:buClr>
                <a:srgbClr val="4D94B7"/>
              </a:buClr>
              <a:buSzPct val="105000"/>
              <a:buFont typeface="+mj-lt"/>
              <a:buAutoNum type="arabicParenBoth"/>
              <a:tabLst/>
              <a:defRPr/>
            </a:pPr>
            <a:r>
              <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hlinkClick r:id="rId5"/>
              </a:rPr>
              <a:t>https://www.myindielifeblog.net/blog/buffer-free-plan</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6"/>
              </a:rPr>
              <a:t>https://clockify.me/</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7"/>
              </a:rPr>
              <a:t>https://www.rescuetime.com/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a:pPr>
            <a:r>
              <a:rPr lang="en-US" sz="2400" dirty="0">
                <a:solidFill>
                  <a:srgbClr val="000000"/>
                </a:solidFill>
                <a:latin typeface="Helvetica Neue" panose="020B0604020202020204" charset="0"/>
                <a:ea typeface="Helvetica Neue"/>
                <a:cs typeface="Helvetica Neue"/>
                <a:sym typeface="Helvetica Neue"/>
                <a:hlinkClick r:id="rId8"/>
              </a:rPr>
              <a:t>https://www.hootsuite.com/</a:t>
            </a:r>
            <a:endParaRPr lang="en-US" sz="2400"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lvl="0">
              <a:buClr>
                <a:srgbClr val="000000"/>
              </a:buClr>
              <a:buSzPts val="4800"/>
              <a:defRPr/>
            </a:pPr>
            <a:r>
              <a:rPr lang="en-US" sz="4800" b="1" dirty="0" err="1">
                <a:solidFill>
                  <a:srgbClr val="4D94B7"/>
                </a:solidFill>
                <a:latin typeface="Helvetica Neue" panose="020B0604020202020204" charset="0"/>
                <a:ea typeface="Helvetica Neue"/>
                <a:cs typeface="Helvetica Neue"/>
                <a:sym typeface="Helvetica Neue"/>
              </a:rPr>
              <a:t>Bibliografi</a:t>
            </a:r>
            <a:r>
              <a:rPr lang="en-US" sz="4800" b="1" dirty="0">
                <a:solidFill>
                  <a:srgbClr val="4D94B7"/>
                </a:solidFill>
                <a:latin typeface="Helvetica Neue" panose="020B0604020202020204" charset="0"/>
                <a:ea typeface="Helvetica Neue"/>
                <a:cs typeface="Helvetica Neue"/>
                <a:sym typeface="Helvetica Neue"/>
              </a:rPr>
              <a:t> </a:t>
            </a:r>
            <a:r>
              <a:rPr kumimoji="0" lang="en-US" sz="4800" b="1" i="0" u="none" strike="noStrike" kern="1200" cap="none" spc="0" normalizeH="0" baseline="0" dirty="0">
                <a:ln>
                  <a:noFill/>
                </a:ln>
                <a:solidFill>
                  <a:srgbClr val="4D94B7"/>
                </a:solidFill>
                <a:effectLst/>
                <a:uLnTx/>
                <a:uFillTx/>
                <a:latin typeface="Helvetica Neue" panose="020B0604020202020204" charset="0"/>
                <a:ea typeface="Helvetica Neue"/>
                <a:cs typeface="Helvetica Neue"/>
                <a:sym typeface="Helvetica Neue"/>
              </a:rPr>
              <a:t>(2)</a:t>
            </a:r>
            <a:endParaRPr kumimoji="0" lang="en-US" sz="1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732000" cy="5509160"/>
          </a:xfrm>
          <a:prstGeom prst="rect">
            <a:avLst/>
          </a:prstGeom>
          <a:noFill/>
          <a:ln>
            <a:noFill/>
          </a:ln>
        </p:spPr>
        <p:txBody>
          <a:bodyPr spcFirstLastPara="1" wrap="square" lIns="91425" tIns="45700" rIns="91425" bIns="45700" anchor="t" anchorCtr="0">
            <a:spAutoFit/>
          </a:bodyPr>
          <a:lstStyle/>
          <a:p>
            <a:pPr marL="534988" lvl="0" indent="-534988">
              <a:spcAft>
                <a:spcPts val="2400"/>
              </a:spcAft>
              <a:buClr>
                <a:srgbClr val="4D94B7"/>
              </a:buClr>
              <a:buSzPct val="105000"/>
              <a:buFont typeface="Wingdings" panose="05000000000000000000" pitchFamily="2" charset="2"/>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3"/>
              </a:rPr>
              <a:t>https://buffer.com/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4"/>
              </a:rPr>
              <a:t>https://appdetox.github.io/</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5"/>
              </a:rPr>
              <a:t>https://appadvice.com/app/moment-cut-screen-time/771541926</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6"/>
              </a:rPr>
              <a:t>https://trello.com/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7"/>
              </a:rPr>
              <a:t>https://asana.com/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8"/>
              </a:rPr>
              <a:t>https://slack.com/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r>
              <a:rPr lang="en-US" sz="2400" dirty="0">
                <a:solidFill>
                  <a:srgbClr val="000000"/>
                </a:solidFill>
                <a:latin typeface="Helvetica Neue" panose="020B0604020202020204" charset="0"/>
                <a:ea typeface="Helvetica Neue"/>
                <a:cs typeface="Helvetica Neue"/>
                <a:sym typeface="Helvetica Neue"/>
                <a:hlinkClick r:id="rId9"/>
              </a:rPr>
              <a:t>https://evernote.com/</a:t>
            </a:r>
            <a:endParaRPr lang="en-US" sz="2400" dirty="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a:pPr>
            <a:endParaRPr kumimoji="0" lang="en-US" sz="2400" b="0" i="0" u="none" strike="noStrike" kern="120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568320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230832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72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Tack!
</a:t>
            </a:r>
            <a:endParaRPr kumimoji="0" lang="en-US" sz="72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8">
            <a:extLst>
              <a:ext uri="{FF2B5EF4-FFF2-40B4-BE49-F238E27FC236}">
                <a16:creationId xmlns:a16="http://schemas.microsoft.com/office/drawing/2014/main" id="{DE6C6FEE-7DA4-3FD9-F20A-1B6A73EEB54C}"/>
              </a:ext>
            </a:extLst>
          </p:cNvPr>
          <p:cNvSpPr txBox="1"/>
          <p:nvPr/>
        </p:nvSpPr>
        <p:spPr>
          <a:xfrm>
            <a:off x="1296000" y="1548000"/>
            <a:ext cx="3361031"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Mål
</a:t>
            </a:r>
            <a:endParaRPr lang="en-US" sz="4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A9D7696C-3D77-C2EB-37AC-2029FB66C0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8;p4">
            <a:extLst>
              <a:ext uri="{FF2B5EF4-FFF2-40B4-BE49-F238E27FC236}">
                <a16:creationId xmlns:a16="http://schemas.microsoft.com/office/drawing/2014/main" id="{D50FA255-B629-8835-3736-B2ED9F110D24}"/>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indent="-542925">
              <a:spcAft>
                <a:spcPts val="1800"/>
              </a:spcAft>
              <a:buSzPct val="100000"/>
              <a:buBlip>
                <a:blip r:embed="rId4"/>
              </a:buBlip>
            </a:pPr>
            <a:r>
              <a:rPr lang="sv-SE" sz="2400" dirty="0">
                <a:latin typeface="Helvetica Neue" panose="020B0604020202020204" charset="0"/>
                <a:ea typeface="Microsoft Sans Serif" panose="020B0604020202020204" pitchFamily="34" charset="0"/>
                <a:cs typeface="Microsoft Sans Serif" panose="020B0604020202020204" pitchFamily="34" charset="0"/>
              </a:rPr>
              <a:t>Använd din tid mer effektivt
Hantera lagarbete och uppgiftsallokering bättre
Känna till och använda verktyg som hjälper dig i uppgiftshanteringsprocessen</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Google Shape;104;p4">
            <a:extLst>
              <a:ext uri="{FF2B5EF4-FFF2-40B4-BE49-F238E27FC236}">
                <a16:creationId xmlns:a16="http://schemas.microsoft.com/office/drawing/2014/main" id="{8152112F-31E9-58F5-E586-C4E882DFF493}"/>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lvl="0" algn="just">
              <a:buClr>
                <a:srgbClr val="000000"/>
              </a:buClr>
              <a:buSzPts val="2400"/>
            </a:pPr>
            <a:r>
              <a:rPr lang="sv-SE" sz="2400" b="1">
                <a:solidFill>
                  <a:srgbClr val="AED633"/>
                </a:solidFill>
                <a:latin typeface="Helvetica Neue"/>
                <a:ea typeface="Helvetica Neue"/>
                <a:cs typeface="Helvetica Neue"/>
                <a:sym typeface="Helvetica Neue"/>
              </a:rPr>
              <a:t>I slutet av denna modul kommer du att kunna:
</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lvl="0" algn="ctr">
              <a:tabLst>
                <a:tab pos="1205230" algn="l"/>
                <a:tab pos="1926589" algn="l"/>
                <a:tab pos="2915920" algn="l"/>
                <a:tab pos="3444875" algn="l"/>
                <a:tab pos="4383405" algn="l"/>
                <a:tab pos="6796405" algn="l"/>
              </a:tabLst>
              <a:defRPr/>
            </a:pPr>
            <a:r>
              <a:rPr lang="en-US" sz="48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IKT-verktyg för tidshantering
</a:t>
            </a:r>
            <a:endPar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lvl="0">
              <a:lnSpc>
                <a:spcPct val="200000"/>
              </a:lnSpc>
              <a:buClr>
                <a:srgbClr val="000000"/>
              </a:buClr>
              <a:buSzPts val="2800"/>
            </a:pPr>
            <a:r>
              <a:rPr lang="sv-SE" sz="2800" b="1" dirty="0">
                <a:solidFill>
                  <a:srgbClr val="AED633"/>
                </a:solidFill>
                <a:latin typeface="Helvetica Neue" panose="020B0604020202020204" charset="0"/>
                <a:ea typeface="Helvetica Neue"/>
                <a:cs typeface="Helvetica Neue"/>
                <a:sym typeface="Helvetica Neue"/>
              </a:rPr>
              <a:t>1.1 Fördelar och brister
1.2 Verktyg för tidshantering 
</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pic>
        <p:nvPicPr>
          <p:cNvPr id="4" name="Picture 2">
            <a:extLst>
              <a:ext uri="{FF2B5EF4-FFF2-40B4-BE49-F238E27FC236}">
                <a16:creationId xmlns:a16="http://schemas.microsoft.com/office/drawing/2014/main" id="{1DDA5D8B-7C4B-3062-C606-D9AF6F2634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96800" y="5073471"/>
            <a:ext cx="3907362" cy="39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1958028" cy="830997"/>
          </a:xfrm>
          <a:prstGeom prst="rect">
            <a:avLst/>
          </a:prstGeom>
          <a:noFill/>
        </p:spPr>
        <p:txBody>
          <a:bodyPr wrap="square" rtlCol="0">
            <a:no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IKT-</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verktyg</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för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tidshantering</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257200"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Fördelar</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och</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brister</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7" name="CasellaDiTesto 6"/>
          <p:cNvSpPr txBox="1"/>
          <p:nvPr/>
        </p:nvSpPr>
        <p:spPr>
          <a:xfrm>
            <a:off x="1296000" y="3384000"/>
            <a:ext cx="15840000" cy="3970318"/>
          </a:xfrm>
          <a:prstGeom prst="rect">
            <a:avLst/>
          </a:prstGeom>
          <a:noFill/>
        </p:spPr>
        <p:txBody>
          <a:bodyPr wrap="square" rtlCol="0">
            <a:noAutofit/>
          </a:bodyPr>
          <a:lstStyle/>
          <a:p>
            <a:pPr>
              <a:lnSpc>
                <a:spcPct val="150000"/>
              </a:lnSpc>
            </a:pPr>
            <a:r>
              <a:rPr lang="sv-SE" sz="2400" dirty="0">
                <a:latin typeface="Helvetica Neue" panose="020B0604020202020204" charset="0"/>
                <a:ea typeface="Microsoft Sans Serif" panose="020B0604020202020204" pitchFamily="34" charset="0"/>
                <a:cs typeface="Microsoft Sans Serif" panose="020B0604020202020204" pitchFamily="34" charset="0"/>
              </a:rPr>
              <a:t>Numera verkar tiden vara namnet på spelet. Faktum är att ha goda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tidshanteringsförmågor</a:t>
            </a:r>
            <a:r>
              <a:rPr lang="sv-SE" sz="2400" dirty="0">
                <a:latin typeface="Helvetica Neue" panose="020B0604020202020204" charset="0"/>
                <a:ea typeface="Microsoft Sans Serif" panose="020B0604020202020204" pitchFamily="34" charset="0"/>
                <a:cs typeface="Microsoft Sans Serif" panose="020B0604020202020204" pitchFamily="34" charset="0"/>
              </a:rPr>
              <a:t> och känna oss själva väl möjliggör en bättre slutförandegrad och frigör värdefull tid för att ge sig in i personliga </a:t>
            </a:r>
            <a:r>
              <a:rPr lang="sv-SE"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eller </a:t>
            </a:r>
            <a:r>
              <a:rPr lang="sv-SE"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intraprenöriella</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projekt</a:t>
            </a:r>
            <a:r>
              <a:rPr lang="sv-SE" sz="2400" dirty="0">
                <a:latin typeface="Helvetica Neue" panose="020B0604020202020204" charset="0"/>
                <a:ea typeface="Microsoft Sans Serif" panose="020B0604020202020204" pitchFamily="34" charset="0"/>
                <a:cs typeface="Microsoft Sans Serif" panose="020B0604020202020204" pitchFamily="34" charset="0"/>
              </a:rPr>
              <a:t>. Det är därför, nu mer än någonsin, vikten av att vara organiserad inte kan underskattas.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a:lnSpc>
                <a:spcPct val="150000"/>
              </a:lnSpc>
            </a:pPr>
            <a:r>
              <a:rPr lang="sv-SE" sz="2400" dirty="0">
                <a:latin typeface="Helvetica Neue" panose="020B0604020202020204" charset="0"/>
                <a:ea typeface="Microsoft Sans Serif" panose="020B0604020202020204" pitchFamily="34" charset="0"/>
                <a:cs typeface="Microsoft Sans Serif" panose="020B0604020202020204" pitchFamily="34" charset="0"/>
              </a:rPr>
              <a:t>Detta krockar med den sekundära roll som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tidshantering</a:t>
            </a:r>
            <a:r>
              <a:rPr lang="sv-SE" sz="2400" dirty="0">
                <a:latin typeface="Helvetica Neue" panose="020B0604020202020204" charset="0"/>
                <a:ea typeface="Microsoft Sans Serif" panose="020B0604020202020204" pitchFamily="34" charset="0"/>
                <a:cs typeface="Microsoft Sans Serif" panose="020B0604020202020204" pitchFamily="34" charset="0"/>
              </a:rPr>
              <a:t> ges i vissa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företagskulturer</a:t>
            </a:r>
            <a:r>
              <a:rPr lang="sv-SE" sz="2400" dirty="0">
                <a:latin typeface="Helvetica Neue" panose="020B0604020202020204" charset="0"/>
                <a:ea typeface="Microsoft Sans Serif" panose="020B0604020202020204" pitchFamily="34" charset="0"/>
                <a:cs typeface="Microsoft Sans Serif" panose="020B0604020202020204" pitchFamily="34" charset="0"/>
              </a:rPr>
              <a:t>, att behandlas som en sidofärdighet snarare än en kärna. Inte överraskande växer denna fråga exponentiellt när det gäller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intraprenöriella</a:t>
            </a:r>
            <a:r>
              <a:rPr lang="sv-SE" sz="2400" dirty="0">
                <a:latin typeface="Helvetica Neue" panose="020B0604020202020204" charset="0"/>
                <a:ea typeface="Microsoft Sans Serif" panose="020B0604020202020204" pitchFamily="34" charset="0"/>
                <a:cs typeface="Microsoft Sans Serif" panose="020B0604020202020204" pitchFamily="34" charset="0"/>
              </a:rPr>
              <a:t> projekt, som på grund av sin vanliga on-the-</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side</a:t>
            </a:r>
            <a:r>
              <a:rPr lang="sv-SE" sz="2400" dirty="0">
                <a:latin typeface="Helvetica Neue" panose="020B0604020202020204" charset="0"/>
                <a:ea typeface="Microsoft Sans Serif" panose="020B0604020202020204" pitchFamily="34" charset="0"/>
                <a:cs typeface="Microsoft Sans Serif" panose="020B0604020202020204" pitchFamily="34" charset="0"/>
              </a:rPr>
              <a:t>-natur ofta är tätt schemalagda kring huvudaktiviteten</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5" name="CasellaDiTesto 4"/>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a:t>
            </a:r>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6409030"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Verktyg för tidshantering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840000" cy="4493538"/>
          </a:xfrm>
          <a:prstGeom prst="rect">
            <a:avLst/>
          </a:prstGeom>
          <a:noFill/>
        </p:spPr>
        <p:txBody>
          <a:bodyPr wrap="square" rtlCol="0">
            <a:no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hjälpa oss med våra första steg i tidshanteringsvärlden eller faktiskt ta våra organisationskunskaper till nästa nivå, här är ett urval av verktyg (med både gratis och betalda planer):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pP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Tidsspårning</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r>
              <a:rPr lang="en-US" sz="240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att ha total kontroll över din tid är nyckeln till bättre arbete och liv utanför arbetet</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marL="457200" indent="-457200">
              <a:buFont typeface="Wingdings" panose="05000000000000000000" pitchFamily="2" charset="2"/>
              <a:buChar char="Ø"/>
            </a:pP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1127125" lvl="2"/>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 är en gratis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tidsspårningsapp</a:t>
            </a:r>
            <a:r>
              <a:rPr lang="sv-SE" sz="2400" dirty="0">
                <a:latin typeface="Helvetica Neue" panose="020B0604020202020204" charset="0"/>
                <a:ea typeface="Microsoft Sans Serif" panose="020B0604020202020204" pitchFamily="34" charset="0"/>
                <a:cs typeface="Microsoft Sans Serif" panose="020B0604020202020204" pitchFamily="34" charset="0"/>
              </a:rPr>
              <a:t> som ger användare, oavsett om det är individer eller team, en rad tidsrelaterade verktyg för att övervaka nedräkningar, tid som spenderas på en uppgift eller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fakturerbar</a:t>
            </a:r>
            <a:r>
              <a:rPr lang="sv-SE" sz="2400" dirty="0">
                <a:latin typeface="Helvetica Neue" panose="020B0604020202020204" charset="0"/>
                <a:ea typeface="Microsoft Sans Serif" panose="020B0604020202020204" pitchFamily="34" charset="0"/>
                <a:cs typeface="Microsoft Sans Serif" panose="020B0604020202020204" pitchFamily="34" charset="0"/>
              </a:rPr>
              <a:t> tid</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sv-SE" sz="2400" dirty="0">
                <a:latin typeface="Helvetica Neue" panose="020B0604020202020204" charset="0"/>
                <a:ea typeface="Microsoft Sans Serif" panose="020B0604020202020204" pitchFamily="34" charset="0"/>
                <a:cs typeface="Microsoft Sans Serif" panose="020B0604020202020204" pitchFamily="34" charset="0"/>
              </a:rPr>
              <a:t>På ett mycket mer uttömmande sätt</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har ett enormt antal tidsspårningsverktyg som uppgiftsvägledning, fokussessioner och en samling rapporter, som syftar till att ge en djupgående analys av användarens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tidsfördelning</a:t>
            </a:r>
            <a:r>
              <a:rPr lang="sv-SE" sz="2400" dirty="0">
                <a:latin typeface="Helvetica Neue" panose="020B0604020202020204" charset="0"/>
                <a:ea typeface="Microsoft Sans Serif" panose="020B0604020202020204" pitchFamily="34" charset="0"/>
                <a:cs typeface="Microsoft Sans Serif" panose="020B0604020202020204" pitchFamily="34" charset="0"/>
              </a:rPr>
              <a:t>.</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4000" y="5076000"/>
            <a:ext cx="2254149" cy="554145"/>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6515100"/>
            <a:ext cx="3028720" cy="620340"/>
          </a:xfrm>
          <a:prstGeom prst="rect">
            <a:avLst/>
          </a:prstGeom>
        </p:spPr>
      </p:pic>
      <p:sp>
        <p:nvSpPr>
          <p:cNvPr id="2" name="CuadroTexto 28">
            <a:extLst>
              <a:ext uri="{FF2B5EF4-FFF2-40B4-BE49-F238E27FC236}">
                <a16:creationId xmlns:a16="http://schemas.microsoft.com/office/drawing/2014/main" id="{E79698DB-BE4A-E619-2363-740DC651C82F}"/>
              </a:ext>
            </a:extLst>
          </p:cNvPr>
          <p:cNvSpPr txBox="1"/>
          <p:nvPr/>
        </p:nvSpPr>
        <p:spPr>
          <a:xfrm>
            <a:off x="1296000" y="1548000"/>
            <a:ext cx="11958028"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IKT-verktyg för tidshantering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4, 5</a:t>
            </a:r>
          </a:p>
        </p:txBody>
      </p:sp>
    </p:spTree>
    <p:extLst>
      <p:ext uri="{BB962C8B-B14F-4D97-AF65-F5344CB8AC3E}">
        <p14:creationId xmlns:p14="http://schemas.microsoft.com/office/powerpoint/2010/main" val="102224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4832092"/>
          </a:xfrm>
          <a:prstGeom prst="rect">
            <a:avLst/>
          </a:prstGeom>
          <a:noFill/>
        </p:spPr>
        <p:txBody>
          <a:bodyPr wrap="square" rtlCol="0">
            <a:noAutofit/>
          </a:bodyPr>
          <a:lstStyle/>
          <a:p>
            <a:pPr marL="457200" indent="-457200">
              <a:buFont typeface="Wingdings" panose="05000000000000000000" pitchFamily="2" charset="2"/>
              <a:buChar char="Ø"/>
            </a:pP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Marknadsföring</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på</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sociala</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medier</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r>
              <a:rPr lang="en-US" sz="240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Att schemalägga inlägg är avgörande för alla sociala mediestrategier. Tyvärr kan vi inte vara 24/7 och hålla ett öga på vår skärm och vänta på rätt ögonblick för att lägga upp det lysande </a:t>
            </a:r>
            <a:r>
              <a:rPr lang="sv-SE" altLang="es-ES" sz="2400" dirty="0" err="1">
                <a:latin typeface="Helvetica Neue" panose="020B0604020202020204" charset="0"/>
                <a:ea typeface="Microsoft Sans Serif" panose="020B0604020202020204" pitchFamily="34" charset="0"/>
                <a:cs typeface="Microsoft Sans Serif" panose="020B0604020202020204" pitchFamily="34" charset="0"/>
              </a:rPr>
              <a:t>meme</a:t>
            </a:r>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 eller infografik.</a:t>
            </a:r>
          </a:p>
          <a:p>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
</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lvl="2"/>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 </a:t>
            </a:r>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stöder till exempel upp till 20 sociala medieplattformar, inklusive Twitter, Facebook, </a:t>
            </a:r>
            <a:r>
              <a:rPr lang="sv-SE" altLang="es-ES" sz="2400" dirty="0" err="1">
                <a:latin typeface="Helvetica Neue" panose="020B0604020202020204" charset="0"/>
                <a:ea typeface="Microsoft Sans Serif" panose="020B0604020202020204" pitchFamily="34" charset="0"/>
                <a:cs typeface="Microsoft Sans Serif" panose="020B0604020202020204" pitchFamily="34" charset="0"/>
              </a:rPr>
              <a:t>Instagram</a:t>
            </a:r>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sv-SE" altLang="es-ES" sz="2400" dirty="0" err="1">
                <a:latin typeface="Helvetica Neue" panose="020B0604020202020204" charset="0"/>
                <a:ea typeface="Microsoft Sans Serif" panose="020B0604020202020204" pitchFamily="34" charset="0"/>
                <a:cs typeface="Microsoft Sans Serif" panose="020B0604020202020204" pitchFamily="34" charset="0"/>
              </a:rPr>
              <a:t>TikTok</a:t>
            </a:r>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 LinkedIn och YouTube. Dess kostnadsfria plan gör det möjligt att hantera 2 konton och schemalägga upp till 5 inlägg. Dessutom stöder den postautomatisering: vilket innebär att specifika blogg- och webbuppdateringar kan publiceras automatiskt</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a:t>
            </a:r>
          </a:p>
          <a:p>
            <a:pPr lvl="2"/>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2">
              <a:defRPr/>
            </a:pP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innehåller liknande funktioner, med ännu bättre automatiseringsmöjligheter och en gratis plan som gör det möjligt att hantera 3 sociala konton och schemalägga upp till 10 inlägg.</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6625749"/>
            <a:ext cx="2093922" cy="1177831"/>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726" y="4526114"/>
            <a:ext cx="2999330" cy="1687123"/>
          </a:xfrm>
          <a:prstGeom prst="rect">
            <a:avLst/>
          </a:prstGeom>
        </p:spPr>
      </p:pic>
      <p:sp>
        <p:nvSpPr>
          <p:cNvPr id="2" name="CuadroTexto 28">
            <a:extLst>
              <a:ext uri="{FF2B5EF4-FFF2-40B4-BE49-F238E27FC236}">
                <a16:creationId xmlns:a16="http://schemas.microsoft.com/office/drawing/2014/main" id="{AB49F16F-9F96-D982-AD25-6B5DC342F2B0}"/>
              </a:ext>
            </a:extLst>
          </p:cNvPr>
          <p:cNvSpPr txBox="1"/>
          <p:nvPr/>
        </p:nvSpPr>
        <p:spPr>
          <a:xfrm>
            <a:off x="1296000" y="1548000"/>
            <a:ext cx="11958028"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IKT-verktyg för tidshantering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FE36DCEE-A7BD-A82E-3FCA-724F42D812EF}"/>
              </a:ext>
            </a:extLst>
          </p:cNvPr>
          <p:cNvSpPr txBox="1"/>
          <p:nvPr/>
        </p:nvSpPr>
        <p:spPr>
          <a:xfrm>
            <a:off x="1296000" y="2304000"/>
            <a:ext cx="6409030"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Verktyg för tidshantering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6, 7</a:t>
            </a:r>
          </a:p>
        </p:txBody>
      </p:sp>
    </p:spTree>
    <p:extLst>
      <p:ext uri="{BB962C8B-B14F-4D97-AF65-F5344CB8AC3E}">
        <p14:creationId xmlns:p14="http://schemas.microsoft.com/office/powerpoint/2010/main" val="38638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526744" cy="3539430"/>
          </a:xfrm>
          <a:prstGeom prst="rect">
            <a:avLst/>
          </a:prstGeom>
          <a:noFill/>
        </p:spPr>
        <p:txBody>
          <a:bodyPr wrap="square" rtlCol="0">
            <a:noAutofit/>
          </a:bodyPr>
          <a:lstStyle/>
          <a:p>
            <a:pPr marL="457200" indent="-457200">
              <a:buFont typeface="Wingdings" panose="05000000000000000000" pitchFamily="2" charset="2"/>
              <a:buChar char="Ø"/>
            </a:pP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Skärmtid</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förbättra vår tidshantering är det viktigt att kontrollera vår skärmtid, så att våra ansträngningar kan optimeras och undvika trötthet</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a:p>
            <a:pPr marL="457200" indent="-457200">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4"/>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AppDetox</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tillåter användare att övervaka sin skärmtid, skapa anpassade blockregler och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appblocklistor</a:t>
            </a:r>
            <a:r>
              <a:rPr lang="sv-SE" sz="2400" dirty="0">
                <a:latin typeface="Helvetica Neue" panose="020B0604020202020204" charset="0"/>
                <a:ea typeface="Microsoft Sans Serif" panose="020B0604020202020204" pitchFamily="34" charset="0"/>
                <a:cs typeface="Microsoft Sans Serif" panose="020B0604020202020204" pitchFamily="34" charset="0"/>
              </a:rPr>
              <a:t>.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4"/>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Moment</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kastar in regler för flera enheter och webbläsartillägg, men bara med betalda planer</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169" y="4612977"/>
            <a:ext cx="1336633" cy="133663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910" y="6255113"/>
            <a:ext cx="1336633" cy="1336633"/>
          </a:xfrm>
          <a:prstGeom prst="rect">
            <a:avLst/>
          </a:prstGeom>
        </p:spPr>
      </p:pic>
      <p:sp>
        <p:nvSpPr>
          <p:cNvPr id="2" name="CuadroTexto 28">
            <a:extLst>
              <a:ext uri="{FF2B5EF4-FFF2-40B4-BE49-F238E27FC236}">
                <a16:creationId xmlns:a16="http://schemas.microsoft.com/office/drawing/2014/main" id="{DD0660EC-D547-6B69-66F8-B1EC4F642BDE}"/>
              </a:ext>
            </a:extLst>
          </p:cNvPr>
          <p:cNvSpPr txBox="1"/>
          <p:nvPr/>
        </p:nvSpPr>
        <p:spPr>
          <a:xfrm>
            <a:off x="1296000" y="1548000"/>
            <a:ext cx="11958028"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IKT-verktyg för tidshantering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6268F302-9204-5E30-0D07-A12A978B7D8B}"/>
              </a:ext>
            </a:extLst>
          </p:cNvPr>
          <p:cNvSpPr txBox="1"/>
          <p:nvPr/>
        </p:nvSpPr>
        <p:spPr>
          <a:xfrm>
            <a:off x="1296000" y="2304000"/>
            <a:ext cx="6409030"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Verktyg för tidshantering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8, 9</a:t>
            </a:r>
          </a:p>
        </p:txBody>
      </p:sp>
    </p:spTree>
    <p:extLst>
      <p:ext uri="{BB962C8B-B14F-4D97-AF65-F5344CB8AC3E}">
        <p14:creationId xmlns:p14="http://schemas.microsoft.com/office/powerpoint/2010/main" val="111904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3970318"/>
          </a:xfrm>
          <a:prstGeom prst="rect">
            <a:avLst/>
          </a:prstGeom>
          <a:noFill/>
        </p:spPr>
        <p:txBody>
          <a:bodyPr wrap="square" rtlCol="0">
            <a:noAutofit/>
          </a:bodyPr>
          <a:lstStyle/>
          <a:p>
            <a:pPr marL="457200" indent="-457200">
              <a:buFont typeface="Wingdings" panose="05000000000000000000" pitchFamily="2" charset="2"/>
              <a:buChar char="Ø"/>
            </a:pP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Projektledning</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och</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organisation</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Som vi kommer att se i nästa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unit</a:t>
            </a:r>
            <a:r>
              <a:rPr lang="sv-SE" sz="2400" dirty="0">
                <a:latin typeface="Helvetica Neue" panose="020B0604020202020204" charset="0"/>
                <a:ea typeface="Microsoft Sans Serif" panose="020B0604020202020204" pitchFamily="34" charset="0"/>
                <a:cs typeface="Microsoft Sans Serif" panose="020B0604020202020204" pitchFamily="34" charset="0"/>
              </a:rPr>
              <a:t> låter dessa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appar</a:t>
            </a:r>
            <a:r>
              <a:rPr lang="sv-SE" sz="2400" dirty="0">
                <a:latin typeface="Helvetica Neue" panose="020B0604020202020204" charset="0"/>
                <a:ea typeface="Microsoft Sans Serif" panose="020B0604020202020204" pitchFamily="34" charset="0"/>
                <a:cs typeface="Microsoft Sans Serif" panose="020B0604020202020204" pitchFamily="34" charset="0"/>
              </a:rPr>
              <a:t> användare hantera många parametrar, till exempel uppgiftslista, tidsfrister, sortering, delning och uppladdning av filbilagor, vilket blir ett slags "organisationsnav". De flesta av dem tillåter innehållsdelning med andra användare. </a:t>
            </a:r>
          </a:p>
          <a:p>
            <a:pPr marL="457200" indent="-457200">
              <a:buFont typeface="Wingdings" panose="05000000000000000000" pitchFamily="2" charset="2"/>
              <a:buChar char="Ø"/>
            </a:pP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lang="sv-SE" sz="2400" dirty="0">
              <a:latin typeface="Helvetica Neue" panose="020B0604020202020204" charset="0"/>
              <a:ea typeface="Microsoft Sans Serif" panose="020B0604020202020204" pitchFamily="34" charset="0"/>
              <a:cs typeface="Microsoft Sans Serif" panose="020B0604020202020204" pitchFamily="34" charset="0"/>
            </a:endParaRPr>
          </a:p>
          <a:p>
            <a:pPr lvl="2"/>
            <a:r>
              <a:rPr lang="sv-SE" sz="2400" dirty="0">
                <a:latin typeface="Helvetica Neue" panose="020B0604020202020204" charset="0"/>
                <a:ea typeface="Microsoft Sans Serif" panose="020B0604020202020204" pitchFamily="34" charset="0"/>
                <a:cs typeface="Microsoft Sans Serif" panose="020B0604020202020204" pitchFamily="34" charset="0"/>
              </a:rPr>
              <a:t>Bra exempel på detta är,                    ,                      .                     och                      . Även om var och en av dem innehåller en uppsättning förväntade, kärnfunktioner som de som nämns ovan, har de fortfarande sina egna knep i ärmen för att hjälpa dig att få tag på produktiviteten</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2000" y="5143500"/>
            <a:ext cx="1943100" cy="596809"/>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0198" y="5205939"/>
            <a:ext cx="1568546" cy="400102"/>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4785" y="5272652"/>
            <a:ext cx="1695509" cy="336121"/>
          </a:xfrm>
          <a:prstGeom prst="rect">
            <a:avLst/>
          </a:prstGeom>
        </p:spPr>
      </p:pic>
      <p:pic>
        <p:nvPicPr>
          <p:cNvPr id="16" name="Im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025" y="5244617"/>
            <a:ext cx="1371600" cy="392192"/>
          </a:xfrm>
          <a:prstGeom prst="rect">
            <a:avLst/>
          </a:prstGeom>
        </p:spPr>
      </p:pic>
      <p:sp>
        <p:nvSpPr>
          <p:cNvPr id="2" name="CuadroTexto 28">
            <a:extLst>
              <a:ext uri="{FF2B5EF4-FFF2-40B4-BE49-F238E27FC236}">
                <a16:creationId xmlns:a16="http://schemas.microsoft.com/office/drawing/2014/main" id="{110E242B-4157-3E1B-DD12-8478250529B5}"/>
              </a:ext>
            </a:extLst>
          </p:cNvPr>
          <p:cNvSpPr txBox="1"/>
          <p:nvPr/>
        </p:nvSpPr>
        <p:spPr>
          <a:xfrm>
            <a:off x="1296000" y="1548000"/>
            <a:ext cx="11958028" cy="830997"/>
          </a:xfrm>
          <a:prstGeom prst="rect">
            <a:avLst/>
          </a:prstGeom>
          <a:noFill/>
        </p:spPr>
        <p:txBody>
          <a:bodyPr wrap="square" rtlCol="0">
            <a:no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IKT-verktyg för tidshantering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F085E45-DA04-B7C4-796C-6F791DC6D253}"/>
              </a:ext>
            </a:extLst>
          </p:cNvPr>
          <p:cNvSpPr txBox="1"/>
          <p:nvPr/>
        </p:nvSpPr>
        <p:spPr>
          <a:xfrm>
            <a:off x="1296000" y="2304000"/>
            <a:ext cx="6409030" cy="523220"/>
          </a:xfrm>
          <a:prstGeom prst="rect">
            <a:avLst/>
          </a:prstGeom>
          <a:noFill/>
        </p:spPr>
        <p:txBody>
          <a:bodyPr wrap="square" rtlCol="0">
            <a:no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Verktyg för tidshantering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9" name="CasellaDiTesto 8"/>
          <p:cNvSpPr txBox="1"/>
          <p:nvPr/>
        </p:nvSpPr>
        <p:spPr>
          <a:xfrm>
            <a:off x="1296000" y="8877300"/>
            <a:ext cx="38094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10, 11, 12, 13</a:t>
            </a:r>
          </a:p>
        </p:txBody>
      </p:sp>
    </p:spTree>
    <p:extLst>
      <p:ext uri="{BB962C8B-B14F-4D97-AF65-F5344CB8AC3E}">
        <p14:creationId xmlns:p14="http://schemas.microsoft.com/office/powerpoint/2010/main" val="360365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EF0B05C24659849954D56DEC08069FD" ma:contentTypeVersion="21" ma:contentTypeDescription="Skapa ett nytt dokument." ma:contentTypeScope="" ma:versionID="15938920fd11a15b20a4ec01fd239d70">
  <xsd:schema xmlns:xsd="http://www.w3.org/2001/XMLSchema" xmlns:xs="http://www.w3.org/2001/XMLSchema" xmlns:p="http://schemas.microsoft.com/office/2006/metadata/properties" xmlns:ns1="http://schemas.microsoft.com/sharepoint/v3" xmlns:ns2="f6553746-0384-4618-9962-7a6484f5408d" xmlns:ns3="5e4f25f3-ae99-423f-9fae-d4f11a58cf43" targetNamespace="http://schemas.microsoft.com/office/2006/metadata/properties" ma:root="true" ma:fieldsID="32b6f933b8e1f6dcac1529711787f093" ns1:_="" ns2:_="" ns3:_="">
    <xsd:import namespace="http://schemas.microsoft.com/sharepoint/v3"/>
    <xsd:import namespace="f6553746-0384-4618-9962-7a6484f5408d"/>
    <xsd:import namespace="5e4f25f3-ae99-423f-9fae-d4f11a58cf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1:_dlc_Exempt" minOccurs="0"/>
                <xsd:element ref="ns1:_dlc_ExpireDateSaved" minOccurs="0"/>
                <xsd:element ref="ns1:_dlc_ExpireDate"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Undanta från princip" ma:hidden="true" ma:internalName="_dlc_Exempt" ma:readOnly="true">
      <xsd:simpleType>
        <xsd:restriction base="dms:Unknown"/>
      </xsd:simpleType>
    </xsd:element>
    <xsd:element name="_dlc_ExpireDateSaved" ma:index="16" nillable="true" ma:displayName="Originalförfallodag" ma:hidden="true" ma:internalName="_dlc_ExpireDateSaved" ma:readOnly="true">
      <xsd:simpleType>
        <xsd:restriction base="dms:DateTime"/>
      </xsd:simpleType>
    </xsd:element>
    <xsd:element name="_dlc_ExpireDate" ma:index="17" nillable="true" ma:displayName="Förfallodatum"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553746-0384-4618-9962-7a6484f54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19d4c047-6b36-4fa7-b9a8-e8d476ae0f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4f25f3-ae99-423f-9fae-d4f11a58cf4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b7f6521-95e7-4e53-83de-3456b496cd35}" ma:internalName="TaxCatchAll" ma:showField="CatchAllData" ma:web="5e4f25f3-ae99-423f-9fae-d4f11a58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dokument</p:Name>
  <p:Description/>
  <p:Statement/>
  <p:PolicyItems>
    <p:PolicyItem featureId="Microsoft.Office.RecordsManagement.PolicyFeatures.Expiration" staticId="0x0101000EF0B05C24659849954D56DEC08069FD|1641654227" UniqueId="132f4d7b-0655-4107-abe2-768974fa023b">
      <p:Name>Bevarande</p:Name>
      <p:Description>Automatisk schemaläggning av innehåll som ska bearbetas, och utföra en kvarhållnings åtgärd på innehåll som har nått sitt förfallodatum.</p:Description>
      <p:CustomData>
        <Schedules nextStageId="2">
          <Schedule type="Default">
            <stages>
              <data stageId="1">
                <formula id="Microsoft.Office.RecordsManagement.PolicyFeatures.Expiration.Formula.BuiltIn">
                  <number>5</number>
                  <property>Created</property>
                  <propertyId>8c06beca-0777-48f7-91c7-6da68bc07b69</propertyId>
                  <period>years</period>
                </formula>
                <action type="action" id="Microsoft.Office.RecordsManagement.PolicyFeatures.Expiration.Action.DeletePreviousDrafts"/>
              </data>
            </stages>
          </Schedule>
        </Schedules>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TaxCatchAll xmlns="5e4f25f3-ae99-423f-9fae-d4f11a58cf43" xsi:nil="true"/>
    <lcf76f155ced4ddcb4097134ff3c332f xmlns="f6553746-0384-4618-9962-7a6484f5408d">
      <Terms xmlns="http://schemas.microsoft.com/office/infopath/2007/PartnerControls"/>
    </lcf76f155ced4ddcb4097134ff3c332f>
    <_dlc_ExpireDateSaved xmlns="http://schemas.microsoft.com/sharepoint/v3" xsi:nil="true"/>
    <_dlc_ExpireDate xmlns="http://schemas.microsoft.com/sharepoint/v3">2027-12-16T11:31:50+00:00</_dlc_ExpireDate>
  </documentManagement>
</p:properties>
</file>

<file path=customXml/itemProps1.xml><?xml version="1.0" encoding="utf-8"?>
<ds:datastoreItem xmlns:ds="http://schemas.openxmlformats.org/officeDocument/2006/customXml" ds:itemID="{38D6FB83-97CB-4A3A-B8BB-6227E889BB10}">
  <ds:schemaRefs>
    <ds:schemaRef ds:uri="http://schemas.microsoft.com/sharepoint/v3/contenttype/forms"/>
  </ds:schemaRefs>
</ds:datastoreItem>
</file>

<file path=customXml/itemProps2.xml><?xml version="1.0" encoding="utf-8"?>
<ds:datastoreItem xmlns:ds="http://schemas.openxmlformats.org/officeDocument/2006/customXml" ds:itemID="{03F6449F-B889-4FC9-9C19-C5F88ED50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553746-0384-4618-9962-7a6484f5408d"/>
    <ds:schemaRef ds:uri="5e4f25f3-ae99-423f-9fae-d4f11a58c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811D8C-8AC3-4DEF-853B-DA2FAA1CA37F}">
  <ds:schemaRefs>
    <ds:schemaRef ds:uri="office.server.policy"/>
  </ds:schemaRefs>
</ds:datastoreItem>
</file>

<file path=customXml/itemProps4.xml><?xml version="1.0" encoding="utf-8"?>
<ds:datastoreItem xmlns:ds="http://schemas.openxmlformats.org/officeDocument/2006/customXml" ds:itemID="{8E1CAEF6-D069-4CA8-8DBE-A59F10C5E61F}">
  <ds:schemaRefs>
    <ds:schemaRef ds:uri="http://schemas.microsoft.com/office/2006/metadata/properties"/>
    <ds:schemaRef ds:uri="http://schemas.microsoft.com/office/infopath/2007/PartnerControls"/>
    <ds:schemaRef ds:uri="5e4f25f3-ae99-423f-9fae-d4f11a58cf43"/>
    <ds:schemaRef ds:uri="f6553746-0384-4618-9962-7a6484f5408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2376</Words>
  <Application>Microsoft Office PowerPoint</Application>
  <PresentationFormat>Benutzerdefiniert</PresentationFormat>
  <Paragraphs>204</Paragraphs>
  <Slides>29</Slides>
  <Notes>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29</vt:i4>
      </vt:variant>
    </vt:vector>
  </HeadingPairs>
  <TitlesOfParts>
    <vt:vector size="36"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105</cp:revision>
  <dcterms:created xsi:type="dcterms:W3CDTF">2022-01-27T16:04:38Z</dcterms:created>
  <dcterms:modified xsi:type="dcterms:W3CDTF">2024-02-05T00:03:32Z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ContentTypeId">
    <vt:lpwstr>0x0101000EF0B05C24659849954D56DEC08069FD</vt:lpwstr>
  </property>
  <property fmtid="{D5CDD505-2E9C-101B-9397-08002B2CF9AE}" pid="6" name="_dlc_policyId">
    <vt:lpwstr>0x0101000EF0B05C24659849954D56DEC08069FD|1641654227</vt:lpwstr>
  </property>
  <property fmtid="{D5CDD505-2E9C-101B-9397-08002B2CF9AE}" pid="7" name="ItemRetentionFormula">
    <vt:lpwstr>&lt;formula id="Microsoft.Office.RecordsManagement.PolicyFeatures.Expiration.Formula.BuiltIn"&gt;&lt;number&gt;5&lt;/number&gt;&lt;property&gt;Created&lt;/property&gt;&lt;propertyId&gt;8c06beca-0777-48f7-91c7-6da68bc07b69&lt;/propertyId&gt;&lt;period&gt;years&lt;/period&gt;&lt;/formula&gt;</vt:lpwstr>
  </property>
  <property fmtid="{D5CDD505-2E9C-101B-9397-08002B2CF9AE}" pid="8" name="MediaServiceImageTags">
    <vt:lpwstr/>
  </property>
</Properties>
</file>