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9" r:id="rId25"/>
    <p:sldId id="290" r:id="rId26"/>
    <p:sldId id="268" r:id="rId27"/>
    <p:sldId id="287"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en-US" sz="2400" noProof="0" dirty="0">
              <a:latin typeface="Helvetica Neue" panose="020B0604020202020204" charset="0"/>
            </a:rPr>
            <a:t>Visualisieren Sie</a:t>
          </a:r>
          <a:r>
            <a:rPr lang="it-IT" sz="2400" dirty="0">
              <a:latin typeface="Helvetica Neue" panose="020B0604020202020204" charset="0"/>
            </a:rPr>
            <a:t> </a:t>
          </a: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it-IT" sz="2400" dirty="0">
              <a:latin typeface="Helvetica Neue" panose="020B0604020202020204" charset="0"/>
            </a:rPr>
            <a:t>Plan </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en-US" sz="2400" noProof="0" dirty="0">
              <a:latin typeface="Helvetica Neue" panose="020B0604020202020204" charset="0"/>
            </a:rPr>
            <a:t>Umsetzun</a:t>
          </a:r>
          <a:r>
            <a:rPr lang="it-IT" sz="2400" dirty="0">
              <a:latin typeface="Helvetica Neue" panose="020B0604020202020204" charset="0"/>
            </a:rPr>
            <a:t>g </a:t>
          </a: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custScaleX="111969">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custScaleX="111969">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custScaleX="111969">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746005" y="1191"/>
          <a:ext cx="2555989" cy="22827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Visualisieren Sie</a:t>
          </a:r>
          <a:r>
            <a:rPr lang="it-IT" sz="2400" kern="1200" dirty="0">
              <a:latin typeface="Helvetica Neue" panose="020B0604020202020204" charset="0"/>
            </a:rPr>
            <a:t> </a:t>
          </a:r>
        </a:p>
      </dsp:txBody>
      <dsp:txXfrm>
        <a:off x="2120321" y="335494"/>
        <a:ext cx="1807357" cy="1614159"/>
      </dsp:txXfrm>
    </dsp:sp>
    <dsp:sp modelId="{4E501A2F-E83A-469A-A687-BC3167181B31}">
      <dsp:nvSpPr>
        <dsp:cNvPr id="0" name=""/>
        <dsp:cNvSpPr/>
      </dsp:nvSpPr>
      <dsp:spPr>
        <a:xfrm rot="3600000">
          <a:off x="3585227" y="2228654"/>
          <a:ext cx="576452" cy="77043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it-IT" sz="3300" kern="1200" dirty="0"/>
        </a:p>
      </dsp:txBody>
      <dsp:txXfrm>
        <a:off x="3628461" y="2307858"/>
        <a:ext cx="403516" cy="462259"/>
      </dsp:txXfrm>
    </dsp:sp>
    <dsp:sp modelId="{8E43C16E-F8E3-4262-96F3-13128ABFCC95}">
      <dsp:nvSpPr>
        <dsp:cNvPr id="0" name=""/>
        <dsp:cNvSpPr/>
      </dsp:nvSpPr>
      <dsp:spPr>
        <a:xfrm>
          <a:off x="3461226" y="2972042"/>
          <a:ext cx="2555989" cy="22827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Helvetica Neue" panose="020B0604020202020204" charset="0"/>
            </a:rPr>
            <a:t>Plan </a:t>
          </a:r>
        </a:p>
      </dsp:txBody>
      <dsp:txXfrm>
        <a:off x="3835542" y="3306345"/>
        <a:ext cx="1807357" cy="1614159"/>
      </dsp:txXfrm>
    </dsp:sp>
    <dsp:sp modelId="{3B539CC0-6B72-46AB-B04A-3FE433E7E3E0}">
      <dsp:nvSpPr>
        <dsp:cNvPr id="0" name=""/>
        <dsp:cNvSpPr/>
      </dsp:nvSpPr>
      <dsp:spPr>
        <a:xfrm rot="10800000">
          <a:off x="2805386" y="3728208"/>
          <a:ext cx="463460" cy="77043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it-IT" sz="3300" kern="1200" dirty="0"/>
        </a:p>
      </dsp:txBody>
      <dsp:txXfrm rot="10800000">
        <a:off x="2944424" y="3882295"/>
        <a:ext cx="324422" cy="462259"/>
      </dsp:txXfrm>
    </dsp:sp>
    <dsp:sp modelId="{3A9C97B1-CB63-4186-A1F7-029A5C402FAE}">
      <dsp:nvSpPr>
        <dsp:cNvPr id="0" name=""/>
        <dsp:cNvSpPr/>
      </dsp:nvSpPr>
      <dsp:spPr>
        <a:xfrm>
          <a:off x="30783" y="2972042"/>
          <a:ext cx="2555989" cy="22827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Umsetzun</a:t>
          </a:r>
          <a:r>
            <a:rPr lang="it-IT" sz="2400" kern="1200" dirty="0">
              <a:latin typeface="Helvetica Neue" panose="020B0604020202020204" charset="0"/>
            </a:rPr>
            <a:t>g </a:t>
          </a:r>
        </a:p>
      </dsp:txBody>
      <dsp:txXfrm>
        <a:off x="405099" y="3306345"/>
        <a:ext cx="1807357" cy="1614159"/>
      </dsp:txXfrm>
    </dsp:sp>
    <dsp:sp modelId="{D050DE1E-DD49-445C-AA98-AC2C4B8F4E28}">
      <dsp:nvSpPr>
        <dsp:cNvPr id="0" name=""/>
        <dsp:cNvSpPr/>
      </dsp:nvSpPr>
      <dsp:spPr>
        <a:xfrm rot="18000000">
          <a:off x="1870005" y="2256912"/>
          <a:ext cx="576452" cy="77043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it-IT" sz="3300" kern="1200" dirty="0"/>
        </a:p>
      </dsp:txBody>
      <dsp:txXfrm>
        <a:off x="1913239" y="2485882"/>
        <a:ext cx="403516" cy="4622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0AD1B482-E0AF-8D5D-D004-A3A307741CD2}"/>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AAFDD873-EF93-BDEC-A8E8-A2BBAEBBC5D0}"/>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239F2121-C380-1670-8A49-3AA3499C9DDC}"/>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63CB3737-1C98-8E1A-7FC0-584D911DB2A7}"/>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1EC19066-179A-A10A-7412-2CA4F24CF7F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7B624FA1-A792-84CC-3842-48386DB9967A}"/>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1447800" y="6696000"/>
            <a:ext cx="155448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Dinge ermöglichen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Ein Benutzerhandbuch zur Förderung, Bewertung und Belohnung von unternehmerischem Denken und Initiativgeist</a:t>
            </a:r>
            <a:endParaRPr kumimoji="0" lang="de-DE"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de-DE"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de-DE"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Keine kurzfristige Vision erlaubt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Warten auf die Blüte der Pflanze...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14700"/>
            <a:ext cx="15840000" cy="4145081"/>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Ihre potenziellen Träumenden zeigen vielleicht schon erste Anzeichen eines künftige*r Intrapreneur*in, aber das bedeutet nicht, dass die von ihnen entwickelten Ideen auch so schnell wirklich wirkungsvoll, profitabel und zuverlässig sein werden. </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Diejenigen, die sich an die Spielregeln halten, kennen diese bereits: Sie sind mit dem Fahrplan vertraut und kennen vor allem die wesentlichen Elemente ihres Projektstrukturplans.</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künftigen Intrapreneur*innen hingegen machen ihre eigenen Bücher und legen die für sie geltenden Regeln selbst fest.</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Natürlich ist es nicht verkehrt, das Spiel nach den Regeln zu spielen, aber es ist offensichtlich, dass wir uns im zweiten Fall auf einer ganz anderen Ebene und in einer anderen Größenordnung von Verantwortung befinden.</a:t>
            </a:r>
          </a:p>
        </p:txBody>
      </p:sp>
      <p:sp>
        <p:nvSpPr>
          <p:cNvPr id="5" name="Rettangolo arrotondato 4"/>
          <p:cNvSpPr/>
          <p:nvPr/>
        </p:nvSpPr>
        <p:spPr>
          <a:xfrm>
            <a:off x="1295400" y="7524000"/>
            <a:ext cx="15336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dirty="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rPr>
              <a:t>Die Konsolidierung der positiven Spillover-Effekte dieser neu entstehenden Dynamik erfordert Zeit, Geduld und die Bereitschaft, zahlreiche, häufige und manchmal sogar schmerzhafte Rückschläge hinzunehmen. Wenn die Unternehmer*innen einen Notfallplan haben, um all dies zu ertragen und widerstandsfähig zu sein, wird die Zeit ihre Wirkung entfalten...</a:t>
            </a: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Das Element des Risikos ist ein charakteristisches Merkmal des Unternehmertums, und dies ist das Element, das eine brillante Führungskarriere von einer brillanten unternehmerischen Karriere unterscheidet.</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Unternehmer*innen lernen, mit einer mentalen Erschöpfung und einem Leidensdruck umzugehen wie kein anderer.</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Last und die Verantwortung, die mit jeder Entscheidung einhergehen, liegen auf ihren Schultern, und nur auf ihren Schultern: Wenn sie ihre Träumer*innen in der Entstehung fördern wollen, müssen sie all ihr reiches Wissen weitergeben, um den Menschen zu helfen, diese neuen Schuhe zu tragen.</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Das Engagement, das die Menschen für die Sache, für die sie sich einsetzen, an den Tag legen, kann von Person zu Person unterschiedlich sein, je nachdem, welche intrinsischen Elemente hinter ihrer erneuten Motivation stehen, einen Schritt nach vorne zu machen</a:t>
            </a:r>
          </a:p>
        </p:txBody>
      </p:sp>
      <p:sp>
        <p:nvSpPr>
          <p:cNvPr id="5" name="Rettangolo arrotondato 4"/>
          <p:cNvSpPr/>
          <p:nvPr/>
        </p:nvSpPr>
        <p:spPr>
          <a:xfrm>
            <a:off x="1295400" y="7524000"/>
            <a:ext cx="15336000" cy="136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200" dirty="0">
                <a:solidFill>
                  <a:schemeClr val="tx1"/>
                </a:solidFill>
                <a:latin typeface="Helvetica Neue" panose="020B0604020202020204" charset="0"/>
              </a:rPr>
              <a:t>Als "ursprüngliche*r" Unternehmer*in müssen Sie einschätzen, wo ihre Grenzen liegen: der Punkt, über den sie nicht bereit sind, weiter zu gehen - andernfalls könnte es zu einer Diskrepanz zwischen Ihren Erwartungen an sie und ihren Erwartungen an sich selbst kommen (d. h. ein typisches Szenario, das die perfekte Umgebung für Konflikte darstellt).</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Ein System aufbauen, das Bestand hat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Ausdauer und Widerstandsfähigkeit trainieren</a:t>
            </a: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Inspirieren und motivieren allein reicht nicht aus.</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Ein System, das gegen organisatorische Innovationen immun ist, ist ein System, das sich vor der Umsetzung von Veränderungen fürchtet, die den natürlichen und traditionellen Lauf der Dinge stören könnten.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kern="0" dirty="0">
                <a:solidFill>
                  <a:schemeClr val="tx1"/>
                </a:solidFill>
                <a:latin typeface="Helvetica Neue" panose="020B0604020202020204" charset="0"/>
              </a:rPr>
              <a:t>Die Schaffung eines "Geschäftsklimas", das bei den Arbeitnehmenden ein unternehmerisches Denken auslöst, setzt Flexibilität voraus, wobei ein gewisser Spielraum für Fehler vorhanden sein muss, die unvermeidlich sind, wenn die Dinge erst einmal in Gang gekommen sind.</a:t>
            </a:r>
          </a:p>
        </p:txBody>
      </p:sp>
      <p:graphicFrame>
        <p:nvGraphicFramePr>
          <p:cNvPr id="6" name="Diagramma 5"/>
          <p:cNvGraphicFramePr/>
          <p:nvPr>
            <p:extLst>
              <p:ext uri="{D42A27DB-BD31-4B8C-83A1-F6EECF244321}">
                <p14:modId xmlns:p14="http://schemas.microsoft.com/office/powerpoint/2010/main" val="939019408"/>
              </p:ext>
            </p:extLst>
          </p:nvPr>
        </p:nvGraphicFramePr>
        <p:xfrm>
          <a:off x="11088000" y="3384000"/>
          <a:ext cx="6048000" cy="52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Die magische Formel ist die nicht-magische Formel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Akzeptieren Sie die Ungewissheit... bis zu einem gewissen Grad</a:t>
            </a: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Ein neuer Ansatz für das Management</a:t>
            </a:r>
            <a:endParaRPr kumimoji="0" lang="de-DE"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de-DE"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643300"/>
            <a:ext cx="10980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Unterstützung und Sponsoring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Eine offene und fließende Kultur zur Förderung von Intrapreneurship</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Selbstbewusstsein und Selbstwirksamkeit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Erkundung der künftigen Wege</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Anreize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nicht finanzieller Art</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a:t>
            </a:r>
            <a:r>
              <a:rPr kumimoji="0" lang="de-DE" sz="2400" b="1" i="0"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.4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Belohnungen...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finanzieller Art </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Ressourcen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Wissenskapital, Zeit und Spielraum für Fehler</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Kommunikation...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für Qualitätssicherung und strategische Planung</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Prozesse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Dezentralisierung und Delegation</a:t>
            </a:r>
            <a:endPar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kumimoji="0" lang="de-DE"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defRPr/>
            </a:pPr>
            <a:endParaRPr kumimoji="0" lang="de-DE"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Im Zusammenhang mit den letzten Folien haben wir die wesentlichen Voraussetzungen für die Förderung und Entstehung eines auf Intrapreneurship ausgerichteten Unternehmensumfelds herausgearbeitet.</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Im nächsten Abschnitt werden wir uns auf der anderen Seite auf Auslöser und Hebel konzentrieren, auf die sich die Unternehmenden stützen können, um die Dinge in Bewegung zu halten und den Intrapreneurship-Motor innerhalb ihrer Organisation weiter zu fördern. Nachfolgend wird eine kurze Momentaufnahme der oben genannten Punkte vorgestellt:</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Unterstützung und Sponsoring</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Selbstwahrnehmung und Selbstwirksamkeit</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Anreize</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Belohnungen</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Ressourcen</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Kommunikation</a:t>
            </a:r>
          </a:p>
          <a:p>
            <a:pPr marL="1446213" lvl="2" indent="-531813">
              <a:buFont typeface="+mj-lt"/>
              <a:buAutoNum type="arabicPeriod"/>
            </a:pPr>
            <a:r>
              <a:rPr lang="de-DE" sz="2400" kern="0" dirty="0">
                <a:latin typeface="Helvetica Neue" panose="020B0604020202020204"/>
                <a:ea typeface="Microsoft Sans Serif" panose="020B0604020202020204" pitchFamily="34" charset="0"/>
                <a:cs typeface="Microsoft Sans Serif" panose="020B0604020202020204" pitchFamily="34" charset="0"/>
              </a:rPr>
              <a:t>Prozesse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Disclaimer</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de-DE" sz="1200" dirty="0">
                <a:latin typeface="Helvetica Neue" panose="020B0604020202020204"/>
                <a:ea typeface="Microsoft Sans Serif" panose="020B0604020202020204" pitchFamily="34" charset="0"/>
                <a:cs typeface="Microsoft Sans Serif" panose="020B0604020202020204" pitchFamily="34" charset="0"/>
              </a:rPr>
              <a:t>Quelle Nr.: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Unterstützung und Sponsoring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Eine offene und fließende Kultur zur Förderung von Intrapreneurship</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Träumende in der Entstehung sollten sich voll unterstützt und wertgeschätzt fühlen.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Aufwertung und Zustimmung bedeutet nicht, dass alles, was ihnen in den Sinn kommt, ohne Rücksicht auf Verluste befürwortet und unterstützt werden sollte, sondern dass es zumindest Überlegungen und Diskussionen über die jeweilige Angelegenheit geben sollte.</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Die Schaffung einer offenen Kultur und eines Geschäftsklimas, das diese Art von Einstellung begrüßt, ist sicherlich die unabdingbare Voraussetzung für die Förderung von Beiträgen, Kommentaren und Feedback von unten nach oben.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Ein schnelles, effizientes und reaktives (reaktionsfähiges) strukturiertes Feedbacksystem ermöglicht einen reibungsloseren Umlauf von Ideen und verringert gleichzeitig den Spielraum für störende Engpässe und Hindernisse für einen effektiven Dialog.</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Selbstbewusstsein und Selbstwirksamkeit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Wege in die Zukunft erforschen</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Der Weg zu unternehmerisch inspirierten Lösungen ist ein holpriger Weg.</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Manager*in, Unternehmende und Personen an der Spitze der Befehlskette müssen die unabhängigen und kreativen Lösungen der Mitarbeiter*innen fördern, ohne überkomplizierte Bewertungsmechanismen einzuführen, die den eigentlichen Nutzen des gesamten Prozesses zunichte machen könnten.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Natürlich muss es ein strukturiertes Bewertungs- und Überwachungssystem geben, aber diese sollten sich nicht negativ auf den Verlauf der Dinge auswirken und zum Beispiel den gesamten Zeitplan zwischen der Wertschöpfungskette Input → Ausarbeitung → Output verlangsamen.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Anreize ...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nicht finanzieller Art</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Träumende in der Entstehung sind (in der Regel) durch andere Arten von erwarteten Belohnungen motiviert, die ganz einfach mit der Selbstanerkennung eines höheren Status zusammenhängen könnten.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Der Aufbau eines Systems, das das Entstehen unternehmerischer Initiativen unter den Arbeitnehmer*innen begünstigt, sollte in der Tat auf der Schaffung ausgefeilter Anreize beruhen, die die Form der Zusammenarbeit und die Rollen/Verantwortlichkeiten der für sie verantwortlichen Personen aufwerten.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 den meisten Fällen bieten Unternehmer*innen diesen Menschen ein sicheres Umfeld, in dem sie in kritischen Entscheidungssituationen ein Mitspracherecht haben, was wiederum für ein großes Gefühl der Selbstbestimmung sorgt.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Belohnungen...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finanzieller Art</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Risikofreudige Träumende sind sich (in der Regel) der Folgen bewusst, die eine falsche Entscheidung für den Erfolg ihrer Initiative haben wird.</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Gleichzeitig können sie aufgrund der besonderen Merkmale der Realität, in der sie als Intrapreneur*innen agieren, nicht die volle Kontrolle über das Ergebnis der Aktion haben, für die sie sich selbst verantwortlich machen.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Der finanzielle Ausgleich für ihre Bemühungen sollte gemeinsam entwickelte Alternativen der </a:t>
            </a: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Gewinnbeteiligung berücksichtigen</a:t>
            </a:r>
            <a:r>
              <a:rPr lang="de-DE" sz="2400" kern="0" dirty="0">
                <a:latin typeface="Helvetica Neue" panose="020B0604020202020204"/>
                <a:ea typeface="Microsoft Sans Serif" panose="020B0604020202020204" pitchFamily="34" charset="0"/>
                <a:cs typeface="Microsoft Sans Serif" panose="020B0604020202020204" pitchFamily="34" charset="0"/>
              </a:rPr>
              <a:t>, die sowohl kurz- als auch langfristig orientierte Meilensteine beinhalten.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Ressourcen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Wissenskapital, Zeit und Spielraum für Fehler</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Es ist wichtig, sich immer vor Augen zu halten, dass die angehenden Träumenden, die auch als potenzielle Intrapreneur*innen bezeichnet werden, letztendlich immer noch Angestellte sind, die mehr oder weniger mit den alltäglichen Verantwortlichkeiten und Aufgaben "verstrickt" sind.</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Intrapreneur*innen können es sich nicht leisten, alles hinter sich zu lassen, nur um ihre Ideen zu verfolgen: Deshalb ist es wichtig, dass Unternehmer*innen und Top-Management mit Intrapreneur*innen einen klaren und transparenten Projektplan für die Entwicklung all dessen aushandeln, was die Mitarbeiter*innen an Wert einbringen können.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Dazu gehört auch der Zugang zu:</a:t>
            </a:r>
          </a:p>
          <a:p>
            <a:pPr marL="342900" indent="-342900">
              <a:buFont typeface="Arial" panose="020B0604020202020204" pitchFamily="34" charset="0"/>
              <a:buChar char="•"/>
            </a:pPr>
            <a:r>
              <a:rPr lang="de-DE" sz="2400" kern="0" dirty="0">
                <a:latin typeface="Helvetica Neue" panose="020B0604020202020204"/>
                <a:ea typeface="Microsoft Sans Serif" panose="020B0604020202020204" pitchFamily="34" charset="0"/>
                <a:cs typeface="Microsoft Sans Serif" panose="020B0604020202020204" pitchFamily="34" charset="0"/>
              </a:rPr>
              <a:t>Finanziellen und wirtschaftlichen Ressourcen, die normalerweise nicht zugänglich sind</a:t>
            </a:r>
          </a:p>
          <a:p>
            <a:pPr marL="342900" indent="-342900">
              <a:buFont typeface="Arial" panose="020B0604020202020204" pitchFamily="34" charset="0"/>
              <a:buChar char="•"/>
            </a:pPr>
            <a:r>
              <a:rPr lang="de-DE" sz="2400" kern="0" dirty="0">
                <a:latin typeface="Helvetica Neue" panose="020B0604020202020204"/>
                <a:ea typeface="Microsoft Sans Serif" panose="020B0604020202020204" pitchFamily="34" charset="0"/>
                <a:cs typeface="Microsoft Sans Serif" panose="020B0604020202020204" pitchFamily="34" charset="0"/>
              </a:rPr>
              <a:t>Technologien und </a:t>
            </a: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Wissenskapital im Allgemeinen </a:t>
            </a:r>
            <a:r>
              <a:rPr lang="de-DE" sz="2400" kern="0" dirty="0">
                <a:latin typeface="Helvetica Neue" panose="020B0604020202020204"/>
                <a:ea typeface="Microsoft Sans Serif" panose="020B0604020202020204" pitchFamily="34" charset="0"/>
                <a:cs typeface="Microsoft Sans Serif" panose="020B0604020202020204" pitchFamily="34" charset="0"/>
              </a:rPr>
              <a:t>(d. h. Beratungsleistungen von Expert*innen innerhalb des Unternehmens), die normalerweise nicht in ihrem Interessensbereich liegen</a:t>
            </a:r>
          </a:p>
          <a:p>
            <a:pPr marL="342900" indent="-342900">
              <a:buFont typeface="Arial" panose="020B0604020202020204" pitchFamily="34" charset="0"/>
              <a:buChar char="•"/>
            </a:pPr>
            <a:r>
              <a:rPr lang="de-DE" sz="2400" kern="0" dirty="0">
                <a:latin typeface="Helvetica Neue" panose="020B0604020202020204"/>
                <a:ea typeface="Microsoft Sans Serif" panose="020B0604020202020204" pitchFamily="34" charset="0"/>
                <a:cs typeface="Microsoft Sans Serif" panose="020B0604020202020204" pitchFamily="34" charset="0"/>
              </a:rPr>
              <a:t>...und nicht zuletzt die </a:t>
            </a: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Zeit</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de-DE"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556000"/>
            <a:ext cx="720000" cy="3312000"/>
          </a:xfrm>
          <a:prstGeom prst="rect">
            <a:avLst/>
          </a:prstGeom>
          <a:noFill/>
        </p:spPr>
        <p:txBody>
          <a:bodyPr wrap="square" rtlCol="0" anchor="ctr">
            <a:noAutofit/>
          </a:bodyPr>
          <a:lstStyle/>
          <a:p>
            <a:r>
              <a:rPr lang="de-DE"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556000"/>
            <a:ext cx="3600000" cy="3312000"/>
          </a:xfrm>
          <a:prstGeom prst="rect">
            <a:avLst/>
          </a:prstGeom>
          <a:noFill/>
        </p:spPr>
        <p:txBody>
          <a:bodyPr wrap="square" rtlCol="0" anchor="ctr">
            <a:noAutofit/>
          </a:bodyPr>
          <a:lstStyle/>
          <a:p>
            <a:r>
              <a:rPr lang="de-DE" sz="2400" b="1" kern="0" dirty="0">
                <a:latin typeface="Helvetica Neue" panose="020B0604020202020204"/>
                <a:ea typeface="Microsoft Sans Serif" panose="020B0604020202020204" pitchFamily="34" charset="0"/>
                <a:cs typeface="Microsoft Sans Serif" panose="020B0604020202020204" pitchFamily="34" charset="0"/>
              </a:rPr>
              <a:t>DOs und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5760000" y="2556000"/>
            <a:ext cx="11628000" cy="3312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1.1 Lektion aus der Geschichte – Animal Spirits</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1.2 Eine Kritik - Fördern Animal Spirits wirklich den Unternehmergeist und die unternehmerische Einstellung?</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1.3 Inspirieren und motivieren!...oder vielleicht doch nicht? Intrapreneurship funktioniert nicht für alle...</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1.4 Vorsicht vor Fallen - Slalomfahrt durch häufige Hemmnisse und Barrieren für Intrapreneurship</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1.5 Keine kurzfristige Vision erlaubt - Warten auf das Blühen der Pflanze...</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1.6 Ein System aufbauen, das Bestand hat - Ausdauer und Widerstandsfähigkeit trainieren</a:t>
            </a:r>
          </a:p>
          <a:p>
            <a:pPr marL="450850" indent="-450850">
              <a:spcAft>
                <a:spcPts val="600"/>
              </a:spcAft>
              <a:tabLst>
                <a:tab pos="1205230" algn="l"/>
                <a:tab pos="1926589" algn="l"/>
                <a:tab pos="2915920" algn="l"/>
                <a:tab pos="3444875" algn="l"/>
                <a:tab pos="4383405" algn="l"/>
                <a:tab pos="6796405" algn="l"/>
              </a:tabLst>
              <a:defRPr/>
            </a:pPr>
            <a:r>
              <a:rPr lang="de-DE" sz="2000" kern="0" dirty="0">
                <a:latin typeface="Helvetica Neue" panose="020B0604020202020204"/>
                <a:ea typeface="Microsoft Sans Serif" panose="020B0604020202020204" pitchFamily="34" charset="0"/>
                <a:cs typeface="Microsoft Sans Serif" panose="020B0604020202020204" pitchFamily="34" charset="0"/>
              </a:rPr>
              <a:t>1.7 Die magische Formel ist die nicht-magische Formel - Akzeptieren Sie die Ungewissheit... bis zu einem gewissen Grad</a:t>
            </a:r>
          </a:p>
        </p:txBody>
      </p:sp>
      <p:sp>
        <p:nvSpPr>
          <p:cNvPr id="14" name="Abrir llave 17">
            <a:extLst>
              <a:ext uri="{FF2B5EF4-FFF2-40B4-BE49-F238E27FC236}">
                <a16:creationId xmlns:a16="http://schemas.microsoft.com/office/drawing/2014/main" id="{EF39F3B6-F81F-3012-A00B-B85B214EDCB3}"/>
              </a:ext>
            </a:extLst>
          </p:cNvPr>
          <p:cNvSpPr/>
          <p:nvPr/>
        </p:nvSpPr>
        <p:spPr>
          <a:xfrm>
            <a:off x="5472000" y="2556000"/>
            <a:ext cx="180000" cy="3312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228000"/>
            <a:ext cx="720000" cy="2844000"/>
          </a:xfrm>
          <a:prstGeom prst="rect">
            <a:avLst/>
          </a:prstGeom>
          <a:noFill/>
        </p:spPr>
        <p:txBody>
          <a:bodyPr wrap="square" rtlCol="0" anchor="ctr">
            <a:noAutofit/>
          </a:bodyPr>
          <a:lstStyle/>
          <a:p>
            <a:r>
              <a:rPr lang="de-DE"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228000"/>
            <a:ext cx="3600000" cy="2844000"/>
          </a:xfrm>
          <a:prstGeom prst="rect">
            <a:avLst/>
          </a:prstGeom>
          <a:noFill/>
        </p:spPr>
        <p:txBody>
          <a:bodyPr wrap="square" rtlCol="0" anchor="ctr">
            <a:noAutofit/>
          </a:bodyPr>
          <a:lstStyle/>
          <a:p>
            <a:r>
              <a:rPr lang="de-DE" sz="2400" b="1" kern="0" dirty="0">
                <a:latin typeface="Helvetica Neue" panose="020B0604020202020204"/>
                <a:ea typeface="Microsoft Sans Serif" panose="020B0604020202020204" pitchFamily="34" charset="0"/>
                <a:cs typeface="Microsoft Sans Serif" panose="020B0604020202020204" pitchFamily="34" charset="0"/>
              </a:rPr>
              <a:t>Ein neuer Ansatz für das Management</a:t>
            </a:r>
          </a:p>
        </p:txBody>
      </p:sp>
      <p:sp>
        <p:nvSpPr>
          <p:cNvPr id="20" name="Abrir llave 17">
            <a:extLst>
              <a:ext uri="{FF2B5EF4-FFF2-40B4-BE49-F238E27FC236}">
                <a16:creationId xmlns:a16="http://schemas.microsoft.com/office/drawing/2014/main" id="{0BC7AEDF-F01B-70F1-43EE-256F9D6C4B9B}"/>
              </a:ext>
            </a:extLst>
          </p:cNvPr>
          <p:cNvSpPr/>
          <p:nvPr/>
        </p:nvSpPr>
        <p:spPr>
          <a:xfrm>
            <a:off x="5472000" y="6228000"/>
            <a:ext cx="180000" cy="284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5760000" y="6228000"/>
            <a:ext cx="11628000" cy="2844000"/>
          </a:xfrm>
          <a:prstGeom prst="rect">
            <a:avLst/>
          </a:prstGeom>
          <a:noFill/>
        </p:spPr>
        <p:txBody>
          <a:bodyPr wrap="square" rtlCol="0" anchor="ctr">
            <a:noAutofit/>
          </a:bodyPr>
          <a:lstStyle/>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2.1 Unterstützung und Sponsoring - Eine offene und fließende Kultur zur Förderung von Intrapreneurship</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2.2 Selbstbewusstsein und Selbstwirksamkeit - Wege in die Zukunft erforschen</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2.3 Anreize ... nicht finanzieller Art</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2.4 Belohnungen... finanzieller Art </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2.5 Ressourcen - Wissenskapital, Zeit und Spielraum für Fehler</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2.6 Kommunikation... für Qualitätssicherung und strategische Planung</a:t>
            </a:r>
          </a:p>
          <a:p>
            <a:pPr marL="450850" indent="-450850">
              <a:spcAft>
                <a:spcPts val="600"/>
              </a:spcAft>
            </a:pPr>
            <a:r>
              <a:rPr lang="de-DE" sz="2000" kern="0" dirty="0">
                <a:latin typeface="Helvetica Neue" panose="020B0604020202020204"/>
                <a:ea typeface="Microsoft Sans Serif" panose="020B0604020202020204" pitchFamily="34" charset="0"/>
                <a:cs typeface="Microsoft Sans Serif" panose="020B0604020202020204" pitchFamily="34" charset="0"/>
              </a:rPr>
              <a:t>2.7 Prozesse - Dezentralisierung und Delegation</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Kommunikation...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für Qualitätssicherung und strategische Planung</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Es gibt verschiedene Möglichkeiten, wie Unternehmen die Kommunikation nutzen können, um ein Umfeld zu schaffen, das Träumende und aufstrebende Intrapreneur*innen fördert.</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 großen Organisationen ist es beispielsweise üblich, eine digitale Plattform für den Austausch von Wissen, Ideen und Know-how einzurichten, die für alle zugänglich und frei von Vorurteilen ist.</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 einigen anderen Organisationen, die eher produktionsorientiert sind, werden physische "Briefkästen" in der Nähe der Produktionslinie aufgestellt, damit die Mitarbeitenden, die täglich mit den Maschinen arbeiten, mit ihren Ideen zur allgemeinen Effizienz und Effektivität des gesamten Montage-/Produktionssystems beitragen können.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 anderen Fällen ist es üblich, geschäftliche Herausforderungen an Arbeitende und Angestellte zu stellen, die nicht unbedingt für die Funktion verantwortlich sind, auf die sich die Herausforderung bezieht: Ihre Beiträge sind frei von jeglicher potenzieller Voreingenommenheit und können in der Tat neue Lösungen/Alternativen auslösen, die aus einer neuen Sichtweise heraus entstehen...</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Prozesse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Dezentralisierung und Delegation</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Es ist nicht falsch anzunehmen, dass oft das solideste und zuverlässigste Wissen über einen Prozess oder ein Produkt von den Menschen auf der untersten Ebene der Entscheidungskette festgehalten wird, die aber auch die gleichen sind, wenn sie die Besonderheiten des Produkts näher betrachten.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Unternehmen und Organisationen, denen es gelingt, ein für Intrapreneurship förderliches Umfeld zu schaffen, versuchen, die Befehlskette zu straffen, während sie gleichzeitig dezentralisierte Führungssysteme bevorzugen, die </a:t>
            </a: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sektorübergreifende </a:t>
            </a:r>
            <a:r>
              <a:rPr lang="de-DE" sz="2400" kern="0" dirty="0">
                <a:latin typeface="Helvetica Neue" panose="020B0604020202020204"/>
                <a:ea typeface="Microsoft Sans Serif" panose="020B0604020202020204" pitchFamily="34" charset="0"/>
                <a:cs typeface="Microsoft Sans Serif" panose="020B0604020202020204" pitchFamily="34" charset="0"/>
              </a:rPr>
              <a:t>Wissenskooperationen und </a:t>
            </a: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multidisziplinäre </a:t>
            </a:r>
            <a:r>
              <a:rPr lang="de-DE" sz="2400" kern="0" dirty="0">
                <a:latin typeface="Helvetica Neue" panose="020B0604020202020204"/>
                <a:ea typeface="Microsoft Sans Serif" panose="020B0604020202020204" pitchFamily="34" charset="0"/>
                <a:cs typeface="Microsoft Sans Serif" panose="020B0604020202020204" pitchFamily="34" charset="0"/>
              </a:rPr>
              <a:t>Kooperationsprojekte kombinieren.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In gewissem Maße ist diese Dezentralisierung im Fall von Kleinst- und Kleinunternehmen sogar noch einfacher, da diese Organisation im Vergleich zu großen etablierten Unternehmen bereits viel flexibler ist und wo es - dank des geringeren Umfangs der Aktivitäten und der geringeren Anzahl der beteiligten Personen - weitaus weniger komplex ist, multidisziplinäre und sektorübergreifende Projekte zu verwalten, wie gerade beschrieben.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Ein neuer Ansatz für das Management</a:t>
            </a: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Die Nicht-Magie-Formel impliziert einen fortlaufenden Zyklus von:</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Motivation und Inspiration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Planung, Durchführung und Überprüfung</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Audit-Bewertung und Finanzkontrolle</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de-DE" altLang="es-ES" sz="2400" b="1" kern="0" dirty="0">
                <a:latin typeface="Helvetica Neue" panose="020B0604020202020204" charset="0"/>
                <a:ea typeface="Microsoft Sans Serif" panose="020B0604020202020204" pitchFamily="34" charset="0"/>
                <a:cs typeface="Microsoft Sans Serif" panose="020B0604020202020204" pitchFamily="34" charset="0"/>
              </a:rPr>
              <a:t>Anreize:</a:t>
            </a:r>
          </a:p>
          <a:p>
            <a:pPr marL="342900" indent="-342900">
              <a:buBlip>
                <a:blip r:embed="rId2"/>
              </a:buBlip>
              <a:defRPr/>
            </a:pPr>
            <a:endParaRPr lang="de-DE"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charset="0"/>
                <a:ea typeface="Microsoft Sans Serif" panose="020B0604020202020204" pitchFamily="34" charset="0"/>
                <a:cs typeface="Microsoft Sans Serif" panose="020B0604020202020204" pitchFamily="34" charset="0"/>
              </a:rPr>
              <a:t>Sind nur finanzieller Natur</a:t>
            </a:r>
          </a:p>
          <a:p>
            <a:pPr marL="342900" indent="-342900">
              <a:buBlip>
                <a:blip r:embed="rId2"/>
              </a:buBlip>
              <a:defRPr/>
            </a:pPr>
            <a:r>
              <a:rPr lang="de-DE" altLang="es-ES" sz="2200" kern="0" dirty="0">
                <a:latin typeface="Helvetica Neue" panose="020B0604020202020204" charset="0"/>
                <a:ea typeface="Microsoft Sans Serif" panose="020B0604020202020204" pitchFamily="34" charset="0"/>
                <a:cs typeface="Microsoft Sans Serif" panose="020B0604020202020204" pitchFamily="34" charset="0"/>
              </a:rPr>
              <a:t>Sind nur der oberen Führungsebene vorbehalten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Keine der Antwortmöglichkeiten </a:t>
            </a:r>
          </a:p>
          <a:p>
            <a:pPr>
              <a:defRPr/>
            </a:pPr>
            <a:endParaRPr lang="de-DE"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467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Bitte beantworten die folgenden Fragen: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In der Wirtschaft sind Animal Spirits:</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Verdrängungsmarketing-Taktiken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Hochrangige Banker*innen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Eine metaphorische Erklärung für unternehmerisches Verhalten</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Wissenskapital ist:</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Was aufstrebende Intrapreneur*innen benötigen, um Dinge ins Rollen zu bringen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Nur für F&amp;E verfügbar </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Geschützt durch IPR </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In Organisationen, die von Intrapreneurship inspiriert sind, ist Kommunikation:</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Immer von oben nach unten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Immer von unten nach oben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Keine der Antwortmöglichkeiten </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Die Nicht-Magie-Formel impliziert einen fortlaufenden Zyklus von:</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Motivation und Inspiration</a:t>
            </a:r>
          </a:p>
          <a:p>
            <a:pPr marL="342900" indent="-342900">
              <a:buBlip>
                <a:blip r:embed="rId2"/>
              </a:buBlip>
              <a:defRPr/>
            </a:pPr>
            <a:r>
              <a:rPr lang="de-DE" altLang="es-ES" sz="2200" b="1" kern="0" dirty="0">
                <a:latin typeface="Helvetica Neue" panose="020B0604020202020204"/>
                <a:ea typeface="Microsoft Sans Serif" panose="020B0604020202020204" pitchFamily="34" charset="0"/>
                <a:cs typeface="Microsoft Sans Serif" panose="020B0604020202020204" pitchFamily="34" charset="0"/>
              </a:rPr>
              <a:t>Planung, Durchführung und Überprüfung</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Audit-Bewertung und Finanzkontrolle</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de-DE" altLang="es-ES" sz="2400" b="1" kern="0" dirty="0">
                <a:latin typeface="Helvetica Neue" panose="020B0604020202020204" charset="0"/>
                <a:ea typeface="Microsoft Sans Serif" panose="020B0604020202020204" pitchFamily="34" charset="0"/>
                <a:cs typeface="Microsoft Sans Serif" panose="020B0604020202020204" pitchFamily="34" charset="0"/>
              </a:rPr>
              <a:t>Anreize:</a:t>
            </a:r>
          </a:p>
          <a:p>
            <a:pPr marL="342900" indent="-342900">
              <a:buBlip>
                <a:blip r:embed="rId2"/>
              </a:buBlip>
              <a:defRPr/>
            </a:pPr>
            <a:endParaRPr lang="de-DE"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charset="0"/>
                <a:ea typeface="Microsoft Sans Serif" panose="020B0604020202020204" pitchFamily="34" charset="0"/>
                <a:cs typeface="Microsoft Sans Serif" panose="020B0604020202020204" pitchFamily="34" charset="0"/>
              </a:rPr>
              <a:t>Sind nur finanzieller Natur</a:t>
            </a:r>
          </a:p>
          <a:p>
            <a:pPr marL="342900" indent="-342900">
              <a:buBlip>
                <a:blip r:embed="rId2"/>
              </a:buBlip>
              <a:defRPr/>
            </a:pPr>
            <a:r>
              <a:rPr lang="de-DE" altLang="es-ES" sz="2200" kern="0" dirty="0">
                <a:latin typeface="Helvetica Neue" panose="020B0604020202020204" charset="0"/>
                <a:ea typeface="Microsoft Sans Serif" panose="020B0604020202020204" pitchFamily="34" charset="0"/>
                <a:cs typeface="Microsoft Sans Serif" panose="020B0604020202020204" pitchFamily="34" charset="0"/>
              </a:rPr>
              <a:t>Sind nur der oberen Führungsebene vorbehalten</a:t>
            </a:r>
          </a:p>
          <a:p>
            <a:pPr marL="342900" indent="-342900">
              <a:buBlip>
                <a:blip r:embed="rId2"/>
              </a:buBlip>
              <a:defRPr/>
            </a:pPr>
            <a:r>
              <a:rPr lang="de-DE" altLang="es-ES" sz="2200" b="1" kern="0" dirty="0">
                <a:latin typeface="Helvetica Neue" panose="020B0604020202020204"/>
                <a:ea typeface="Microsoft Sans Serif" panose="020B0604020202020204" pitchFamily="34" charset="0"/>
                <a:cs typeface="Microsoft Sans Serif" panose="020B0604020202020204" pitchFamily="34" charset="0"/>
              </a:rPr>
              <a:t>Keine der Antwortmöglichkeiten </a:t>
            </a:r>
          </a:p>
          <a:p>
            <a:pPr>
              <a:defRPr/>
            </a:pPr>
            <a:endParaRPr lang="de-DE"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467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Teste dein Wissen!</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de-DE"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Lösung:</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In der Wirtschaft sind Animal Spirits:</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Verdrängungsmarketing-Taktiken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Hochrangige Banker*innen</a:t>
            </a:r>
          </a:p>
          <a:p>
            <a:pPr marL="342900" indent="-342900">
              <a:buBlip>
                <a:blip r:embed="rId2"/>
              </a:buBlip>
              <a:defRPr/>
            </a:pPr>
            <a:r>
              <a:rPr lang="de-DE" altLang="es-ES" sz="2200" b="1" kern="0" dirty="0">
                <a:latin typeface="Helvetica Neue" panose="020B0604020202020204"/>
                <a:ea typeface="Microsoft Sans Serif" panose="020B0604020202020204" pitchFamily="34" charset="0"/>
                <a:cs typeface="Microsoft Sans Serif" panose="020B0604020202020204" pitchFamily="34" charset="0"/>
              </a:rPr>
              <a:t>Eine metaphorische Erklärung für unternehmerisches Verhalten</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Wissenskapital ist:</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b="1" kern="0" dirty="0">
                <a:latin typeface="Helvetica Neue" panose="020B0604020202020204"/>
                <a:ea typeface="Microsoft Sans Serif" panose="020B0604020202020204" pitchFamily="34" charset="0"/>
                <a:cs typeface="Microsoft Sans Serif" panose="020B0604020202020204" pitchFamily="34" charset="0"/>
              </a:rPr>
              <a:t>Was aufstrebende Intrapreneur*innen benötigen, um Dinge ins Rollen zu bringen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Nur für F&amp;E verfügbar </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Geschützt durch IPR </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de-DE" altLang="es-ES" sz="2400" b="1" kern="0" dirty="0">
                <a:latin typeface="Helvetica Neue" panose="020B0604020202020204"/>
                <a:ea typeface="Microsoft Sans Serif" panose="020B0604020202020204" pitchFamily="34" charset="0"/>
                <a:cs typeface="Microsoft Sans Serif" panose="020B0604020202020204" pitchFamily="34" charset="0"/>
              </a:rPr>
              <a:t>In Organisationen, die von Intrapreneurship inspiriert sind, ist Kommunikation:</a:t>
            </a:r>
          </a:p>
          <a:p>
            <a:pPr marL="342900" indent="-342900">
              <a:buBlip>
                <a:blip r:embed="rId2"/>
              </a:buBlip>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Immer von oben nach unten</a:t>
            </a:r>
          </a:p>
          <a:p>
            <a:pPr marL="342900" indent="-342900">
              <a:buBlip>
                <a:blip r:embed="rId2"/>
              </a:buBlip>
              <a:defRPr/>
            </a:pPr>
            <a:r>
              <a:rPr lang="de-DE" altLang="es-ES" sz="2200" kern="0" dirty="0">
                <a:latin typeface="Helvetica Neue" panose="020B0604020202020204"/>
                <a:ea typeface="Microsoft Sans Serif" panose="020B0604020202020204" pitchFamily="34" charset="0"/>
                <a:cs typeface="Microsoft Sans Serif" panose="020B0604020202020204" pitchFamily="34" charset="0"/>
              </a:rPr>
              <a:t>Immer von unten nach oben</a:t>
            </a:r>
          </a:p>
          <a:p>
            <a:pPr marL="342900" indent="-342900">
              <a:buBlip>
                <a:blip r:embed="rId2"/>
              </a:buBlip>
              <a:defRPr/>
            </a:pPr>
            <a:r>
              <a:rPr lang="de-DE" altLang="es-ES" sz="2200" b="1" kern="0" dirty="0">
                <a:latin typeface="Helvetica Neue" panose="020B0604020202020204"/>
                <a:ea typeface="Microsoft Sans Serif" panose="020B0604020202020204" pitchFamily="34" charset="0"/>
                <a:cs typeface="Microsoft Sans Serif" panose="020B0604020202020204" pitchFamily="34" charset="0"/>
              </a:rPr>
              <a:t>Keine der Antwortmöglichkeiten </a:t>
            </a:r>
          </a:p>
          <a:p>
            <a:pPr>
              <a:defRPr/>
            </a:pPr>
            <a:endParaRPr lang="de-DE"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89489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76962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Zusammenfassung</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Gut gemacht! Jetzt weißt du mehr über:</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Gute und weniger gute Praktiken zur Förderung des Unternehmergeistes</a:t>
            </a:r>
          </a:p>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Auslöser und Hemmnisse für die Eigeninitiative Ihrer Mitarbeitenden</a:t>
            </a:r>
          </a:p>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Hebel für einen Intrapreneurship-freundlichen Managementansatz</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75438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800" b="1" kern="0" dirty="0">
                <a:solidFill>
                  <a:srgbClr val="4D94B7"/>
                </a:solidFill>
                <a:latin typeface="Helvetica Neue" panose="020B0604020202020204"/>
                <a:ea typeface="Helvetica Neue" panose="020B0604020202020204"/>
                <a:cs typeface="Helvetica Neue" panose="020B0604020202020204"/>
                <a:sym typeface="Helvetica Neue"/>
              </a:rPr>
              <a:t>Literaturverzeichnis</a:t>
            </a:r>
            <a:endParaRPr lang="de-DE" kern="0" dirty="0">
              <a:latin typeface="Helvetica Neue" panose="020B0604020202020204"/>
            </a:endParaRPr>
          </a:p>
        </p:txBody>
      </p:sp>
      <p:sp>
        <p:nvSpPr>
          <p:cNvPr id="2" name="Rectángulo 10">
            <a:extLst>
              <a:ext uri="{FF2B5EF4-FFF2-40B4-BE49-F238E27FC236}">
                <a16:creationId xmlns:a16="http://schemas.microsoft.com/office/drawing/2014/main" id="{EE40E2F1-3263-A01E-C863-E694150E9DAB}"/>
              </a:ext>
            </a:extLst>
          </p:cNvPr>
          <p:cNvSpPr/>
          <p:nvPr/>
        </p:nvSpPr>
        <p:spPr>
          <a:xfrm>
            <a:off x="1296000" y="3384000"/>
            <a:ext cx="15840000" cy="3435900"/>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de-DE"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de-DE"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de-DE"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de-DE"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de-DE"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72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Vielen Dank!</a:t>
            </a:r>
            <a:endParaRPr kumimoji="0" lang="de-DE" sz="72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de-DE"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de-DE"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61722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Lernziele</a:t>
            </a:r>
            <a:endParaRPr lang="de-DE"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de-DE"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Am Ende des Moduls wirst du:</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26397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Grundlagen des Intrapreneurship verstehen</a:t>
            </a:r>
          </a:p>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DOs und DON'Ts zur Förderung einer Kultur des unternehmerischen Engagements umsetzen</a:t>
            </a:r>
          </a:p>
          <a:p>
            <a:pPr marL="342900" indent="-342900">
              <a:spcAft>
                <a:spcPts val="1800"/>
              </a:spcAft>
              <a:buBlip>
                <a:blip r:embed="rId3"/>
              </a:buBlip>
            </a:pPr>
            <a:r>
              <a:rPr lang="de-DE" sz="2400" kern="0" dirty="0">
                <a:latin typeface="Helvetica Neue" panose="020B0604020202020204"/>
                <a:ea typeface="Microsoft Sans Serif" panose="020B0604020202020204" pitchFamily="34" charset="0"/>
                <a:cs typeface="Microsoft Sans Serif" panose="020B0604020202020204" pitchFamily="34" charset="0"/>
              </a:rPr>
              <a:t>Einen neuen Managementansatz abstimmen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DOs und DON'Ts</a:t>
            </a:r>
            <a:endParaRPr kumimoji="0" lang="de-DE"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de-DE"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de-DE"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96000" y="4716000"/>
            <a:ext cx="11664000" cy="3907362"/>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Lektion aus der Geschichte – Animal Spirits</a:t>
            </a:r>
            <a:endParaRPr lang="de-DE"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Eine Kritik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Fördern Animal Spirits wirklich den Unternehmergeist und die unternehmerische Einstellung?</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Inspirieren und motivieren!...oder vielleicht doch nicht?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funktioniert nicht für alle...</a:t>
            </a:r>
          </a:p>
          <a:p>
            <a:pPr marL="450850" indent="-450850">
              <a:spcAft>
                <a:spcPts val="600"/>
              </a:spcAft>
              <a:tabLst>
                <a:tab pos="1205230" algn="l"/>
                <a:tab pos="1926589" algn="l"/>
                <a:tab pos="2915920" algn="l"/>
                <a:tab pos="3444875" algn="l"/>
                <a:tab pos="4383405" algn="l"/>
                <a:tab pos="6796405" algn="l"/>
              </a:tabLst>
              <a:defRPr/>
            </a:pPr>
            <a:r>
              <a:rPr kumimoji="0" lang="de-DE" sz="2400" b="1"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Vorsicht vor Fallen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Slalomfahrt durch häufige Hemmnisse und Barrieren für Intrapreneurship</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Keine kurzfristige Vision erlaubt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Warten auf die Blüte der Pflanze...</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Ein System aufbauen, das Bestand hat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Ausdauer und Widerstandsfähigkeit trainieren</a:t>
            </a:r>
          </a:p>
          <a:p>
            <a:pPr marL="450850" indent="-450850">
              <a:spcAft>
                <a:spcPts val="600"/>
              </a:spcAft>
              <a:tabLst>
                <a:tab pos="1205230" algn="l"/>
                <a:tab pos="1926589" algn="l"/>
                <a:tab pos="2915920" algn="l"/>
                <a:tab pos="3444875" algn="l"/>
                <a:tab pos="4383405" algn="l"/>
                <a:tab pos="6796405" algn="l"/>
              </a:tabLst>
              <a:defRPr/>
            </a:pP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de-DE"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Die magische Formel ist die nicht-magische Formel - </a:t>
            </a:r>
            <a:r>
              <a:rPr lang="de-DE"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Umfassen Sie die Ungewissheit ... bis zu einem gewissen Grad</a:t>
            </a:r>
          </a:p>
        </p:txBody>
      </p:sp>
      <p:pic>
        <p:nvPicPr>
          <p:cNvPr id="6" name="Google Shape;111;p5">
            <a:extLst>
              <a:ext uri="{FF2B5EF4-FFF2-40B4-BE49-F238E27FC236}">
                <a16:creationId xmlns:a16="http://schemas.microsoft.com/office/drawing/2014/main" id="{B14A5A57-81C9-AD2F-11FF-680E9CB12D50}"/>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Disclaimer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426500"/>
          </a:xfrm>
          <a:prstGeom prst="rect">
            <a:avLst/>
          </a:prstGeom>
          <a:noFill/>
        </p:spPr>
        <p:txBody>
          <a:bodyPr wrap="square" rtlCol="0">
            <a:noAutofit/>
          </a:bodyPr>
          <a:lstStyle/>
          <a:p>
            <a:r>
              <a:rPr lang="de-DE" sz="2400" kern="0" dirty="0">
                <a:latin typeface="Helvetica Neue" panose="020B0604020202020204"/>
                <a:ea typeface="Microsoft Sans Serif" panose="020B0604020202020204" pitchFamily="34" charset="0"/>
                <a:cs typeface="Microsoft Sans Serif" panose="020B0604020202020204" pitchFamily="34" charset="0"/>
              </a:rPr>
              <a:t>Es gibt viele falsche Vorstellungen über das Unternehmertum und vor allem über die unternehmerische Einstellung.</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Die Töne sind meist zu vage, zu vereinfacht und von einem Gefühl erzwungener Positivität geprägt - denn unternehmerisches Denken entsteht allein durch die Fähigkeit, motiviert und übermäßig zuversichtlich zu bleiben.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Dieser vorgetäuschte Optimismus droht die harte Realität einer Person zu verdecken, die von einer unternehmerischen Einstellung und Geisteshaltung angetrieben wird, und was wirklich notwendig ist, um die Entstehung eines unternehmerfreundlichen betrieblichen Umfelds zu fördern. </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a:p>
            <a:r>
              <a:rPr lang="de-DE" sz="2400" kern="0" dirty="0">
                <a:latin typeface="Helvetica Neue" panose="020B0604020202020204"/>
                <a:ea typeface="Microsoft Sans Serif" panose="020B0604020202020204" pitchFamily="34" charset="0"/>
                <a:cs typeface="Microsoft Sans Serif" panose="020B0604020202020204" pitchFamily="34" charset="0"/>
              </a:rPr>
              <a:t>Der Inhalt dieses Moduls soll die Schlüsselkoordinaten liefern, auf die Sie sich stützen können, um die Grundlagen und Voraussetzung von intrapreneurshipfähigen Organisationen festzulegen. </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Lektion aus der Geschichte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Spirit Animals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In den Anfängen der Neuro-Medizin haben Forscher*innen das Konzept der </a:t>
            </a:r>
            <a:r>
              <a:rPr lang="de-DE" sz="2400" b="1" kern="0" dirty="0">
                <a:latin typeface="Helvetica Neue" panose="020B0604020202020204"/>
                <a:ea typeface="Microsoft Sans Serif" panose="020B0604020202020204" pitchFamily="34" charset="0"/>
                <a:cs typeface="Microsoft Sans Serif" panose="020B0604020202020204" pitchFamily="34" charset="0"/>
              </a:rPr>
              <a:t>Animal Spirits </a:t>
            </a:r>
            <a:r>
              <a:rPr lang="de-DE" sz="2400" kern="0" dirty="0">
                <a:latin typeface="Helvetica Neue" panose="020B0604020202020204"/>
                <a:ea typeface="Microsoft Sans Serif" panose="020B0604020202020204" pitchFamily="34" charset="0"/>
                <a:cs typeface="Microsoft Sans Serif" panose="020B0604020202020204" pitchFamily="34" charset="0"/>
              </a:rPr>
              <a:t>verwendet, um metaphorisch die ursprünglichen Auslöser des menschlichen Handlungssinns und die Katalysatoren der für die Bewegung verantwortlichen neuronalen Übertragungen zu beschreiben. </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Der Begriff fand in vielen verschiedenen Disziplinen, auch in den Wirtschaftswissenschaften, Anwendung.</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Entlehnung des Konzepts wird dem Wirtschaftswissenschaftler </a:t>
            </a:r>
            <a:r>
              <a:rPr lang="de-DE" sz="2400" b="1" kern="0" dirty="0">
                <a:latin typeface="Helvetica Neue" panose="020B0604020202020204"/>
                <a:ea typeface="Microsoft Sans Serif" panose="020B0604020202020204" pitchFamily="34" charset="0"/>
                <a:cs typeface="Microsoft Sans Serif" panose="020B0604020202020204" pitchFamily="34" charset="0"/>
              </a:rPr>
              <a:t>John Maynard Keynes </a:t>
            </a:r>
            <a:r>
              <a:rPr lang="de-DE" sz="2400" kern="0" dirty="0">
                <a:latin typeface="Helvetica Neue" panose="020B0604020202020204"/>
                <a:ea typeface="Microsoft Sans Serif" panose="020B0604020202020204" pitchFamily="34" charset="0"/>
                <a:cs typeface="Microsoft Sans Serif" panose="020B0604020202020204" pitchFamily="34" charset="0"/>
              </a:rPr>
              <a:t>zugeschrieben, der in der </a:t>
            </a:r>
            <a:r>
              <a:rPr lang="de-DE" sz="2400" b="1" kern="0" dirty="0">
                <a:latin typeface="Helvetica Neue" panose="020B0604020202020204"/>
                <a:ea typeface="Microsoft Sans Serif" panose="020B0604020202020204" pitchFamily="34" charset="0"/>
                <a:cs typeface="Microsoft Sans Serif" panose="020B0604020202020204" pitchFamily="34" charset="0"/>
              </a:rPr>
              <a:t>Allgemeinen Theorie der Beschäftigung, des Zinses und des Geldes </a:t>
            </a:r>
            <a:r>
              <a:rPr lang="de-DE" sz="2400" kern="0" dirty="0">
                <a:latin typeface="Helvetica Neue" panose="020B0604020202020204"/>
                <a:ea typeface="Microsoft Sans Serif" panose="020B0604020202020204" pitchFamily="34" charset="0"/>
                <a:cs typeface="Microsoft Sans Serif" panose="020B0604020202020204" pitchFamily="34" charset="0"/>
              </a:rPr>
              <a:t>den "Animal Spirits" als Haupttriebfeder für die Verfolgung einer unternehmerischen Initiative bezeichnet, die durch das reine Vertrauen in die Intuition hinter der unternehmerischen (d. h. geschäftlichen) Idee motiviert ist.</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Obwohl die Idee der unternehmerischen Tiergeister in der Praxis sicherlich sehr faszinierend ist, weist sie einige deutliche Grenzen auf, die wir im Rahmen dieses Moduls ansprechen wollen.</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Eine Kritik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Wirken Animal Spirits wirklich auf das Unternehmertum und die Einstellung zum Unternehmertum?</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Überzeugung, dass sich alles zum Guten wenden wird, nur weil es so sein soll, hat nichts mit Initiativgeist und unternehmerischem Denken zu tun - das ist reines Wunschdenken und unterscheidet sich nicht vom Glücksspiel im Casino...</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Menschen handeln nicht, weil sie erwarten, dass um sie herum gute Dinge geschehen, sondern um ein Bedürfnis zu befriedigen und einen Status quo zu überwinden, der nicht mehr tragbar ist.</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Doch die Veränderung des Status quo ist unweigerlich unangenehm: Sie zwingt die Menschen dazu, sich ins Unbekannte zu begeben und viele ihrer gefestigten Vorstellungen von der Realität und der bekannten Welt zu ändern. </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Wie stellen Sie also sicher, dass sich die Menschen während des Prozesses wohlfühlen? Was sind die Hebel, auf die Sie sich verlassen können, um ihren Sinn für Initiative und ihre Wahrnehmung von Komfort in einem Umfeld des Unbehagens effektiv zu verbessern? Abschließend möchte ich fragen, wie Sie den Menschen helfen können, etwas zu bewegen?</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Inspirieren und motivieren!...oder vielleicht doch nicht?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funktioniert nicht für alle...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Wenn Ihr Ziel darin besteht, unternehmerische Initiative zu fördern, müssen Sie zunächst erkennen, wo der Boden fruchtbar ist und wo konkreter Spielraum für weitere Maßnahmen und Entwicklungen besteht.</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Intrapreneurship funktioniert nicht für alle: Die meisten Menschen fühlen sich nicht wohl bei dem Gedanken, andere zu führen oder die Verantwortung für ganze Prozesse zu übernehmen. Eine solche Verantwortung könnte zu viel für sie sein.</a:t>
            </a:r>
          </a:p>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Es spielt keine Rolle, wie viele aufmunternde und motivierende Reden Sie halten werden, diese Menschen werden sich nicht einfach in einer Führungsposition sehen... in der Tat, je aufgeregter und hyper-energetischer Sie sie in Bezug auf diese Perspektive machen wollen, desto mehr Angst werden Sie bei ihnen verursachen.</a:t>
            </a:r>
          </a:p>
          <a:p>
            <a:endParaRPr lang="de-DE"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7524000"/>
            <a:ext cx="15336000" cy="136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200" kern="0" dirty="0">
                <a:solidFill>
                  <a:schemeClr val="tx1"/>
                </a:solidFill>
                <a:latin typeface="Helvetica Neue" panose="020B0604020202020204" charset="0"/>
              </a:rPr>
              <a:t>Der allererste, wichtige Schritt zur Förderung des Unternehmergeistes in Ihrem Unternehmen besteht darin, den kleinen Prozentsatz von Menschen mit diesem Funkeln in den Augen zu finden und Ihre weiteren Bemühungen auf sie zu konzentrieren. </a:t>
            </a:r>
            <a:r>
              <a:rPr lang="de-DE" sz="2200" kern="0" dirty="0">
                <a:latin typeface="Helvetica Neue" panose="020B0604020202020204" charset="0"/>
              </a:rPr>
              <a:t>f</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de-D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Vorsicht vor Fallen </a:t>
            </a:r>
            <a:r>
              <a:rPr lang="de-D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Slalomfahrt durch häufige Hemmnisse und Barrieren für Intrapreneurship</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rtlCol="0">
            <a:noAutofit/>
          </a:bodyPr>
          <a:lstStyle/>
          <a:p>
            <a:pPr>
              <a:spcAft>
                <a:spcPts val="1200"/>
              </a:spcAft>
            </a:pPr>
            <a:r>
              <a:rPr lang="de-DE" sz="2400" kern="0" dirty="0">
                <a:latin typeface="Helvetica Neue" panose="020B0604020202020204"/>
                <a:ea typeface="Microsoft Sans Serif" panose="020B0604020202020204" pitchFamily="34" charset="0"/>
                <a:cs typeface="Microsoft Sans Serif" panose="020B0604020202020204" pitchFamily="34" charset="0"/>
              </a:rPr>
              <a:t>Die erste offizielle Definition, die wir für Intrapreneur*innen haben, lautet [...] </a:t>
            </a:r>
            <a:r>
              <a:rPr lang="de-DE"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Träumende</a:t>
            </a:r>
            <a:r>
              <a:rPr lang="de-DE" sz="2400" i="1" kern="0" dirty="0">
                <a:latin typeface="Helvetica Neue" panose="020B0604020202020204"/>
                <a:ea typeface="Microsoft Sans Serif" panose="020B0604020202020204" pitchFamily="34" charset="0"/>
                <a:cs typeface="Microsoft Sans Serif" panose="020B0604020202020204" pitchFamily="34" charset="0"/>
              </a:rPr>
              <a:t>, die etwas tun. Diejenigen, die die praktische Verantwortung für die </a:t>
            </a:r>
            <a:r>
              <a:rPr lang="de-DE"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Schaffung von Innovationen jeglicher Art </a:t>
            </a:r>
            <a:r>
              <a:rPr lang="de-DE" sz="2400" i="1" kern="0" dirty="0">
                <a:latin typeface="Helvetica Neue" panose="020B0604020202020204"/>
                <a:ea typeface="Microsoft Sans Serif" panose="020B0604020202020204" pitchFamily="34" charset="0"/>
                <a:cs typeface="Microsoft Sans Serif" panose="020B0604020202020204" pitchFamily="34" charset="0"/>
              </a:rPr>
              <a:t>innerhalb eines Unternehmens übernehmen.</a:t>
            </a:r>
          </a:p>
          <a:p>
            <a:pPr marL="342900" indent="-342900">
              <a:spcAft>
                <a:spcPts val="1200"/>
              </a:spcAft>
              <a:buFont typeface="Arial" panose="020B0604020202020204" pitchFamily="34" charset="0"/>
              <a:buChar char="•"/>
            </a:pP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Schaffen </a:t>
            </a:r>
            <a:r>
              <a:rPr lang="de-DE" sz="2400" kern="0" dirty="0">
                <a:latin typeface="Helvetica Neue" panose="020B0604020202020204"/>
                <a:ea typeface="Microsoft Sans Serif" panose="020B0604020202020204" pitchFamily="34" charset="0"/>
                <a:cs typeface="Microsoft Sans Serif" panose="020B0604020202020204" pitchFamily="34" charset="0"/>
              </a:rPr>
              <a:t>bedeutet die Möglichkeit, mit Inputs und Ressourcen in einer Weise zu experimentieren, die noch nie zuvor erprobt wurde (d. h. neue Zutaten in die Wertgleichung aufzunehmen, bereits etablierte Prozesse umzustrukturieren, usw.).</a:t>
            </a:r>
          </a:p>
          <a:p>
            <a:pPr marL="342900" indent="-342900">
              <a:spcAft>
                <a:spcPts val="1200"/>
              </a:spcAft>
              <a:buFont typeface="Arial" panose="020B0604020202020204" pitchFamily="34" charset="0"/>
              <a:buChar char="•"/>
            </a:pP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Innovation </a:t>
            </a:r>
            <a:r>
              <a:rPr lang="de-DE" sz="2400" kern="0" dirty="0">
                <a:latin typeface="Helvetica Neue" panose="020B0604020202020204"/>
                <a:ea typeface="Microsoft Sans Serif" panose="020B0604020202020204" pitchFamily="34" charset="0"/>
                <a:cs typeface="Microsoft Sans Serif" panose="020B0604020202020204" pitchFamily="34" charset="0"/>
              </a:rPr>
              <a:t>bedeutet die Möglichkeit, zur Schaffung von etwas beizutragen, das noch nie zuvor konsolidiert wurde und das das Potenzial hat, neue positive quantitative/qualitative Ergebnisse zu erzielen.</a:t>
            </a:r>
          </a:p>
          <a:p>
            <a:pPr marL="342900" indent="-342900">
              <a:spcAft>
                <a:spcPts val="1200"/>
              </a:spcAft>
              <a:buFont typeface="Arial" panose="020B0604020202020204" pitchFamily="34" charset="0"/>
              <a:buChar char="•"/>
            </a:pPr>
            <a:r>
              <a:rPr lang="de-D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Jede Art von Innovation </a:t>
            </a:r>
            <a:r>
              <a:rPr lang="de-DE" sz="2400" kern="0" dirty="0">
                <a:latin typeface="Helvetica Neue" panose="020B0604020202020204"/>
                <a:ea typeface="Microsoft Sans Serif" panose="020B0604020202020204" pitchFamily="34" charset="0"/>
                <a:cs typeface="Microsoft Sans Serif" panose="020B0604020202020204" pitchFamily="34" charset="0"/>
              </a:rPr>
              <a:t>bietet die Möglichkeit, kreative, innovative Prozesse ohne strenge Grenzen und im Bewusstsein, sich in einer Zone der freien Erprobung zu bewegen, durchzuführen.</a:t>
            </a: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de-DE" sz="1200" dirty="0">
                <a:latin typeface="Helvetica Neue" panose="020B0604020202020204"/>
                <a:ea typeface="Microsoft Sans Serif" panose="020B0604020202020204" pitchFamily="34" charset="0"/>
                <a:cs typeface="Microsoft Sans Serif" panose="020B0604020202020204" pitchFamily="34" charset="0"/>
              </a:rPr>
              <a:t>Quelle: 1</a:t>
            </a:r>
            <a:endParaRPr lang="de-DE" sz="1200" dirty="0"/>
          </a:p>
        </p:txBody>
      </p:sp>
      <p:sp>
        <p:nvSpPr>
          <p:cNvPr id="8" name="Rettangolo arrotondato 7"/>
          <p:cNvSpPr/>
          <p:nvPr/>
        </p:nvSpPr>
        <p:spPr>
          <a:xfrm>
            <a:off x="1295400" y="7524000"/>
            <a:ext cx="15336000" cy="144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200" kern="0" dirty="0">
                <a:solidFill>
                  <a:schemeClr val="tx1"/>
                </a:solidFill>
                <a:latin typeface="Helvetica Neue" panose="020B0604020202020204" charset="0"/>
              </a:rPr>
              <a:t>Ihre Träumenden, die in der Entstehung begriffen sind, brauchen einen Raum, in dem sie ihre schöpferische Innovation zum Ausdruck bringen und festigen können. Dieser Raum ist frei von subtilen und "bösartigen" Vorurteilen gegenüber dem, was ihnen fremd erscheint, was zu weit davon entfernt zu sein scheint, Anzeichen von Reife zu zeigen, was zu weit entfernt zu sein scheint von bequemen Vertretungslösungen. </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de-DE"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und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3254</Words>
  <Application>Microsoft Office PowerPoint</Application>
  <PresentationFormat>Benutzerdefiniert</PresentationFormat>
  <Paragraphs>260</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 docId:BAC9232DEE6AF7966320C1D469533143</cp:keywords>
  <cp:lastModifiedBy>Jennifer Voepel</cp:lastModifiedBy>
  <cp:revision>116</cp:revision>
  <dcterms:created xsi:type="dcterms:W3CDTF">2022-01-27T16:04:38Z</dcterms:created>
  <dcterms:modified xsi:type="dcterms:W3CDTF">2024-02-05T00:19:37Z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