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36"/>
  </p:notesMasterIdLst>
  <p:handoutMasterIdLst>
    <p:handoutMasterId r:id="rId37"/>
  </p:handoutMasterIdLst>
  <p:sldIdLst>
    <p:sldId id="277" r:id="rId3"/>
    <p:sldId id="278" r:id="rId4"/>
    <p:sldId id="279" r:id="rId5"/>
    <p:sldId id="289" r:id="rId6"/>
    <p:sldId id="304" r:id="rId7"/>
    <p:sldId id="302" r:id="rId8"/>
    <p:sldId id="305" r:id="rId9"/>
    <p:sldId id="306" r:id="rId10"/>
    <p:sldId id="307" r:id="rId11"/>
    <p:sldId id="323" r:id="rId12"/>
    <p:sldId id="281" r:id="rId13"/>
    <p:sldId id="291" r:id="rId14"/>
    <p:sldId id="311" r:id="rId15"/>
    <p:sldId id="312" r:id="rId16"/>
    <p:sldId id="309" r:id="rId17"/>
    <p:sldId id="284" r:id="rId18"/>
    <p:sldId id="324" r:id="rId19"/>
    <p:sldId id="292" r:id="rId20"/>
    <p:sldId id="313" r:id="rId21"/>
    <p:sldId id="314" r:id="rId22"/>
    <p:sldId id="300" r:id="rId23"/>
    <p:sldId id="301" r:id="rId24"/>
    <p:sldId id="310" r:id="rId25"/>
    <p:sldId id="293" r:id="rId26"/>
    <p:sldId id="315" r:id="rId27"/>
    <p:sldId id="285" r:id="rId28"/>
    <p:sldId id="329" r:id="rId29"/>
    <p:sldId id="290" r:id="rId30"/>
    <p:sldId id="316" r:id="rId31"/>
    <p:sldId id="326" r:id="rId32"/>
    <p:sldId id="327" r:id="rId33"/>
    <p:sldId id="328" r:id="rId34"/>
    <p:sldId id="287" r:id="rId3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6ACC0-4670-4DD8-BA07-1D86A441EB38}" v="47" dt="2022-11-15T18:28:27.2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5" autoAdjust="0"/>
    <p:restoredTop sz="94660"/>
  </p:normalViewPr>
  <p:slideViewPr>
    <p:cSldViewPr>
      <p:cViewPr varScale="1">
        <p:scale>
          <a:sx n="59" d="100"/>
          <a:sy n="59" d="100"/>
        </p:scale>
        <p:origin x="88" y="12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8/10/relationships/authors" Targe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r>
            <a:rPr lang="de-DE" sz="2400" noProof="0" dirty="0">
              <a:latin typeface="Helvetica Neue"/>
            </a:rPr>
            <a:t>Mangelnde Kommunikation über den Grad der unternehmerischen Freiheit für Nachwuchskräfte</a:t>
          </a:r>
        </a:p>
      </dgm:t>
    </dgm:pt>
    <dgm:pt modelId="{1CB79019-0CE4-43C8-AF4F-B31A2C6EFD51}" type="parTrans" cxnId="{509D4E3A-3D10-40A0-AB0A-B32E4372CD90}">
      <dgm:prSet/>
      <dgm:spPr/>
      <dgm:t>
        <a:bodyPr/>
        <a:lstStyle/>
        <a:p>
          <a:endParaRPr lang="de-DE" noProof="0" dirty="0"/>
        </a:p>
      </dgm:t>
    </dgm:pt>
    <dgm:pt modelId="{BA7815DD-03D0-49E8-A08B-59C65D01C410}" type="sibTrans" cxnId="{509D4E3A-3D10-40A0-AB0A-B32E4372CD90}">
      <dgm:prSet/>
      <dgm:spPr/>
      <dgm:t>
        <a:bodyPr/>
        <a:lstStyle/>
        <a:p>
          <a:endParaRPr lang="de-DE" noProof="0" dirty="0"/>
        </a:p>
      </dgm:t>
    </dgm:pt>
    <dgm:pt modelId="{D51BFEAE-B0D4-4920-ADF0-5667C068D592}">
      <dgm:prSet phldrT="[Texto]" custT="1"/>
      <dgm:spPr>
        <a:solidFill>
          <a:srgbClr val="AED633"/>
        </a:solidFill>
      </dgm:spPr>
      <dgm:t>
        <a:bodyPr/>
        <a:lstStyle/>
        <a:p>
          <a:r>
            <a:rPr lang="de-DE" sz="2400" noProof="0" dirty="0">
              <a:latin typeface="Helvetica Neue"/>
            </a:rPr>
            <a:t>Schwerpunkt auf individuellem persönlichem Einkommen statt auf Zusammenarbeit </a:t>
          </a:r>
        </a:p>
      </dgm:t>
    </dgm:pt>
    <dgm:pt modelId="{E73953A9-3C21-4C7A-B7EA-A0F968A4EEEE}" type="parTrans" cxnId="{A0042052-DEF2-460E-96D6-461A435461E9}">
      <dgm:prSet/>
      <dgm:spPr/>
      <dgm:t>
        <a:bodyPr/>
        <a:lstStyle/>
        <a:p>
          <a:endParaRPr lang="de-DE" noProof="0" dirty="0"/>
        </a:p>
      </dgm:t>
    </dgm:pt>
    <dgm:pt modelId="{B4A75EF7-965B-46DA-AB53-32553BAF48B3}" type="sibTrans" cxnId="{A0042052-DEF2-460E-96D6-461A435461E9}">
      <dgm:prSet/>
      <dgm:spPr/>
      <dgm:t>
        <a:bodyPr/>
        <a:lstStyle/>
        <a:p>
          <a:endParaRPr lang="de-DE" noProof="0" dirty="0"/>
        </a:p>
      </dgm:t>
    </dgm:pt>
    <dgm:pt modelId="{14FDC5FA-FC11-4798-B559-480A802A3B33}">
      <dgm:prSet custT="1"/>
      <dgm:spPr/>
      <dgm:t>
        <a:bodyPr/>
        <a:lstStyle/>
        <a:p>
          <a:pPr>
            <a:buFontTx/>
            <a:buBlip>
              <a:blip xmlns:r="http://schemas.openxmlformats.org/officeDocument/2006/relationships" r:embed="rId1"/>
            </a:buBlip>
          </a:pPr>
          <a:r>
            <a:rPr lang="de-DE" sz="2200" noProof="0" dirty="0">
              <a:latin typeface="Helvetica Neue"/>
            </a:rPr>
            <a:t>Eine Kultur der Offenheit, die durch die Verbreitung früherer innovativer Ideen gestärkt werden soll, um unternehmerisches Verhalten zu fördern.</a:t>
          </a:r>
        </a:p>
      </dgm:t>
    </dgm:pt>
    <dgm:pt modelId="{CDBB4606-A806-40DC-9BEF-24AE8AB81A8F}" type="parTrans" cxnId="{2CF40845-FA46-4969-8520-C9A30E98856B}">
      <dgm:prSet/>
      <dgm:spPr/>
      <dgm:t>
        <a:bodyPr/>
        <a:lstStyle/>
        <a:p>
          <a:endParaRPr lang="de-DE" noProof="0" dirty="0"/>
        </a:p>
      </dgm:t>
    </dgm:pt>
    <dgm:pt modelId="{7846D640-E22C-4661-8267-57F519386CE2}" type="sibTrans" cxnId="{2CF40845-FA46-4969-8520-C9A30E98856B}">
      <dgm:prSet/>
      <dgm:spPr/>
      <dgm:t>
        <a:bodyPr/>
        <a:lstStyle/>
        <a:p>
          <a:endParaRPr lang="de-DE" noProof="0" dirty="0"/>
        </a:p>
      </dgm:t>
    </dgm:pt>
    <dgm:pt modelId="{E7980370-0A6E-402E-B734-B02EEEDF9051}">
      <dgm:prSet custT="1"/>
      <dgm:spPr/>
      <dgm:t>
        <a:bodyPr/>
        <a:lstStyle/>
        <a:p>
          <a:pPr>
            <a:buFontTx/>
            <a:buBlip>
              <a:blip xmlns:r="http://schemas.openxmlformats.org/officeDocument/2006/relationships" r:embed="rId1"/>
            </a:buBlip>
          </a:pPr>
          <a:r>
            <a:rPr lang="de-DE" sz="2200" noProof="0" dirty="0">
              <a:latin typeface="Helvetica Neue"/>
            </a:rPr>
            <a:t>Intrapreneurship wird häufig als Teamarbeit angesehen, und Zusammenarbeit ist der Schlüssel, aber nicht in allen Leistungsbeurteilungen unserer Instanzen wird die Bedeutung der Zusammenarbeit von unternehmerisch tätigen Fachleuten im Team angemessen berücksichtigt.</a:t>
          </a:r>
        </a:p>
      </dgm:t>
    </dgm:pt>
    <dgm:pt modelId="{ED4D42A7-AA77-484E-9E79-C3ACBFDDD749}" type="parTrans" cxnId="{346D8864-0122-4C76-B680-D1F3304D662C}">
      <dgm:prSet/>
      <dgm:spPr/>
      <dgm:t>
        <a:bodyPr/>
        <a:lstStyle/>
        <a:p>
          <a:endParaRPr lang="de-DE" noProof="0" dirty="0"/>
        </a:p>
      </dgm:t>
    </dgm:pt>
    <dgm:pt modelId="{6CFE643C-E767-4A17-8833-094D1C9010E7}" type="sibTrans" cxnId="{346D8864-0122-4C76-B680-D1F3304D662C}">
      <dgm:prSet/>
      <dgm:spPr/>
      <dgm:t>
        <a:bodyPr/>
        <a:lstStyle/>
        <a:p>
          <a:endParaRPr lang="de-DE" noProof="0" dirty="0"/>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2"/>
      <dgm:spPr/>
    </dgm:pt>
    <dgm:pt modelId="{4764129B-7761-4B95-A03D-502AE032A78A}" type="pres">
      <dgm:prSet presAssocID="{9BBD28ED-822E-4AAF-9863-41B96A812890}" presName="parentText" presStyleLbl="node1" presStyleIdx="0" presStyleCnt="2" custScaleX="113825" custScaleY="11798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2">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2"/>
      <dgm:spPr/>
    </dgm:pt>
    <dgm:pt modelId="{5368F5F0-0155-4F7D-A6DE-89E67052E07A}" type="pres">
      <dgm:prSet presAssocID="{D51BFEAE-B0D4-4920-ADF0-5667C068D592}" presName="parentText" presStyleLbl="node1" presStyleIdx="1" presStyleCnt="2" custScaleX="11382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2">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346D8864-0122-4C76-B680-D1F3304D662C}" srcId="{D51BFEAE-B0D4-4920-ADF0-5667C068D592}" destId="{E7980370-0A6E-402E-B734-B02EEEDF9051}" srcOrd="0" destOrd="0" parTransId="{ED4D42A7-AA77-484E-9E79-C3ACBFDDD749}" sibTransId="{6CFE643C-E767-4A17-8833-094D1C9010E7}"/>
    <dgm:cxn modelId="{2CF40845-FA46-4969-8520-C9A30E98856B}" srcId="{9BBD28ED-822E-4AAF-9863-41B96A812890}" destId="{14FDC5FA-FC11-4798-B559-480A802A3B33}" srcOrd="0" destOrd="0" parTransId="{CDBB4606-A806-40DC-9BEF-24AE8AB81A8F}" sibTransId="{7846D640-E22C-4661-8267-57F519386CE2}"/>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331D93E6-7624-45E1-BE42-7F8C47A526F6}" type="presOf" srcId="{14FDC5FA-FC11-4798-B559-480A802A3B33}" destId="{F758E55E-F9F3-4981-BCEE-5D7BA43DD5DB}" srcOrd="0"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C3D866F0-8FCC-4477-B8B0-ACC21819A024}" type="presOf" srcId="{E7980370-0A6E-402E-B734-B02EEEDF9051}"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de-DE" sz="2400" noProof="0" dirty="0">
              <a:latin typeface="Helvetica Neue"/>
              <a:ea typeface="Microsoft Sans Serif" panose="020B0604020202020204" pitchFamily="34" charset="0"/>
              <a:cs typeface="Microsoft Sans Serif" panose="020B0604020202020204" pitchFamily="34" charset="0"/>
            </a:rPr>
            <a:t>Die Organisationen sollten individuelle Einnahmen, die Unterstützung des Engagements anderer Fachleute und wichtige Faktoren gleich gewichten, um den Wert der Zusammenarbeit zu betonen. </a:t>
          </a:r>
        </a:p>
      </dgm:t>
    </dgm:pt>
    <dgm:pt modelId="{E365FBAA-F7F0-403A-8397-9FD8F939C0A5}" type="parTrans" cxnId="{3E3F5C2E-585E-46E0-9B67-4CF15D9DE66C}">
      <dgm:prSet/>
      <dgm:spPr/>
      <dgm:t>
        <a:bodyPr/>
        <a:lstStyle/>
        <a:p>
          <a:endParaRPr lang="de-DE" sz="2400" noProof="0" dirty="0"/>
        </a:p>
      </dgm:t>
    </dgm:pt>
    <dgm:pt modelId="{CA4CCC53-C737-4D1A-A3D6-6E233543B85F}" type="sibTrans" cxnId="{3E3F5C2E-585E-46E0-9B67-4CF15D9DE66C}">
      <dgm:prSet custT="1"/>
      <dgm:spPr>
        <a:solidFill>
          <a:srgbClr val="4D94B7"/>
        </a:solidFill>
      </dgm:spPr>
      <dgm:t>
        <a:bodyPr/>
        <a:lstStyle/>
        <a:p>
          <a:endParaRPr lang="de-DE" sz="2400" noProof="0" dirty="0"/>
        </a:p>
      </dgm:t>
    </dgm:pt>
    <dgm:pt modelId="{481B99E2-07C2-4F31-B274-5C5173450CC9}">
      <dgm:prSet phldrT="[Texto]" custT="1"/>
      <dgm:spPr>
        <a:solidFill>
          <a:srgbClr val="78B17A"/>
        </a:solidFill>
      </dgm:spPr>
      <dgm:t>
        <a:bodyPr/>
        <a:lstStyle/>
        <a:p>
          <a:r>
            <a:rPr lang="de-DE" sz="2400" noProof="0" dirty="0">
              <a:latin typeface="Helvetica Neue"/>
              <a:ea typeface="Microsoft Sans Serif" panose="020B0604020202020204" pitchFamily="34" charset="0"/>
              <a:cs typeface="Microsoft Sans Serif" panose="020B0604020202020204" pitchFamily="34" charset="0"/>
            </a:rPr>
            <a:t>Die Unternehmen müssen den Mut aufbringen, alternative strukturelle Optionen zu prüfen, um brillante junge Fachkräfte zu halten.</a:t>
          </a:r>
        </a:p>
      </dgm:t>
    </dgm:pt>
    <dgm:pt modelId="{B9409D82-36F5-4F73-B775-3E85ACD12163}" type="parTrans" cxnId="{28923907-63B0-42D4-A1D0-E5764EC029D6}">
      <dgm:prSet/>
      <dgm:spPr/>
      <dgm:t>
        <a:bodyPr/>
        <a:lstStyle/>
        <a:p>
          <a:endParaRPr lang="de-DE" sz="2400" noProof="0" dirty="0"/>
        </a:p>
      </dgm:t>
    </dgm:pt>
    <dgm:pt modelId="{25726D37-C14A-41C3-B5DA-0AA7BB9A5C7F}" type="sibTrans" cxnId="{28923907-63B0-42D4-A1D0-E5764EC029D6}">
      <dgm:prSet custT="1"/>
      <dgm:spPr>
        <a:solidFill>
          <a:srgbClr val="78B17A"/>
        </a:solidFill>
      </dgm:spPr>
      <dgm:t>
        <a:bodyPr/>
        <a:lstStyle/>
        <a:p>
          <a:endParaRPr lang="de-DE" sz="2400" noProof="0" dirty="0"/>
        </a:p>
      </dgm:t>
    </dgm:pt>
    <dgm:pt modelId="{D3D983BC-C515-40C3-9047-D7D1391B1F27}">
      <dgm:prSet custT="1"/>
      <dgm:spPr/>
      <dgm:t>
        <a:bodyPr/>
        <a:lstStyle/>
        <a:p>
          <a:r>
            <a:rPr lang="de-DE" sz="2400" noProof="0" dirty="0">
              <a:latin typeface="Helvetica Neue"/>
              <a:ea typeface="Microsoft Sans Serif" panose="020B0604020202020204" pitchFamily="34" charset="0"/>
              <a:cs typeface="Microsoft Sans Serif" panose="020B0604020202020204" pitchFamily="34" charset="0"/>
            </a:rPr>
            <a:t>Es ist wichtig, erfahrenen und langfristig orientierten Unternehmenden zusätzliche Zeit zu geben, um ihre Investitionen zu realisieren und andere Märkte und Dienst-leistungssektoren zu erkunden und zu expandieren. </a:t>
          </a:r>
        </a:p>
      </dgm:t>
    </dgm:pt>
    <dgm:pt modelId="{FCA0CEAB-B087-480A-9151-5EFAB6B03568}" type="parTrans" cxnId="{EFED3F2F-DED7-42FB-869E-6AF160A33A7A}">
      <dgm:prSet/>
      <dgm:spPr/>
      <dgm:t>
        <a:bodyPr/>
        <a:lstStyle/>
        <a:p>
          <a:endParaRPr lang="de-DE" noProof="0" dirty="0"/>
        </a:p>
      </dgm:t>
    </dgm:pt>
    <dgm:pt modelId="{7BAA3435-1B7D-47B3-8F31-1DC9A997095B}" type="sibTrans" cxnId="{EFED3F2F-DED7-42FB-869E-6AF160A33A7A}">
      <dgm:prSet/>
      <dgm:spPr/>
      <dgm:t>
        <a:bodyPr/>
        <a:lstStyle/>
        <a:p>
          <a:endParaRPr lang="de-DE" noProof="0" dirty="0"/>
        </a:p>
      </dgm:t>
    </dgm:pt>
    <dgm:pt modelId="{ACB8300B-DAEB-4002-BFC6-2F8944C61106}">
      <dgm:prSet custT="1"/>
      <dgm:spPr/>
      <dgm:t>
        <a:bodyPr/>
        <a:lstStyle/>
        <a:p>
          <a:r>
            <a:rPr lang="de-DE" sz="2400" noProof="0" dirty="0">
              <a:latin typeface="Helvetica Neue"/>
              <a:ea typeface="Microsoft Sans Serif" panose="020B0604020202020204" pitchFamily="34" charset="0"/>
              <a:cs typeface="Microsoft Sans Serif" panose="020B0604020202020204" pitchFamily="34" charset="0"/>
            </a:rPr>
            <a:t>Interne Partnertreffen und öffentliche Anerkennungen sollten sich nicht nur auf Einzelleistungen, sondern auch auf unternehmerische Gruppenarbeit konzentrieren. </a:t>
          </a:r>
          <a:endParaRPr lang="de-DE" sz="2400" noProof="0" dirty="0">
            <a:latin typeface="Helvetica Neue"/>
          </a:endParaRPr>
        </a:p>
      </dgm:t>
    </dgm:pt>
    <dgm:pt modelId="{C008A93E-3B10-4D1F-8264-305ABED6764F}" type="parTrans" cxnId="{2227972E-B265-44D7-9F55-24BA7941DB75}">
      <dgm:prSet/>
      <dgm:spPr/>
      <dgm:t>
        <a:bodyPr/>
        <a:lstStyle/>
        <a:p>
          <a:endParaRPr lang="de-DE" noProof="0" dirty="0"/>
        </a:p>
      </dgm:t>
    </dgm:pt>
    <dgm:pt modelId="{4C97914D-C235-4105-9BFC-99A0527597FF}" type="sibTrans" cxnId="{2227972E-B265-44D7-9F55-24BA7941DB75}">
      <dgm:prSet/>
      <dgm:spPr/>
      <dgm:t>
        <a:bodyPr/>
        <a:lstStyle/>
        <a:p>
          <a:endParaRPr lang="de-DE"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4" custScaleX="134077">
        <dgm:presLayoutVars>
          <dgm:bulletEnabled val="1"/>
        </dgm:presLayoutVars>
      </dgm:prSet>
      <dgm:spPr/>
    </dgm:pt>
    <dgm:pt modelId="{B049AB22-CB79-4239-957A-264D6567709F}" type="pres">
      <dgm:prSet presAssocID="{CA4CCC53-C737-4D1A-A3D6-6E233543B85F}" presName="sibTrans" presStyleLbl="sibTrans2D1" presStyleIdx="0" presStyleCnt="3"/>
      <dgm:spPr/>
    </dgm:pt>
    <dgm:pt modelId="{C973A0D1-4934-4DA6-ABBF-9B27F8240C15}" type="pres">
      <dgm:prSet presAssocID="{CA4CCC53-C737-4D1A-A3D6-6E233543B85F}" presName="connectorText" presStyleLbl="sibTrans2D1" presStyleIdx="0" presStyleCnt="3"/>
      <dgm:spPr/>
    </dgm:pt>
    <dgm:pt modelId="{1A51DBB4-CE49-4EA3-A0A1-EC878643DC16}" type="pres">
      <dgm:prSet presAssocID="{D3D983BC-C515-40C3-9047-D7D1391B1F27}" presName="node" presStyleLbl="node1" presStyleIdx="1" presStyleCnt="4" custLinFactNeighborX="2986" custLinFactNeighborY="23">
        <dgm:presLayoutVars>
          <dgm:bulletEnabled val="1"/>
        </dgm:presLayoutVars>
      </dgm:prSet>
      <dgm:spPr/>
    </dgm:pt>
    <dgm:pt modelId="{47A2ED89-F85C-457C-9DF5-60B1283D7CEC}" type="pres">
      <dgm:prSet presAssocID="{7BAA3435-1B7D-47B3-8F31-1DC9A997095B}" presName="sibTrans" presStyleLbl="sibTrans2D1" presStyleIdx="1" presStyleCnt="3"/>
      <dgm:spPr/>
    </dgm:pt>
    <dgm:pt modelId="{02300276-2B4F-486A-9A97-C29853CE3613}" type="pres">
      <dgm:prSet presAssocID="{7BAA3435-1B7D-47B3-8F31-1DC9A997095B}" presName="connectorText" presStyleLbl="sibTrans2D1" presStyleIdx="1" presStyleCnt="3"/>
      <dgm:spPr/>
    </dgm:pt>
    <dgm:pt modelId="{361931FD-1DED-4571-8576-DC40683A8DA4}" type="pres">
      <dgm:prSet presAssocID="{ACB8300B-DAEB-4002-BFC6-2F8944C61106}" presName="node" presStyleLbl="node1" presStyleIdx="2" presStyleCnt="4">
        <dgm:presLayoutVars>
          <dgm:bulletEnabled val="1"/>
        </dgm:presLayoutVars>
      </dgm:prSet>
      <dgm:spPr/>
    </dgm:pt>
    <dgm:pt modelId="{1A00E249-D9AA-41E8-A4CE-7044BF31277E}" type="pres">
      <dgm:prSet presAssocID="{4C97914D-C235-4105-9BFC-99A0527597FF}" presName="sibTrans" presStyleLbl="sibTrans2D1" presStyleIdx="2" presStyleCnt="3"/>
      <dgm:spPr/>
    </dgm:pt>
    <dgm:pt modelId="{DA9DB881-6DC3-486A-B3A7-B3E72E86201F}" type="pres">
      <dgm:prSet presAssocID="{4C97914D-C235-4105-9BFC-99A0527597FF}" presName="connectorText" presStyleLbl="sibTrans2D1" presStyleIdx="2" presStyleCnt="3"/>
      <dgm:spPr/>
    </dgm:pt>
    <dgm:pt modelId="{BEFF05DD-BC54-49FA-ABC3-1F8158BEDE33}" type="pres">
      <dgm:prSet presAssocID="{481B99E2-07C2-4F31-B274-5C5173450CC9}" presName="node" presStyleLbl="node1" presStyleIdx="3" presStyleCnt="4">
        <dgm:presLayoutVars>
          <dgm:bulletEnabled val="1"/>
        </dgm:presLayoutVars>
      </dgm:prSet>
      <dgm:spPr/>
    </dgm:pt>
  </dgm:ptLst>
  <dgm:cxnLst>
    <dgm:cxn modelId="{28923907-63B0-42D4-A1D0-E5764EC029D6}" srcId="{79E588ED-7EBD-4940-A553-F6D0A1C66C40}" destId="{481B99E2-07C2-4F31-B274-5C5173450CC9}" srcOrd="3" destOrd="0" parTransId="{B9409D82-36F5-4F73-B775-3E85ACD12163}" sibTransId="{25726D37-C14A-41C3-B5DA-0AA7BB9A5C7F}"/>
    <dgm:cxn modelId="{7ABDEA1E-696C-479F-B0EA-EE00331FE2E5}" type="presOf" srcId="{CA4CCC53-C737-4D1A-A3D6-6E233543B85F}" destId="{C973A0D1-4934-4DA6-ABBF-9B27F8240C15}" srcOrd="1"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2227972E-B265-44D7-9F55-24BA7941DB75}" srcId="{79E588ED-7EBD-4940-A553-F6D0A1C66C40}" destId="{ACB8300B-DAEB-4002-BFC6-2F8944C61106}" srcOrd="2" destOrd="0" parTransId="{C008A93E-3B10-4D1F-8264-305ABED6764F}" sibTransId="{4C97914D-C235-4105-9BFC-99A0527597FF}"/>
    <dgm:cxn modelId="{EFED3F2F-DED7-42FB-869E-6AF160A33A7A}" srcId="{79E588ED-7EBD-4940-A553-F6D0A1C66C40}" destId="{D3D983BC-C515-40C3-9047-D7D1391B1F27}" srcOrd="1" destOrd="0" parTransId="{FCA0CEAB-B087-480A-9151-5EFAB6B03568}" sibTransId="{7BAA3435-1B7D-47B3-8F31-1DC9A997095B}"/>
    <dgm:cxn modelId="{FBCA6A2F-95A1-416A-9363-355E7AE23C54}" type="presOf" srcId="{7BAA3435-1B7D-47B3-8F31-1DC9A997095B}" destId="{47A2ED89-F85C-457C-9DF5-60B1283D7CEC}" srcOrd="0" destOrd="0" presId="urn:microsoft.com/office/officeart/2005/8/layout/process1"/>
    <dgm:cxn modelId="{174D6F7F-AE26-4E4D-8869-895D2B90A809}" type="presOf" srcId="{4C97914D-C235-4105-9BFC-99A0527597FF}" destId="{DA9DB881-6DC3-486A-B3A7-B3E72E86201F}"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19D20B91-4DE2-462F-8D82-6E0741B570AC}" type="presOf" srcId="{4C97914D-C235-4105-9BFC-99A0527597FF}" destId="{1A00E249-D9AA-41E8-A4CE-7044BF31277E}" srcOrd="0" destOrd="0" presId="urn:microsoft.com/office/officeart/2005/8/layout/process1"/>
    <dgm:cxn modelId="{EB7A9095-9ADB-4DC7-94D9-3DA758390DB1}" type="presOf" srcId="{D3D983BC-C515-40C3-9047-D7D1391B1F27}" destId="{1A51DBB4-CE49-4EA3-A0A1-EC878643DC16}"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82F2CBCB-791A-4F61-90EC-1E31853B16A5}" type="presOf" srcId="{ACB8300B-DAEB-4002-BFC6-2F8944C61106}" destId="{361931FD-1DED-4571-8576-DC40683A8DA4}"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3C2037F7-5CBC-4DA3-8005-9BCF93240AAF}" type="presOf" srcId="{7BAA3435-1B7D-47B3-8F31-1DC9A997095B}" destId="{02300276-2B4F-486A-9A97-C29853CE3613}" srcOrd="1"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15D3E4AB-812F-46F1-BD1B-5D86A94192D5}" type="presParOf" srcId="{86DBD685-4E9F-4113-AECB-029909B7CCA1}" destId="{1A51DBB4-CE49-4EA3-A0A1-EC878643DC16}" srcOrd="2" destOrd="0" presId="urn:microsoft.com/office/officeart/2005/8/layout/process1"/>
    <dgm:cxn modelId="{AB929757-DB25-421D-BF03-E2996D3F5AAF}" type="presParOf" srcId="{86DBD685-4E9F-4113-AECB-029909B7CCA1}" destId="{47A2ED89-F85C-457C-9DF5-60B1283D7CEC}" srcOrd="3" destOrd="0" presId="urn:microsoft.com/office/officeart/2005/8/layout/process1"/>
    <dgm:cxn modelId="{F3E89BF0-0382-4A2F-B65E-0B182334C881}" type="presParOf" srcId="{47A2ED89-F85C-457C-9DF5-60B1283D7CEC}" destId="{02300276-2B4F-486A-9A97-C29853CE3613}" srcOrd="0" destOrd="0" presId="urn:microsoft.com/office/officeart/2005/8/layout/process1"/>
    <dgm:cxn modelId="{D29284AF-4FDD-4C26-A6D2-2576187CD895}" type="presParOf" srcId="{86DBD685-4E9F-4113-AECB-029909B7CCA1}" destId="{361931FD-1DED-4571-8576-DC40683A8DA4}" srcOrd="4" destOrd="0" presId="urn:microsoft.com/office/officeart/2005/8/layout/process1"/>
    <dgm:cxn modelId="{FC31930D-3FAF-4EEF-A77B-DE29B55DD361}" type="presParOf" srcId="{86DBD685-4E9F-4113-AECB-029909B7CCA1}" destId="{1A00E249-D9AA-41E8-A4CE-7044BF31277E}" srcOrd="5" destOrd="0" presId="urn:microsoft.com/office/officeart/2005/8/layout/process1"/>
    <dgm:cxn modelId="{A31D3E2C-A226-444E-9D89-911140E534ED}" type="presParOf" srcId="{1A00E249-D9AA-41E8-A4CE-7044BF31277E}" destId="{DA9DB881-6DC3-486A-B3A7-B3E72E86201F}" srcOrd="0" destOrd="0" presId="urn:microsoft.com/office/officeart/2005/8/layout/process1"/>
    <dgm:cxn modelId="{C368DB53-8C83-44F3-8BC0-38BE85B6E180}" type="presParOf" srcId="{86DBD685-4E9F-4113-AECB-029909B7CCA1}" destId="{BEFF05DD-BC54-49FA-ABC3-1F8158BEDE3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de-DE" sz="2100" noProof="0" dirty="0">
              <a:latin typeface="Helvetica Neue" panose="020B0604020202020204"/>
              <a:ea typeface="Microsoft Sans Serif" panose="020B0604020202020204" pitchFamily="34" charset="0"/>
              <a:cs typeface="Microsoft Sans Serif" panose="020B0604020202020204" pitchFamily="34" charset="0"/>
            </a:rPr>
            <a:t>Achten Sie darauf, dass Sie die vereinbarten Besprechungs-zeiten einhalten, wenn Sie Ihre Intrapreneur*innen wirklich zur Verantwortung ziehen wollen. </a:t>
          </a:r>
          <a:endParaRPr lang="de-DE" sz="2100" noProof="0" dirty="0">
            <a:latin typeface="Helvetica Neue" panose="020B0604020202020204"/>
          </a:endParaRPr>
        </a:p>
      </dgm:t>
    </dgm:pt>
    <dgm:pt modelId="{E365FBAA-F7F0-403A-8397-9FD8F939C0A5}" type="parTrans" cxnId="{3E3F5C2E-585E-46E0-9B67-4CF15D9DE66C}">
      <dgm:prSet/>
      <dgm:spPr/>
      <dgm:t>
        <a:bodyPr/>
        <a:lstStyle/>
        <a:p>
          <a:endParaRPr lang="de-DE" sz="2400" noProof="0" dirty="0"/>
        </a:p>
      </dgm:t>
    </dgm:pt>
    <dgm:pt modelId="{CA4CCC53-C737-4D1A-A3D6-6E233543B85F}" type="sibTrans" cxnId="{3E3F5C2E-585E-46E0-9B67-4CF15D9DE66C}">
      <dgm:prSet custT="1"/>
      <dgm:spPr>
        <a:solidFill>
          <a:srgbClr val="4D94B7"/>
        </a:solidFill>
      </dgm:spPr>
      <dgm:t>
        <a:bodyPr/>
        <a:lstStyle/>
        <a:p>
          <a:endParaRPr lang="de-DE" sz="2400" noProof="0" dirty="0"/>
        </a:p>
      </dgm:t>
    </dgm:pt>
    <dgm:pt modelId="{481B99E2-07C2-4F31-B274-5C5173450CC9}">
      <dgm:prSet phldrT="[Texto]" custT="1"/>
      <dgm:spPr>
        <a:solidFill>
          <a:srgbClr val="78B17A"/>
        </a:solidFill>
      </dgm:spPr>
      <dgm:t>
        <a:bodyPr/>
        <a:lstStyle/>
        <a:p>
          <a:r>
            <a:rPr lang="de-DE" sz="2100" noProof="0" dirty="0">
              <a:latin typeface="Helvetica Neue" panose="020B0604020202020204"/>
              <a:ea typeface="Microsoft Sans Serif" panose="020B0604020202020204" pitchFamily="34" charset="0"/>
              <a:cs typeface="Microsoft Sans Serif" panose="020B0604020202020204" pitchFamily="34" charset="0"/>
            </a:rPr>
            <a:t>Nutzen Sie die Bewert-ungen, um Ihre Position als vertrauens-würdige*r Beratende*r zu stärken. </a:t>
          </a:r>
          <a:endParaRPr lang="de-DE" sz="2100" noProof="0" dirty="0">
            <a:latin typeface="Helvetica Neue" panose="020B0604020202020204"/>
          </a:endParaRPr>
        </a:p>
      </dgm:t>
    </dgm:pt>
    <dgm:pt modelId="{B9409D82-36F5-4F73-B775-3E85ACD12163}" type="parTrans" cxnId="{28923907-63B0-42D4-A1D0-E5764EC029D6}">
      <dgm:prSet/>
      <dgm:spPr/>
      <dgm:t>
        <a:bodyPr/>
        <a:lstStyle/>
        <a:p>
          <a:endParaRPr lang="de-DE" sz="2400" noProof="0" dirty="0"/>
        </a:p>
      </dgm:t>
    </dgm:pt>
    <dgm:pt modelId="{25726D37-C14A-41C3-B5DA-0AA7BB9A5C7F}" type="sibTrans" cxnId="{28923907-63B0-42D4-A1D0-E5764EC029D6}">
      <dgm:prSet custT="1"/>
      <dgm:spPr>
        <a:solidFill>
          <a:srgbClr val="78B17A"/>
        </a:solidFill>
      </dgm:spPr>
      <dgm:t>
        <a:bodyPr/>
        <a:lstStyle/>
        <a:p>
          <a:endParaRPr lang="de-DE" sz="2400" noProof="0" dirty="0"/>
        </a:p>
      </dgm:t>
    </dgm:pt>
    <dgm:pt modelId="{83888EDB-D508-422E-B9A0-24C7742CD4E7}">
      <dgm:prSet phldrT="[Texto]" custT="1"/>
      <dgm:spPr>
        <a:solidFill>
          <a:srgbClr val="AED633"/>
        </a:solidFill>
      </dgm:spPr>
      <dgm:t>
        <a:bodyPr/>
        <a:lstStyle/>
        <a:p>
          <a:r>
            <a:rPr lang="de-DE" sz="2100" noProof="0" dirty="0">
              <a:latin typeface="Helvetica Neue" panose="020B0604020202020204"/>
              <a:ea typeface="Microsoft Sans Serif" panose="020B0604020202020204" pitchFamily="34" charset="0"/>
              <a:cs typeface="Microsoft Sans Serif" panose="020B0604020202020204" pitchFamily="34" charset="0"/>
            </a:rPr>
            <a:t>Entscheiden Sie über neue Ziele und Finanzierungen, während Sie das Team behutsam auf den richtigen Weg führen.</a:t>
          </a:r>
        </a:p>
        <a:p>
          <a:endParaRPr lang="de-DE" sz="2100" noProof="0" dirty="0">
            <a:latin typeface="Helvetica Neue" panose="020B0604020202020204"/>
          </a:endParaRPr>
        </a:p>
      </dgm:t>
    </dgm:pt>
    <dgm:pt modelId="{3592B604-65E3-405B-A8EF-A2A8E584F15E}" type="parTrans" cxnId="{8DC64D60-50D3-49FA-8A32-9B8BDAE761DA}">
      <dgm:prSet/>
      <dgm:spPr/>
      <dgm:t>
        <a:bodyPr/>
        <a:lstStyle/>
        <a:p>
          <a:endParaRPr lang="de-DE" sz="2400" noProof="0" dirty="0"/>
        </a:p>
      </dgm:t>
    </dgm:pt>
    <dgm:pt modelId="{C3B89293-49C3-4627-94FF-417DD0944269}" type="sibTrans" cxnId="{8DC64D60-50D3-49FA-8A32-9B8BDAE761DA}">
      <dgm:prSet/>
      <dgm:spPr/>
      <dgm:t>
        <a:bodyPr/>
        <a:lstStyle/>
        <a:p>
          <a:endParaRPr lang="de-DE" sz="2400" noProof="0" dirty="0"/>
        </a:p>
      </dgm:t>
    </dgm:pt>
    <dgm:pt modelId="{04666621-46AD-40D4-8639-9BD0BB0B2280}">
      <dgm:prSet phldrT="[Texto]" custT="1"/>
      <dgm:spPr>
        <a:solidFill>
          <a:srgbClr val="AED633"/>
        </a:solidFill>
      </dgm:spPr>
      <dgm:t>
        <a:bodyPr/>
        <a:lstStyle/>
        <a:p>
          <a:r>
            <a:rPr lang="de-DE" sz="2100" noProof="0" dirty="0">
              <a:latin typeface="Helvetica Neue" panose="020B0604020202020204"/>
              <a:ea typeface="Microsoft Sans Serif" panose="020B0604020202020204" pitchFamily="34" charset="0"/>
              <a:cs typeface="Microsoft Sans Serif" panose="020B0604020202020204" pitchFamily="34" charset="0"/>
            </a:rPr>
            <a:t>Bestrafen Sie niemals Ihre Intrapreneur*innen, wenn ein Projekt nicht funktioniert. Die meisten Intrapreneurship-bemühungen scheitern tatsächlich. </a:t>
          </a:r>
          <a:endParaRPr lang="de-DE" sz="2100" noProof="0" dirty="0">
            <a:latin typeface="Helvetica Neue" panose="020B0604020202020204"/>
          </a:endParaRPr>
        </a:p>
      </dgm:t>
    </dgm:pt>
    <dgm:pt modelId="{4676A69C-5C6C-4F2D-A201-735515F566EE}" type="parTrans" cxnId="{CC398513-51FE-4CB9-9770-75BA274282EB}">
      <dgm:prSet/>
      <dgm:spPr/>
      <dgm:t>
        <a:bodyPr/>
        <a:lstStyle/>
        <a:p>
          <a:endParaRPr lang="de-DE" noProof="0" dirty="0"/>
        </a:p>
      </dgm:t>
    </dgm:pt>
    <dgm:pt modelId="{09683709-6212-42A3-B6C7-F4C14E4957A7}" type="sibTrans" cxnId="{CC398513-51FE-4CB9-9770-75BA274282EB}">
      <dgm:prSet/>
      <dgm:spPr/>
      <dgm:t>
        <a:bodyPr/>
        <a:lstStyle/>
        <a:p>
          <a:endParaRPr lang="de-DE" noProof="0" dirty="0"/>
        </a:p>
      </dgm:t>
    </dgm:pt>
    <dgm:pt modelId="{4229AF86-1F8E-4846-8005-ECD35CC7D1FA}">
      <dgm:prSet phldrT="[Texto]" custT="1"/>
      <dgm:spPr>
        <a:solidFill>
          <a:srgbClr val="AED633"/>
        </a:solidFill>
      </dgm:spPr>
      <dgm:t>
        <a:bodyPr/>
        <a:lstStyle/>
        <a:p>
          <a:r>
            <a:rPr lang="de-DE" sz="2100" noProof="0" dirty="0">
              <a:latin typeface="Helvetica Neue" panose="020B0604020202020204"/>
              <a:ea typeface="Microsoft Sans Serif" panose="020B0604020202020204" pitchFamily="34" charset="0"/>
              <a:cs typeface="Microsoft Sans Serif" panose="020B0604020202020204" pitchFamily="34" charset="0"/>
            </a:rPr>
            <a:t>Wenn Sie der Meinung sind, dass das Projekt seinen Abschluss gefunden hat, ist es Ihre Aufgabe, es zu beenden und die Intrapreneur*innen dabei zu unterstützen, ihr nächstes Vorhaben in Angriff zu nehmen. </a:t>
          </a:r>
          <a:endParaRPr lang="de-DE" sz="2100" noProof="0" dirty="0">
            <a:latin typeface="Helvetica Neue" panose="020B0604020202020204"/>
          </a:endParaRPr>
        </a:p>
      </dgm:t>
    </dgm:pt>
    <dgm:pt modelId="{F0704586-52E4-4FC6-937E-86B9487118D5}" type="parTrans" cxnId="{10B2AFA9-73E1-476B-B0D5-F79E4EC65DCE}">
      <dgm:prSet/>
      <dgm:spPr/>
      <dgm:t>
        <a:bodyPr/>
        <a:lstStyle/>
        <a:p>
          <a:endParaRPr lang="de-DE" noProof="0" dirty="0"/>
        </a:p>
      </dgm:t>
    </dgm:pt>
    <dgm:pt modelId="{59F0459C-E91E-46EA-92F3-5E812E3B8CD8}" type="sibTrans" cxnId="{10B2AFA9-73E1-476B-B0D5-F79E4EC65DCE}">
      <dgm:prSet/>
      <dgm:spPr/>
      <dgm:t>
        <a:bodyPr/>
        <a:lstStyle/>
        <a:p>
          <a:endParaRPr lang="de-DE"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5" custScaleX="121004">
        <dgm:presLayoutVars>
          <dgm:bulletEnabled val="1"/>
        </dgm:presLayoutVars>
      </dgm:prSet>
      <dgm:spPr/>
    </dgm:pt>
    <dgm:pt modelId="{B049AB22-CB79-4239-957A-264D6567709F}" type="pres">
      <dgm:prSet presAssocID="{CA4CCC53-C737-4D1A-A3D6-6E233543B85F}" presName="sibTrans" presStyleLbl="sibTrans2D1" presStyleIdx="0" presStyleCnt="4"/>
      <dgm:spPr/>
    </dgm:pt>
    <dgm:pt modelId="{C973A0D1-4934-4DA6-ABBF-9B27F8240C15}" type="pres">
      <dgm:prSet presAssocID="{CA4CCC53-C737-4D1A-A3D6-6E233543B85F}" presName="connectorText" presStyleLbl="sibTrans2D1" presStyleIdx="0" presStyleCnt="4"/>
      <dgm:spPr/>
    </dgm:pt>
    <dgm:pt modelId="{BEFF05DD-BC54-49FA-ABC3-1F8158BEDE33}" type="pres">
      <dgm:prSet presAssocID="{481B99E2-07C2-4F31-B274-5C5173450CC9}" presName="node" presStyleLbl="node1" presStyleIdx="1" presStyleCnt="5" custScaleX="91701">
        <dgm:presLayoutVars>
          <dgm:bulletEnabled val="1"/>
        </dgm:presLayoutVars>
      </dgm:prSet>
      <dgm:spPr/>
    </dgm:pt>
    <dgm:pt modelId="{3703EE76-B3B5-46AA-A5D5-72A92C20F269}" type="pres">
      <dgm:prSet presAssocID="{25726D37-C14A-41C3-B5DA-0AA7BB9A5C7F}" presName="sibTrans" presStyleLbl="sibTrans2D1" presStyleIdx="1" presStyleCnt="4"/>
      <dgm:spPr/>
    </dgm:pt>
    <dgm:pt modelId="{C0732546-655D-4AEB-AAC0-13E6F6AC30E0}" type="pres">
      <dgm:prSet presAssocID="{25726D37-C14A-41C3-B5DA-0AA7BB9A5C7F}" presName="connectorText" presStyleLbl="sibTrans2D1" presStyleIdx="1" presStyleCnt="4"/>
      <dgm:spPr/>
    </dgm:pt>
    <dgm:pt modelId="{D74DD934-AFAA-4200-85A6-D99B1BD1E306}" type="pres">
      <dgm:prSet presAssocID="{83888EDB-D508-422E-B9A0-24C7742CD4E7}" presName="node" presStyleLbl="node1" presStyleIdx="2" presStyleCnt="5" custScaleX="118461">
        <dgm:presLayoutVars>
          <dgm:bulletEnabled val="1"/>
        </dgm:presLayoutVars>
      </dgm:prSet>
      <dgm:spPr/>
    </dgm:pt>
    <dgm:pt modelId="{5E582A72-72C0-41B8-A2AD-2916C50BDD9A}" type="pres">
      <dgm:prSet presAssocID="{C3B89293-49C3-4627-94FF-417DD0944269}" presName="sibTrans" presStyleLbl="sibTrans2D1" presStyleIdx="2" presStyleCnt="4"/>
      <dgm:spPr/>
    </dgm:pt>
    <dgm:pt modelId="{199E5F0B-77EC-40EF-89D9-DA9434E63361}" type="pres">
      <dgm:prSet presAssocID="{C3B89293-49C3-4627-94FF-417DD0944269}" presName="connectorText" presStyleLbl="sibTrans2D1" presStyleIdx="2" presStyleCnt="4"/>
      <dgm:spPr/>
    </dgm:pt>
    <dgm:pt modelId="{AED5F8EC-C5A6-442A-8C3C-1FA41DD78C22}" type="pres">
      <dgm:prSet presAssocID="{4229AF86-1F8E-4846-8005-ECD35CC7D1FA}" presName="node" presStyleLbl="node1" presStyleIdx="3" presStyleCnt="5" custScaleX="144864">
        <dgm:presLayoutVars>
          <dgm:bulletEnabled val="1"/>
        </dgm:presLayoutVars>
      </dgm:prSet>
      <dgm:spPr/>
    </dgm:pt>
    <dgm:pt modelId="{6CE14338-2AC7-4F7E-8502-7F23EB8E5BD9}" type="pres">
      <dgm:prSet presAssocID="{59F0459C-E91E-46EA-92F3-5E812E3B8CD8}" presName="sibTrans" presStyleLbl="sibTrans2D1" presStyleIdx="3" presStyleCnt="4"/>
      <dgm:spPr/>
    </dgm:pt>
    <dgm:pt modelId="{E472C655-5D8E-4A00-BB83-041D4B82C18F}" type="pres">
      <dgm:prSet presAssocID="{59F0459C-E91E-46EA-92F3-5E812E3B8CD8}" presName="connectorText" presStyleLbl="sibTrans2D1" presStyleIdx="3" presStyleCnt="4"/>
      <dgm:spPr/>
    </dgm:pt>
    <dgm:pt modelId="{10AFD01F-0C50-49B5-BBA4-63F6B3C0EBE5}" type="pres">
      <dgm:prSet presAssocID="{04666621-46AD-40D4-8639-9BD0BB0B2280}" presName="node" presStyleLbl="node1" presStyleIdx="4" presStyleCnt="5" custScaleX="129644">
        <dgm:presLayoutVars>
          <dgm:bulletEnabled val="1"/>
        </dgm:presLayoutVars>
      </dgm:prSet>
      <dgm:spPr/>
    </dgm:pt>
  </dgm:ptLst>
  <dgm:cxnLst>
    <dgm:cxn modelId="{E98EA705-D464-45D6-B20A-E9A2D856AE23}" type="presOf" srcId="{04666621-46AD-40D4-8639-9BD0BB0B2280}" destId="{10AFD01F-0C50-49B5-BBA4-63F6B3C0EBE5}" srcOrd="0" destOrd="0" presId="urn:microsoft.com/office/officeart/2005/8/layout/process1"/>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CC398513-51FE-4CB9-9770-75BA274282EB}" srcId="{79E588ED-7EBD-4940-A553-F6D0A1C66C40}" destId="{04666621-46AD-40D4-8639-9BD0BB0B2280}" srcOrd="4" destOrd="0" parTransId="{4676A69C-5C6C-4F2D-A201-735515F566EE}" sibTransId="{09683709-6212-42A3-B6C7-F4C14E4957A7}"/>
    <dgm:cxn modelId="{C7120D18-0A8B-48FC-AC15-36EBFA10FCDA}" type="presOf" srcId="{59F0459C-E91E-46EA-92F3-5E812E3B8CD8}" destId="{6CE14338-2AC7-4F7E-8502-7F23EB8E5BD9}" srcOrd="0" destOrd="0" presId="urn:microsoft.com/office/officeart/2005/8/layout/process1"/>
    <dgm:cxn modelId="{46BB931E-B33B-40D8-BF6E-B83D576EA6ED}" type="presOf" srcId="{C3B89293-49C3-4627-94FF-417DD0944269}" destId="{5E582A72-72C0-41B8-A2AD-2916C50BDD9A}"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460DD378-53DF-4E4E-8059-3799076CD1C0}" type="presOf" srcId="{59F0459C-E91E-46EA-92F3-5E812E3B8CD8}" destId="{E472C655-5D8E-4A00-BB83-041D4B82C18F}" srcOrd="1" destOrd="0" presId="urn:microsoft.com/office/officeart/2005/8/layout/process1"/>
    <dgm:cxn modelId="{9B18F782-9339-4A5C-9FDA-F494DC7BEB7A}" type="presOf" srcId="{C3B89293-49C3-4627-94FF-417DD0944269}" destId="{199E5F0B-77EC-40EF-89D9-DA9434E63361}" srcOrd="1" destOrd="0" presId="urn:microsoft.com/office/officeart/2005/8/layout/process1"/>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10B2AFA9-73E1-476B-B0D5-F79E4EC65DCE}" srcId="{79E588ED-7EBD-4940-A553-F6D0A1C66C40}" destId="{4229AF86-1F8E-4846-8005-ECD35CC7D1FA}" srcOrd="3" destOrd="0" parTransId="{F0704586-52E4-4FC6-937E-86B9487118D5}" sibTransId="{59F0459C-E91E-46EA-92F3-5E812E3B8CD8}"/>
    <dgm:cxn modelId="{0F12A3B0-53CF-43DF-9D61-D6A2733F83A1}" type="presOf" srcId="{4229AF86-1F8E-4846-8005-ECD35CC7D1FA}" destId="{AED5F8EC-C5A6-442A-8C3C-1FA41DD78C22}"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 modelId="{5AFD89CC-A3AD-43DC-8A9C-77024151CB3C}" type="presParOf" srcId="{86DBD685-4E9F-4113-AECB-029909B7CCA1}" destId="{5E582A72-72C0-41B8-A2AD-2916C50BDD9A}" srcOrd="5" destOrd="0" presId="urn:microsoft.com/office/officeart/2005/8/layout/process1"/>
    <dgm:cxn modelId="{FF7761ED-A4CC-4022-96AA-4CE82F4D6B2D}" type="presParOf" srcId="{5E582A72-72C0-41B8-A2AD-2916C50BDD9A}" destId="{199E5F0B-77EC-40EF-89D9-DA9434E63361}" srcOrd="0" destOrd="0" presId="urn:microsoft.com/office/officeart/2005/8/layout/process1"/>
    <dgm:cxn modelId="{4C988640-A8F9-4A15-A901-A39FCBDFE625}" type="presParOf" srcId="{86DBD685-4E9F-4113-AECB-029909B7CCA1}" destId="{AED5F8EC-C5A6-442A-8C3C-1FA41DD78C22}" srcOrd="6" destOrd="0" presId="urn:microsoft.com/office/officeart/2005/8/layout/process1"/>
    <dgm:cxn modelId="{2608F120-E1A2-4880-BB62-4F3AB05B7A22}" type="presParOf" srcId="{86DBD685-4E9F-4113-AECB-029909B7CCA1}" destId="{6CE14338-2AC7-4F7E-8502-7F23EB8E5BD9}" srcOrd="7" destOrd="0" presId="urn:microsoft.com/office/officeart/2005/8/layout/process1"/>
    <dgm:cxn modelId="{FFBCBF26-6E6A-4E74-9B28-2D972AA0FAC8}" type="presParOf" srcId="{6CE14338-2AC7-4F7E-8502-7F23EB8E5BD9}" destId="{E472C655-5D8E-4A00-BB83-041D4B82C18F}" srcOrd="0" destOrd="0" presId="urn:microsoft.com/office/officeart/2005/8/layout/process1"/>
    <dgm:cxn modelId="{05F90AFB-C625-4A35-BFD3-6063B0DBDBB1}" type="presParOf" srcId="{86DBD685-4E9F-4113-AECB-029909B7CCA1}" destId="{10AFD01F-0C50-49B5-BBA4-63F6B3C0EBE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707490"/>
          <a:ext cx="10620000" cy="17151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687324"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de-DE" sz="2200" kern="1200" noProof="0" dirty="0">
              <a:latin typeface="Helvetica Neue"/>
            </a:rPr>
            <a:t>Eine Kultur der Offenheit, die durch die Verbreitung früherer innovativer Ideen gestärkt werden soll, um unternehmerisches Verhalten zu fördern.</a:t>
          </a:r>
        </a:p>
      </dsp:txBody>
      <dsp:txXfrm>
        <a:off x="0" y="707490"/>
        <a:ext cx="10620000" cy="1715175"/>
      </dsp:txXfrm>
    </dsp:sp>
    <dsp:sp modelId="{4764129B-7761-4B95-A03D-502AE032A78A}">
      <dsp:nvSpPr>
        <dsp:cNvPr id="0" name=""/>
        <dsp:cNvSpPr/>
      </dsp:nvSpPr>
      <dsp:spPr>
        <a:xfrm>
          <a:off x="531000" y="45179"/>
          <a:ext cx="8461750" cy="114939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a:rPr>
            <a:t>Mangelnde Kommunikation über den Grad der unternehmerischen Freiheit für Nachwuchskräfte</a:t>
          </a:r>
        </a:p>
      </dsp:txBody>
      <dsp:txXfrm>
        <a:off x="587109" y="101288"/>
        <a:ext cx="8349532" cy="1037173"/>
      </dsp:txXfrm>
    </dsp:sp>
    <dsp:sp modelId="{708B0FF5-326D-47CA-8907-B37CB19FA87D}">
      <dsp:nvSpPr>
        <dsp:cNvPr id="0" name=""/>
        <dsp:cNvSpPr/>
      </dsp:nvSpPr>
      <dsp:spPr>
        <a:xfrm>
          <a:off x="0" y="3087945"/>
          <a:ext cx="10620000" cy="2338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687324"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de-DE" sz="2200" kern="1200" noProof="0" dirty="0">
              <a:latin typeface="Helvetica Neue"/>
            </a:rPr>
            <a:t>Intrapreneurship wird häufig als Teamarbeit angesehen, und Zusammenarbeit ist der Schlüssel, aber nicht in allen Leistungsbeurteilungen unserer Instanzen wird die Bedeutung der Zusammenarbeit von unternehmerisch tätigen Fachleuten im Team angemessen berücksichtigt.</a:t>
          </a:r>
        </a:p>
      </dsp:txBody>
      <dsp:txXfrm>
        <a:off x="0" y="3087945"/>
        <a:ext cx="10620000" cy="2338875"/>
      </dsp:txXfrm>
    </dsp:sp>
    <dsp:sp modelId="{5368F5F0-0155-4F7D-A6DE-89E67052E07A}">
      <dsp:nvSpPr>
        <dsp:cNvPr id="0" name=""/>
        <dsp:cNvSpPr/>
      </dsp:nvSpPr>
      <dsp:spPr>
        <a:xfrm>
          <a:off x="531000" y="2600865"/>
          <a:ext cx="8461750" cy="9741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de-DE" sz="2400" kern="1200" noProof="0" dirty="0">
              <a:latin typeface="Helvetica Neue"/>
            </a:rPr>
            <a:t>Schwerpunkt auf individuellem persönlichem Einkommen statt auf Zusammenarbeit </a:t>
          </a:r>
        </a:p>
      </dsp:txBody>
      <dsp:txXfrm>
        <a:off x="578555" y="2648420"/>
        <a:ext cx="8366640"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2620" y="82419"/>
          <a:ext cx="3788179" cy="4767161"/>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a:ea typeface="Microsoft Sans Serif" panose="020B0604020202020204" pitchFamily="34" charset="0"/>
              <a:cs typeface="Microsoft Sans Serif" panose="020B0604020202020204" pitchFamily="34" charset="0"/>
            </a:rPr>
            <a:t>Die Organisationen sollten individuelle Einnahmen, die Unterstützung des Engagements anderer Fachleute und wichtige Faktoren gleich gewichten, um den Wert der Zusammenarbeit zu betonen. </a:t>
          </a:r>
        </a:p>
      </dsp:txBody>
      <dsp:txXfrm>
        <a:off x="113572" y="193371"/>
        <a:ext cx="3566275" cy="4545257"/>
      </dsp:txXfrm>
    </dsp:sp>
    <dsp:sp modelId="{B049AB22-CB79-4239-957A-264D6567709F}">
      <dsp:nvSpPr>
        <dsp:cNvPr id="0" name=""/>
        <dsp:cNvSpPr/>
      </dsp:nvSpPr>
      <dsp:spPr>
        <a:xfrm rot="843">
          <a:off x="4081774" y="2116264"/>
          <a:ext cx="616865" cy="70069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noProof="0" dirty="0"/>
        </a:p>
      </dsp:txBody>
      <dsp:txXfrm>
        <a:off x="4081774" y="2256380"/>
        <a:ext cx="431806" cy="420415"/>
      </dsp:txXfrm>
    </dsp:sp>
    <dsp:sp modelId="{1A51DBB4-CE49-4EA3-A0A1-EC878643DC16}">
      <dsp:nvSpPr>
        <dsp:cNvPr id="0" name=""/>
        <dsp:cNvSpPr/>
      </dsp:nvSpPr>
      <dsp:spPr>
        <a:xfrm>
          <a:off x="4954696" y="83515"/>
          <a:ext cx="2825375" cy="47671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a:ea typeface="Microsoft Sans Serif" panose="020B0604020202020204" pitchFamily="34" charset="0"/>
              <a:cs typeface="Microsoft Sans Serif" panose="020B0604020202020204" pitchFamily="34" charset="0"/>
            </a:rPr>
            <a:t>Es ist wichtig, erfahrenen und langfristig orientierten Unternehmenden zusätzliche Zeit zu geben, um ihre Investitionen zu realisieren und andere Märkte und Dienst-leistungssektoren zu erkunden und zu expandieren. </a:t>
          </a:r>
        </a:p>
      </dsp:txBody>
      <dsp:txXfrm>
        <a:off x="5037448" y="166267"/>
        <a:ext cx="2659871" cy="4601657"/>
      </dsp:txXfrm>
    </dsp:sp>
    <dsp:sp modelId="{47A2ED89-F85C-457C-9DF5-60B1283D7CEC}">
      <dsp:nvSpPr>
        <dsp:cNvPr id="0" name=""/>
        <dsp:cNvSpPr/>
      </dsp:nvSpPr>
      <dsp:spPr>
        <a:xfrm rot="21599039">
          <a:off x="8054173" y="2116197"/>
          <a:ext cx="581094" cy="7006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de-DE" sz="3000" kern="1200" noProof="0" dirty="0"/>
        </a:p>
      </dsp:txBody>
      <dsp:txXfrm>
        <a:off x="8054173" y="2256360"/>
        <a:ext cx="406766" cy="420415"/>
      </dsp:txXfrm>
    </dsp:sp>
    <dsp:sp modelId="{361931FD-1DED-4571-8576-DC40683A8DA4}">
      <dsp:nvSpPr>
        <dsp:cNvPr id="0" name=""/>
        <dsp:cNvSpPr/>
      </dsp:nvSpPr>
      <dsp:spPr>
        <a:xfrm>
          <a:off x="8876476" y="82419"/>
          <a:ext cx="2825375" cy="47671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a:ea typeface="Microsoft Sans Serif" panose="020B0604020202020204" pitchFamily="34" charset="0"/>
              <a:cs typeface="Microsoft Sans Serif" panose="020B0604020202020204" pitchFamily="34" charset="0"/>
            </a:rPr>
            <a:t>Interne Partnertreffen und öffentliche Anerkennungen sollten sich nicht nur auf Einzelleistungen, sondern auch auf unternehmerische Gruppenarbeit konzentrieren. </a:t>
          </a:r>
          <a:endParaRPr lang="de-DE" sz="2400" kern="1200" noProof="0" dirty="0">
            <a:latin typeface="Helvetica Neue"/>
          </a:endParaRPr>
        </a:p>
      </dsp:txBody>
      <dsp:txXfrm>
        <a:off x="8959228" y="165171"/>
        <a:ext cx="2659871" cy="4601657"/>
      </dsp:txXfrm>
    </dsp:sp>
    <dsp:sp modelId="{1A00E249-D9AA-41E8-A4CE-7044BF31277E}">
      <dsp:nvSpPr>
        <dsp:cNvPr id="0" name=""/>
        <dsp:cNvSpPr/>
      </dsp:nvSpPr>
      <dsp:spPr>
        <a:xfrm>
          <a:off x="11984390" y="2115653"/>
          <a:ext cx="598979" cy="7006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de-DE" sz="3000" kern="1200" noProof="0" dirty="0"/>
        </a:p>
      </dsp:txBody>
      <dsp:txXfrm>
        <a:off x="11984390" y="2255792"/>
        <a:ext cx="419285" cy="420415"/>
      </dsp:txXfrm>
    </dsp:sp>
    <dsp:sp modelId="{BEFF05DD-BC54-49FA-ABC3-1F8158BEDE33}">
      <dsp:nvSpPr>
        <dsp:cNvPr id="0" name=""/>
        <dsp:cNvSpPr/>
      </dsp:nvSpPr>
      <dsp:spPr>
        <a:xfrm>
          <a:off x="12832003" y="82419"/>
          <a:ext cx="2825375" cy="4767161"/>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noProof="0" dirty="0">
              <a:latin typeface="Helvetica Neue"/>
              <a:ea typeface="Microsoft Sans Serif" panose="020B0604020202020204" pitchFamily="34" charset="0"/>
              <a:cs typeface="Microsoft Sans Serif" panose="020B0604020202020204" pitchFamily="34" charset="0"/>
            </a:rPr>
            <a:t>Die Unternehmen müssen den Mut aufbringen, alternative strukturelle Optionen zu prüfen, um brillante junge Fachkräfte zu halten.</a:t>
          </a:r>
        </a:p>
      </dsp:txBody>
      <dsp:txXfrm>
        <a:off x="12914755" y="165171"/>
        <a:ext cx="2659871" cy="46016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21688" y="737466"/>
          <a:ext cx="2479366" cy="3709067"/>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noProof="0" dirty="0">
              <a:latin typeface="Helvetica Neue" panose="020B0604020202020204"/>
              <a:ea typeface="Microsoft Sans Serif" panose="020B0604020202020204" pitchFamily="34" charset="0"/>
              <a:cs typeface="Microsoft Sans Serif" panose="020B0604020202020204" pitchFamily="34" charset="0"/>
            </a:rPr>
            <a:t>Achten Sie darauf, dass Sie die vereinbarten Besprechungs-zeiten einhalten, wenn Sie Ihre Intrapreneur*innen wirklich zur Verantwortung ziehen wollen. </a:t>
          </a:r>
          <a:endParaRPr lang="de-DE" sz="2100" kern="1200" noProof="0" dirty="0">
            <a:latin typeface="Helvetica Neue" panose="020B0604020202020204"/>
          </a:endParaRPr>
        </a:p>
      </dsp:txBody>
      <dsp:txXfrm>
        <a:off x="94306" y="810084"/>
        <a:ext cx="2334130" cy="3563831"/>
      </dsp:txXfrm>
    </dsp:sp>
    <dsp:sp modelId="{B049AB22-CB79-4239-957A-264D6567709F}">
      <dsp:nvSpPr>
        <dsp:cNvPr id="0" name=""/>
        <dsp:cNvSpPr/>
      </dsp:nvSpPr>
      <dsp:spPr>
        <a:xfrm>
          <a:off x="2705954" y="2337924"/>
          <a:ext cx="434386" cy="508150"/>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noProof="0" dirty="0"/>
        </a:p>
      </dsp:txBody>
      <dsp:txXfrm>
        <a:off x="2705954" y="2439554"/>
        <a:ext cx="304070" cy="304890"/>
      </dsp:txXfrm>
    </dsp:sp>
    <dsp:sp modelId="{BEFF05DD-BC54-49FA-ABC3-1F8158BEDE33}">
      <dsp:nvSpPr>
        <dsp:cNvPr id="0" name=""/>
        <dsp:cNvSpPr/>
      </dsp:nvSpPr>
      <dsp:spPr>
        <a:xfrm>
          <a:off x="3320652" y="737466"/>
          <a:ext cx="1878949" cy="3709067"/>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noProof="0" dirty="0">
              <a:latin typeface="Helvetica Neue" panose="020B0604020202020204"/>
              <a:ea typeface="Microsoft Sans Serif" panose="020B0604020202020204" pitchFamily="34" charset="0"/>
              <a:cs typeface="Microsoft Sans Serif" panose="020B0604020202020204" pitchFamily="34" charset="0"/>
            </a:rPr>
            <a:t>Nutzen Sie die Bewert-ungen, um Ihre Position als vertrauens-würdige*r Beratende*r zu stärken. </a:t>
          </a:r>
          <a:endParaRPr lang="de-DE" sz="2100" kern="1200" noProof="0" dirty="0">
            <a:latin typeface="Helvetica Neue" panose="020B0604020202020204"/>
          </a:endParaRPr>
        </a:p>
      </dsp:txBody>
      <dsp:txXfrm>
        <a:off x="3375685" y="792499"/>
        <a:ext cx="1768883" cy="3599001"/>
      </dsp:txXfrm>
    </dsp:sp>
    <dsp:sp modelId="{3703EE76-B3B5-46AA-A5D5-72A92C20F269}">
      <dsp:nvSpPr>
        <dsp:cNvPr id="0" name=""/>
        <dsp:cNvSpPr/>
      </dsp:nvSpPr>
      <dsp:spPr>
        <a:xfrm>
          <a:off x="5404501" y="2337924"/>
          <a:ext cx="434386" cy="508150"/>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noProof="0" dirty="0"/>
        </a:p>
      </dsp:txBody>
      <dsp:txXfrm>
        <a:off x="5404501" y="2439554"/>
        <a:ext cx="304070" cy="304890"/>
      </dsp:txXfrm>
    </dsp:sp>
    <dsp:sp modelId="{D74DD934-AFAA-4200-85A6-D99B1BD1E306}">
      <dsp:nvSpPr>
        <dsp:cNvPr id="0" name=""/>
        <dsp:cNvSpPr/>
      </dsp:nvSpPr>
      <dsp:spPr>
        <a:xfrm>
          <a:off x="6019199" y="737466"/>
          <a:ext cx="2427260" cy="3709067"/>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noProof="0" dirty="0">
              <a:latin typeface="Helvetica Neue" panose="020B0604020202020204"/>
              <a:ea typeface="Microsoft Sans Serif" panose="020B0604020202020204" pitchFamily="34" charset="0"/>
              <a:cs typeface="Microsoft Sans Serif" panose="020B0604020202020204" pitchFamily="34" charset="0"/>
            </a:rPr>
            <a:t>Entscheiden Sie über neue Ziele und Finanzierungen, während Sie das Team behutsam auf den richtigen Weg führen.</a:t>
          </a:r>
        </a:p>
        <a:p>
          <a:pPr marL="0" lvl="0" indent="0" algn="ctr" defTabSz="933450">
            <a:lnSpc>
              <a:spcPct val="90000"/>
            </a:lnSpc>
            <a:spcBef>
              <a:spcPct val="0"/>
            </a:spcBef>
            <a:spcAft>
              <a:spcPct val="35000"/>
            </a:spcAft>
            <a:buNone/>
          </a:pPr>
          <a:endParaRPr lang="de-DE" sz="2100" kern="1200" noProof="0" dirty="0">
            <a:latin typeface="Helvetica Neue" panose="020B0604020202020204"/>
          </a:endParaRPr>
        </a:p>
      </dsp:txBody>
      <dsp:txXfrm>
        <a:off x="6090291" y="808558"/>
        <a:ext cx="2285076" cy="3566883"/>
      </dsp:txXfrm>
    </dsp:sp>
    <dsp:sp modelId="{5E582A72-72C0-41B8-A2AD-2916C50BDD9A}">
      <dsp:nvSpPr>
        <dsp:cNvPr id="0" name=""/>
        <dsp:cNvSpPr/>
      </dsp:nvSpPr>
      <dsp:spPr>
        <a:xfrm>
          <a:off x="8651359" y="2337924"/>
          <a:ext cx="434386" cy="5081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de-DE" sz="2100" kern="1200" noProof="0" dirty="0"/>
        </a:p>
      </dsp:txBody>
      <dsp:txXfrm>
        <a:off x="8651359" y="2439554"/>
        <a:ext cx="304070" cy="304890"/>
      </dsp:txXfrm>
    </dsp:sp>
    <dsp:sp modelId="{AED5F8EC-C5A6-442A-8C3C-1FA41DD78C22}">
      <dsp:nvSpPr>
        <dsp:cNvPr id="0" name=""/>
        <dsp:cNvSpPr/>
      </dsp:nvSpPr>
      <dsp:spPr>
        <a:xfrm>
          <a:off x="9266057" y="737466"/>
          <a:ext cx="2968256" cy="3709067"/>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noProof="0" dirty="0">
              <a:latin typeface="Helvetica Neue" panose="020B0604020202020204"/>
              <a:ea typeface="Microsoft Sans Serif" panose="020B0604020202020204" pitchFamily="34" charset="0"/>
              <a:cs typeface="Microsoft Sans Serif" panose="020B0604020202020204" pitchFamily="34" charset="0"/>
            </a:rPr>
            <a:t>Wenn Sie der Meinung sind, dass das Projekt seinen Abschluss gefunden hat, ist es Ihre Aufgabe, es zu beenden und die Intrapreneur*innen dabei zu unterstützen, ihr nächstes Vorhaben in Angriff zu nehmen. </a:t>
          </a:r>
          <a:endParaRPr lang="de-DE" sz="2100" kern="1200" noProof="0" dirty="0">
            <a:latin typeface="Helvetica Neue" panose="020B0604020202020204"/>
          </a:endParaRPr>
        </a:p>
      </dsp:txBody>
      <dsp:txXfrm>
        <a:off x="9352994" y="824403"/>
        <a:ext cx="2794382" cy="3535193"/>
      </dsp:txXfrm>
    </dsp:sp>
    <dsp:sp modelId="{6CE14338-2AC7-4F7E-8502-7F23EB8E5BD9}">
      <dsp:nvSpPr>
        <dsp:cNvPr id="0" name=""/>
        <dsp:cNvSpPr/>
      </dsp:nvSpPr>
      <dsp:spPr>
        <a:xfrm>
          <a:off x="12439213" y="2337924"/>
          <a:ext cx="434386" cy="5081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de-DE" sz="2100" kern="1200" noProof="0" dirty="0"/>
        </a:p>
      </dsp:txBody>
      <dsp:txXfrm>
        <a:off x="12439213" y="2439554"/>
        <a:ext cx="304070" cy="304890"/>
      </dsp:txXfrm>
    </dsp:sp>
    <dsp:sp modelId="{10AFD01F-0C50-49B5-BBA4-63F6B3C0EBE5}">
      <dsp:nvSpPr>
        <dsp:cNvPr id="0" name=""/>
        <dsp:cNvSpPr/>
      </dsp:nvSpPr>
      <dsp:spPr>
        <a:xfrm>
          <a:off x="13053912" y="737466"/>
          <a:ext cx="2656399" cy="3709067"/>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noProof="0" dirty="0">
              <a:latin typeface="Helvetica Neue" panose="020B0604020202020204"/>
              <a:ea typeface="Microsoft Sans Serif" panose="020B0604020202020204" pitchFamily="34" charset="0"/>
              <a:cs typeface="Microsoft Sans Serif" panose="020B0604020202020204" pitchFamily="34" charset="0"/>
            </a:rPr>
            <a:t>Bestrafen Sie niemals Ihre Intrapreneur*innen, wenn ein Projekt nicht funktioniert. Die meisten Intrapreneurship-bemühungen scheitern tatsächlich. </a:t>
          </a:r>
          <a:endParaRPr lang="de-DE" sz="2100" kern="1200" noProof="0" dirty="0">
            <a:latin typeface="Helvetica Neue" panose="020B0604020202020204"/>
          </a:endParaRPr>
        </a:p>
      </dsp:txBody>
      <dsp:txXfrm>
        <a:off x="13131715" y="815269"/>
        <a:ext cx="2500793" cy="355346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29</a:t>
            </a:fld>
            <a:endParaRPr dirty="0"/>
          </a:p>
        </p:txBody>
      </p:sp>
    </p:spTree>
    <p:extLst>
      <p:ext uri="{BB962C8B-B14F-4D97-AF65-F5344CB8AC3E}">
        <p14:creationId xmlns:p14="http://schemas.microsoft.com/office/powerpoint/2010/main" val="271664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30</a:t>
            </a:fld>
            <a:endParaRPr dirty="0"/>
          </a:p>
        </p:txBody>
      </p:sp>
    </p:spTree>
    <p:extLst>
      <p:ext uri="{BB962C8B-B14F-4D97-AF65-F5344CB8AC3E}">
        <p14:creationId xmlns:p14="http://schemas.microsoft.com/office/powerpoint/2010/main" val="3412162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31</a:t>
            </a:fld>
            <a:endParaRPr dirty="0"/>
          </a:p>
        </p:txBody>
      </p:sp>
    </p:spTree>
    <p:extLst>
      <p:ext uri="{BB962C8B-B14F-4D97-AF65-F5344CB8AC3E}">
        <p14:creationId xmlns:p14="http://schemas.microsoft.com/office/powerpoint/2010/main" val="307634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32</a:t>
            </a:fld>
            <a:endParaRPr dirty="0"/>
          </a:p>
        </p:txBody>
      </p:sp>
    </p:spTree>
    <p:extLst>
      <p:ext uri="{BB962C8B-B14F-4D97-AF65-F5344CB8AC3E}">
        <p14:creationId xmlns:p14="http://schemas.microsoft.com/office/powerpoint/2010/main" val="351617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C93AD354-5977-66C8-0CD4-6E56B3C37E8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270C3FAB-80D2-8794-A534-A8D1EA0F3D34}"/>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4E2A0CAD-83FC-C783-D819-A3CD8C75C24C}"/>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3" y="8451621"/>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3E5C3797-E011-0F0B-0E24-BEF3DA8C973F}"/>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E7B7867E-0738-62C4-58A5-5533AFCC293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2BEAB2A9-E284-784B-39B6-845F4E520EC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754326"/>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3600" b="1" spc="-114" dirty="0">
                <a:solidFill>
                  <a:srgbClr val="4D94B7"/>
                </a:solidFill>
                <a:latin typeface="Helvetica Neue"/>
                <a:ea typeface="Microsoft Sans Serif" panose="020B0604020202020204" pitchFamily="34" charset="0"/>
                <a:cs typeface="Microsoft Sans Serif" panose="020B0604020202020204" pitchFamily="34" charset="0"/>
              </a:rPr>
              <a:t>Das Gleichgewicht finden: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3600" b="1" spc="-114" dirty="0">
                <a:solidFill>
                  <a:srgbClr val="4D94B7"/>
                </a:solidFill>
                <a:latin typeface="Helvetica Neue"/>
                <a:ea typeface="Microsoft Sans Serif" panose="020B0604020202020204" pitchFamily="34" charset="0"/>
                <a:cs typeface="Microsoft Sans Serif" panose="020B0604020202020204" pitchFamily="34" charset="0"/>
              </a:rPr>
              <a:t>Ressourcen- und Zeitmanagement in intrepreneurship geprägten KKMU</a:t>
            </a:r>
            <a:endParaRPr kumimoji="0" lang="de-DE" sz="36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29475"/>
            <a:ext cx="6483600" cy="461665"/>
          </a:xfrm>
          <a:prstGeom prst="rect">
            <a:avLst/>
          </a:prstGeom>
          <a:noFill/>
        </p:spPr>
        <p:txBody>
          <a:bodyPr wrap="square">
            <a:noAutofit/>
          </a:bodyPr>
          <a:lstStyle/>
          <a:p>
            <a:pPr algn="ctr"/>
            <a:r>
              <a:rPr lang="de-DE"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de-DE"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3733800" y="3888000"/>
            <a:ext cx="10820400" cy="1015663"/>
          </a:xfrm>
          <a:prstGeom prst="rect">
            <a:avLst/>
          </a:prstGeom>
          <a:noFill/>
        </p:spPr>
        <p:txBody>
          <a:bodyPr wrap="square">
            <a:noAutofit/>
          </a:bodyPr>
          <a:lstStyle/>
          <a:p>
            <a:pPr algn="ctr"/>
            <a:r>
              <a:rPr lang="de-DE" sz="4800" b="1" dirty="0">
                <a:solidFill>
                  <a:srgbClr val="4D94B7"/>
                </a:solidFill>
                <a:latin typeface="Helvetica Neue"/>
                <a:ea typeface="Microsoft Sans Serif" panose="020B0604020202020204" pitchFamily="34" charset="0"/>
                <a:cs typeface="Microsoft Sans Serif" panose="020B0604020202020204" pitchFamily="34" charset="0"/>
              </a:rPr>
              <a:t>Management von Intrapreneur*innen</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a:ea typeface="Microsoft Sans Serif" panose="020B0604020202020204" pitchFamily="34" charset="0"/>
                <a:cs typeface="Microsoft Sans Serif" panose="020B0604020202020204" pitchFamily="34" charset="0"/>
              </a:rPr>
              <a:t>Unit 2</a:t>
            </a:r>
            <a:endParaRPr kumimoji="0" lang="de-DE"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907362"/>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Management von innovativen Mitarbeitenden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Intrapreneurship als eigenständiges System</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2.3 Übergang zum Intrapreneurship-System</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2.4</a:t>
            </a:r>
            <a:r>
              <a:rPr lang="de-DE"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D</a:t>
            </a: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er/die Mentor*in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2.5 Herausforderungen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2.6 Abhilfemaßnahmen</a:t>
            </a:r>
          </a:p>
        </p:txBody>
      </p:sp>
    </p:spTree>
    <p:extLst>
      <p:ext uri="{BB962C8B-B14F-4D97-AF65-F5344CB8AC3E}">
        <p14:creationId xmlns:p14="http://schemas.microsoft.com/office/powerpoint/2010/main" val="408031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34868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2. Management von Intrapreneur*innen</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095777"/>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Es kann eine Herausforderung sein, kreative, innovative und unternehmerisch denkende Menschen zu führen. Es hat weniger damit zu tun, die Leute dazu zu bringen, hart zu arbeiten oder Fristen einzuhalten, sondern vielmehr damit, das Beste aus ihnen herauszuholen und sie motiviert zu halten.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Ganz gleich, wie effektiv Ihr Plan ist, er kann immer verbessert werden. Für eine*n Intrapreneur*in hört das Lernen nie auf - egal, ob es um die Verbesserung ihrer beruflichen Fähigkeiten, ihrer persönlichen oder geschäftlichen Entwicklung, ihres Zeitmanagements oder ihrer Lebensqualität geht. Achten Sie immer auf Aufgaben, die zu lange dauern oder zu viel Ihrer Aufmerksamkeit erfordern, und arbeiten Sie daran, sie für Ihre*n Intrapreneur*in zu vereinfachen oder zu verbessern.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Im Folgenden werden wir die verschiedenen Elemente dieser Art von Personalmanagement beleuchten und Strategien untersuchen, um das Beste aus Ihren Mitarbeitenden herauszuholen.</a:t>
            </a:r>
          </a:p>
          <a:p>
            <a:endParaRPr lang="de-DE"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6"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2.1 Management von innovativen Mitarbeitenden</a:t>
            </a:r>
          </a:p>
        </p:txBody>
      </p:sp>
    </p:spTree>
    <p:extLst>
      <p:ext uri="{BB962C8B-B14F-4D97-AF65-F5344CB8AC3E}">
        <p14:creationId xmlns:p14="http://schemas.microsoft.com/office/powerpoint/2010/main" val="17186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Es ist notwendig, Intrapreneurship als ein eigenständiges System aufzubauen, das geschaffen und denjenigen angeboten werden könnte, die sich neuen Herausforderungen stellen wollen.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Wenn sie nicht in den Innovationsplan integriert ist, wird sie schnell als "nur ein weiteres Experiment" abgetan.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de-DE" sz="2400" dirty="0">
                <a:latin typeface="Helvetica Neue"/>
                <a:ea typeface="Microsoft Sans Serif" panose="020B0604020202020204" pitchFamily="34" charset="0"/>
                <a:cs typeface="Microsoft Sans Serif" panose="020B0604020202020204" pitchFamily="34" charset="0"/>
              </a:rPr>
              <a:t>"Das würde nicht die richtige Art von Person anziehen, weil es einen Mangel an Engagement vermittelt, so dass angehende Intrapreneur*innen </a:t>
            </a:r>
            <a:r>
              <a:rPr lang="de-DE" sz="2400" b="1" dirty="0">
                <a:latin typeface="Helvetica Neue"/>
                <a:ea typeface="Microsoft Sans Serif" panose="020B0604020202020204" pitchFamily="34" charset="0"/>
                <a:cs typeface="Microsoft Sans Serif" panose="020B0604020202020204" pitchFamily="34" charset="0"/>
              </a:rPr>
              <a:t>verdeckt </a:t>
            </a:r>
            <a:r>
              <a:rPr lang="de-DE" sz="2400" dirty="0">
                <a:latin typeface="Helvetica Neue"/>
                <a:ea typeface="Microsoft Sans Serif" panose="020B0604020202020204" pitchFamily="34" charset="0"/>
                <a:cs typeface="Microsoft Sans Serif" panose="020B0604020202020204" pitchFamily="34" charset="0"/>
              </a:rPr>
              <a:t>bleiben oder nach Möglichkeiten suchen, das Unternehmen zu verlassen, um ihre eigenen Ziele und Bestrebungen zu verfolgen."</a:t>
            </a:r>
          </a:p>
          <a:p>
            <a:endParaRPr lang="de-DE" sz="2400" dirty="0">
              <a:latin typeface="Helvetica Neue"/>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844BFD55-875A-3BF0-6897-635BD117FC1C}"/>
              </a:ext>
            </a:extLst>
          </p:cNvPr>
          <p:cNvSpPr txBox="1"/>
          <p:nvPr/>
        </p:nvSpPr>
        <p:spPr>
          <a:xfrm>
            <a:off x="1295400" y="230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2.2 Intrapreneurship als eigenständiges System</a:t>
            </a:r>
          </a:p>
        </p:txBody>
      </p:sp>
      <p:sp>
        <p:nvSpPr>
          <p:cNvPr id="3" name="CuadroTexto 1">
            <a:extLst>
              <a:ext uri="{FF2B5EF4-FFF2-40B4-BE49-F238E27FC236}">
                <a16:creationId xmlns:a16="http://schemas.microsoft.com/office/drawing/2014/main" id="{8B226CF6-8987-535F-1A4D-E7F7A6E65919}"/>
              </a:ext>
            </a:extLst>
          </p:cNvPr>
          <p:cNvSpPr txBox="1"/>
          <p:nvPr/>
        </p:nvSpPr>
        <p:spPr>
          <a:xfrm>
            <a:off x="1296000" y="1548000"/>
            <a:ext cx="128772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2. Management von Intrapreneur*innen</a:t>
            </a:r>
          </a:p>
        </p:txBody>
      </p:sp>
      <p:sp>
        <p:nvSpPr>
          <p:cNvPr id="2" name="CuadroTexto 1">
            <a:extLst>
              <a:ext uri="{FF2B5EF4-FFF2-40B4-BE49-F238E27FC236}">
                <a16:creationId xmlns:a16="http://schemas.microsoft.com/office/drawing/2014/main" id="{51D2018D-1944-4428-7008-525163958FF6}"/>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4</a:t>
            </a:r>
          </a:p>
        </p:txBody>
      </p:sp>
    </p:spTree>
    <p:extLst>
      <p:ext uri="{BB962C8B-B14F-4D97-AF65-F5344CB8AC3E}">
        <p14:creationId xmlns:p14="http://schemas.microsoft.com/office/powerpoint/2010/main" val="1754175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6000" y="2304000"/>
            <a:ext cx="126492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2.3 Übergang zum Intrapreneurship-System</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807500"/>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Die wichtigsten Faktoren sind eine starke Unterstützung durch die Geschäftsleitung, die Förderung einer unternehmerischen Kultur und das Erkennen der richtigen Mitarbeitenden für die Einstellung.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marL="342900"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Das Kaliber der Ideen, </a:t>
            </a:r>
          </a:p>
          <a:p>
            <a:pPr marL="342900"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den mit diesen Ideen verbundenen Auftrag, </a:t>
            </a:r>
          </a:p>
          <a:p>
            <a:pPr marL="342900"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die Finanzierungsanforderungen, </a:t>
            </a:r>
          </a:p>
          <a:p>
            <a:pPr marL="342900"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die Meilensteine, die erreicht werden müssen, und </a:t>
            </a:r>
          </a:p>
          <a:p>
            <a:pPr marL="342900"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die Transparenz des Scheiterns und alles, was damit verbunden ist.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Jedes dieser Elemente ist ein entscheidender Faktor für den Erfolg von Intrapreneur*innen.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4</a:t>
            </a:r>
          </a:p>
        </p:txBody>
      </p:sp>
      <p:sp>
        <p:nvSpPr>
          <p:cNvPr id="6" name="CuadroTexto 1">
            <a:extLst>
              <a:ext uri="{FF2B5EF4-FFF2-40B4-BE49-F238E27FC236}">
                <a16:creationId xmlns:a16="http://schemas.microsoft.com/office/drawing/2014/main" id="{C4E49802-0026-1491-5F96-B32A6BEA2578}"/>
              </a:ext>
            </a:extLst>
          </p:cNvPr>
          <p:cNvSpPr txBox="1"/>
          <p:nvPr/>
        </p:nvSpPr>
        <p:spPr>
          <a:xfrm>
            <a:off x="1296000" y="1548000"/>
            <a:ext cx="124962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2. Management von Intrapreneur*innen</a:t>
            </a:r>
          </a:p>
        </p:txBody>
      </p:sp>
    </p:spTree>
    <p:extLst>
      <p:ext uri="{BB962C8B-B14F-4D97-AF65-F5344CB8AC3E}">
        <p14:creationId xmlns:p14="http://schemas.microsoft.com/office/powerpoint/2010/main" val="288994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6210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2.4 Der/die Mentor*in</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426500"/>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Diese Qualitäten bedürfen der Pflege und Ermutigung, und hier kommt ein*e klare*r Mentor*in ins Spiel:</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Diese Person (der/die Mentor*in) muss als "Luftschutz" fungieren, das heißt;</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Unterstützung des/der Unternehmenden bei der Bewältigung der von der Muttergesellschaft gestellten Herausforderungen, </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bei allen Entscheidungen und Fortschritten ein hohes Maß an Vertrauen zu wahren.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Der/die Intrapreneur*in wird schließlich mehr von Beziehungen abhängig als von der Umsetzung von Prozessen. Sowohl die Arbeit als auch die Beziehungen erfordern ständiges Engagement.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4</a:t>
            </a:r>
          </a:p>
        </p:txBody>
      </p:sp>
      <p:sp>
        <p:nvSpPr>
          <p:cNvPr id="6" name="CuadroTexto 1">
            <a:extLst>
              <a:ext uri="{FF2B5EF4-FFF2-40B4-BE49-F238E27FC236}">
                <a16:creationId xmlns:a16="http://schemas.microsoft.com/office/drawing/2014/main" id="{FCB10632-CAA7-5E95-CF8A-8CDD83D2CCDD}"/>
              </a:ext>
            </a:extLst>
          </p:cNvPr>
          <p:cNvSpPr txBox="1"/>
          <p:nvPr/>
        </p:nvSpPr>
        <p:spPr>
          <a:xfrm>
            <a:off x="1296000" y="1548000"/>
            <a:ext cx="122676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2. Management von Intrapreneur*innen</a:t>
            </a:r>
          </a:p>
        </p:txBody>
      </p:sp>
    </p:spTree>
    <p:extLst>
      <p:ext uri="{BB962C8B-B14F-4D97-AF65-F5344CB8AC3E}">
        <p14:creationId xmlns:p14="http://schemas.microsoft.com/office/powerpoint/2010/main" val="314068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927436786"/>
              </p:ext>
            </p:extLst>
          </p:nvPr>
        </p:nvGraphicFramePr>
        <p:xfrm>
          <a:off x="1296000" y="3383999"/>
          <a:ext cx="10620000" cy="54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13, 14</a:t>
            </a:r>
          </a:p>
        </p:txBody>
      </p:sp>
      <p:sp>
        <p:nvSpPr>
          <p:cNvPr id="5" name="CuadroTexto 2">
            <a:extLst>
              <a:ext uri="{FF2B5EF4-FFF2-40B4-BE49-F238E27FC236}">
                <a16:creationId xmlns:a16="http://schemas.microsoft.com/office/drawing/2014/main" id="{FBAA7C37-ACA5-1268-59B9-01AAAF56557D}"/>
              </a:ext>
            </a:extLst>
          </p:cNvPr>
          <p:cNvSpPr txBox="1"/>
          <p:nvPr/>
        </p:nvSpPr>
        <p:spPr>
          <a:xfrm>
            <a:off x="1295400" y="2304000"/>
            <a:ext cx="156210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2.5 Herausforderungen</a:t>
            </a:r>
          </a:p>
        </p:txBody>
      </p:sp>
      <p:sp>
        <p:nvSpPr>
          <p:cNvPr id="3" name="CuadroTexto 1">
            <a:extLst>
              <a:ext uri="{FF2B5EF4-FFF2-40B4-BE49-F238E27FC236}">
                <a16:creationId xmlns:a16="http://schemas.microsoft.com/office/drawing/2014/main" id="{8DB2AA68-8E64-C086-D73F-58C036AF9235}"/>
              </a:ext>
            </a:extLst>
          </p:cNvPr>
          <p:cNvSpPr txBox="1"/>
          <p:nvPr/>
        </p:nvSpPr>
        <p:spPr>
          <a:xfrm>
            <a:off x="1296000" y="1548000"/>
            <a:ext cx="123438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2. Management von Intrapreneur*innen</a:t>
            </a:r>
          </a:p>
        </p:txBody>
      </p:sp>
      <p:pic>
        <p:nvPicPr>
          <p:cNvPr id="6" name="Picture 2">
            <a:extLst>
              <a:ext uri="{FF2B5EF4-FFF2-40B4-BE49-F238E27FC236}">
                <a16:creationId xmlns:a16="http://schemas.microsoft.com/office/drawing/2014/main" id="{A67C3791-ED51-E328-5D4B-5D387C870ADF}"/>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15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4763B4D-2C66-8E94-75FD-62194475DC37}"/>
              </a:ext>
            </a:extLst>
          </p:cNvPr>
          <p:cNvSpPr txBox="1"/>
          <p:nvPr/>
        </p:nvSpPr>
        <p:spPr>
          <a:xfrm>
            <a:off x="1296000" y="2304000"/>
            <a:ext cx="7000568" cy="64800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2.6 Abhilfemaßnahmen</a:t>
            </a:r>
          </a:p>
        </p:txBody>
      </p:sp>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693408117"/>
              </p:ext>
            </p:extLst>
          </p:nvPr>
        </p:nvGraphicFramePr>
        <p:xfrm>
          <a:off x="1296000" y="3384000"/>
          <a:ext cx="15660000" cy="49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a:t>
            </a:r>
          </a:p>
        </p:txBody>
      </p:sp>
      <p:sp>
        <p:nvSpPr>
          <p:cNvPr id="3" name="CuadroTexto 1">
            <a:extLst>
              <a:ext uri="{FF2B5EF4-FFF2-40B4-BE49-F238E27FC236}">
                <a16:creationId xmlns:a16="http://schemas.microsoft.com/office/drawing/2014/main" id="{EBF8C1D7-B5E8-8327-01F2-4D9FFD5D52E3}"/>
              </a:ext>
            </a:extLst>
          </p:cNvPr>
          <p:cNvSpPr txBox="1"/>
          <p:nvPr/>
        </p:nvSpPr>
        <p:spPr>
          <a:xfrm>
            <a:off x="1296000" y="1548000"/>
            <a:ext cx="122676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2. Management von Intrapreneur*innen</a:t>
            </a:r>
          </a:p>
        </p:txBody>
      </p:sp>
    </p:spTree>
    <p:extLst>
      <p:ext uri="{BB962C8B-B14F-4D97-AF65-F5344CB8AC3E}">
        <p14:creationId xmlns:p14="http://schemas.microsoft.com/office/powerpoint/2010/main" val="588101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725400" y="5143500"/>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2743200" y="3830957"/>
            <a:ext cx="10980000" cy="1569660"/>
          </a:xfrm>
          <a:prstGeom prst="rect">
            <a:avLst/>
          </a:prstGeom>
          <a:noFill/>
        </p:spPr>
        <p:txBody>
          <a:bodyPr wrap="square">
            <a:noAutofit/>
          </a:bodyPr>
          <a:lstStyle/>
          <a:p>
            <a:pPr algn="ctr"/>
            <a:r>
              <a:rPr lang="de-DE" sz="4800" b="1" dirty="0">
                <a:solidFill>
                  <a:srgbClr val="4D94B7"/>
                </a:solidFill>
                <a:latin typeface="Helvetica Neue"/>
                <a:ea typeface="Microsoft Sans Serif" panose="020B0604020202020204" pitchFamily="34" charset="0"/>
                <a:cs typeface="Microsoft Sans Serif" panose="020B0604020202020204" pitchFamily="34" charset="0"/>
              </a:rPr>
              <a:t>Strategien für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intrapreneurial </a:t>
            </a:r>
            <a:r>
              <a:rPr lang="de-DE" sz="4800" b="1" dirty="0">
                <a:solidFill>
                  <a:srgbClr val="4D94B7"/>
                </a:solidFill>
                <a:latin typeface="Helvetica Neue"/>
                <a:ea typeface="Microsoft Sans Serif" panose="020B0604020202020204" pitchFamily="34" charset="0"/>
                <a:cs typeface="Microsoft Sans Serif" panose="020B0604020202020204" pitchFamily="34" charset="0"/>
              </a:rPr>
              <a:t>Management</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a:ea typeface="Microsoft Sans Serif" panose="020B0604020202020204" pitchFamily="34" charset="0"/>
                <a:cs typeface="Microsoft Sans Serif" panose="020B0604020202020204" pitchFamily="34" charset="0"/>
              </a:rPr>
              <a:t>Unit 3</a:t>
            </a:r>
            <a:endParaRPr kumimoji="0" lang="de-DE"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951160"/>
            <a:ext cx="11824638" cy="330714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Verhalten Sie sich wie ein*e Mentor*in, nicht wie ein*e Manager*in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Schenken Sie dem Team Ihr Vertrauen, aber vereinbaren Sie klare Ziele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Vereinbaren Sie klare Ziele, schenken Sie dem Team Ihr Vertrauen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Lassen Sie sie ihre eigenen Fehler machen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Intrapreneur*innen zur Verantwortung ziehen</a:t>
            </a:r>
          </a:p>
        </p:txBody>
      </p:sp>
    </p:spTree>
    <p:extLst>
      <p:ext uri="{BB962C8B-B14F-4D97-AF65-F5344CB8AC3E}">
        <p14:creationId xmlns:p14="http://schemas.microsoft.com/office/powerpoint/2010/main" val="137842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de-DE"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544000"/>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Versuchen Sie </a:t>
            </a:r>
            <a:r>
              <a:rPr lang="de-DE" sz="2400" b="1" dirty="0">
                <a:latin typeface="Helvetica Neue"/>
                <a:ea typeface="Microsoft Sans Serif" panose="020B0604020202020204" pitchFamily="34" charset="0"/>
                <a:cs typeface="Microsoft Sans Serif" panose="020B0604020202020204" pitchFamily="34" charset="0"/>
              </a:rPr>
              <a:t>vor allem </a:t>
            </a:r>
            <a:r>
              <a:rPr lang="de-DE" sz="2400" dirty="0">
                <a:latin typeface="Helvetica Neue"/>
                <a:ea typeface="Microsoft Sans Serif" panose="020B0604020202020204" pitchFamily="34" charset="0"/>
                <a:cs typeface="Microsoft Sans Serif" panose="020B0604020202020204" pitchFamily="34" charset="0"/>
              </a:rPr>
              <a:t>nicht, kreative Menschen zu managen! Versuchen Sie stattdessen, sich eher wie ein*e Mentor*in zu verhalten. Betrachten Sie die Zusammenarbeit mit Ihren Innovator*innen und Intrapreneur*innen als eine Teamleistung, ähnlich wie die Arbeit von Kolleg*innen an einem gemeinsamen Projekt.</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Die besten Beziehungen beruhen auf Offenheit und Zusammenarbeit, wie die meisten Partnerschaften.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Ihr Team wird glauben, dass Sie tatsächlich zusammenarbeiten, um ein gemeinsames Ziel zu erreichen, wenn Sie es davon überzeugen können, vollkommen ehrlich und transparent mit Ihnen und untereinander zu sein.</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Stehen Sie zur Verfügung, um bei Bedarf Beratung und Unterstützung anzubieten. Helfen Sie dem Team, Hindernisse aus dem Weg zu räumen, sich in der Unternehmenspolitik zurechtzufinden und die Entscheidungsträger*innen zu beeinflussen.</a:t>
            </a: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Vor allem aber sollten Sie sie dabei unterstützen, ihre unternehmerischen Fähigkeiten systematisch auszubauen.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6" name="CuadroTexto 2">
            <a:extLst>
              <a:ext uri="{FF2B5EF4-FFF2-40B4-BE49-F238E27FC236}">
                <a16:creationId xmlns:a16="http://schemas.microsoft.com/office/drawing/2014/main" id="{711B4BB2-6412-CF04-D780-FF54D8463680}"/>
              </a:ext>
            </a:extLst>
          </p:cNvPr>
          <p:cNvSpPr txBox="1"/>
          <p:nvPr/>
        </p:nvSpPr>
        <p:spPr>
          <a:xfrm>
            <a:off x="1295400" y="2304000"/>
            <a:ext cx="15621000" cy="57600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3.1 Verhalten Sie sich wie ein*e Mentor*in, nicht wie ein*e Manager*in</a:t>
            </a:r>
            <a:br>
              <a:rPr lang="de-DE" sz="2800" b="1" dirty="0">
                <a:solidFill>
                  <a:srgbClr val="AED633"/>
                </a:solidFill>
                <a:latin typeface="Helvetica Neue"/>
                <a:ea typeface="Microsoft Sans Serif" panose="020B0604020202020204" pitchFamily="34" charset="0"/>
                <a:cs typeface="Microsoft Sans Serif" panose="020B0604020202020204" pitchFamily="34" charset="0"/>
              </a:rPr>
            </a:br>
            <a:endParaRPr lang="de-DE"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42876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5128780"/>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Denken Sie daran, dass Sie nicht mehr das Management sind. Sie geben den anderen keine Anweisungen, wie oder was sie zu tun haben. Das Projekt unterliegt nicht Ihrer Kontrolle. Um zu verhindern, dass die Dinge außer Kontrolle geraten: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Legen Sie mit Ihren Intrapreneur*innen klare Ziele fest, die sie </a:t>
            </a:r>
            <a:r>
              <a:rPr lang="de-DE" sz="2400" b="1" dirty="0">
                <a:latin typeface="Helvetica Neue"/>
                <a:ea typeface="Microsoft Sans Serif" panose="020B0604020202020204" pitchFamily="34" charset="0"/>
                <a:cs typeface="Microsoft Sans Serif" panose="020B0604020202020204" pitchFamily="34" charset="0"/>
              </a:rPr>
              <a:t>unterstützen </a:t>
            </a:r>
            <a:r>
              <a:rPr lang="de-DE" sz="2400" dirty="0">
                <a:latin typeface="Helvetica Neue"/>
                <a:ea typeface="Microsoft Sans Serif" panose="020B0604020202020204" pitchFamily="34" charset="0"/>
                <a:cs typeface="Microsoft Sans Serif" panose="020B0604020202020204" pitchFamily="34" charset="0"/>
              </a:rPr>
              <a:t>und denen sie </a:t>
            </a:r>
            <a:r>
              <a:rPr lang="de-DE" sz="2400" b="1" dirty="0">
                <a:latin typeface="Helvetica Neue"/>
                <a:ea typeface="Microsoft Sans Serif" panose="020B0604020202020204" pitchFamily="34" charset="0"/>
                <a:cs typeface="Microsoft Sans Serif" panose="020B0604020202020204" pitchFamily="34" charset="0"/>
              </a:rPr>
              <a:t>zustimmen </a:t>
            </a:r>
            <a:r>
              <a:rPr lang="de-DE" sz="2400" dirty="0">
                <a:latin typeface="Helvetica Neue"/>
                <a:ea typeface="Microsoft Sans Serif" panose="020B0604020202020204" pitchFamily="34" charset="0"/>
                <a:cs typeface="Microsoft Sans Serif" panose="020B0604020202020204" pitchFamily="34" charset="0"/>
              </a:rPr>
              <a:t>können. </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Wenn Sie mit Intrapreneur*innen zusammenarbeiten, werden Sie wahrscheinlich feststellen, dass diese sich in der Regel viel höhere Ziele setzen als Sie selbst es tun würden. </a:t>
            </a:r>
          </a:p>
          <a:p>
            <a:pPr lvl="1">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de-DE" sz="2400" dirty="0">
                <a:latin typeface="Helvetica Neue"/>
                <a:ea typeface="Microsoft Sans Serif" panose="020B0604020202020204" pitchFamily="34" charset="0"/>
                <a:cs typeface="Microsoft Sans Serif" panose="020B0604020202020204" pitchFamily="34" charset="0"/>
              </a:rPr>
              <a:t>Das bedeutet, dass Sie als ihr*e "Chef*in" sie wahrscheinlich davon überzeugen müssen, sich realistischere, realisierbare Ziele zu setzen, als sie es von sich aus getan hätten, ohne ihre Ambitionen zu schmälern.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8" name="CuadroTexto 2">
            <a:extLst>
              <a:ext uri="{FF2B5EF4-FFF2-40B4-BE49-F238E27FC236}">
                <a16:creationId xmlns:a16="http://schemas.microsoft.com/office/drawing/2014/main" id="{3C4111EE-F482-82B7-B667-9A81BCD3B8C2}"/>
              </a:ext>
            </a:extLst>
          </p:cNvPr>
          <p:cNvSpPr txBox="1"/>
          <p:nvPr/>
        </p:nvSpPr>
        <p:spPr>
          <a:xfrm>
            <a:off x="1295400" y="2304000"/>
            <a:ext cx="156210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3.2 Schenken Sie dem Team Ihr Vertrauen </a:t>
            </a:r>
          </a:p>
        </p:txBody>
      </p:sp>
      <p:sp>
        <p:nvSpPr>
          <p:cNvPr id="3" name="CuadroTexto 1">
            <a:extLst>
              <a:ext uri="{FF2B5EF4-FFF2-40B4-BE49-F238E27FC236}">
                <a16:creationId xmlns:a16="http://schemas.microsoft.com/office/drawing/2014/main" id="{3F713AF2-E6E6-F082-A8DA-1A861428028A}"/>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1969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Index</a:t>
            </a:r>
          </a:p>
        </p:txBody>
      </p:sp>
      <p:sp>
        <p:nvSpPr>
          <p:cNvPr id="14" name="CuadroTexto 2">
            <a:extLst>
              <a:ext uri="{FF2B5EF4-FFF2-40B4-BE49-F238E27FC236}">
                <a16:creationId xmlns:a16="http://schemas.microsoft.com/office/drawing/2014/main" id="{21ADD9C6-F3C1-4146-02D3-6D76CCF90784}"/>
              </a:ext>
            </a:extLst>
          </p:cNvPr>
          <p:cNvSpPr txBox="1"/>
          <p:nvPr/>
        </p:nvSpPr>
        <p:spPr>
          <a:xfrm>
            <a:off x="1296000" y="1548000"/>
            <a:ext cx="3361031"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Index</a:t>
            </a:r>
          </a:p>
        </p:txBody>
      </p:sp>
      <p:sp>
        <p:nvSpPr>
          <p:cNvPr id="15" name="CuadroTexto 3">
            <a:extLst>
              <a:ext uri="{FF2B5EF4-FFF2-40B4-BE49-F238E27FC236}">
                <a16:creationId xmlns:a16="http://schemas.microsoft.com/office/drawing/2014/main" id="{BB14A79F-7073-055E-6AEB-C073049F2AA1}"/>
              </a:ext>
            </a:extLst>
          </p:cNvPr>
          <p:cNvSpPr txBox="1"/>
          <p:nvPr/>
        </p:nvSpPr>
        <p:spPr>
          <a:xfrm>
            <a:off x="1296000" y="2340000"/>
            <a:ext cx="720000" cy="1872000"/>
          </a:xfrm>
          <a:prstGeom prst="rect">
            <a:avLst/>
          </a:prstGeom>
          <a:noFill/>
        </p:spPr>
        <p:txBody>
          <a:bodyPr wrap="square" rtlCol="0" anchor="ctr">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16" name="CuadroTexto 4">
            <a:extLst>
              <a:ext uri="{FF2B5EF4-FFF2-40B4-BE49-F238E27FC236}">
                <a16:creationId xmlns:a16="http://schemas.microsoft.com/office/drawing/2014/main" id="{8162590D-AF25-8DA7-904F-F662CEED5830}"/>
              </a:ext>
            </a:extLst>
          </p:cNvPr>
          <p:cNvSpPr txBox="1"/>
          <p:nvPr/>
        </p:nvSpPr>
        <p:spPr>
          <a:xfrm>
            <a:off x="1296000" y="4381500"/>
            <a:ext cx="720000" cy="2268000"/>
          </a:xfrm>
          <a:prstGeom prst="rect">
            <a:avLst/>
          </a:prstGeom>
          <a:noFill/>
        </p:spPr>
        <p:txBody>
          <a:bodyPr wrap="square" rtlCol="0" anchor="ctr">
            <a:noAutofit/>
          </a:bodyPr>
          <a:lstStyle/>
          <a:p>
            <a:r>
              <a:rPr lang="de-DE"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7" name="CuadroTexto 5">
            <a:extLst>
              <a:ext uri="{FF2B5EF4-FFF2-40B4-BE49-F238E27FC236}">
                <a16:creationId xmlns:a16="http://schemas.microsoft.com/office/drawing/2014/main" id="{BE8B9906-CBDC-0503-57B4-26D021B641F8}"/>
              </a:ext>
            </a:extLst>
          </p:cNvPr>
          <p:cNvSpPr txBox="1"/>
          <p:nvPr/>
        </p:nvSpPr>
        <p:spPr>
          <a:xfrm>
            <a:off x="1296000" y="7200000"/>
            <a:ext cx="720000" cy="1872000"/>
          </a:xfrm>
          <a:prstGeom prst="rect">
            <a:avLst/>
          </a:prstGeom>
          <a:noFill/>
        </p:spPr>
        <p:txBody>
          <a:bodyPr wrap="square" rtlCol="0" anchor="ctr">
            <a:noAutofit/>
          </a:bodyPr>
          <a:lstStyle/>
          <a:p>
            <a:r>
              <a:rPr lang="de-DE"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8" name="CuadroTexto 6">
            <a:extLst>
              <a:ext uri="{FF2B5EF4-FFF2-40B4-BE49-F238E27FC236}">
                <a16:creationId xmlns:a16="http://schemas.microsoft.com/office/drawing/2014/main" id="{785F7E49-36B0-1E4C-3F86-B2CD868B568B}"/>
              </a:ext>
            </a:extLst>
          </p:cNvPr>
          <p:cNvSpPr txBox="1"/>
          <p:nvPr/>
        </p:nvSpPr>
        <p:spPr>
          <a:xfrm>
            <a:off x="1944000" y="2340000"/>
            <a:ext cx="5580000" cy="1872000"/>
          </a:xfrm>
          <a:prstGeom prst="rect">
            <a:avLst/>
          </a:prstGeom>
          <a:noFill/>
        </p:spPr>
        <p:txBody>
          <a:bodyPr wrap="square" rtlCol="0" anchor="ctr">
            <a:noAutofit/>
          </a:bodyPr>
          <a:lstStyle/>
          <a:p>
            <a:r>
              <a:rPr lang="de-DE" sz="2400" b="1" dirty="0">
                <a:latin typeface="Helvetica Neue"/>
                <a:ea typeface="Microsoft Sans Serif" panose="020B0604020202020204" pitchFamily="34" charset="0"/>
                <a:cs typeface="Microsoft Sans Serif" panose="020B0604020202020204" pitchFamily="34" charset="0"/>
              </a:rPr>
              <a:t>Organisatorische Bedingungen, die Intrapreneurship beeinflussen</a:t>
            </a:r>
          </a:p>
        </p:txBody>
      </p:sp>
      <p:sp>
        <p:nvSpPr>
          <p:cNvPr id="19" name="CuadroTexto 7">
            <a:extLst>
              <a:ext uri="{FF2B5EF4-FFF2-40B4-BE49-F238E27FC236}">
                <a16:creationId xmlns:a16="http://schemas.microsoft.com/office/drawing/2014/main" id="{6B3F015C-34ED-BD2C-0BF0-987F11C05750}"/>
              </a:ext>
            </a:extLst>
          </p:cNvPr>
          <p:cNvSpPr txBox="1"/>
          <p:nvPr/>
        </p:nvSpPr>
        <p:spPr>
          <a:xfrm>
            <a:off x="1944000" y="4381500"/>
            <a:ext cx="5580000" cy="2268000"/>
          </a:xfrm>
          <a:prstGeom prst="rect">
            <a:avLst/>
          </a:prstGeom>
          <a:noFill/>
        </p:spPr>
        <p:txBody>
          <a:bodyPr wrap="square" rtlCol="0" anchor="ctr">
            <a:noAutofit/>
          </a:bodyPr>
          <a:lstStyle/>
          <a:p>
            <a:r>
              <a:rPr lang="de-DE" sz="2400" b="1" dirty="0">
                <a:latin typeface="Helvetica Neue"/>
                <a:ea typeface="Microsoft Sans Serif" panose="020B0604020202020204" pitchFamily="34" charset="0"/>
                <a:cs typeface="Microsoft Sans Serif" panose="020B0604020202020204" pitchFamily="34" charset="0"/>
              </a:rPr>
              <a:t>Management von Intrapreneur*innen</a:t>
            </a:r>
            <a:endParaRPr lang="de-DE"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0" name="CuadroTexto 8">
            <a:extLst>
              <a:ext uri="{FF2B5EF4-FFF2-40B4-BE49-F238E27FC236}">
                <a16:creationId xmlns:a16="http://schemas.microsoft.com/office/drawing/2014/main" id="{2E255D8F-8375-005D-5FD6-E3D5E5180DBA}"/>
              </a:ext>
            </a:extLst>
          </p:cNvPr>
          <p:cNvSpPr txBox="1"/>
          <p:nvPr/>
        </p:nvSpPr>
        <p:spPr>
          <a:xfrm>
            <a:off x="1944000" y="7200000"/>
            <a:ext cx="5580000" cy="1872000"/>
          </a:xfrm>
          <a:prstGeom prst="rect">
            <a:avLst/>
          </a:prstGeom>
          <a:noFill/>
        </p:spPr>
        <p:txBody>
          <a:bodyPr wrap="square" rtlCol="0" anchor="ctr">
            <a:noAutofit/>
          </a:bodyPr>
          <a:lstStyle/>
          <a:p>
            <a:r>
              <a:rPr lang="de-DE" sz="2400" b="1" dirty="0">
                <a:latin typeface="Helvetica Neue"/>
                <a:ea typeface="Microsoft Sans Serif" panose="020B0604020202020204" pitchFamily="34" charset="0"/>
                <a:cs typeface="Microsoft Sans Serif" panose="020B0604020202020204" pitchFamily="34" charset="0"/>
              </a:rPr>
              <a:t>Strategien für Intrapreneurial Management</a:t>
            </a:r>
          </a:p>
        </p:txBody>
      </p:sp>
      <p:sp>
        <p:nvSpPr>
          <p:cNvPr id="25" name="Google Shape;88;p2">
            <a:extLst>
              <a:ext uri="{FF2B5EF4-FFF2-40B4-BE49-F238E27FC236}">
                <a16:creationId xmlns:a16="http://schemas.microsoft.com/office/drawing/2014/main" id="{5946AE3E-3ABC-8FF6-AEFB-35ED05255E12}"/>
              </a:ext>
            </a:extLst>
          </p:cNvPr>
          <p:cNvSpPr/>
          <p:nvPr/>
        </p:nvSpPr>
        <p:spPr>
          <a:xfrm>
            <a:off x="7668000" y="21717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de-DE" sz="1800" b="0" i="0" u="none" strike="noStrike" cap="none" dirty="0">
              <a:solidFill>
                <a:schemeClr val="dk1"/>
              </a:solidFill>
              <a:latin typeface="Helvetica Neue"/>
              <a:ea typeface="Helvetica Neue"/>
              <a:cs typeface="Helvetica Neue"/>
              <a:sym typeface="Helvetica Neue"/>
            </a:endParaRPr>
          </a:p>
        </p:txBody>
      </p:sp>
      <p:sp>
        <p:nvSpPr>
          <p:cNvPr id="26" name="Google Shape;88;p2">
            <a:extLst>
              <a:ext uri="{FF2B5EF4-FFF2-40B4-BE49-F238E27FC236}">
                <a16:creationId xmlns:a16="http://schemas.microsoft.com/office/drawing/2014/main" id="{64FE6863-2B19-7AC6-8A97-6824175794E8}"/>
              </a:ext>
            </a:extLst>
          </p:cNvPr>
          <p:cNvSpPr/>
          <p:nvPr/>
        </p:nvSpPr>
        <p:spPr>
          <a:xfrm>
            <a:off x="7668000" y="4403700"/>
            <a:ext cx="180000" cy="226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de-DE" sz="1800" b="0" i="0" u="none" strike="noStrike" cap="none" dirty="0">
              <a:solidFill>
                <a:schemeClr val="dk1"/>
              </a:solidFill>
              <a:latin typeface="Helvetica Neue"/>
              <a:ea typeface="Helvetica Neue"/>
              <a:cs typeface="Helvetica Neue"/>
              <a:sym typeface="Helvetica Neue"/>
            </a:endParaRPr>
          </a:p>
        </p:txBody>
      </p:sp>
      <p:sp>
        <p:nvSpPr>
          <p:cNvPr id="27" name="Google Shape;88;p2">
            <a:extLst>
              <a:ext uri="{FF2B5EF4-FFF2-40B4-BE49-F238E27FC236}">
                <a16:creationId xmlns:a16="http://schemas.microsoft.com/office/drawing/2014/main" id="{C6269CFE-49A4-BC89-171B-5A7D4867B89E}"/>
              </a:ext>
            </a:extLst>
          </p:cNvPr>
          <p:cNvSpPr/>
          <p:nvPr/>
        </p:nvSpPr>
        <p:spPr>
          <a:xfrm>
            <a:off x="7668000" y="70317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de-DE" sz="1800" b="0" i="0" u="none" strike="noStrike" cap="none" dirty="0">
              <a:solidFill>
                <a:schemeClr val="dk1"/>
              </a:solidFill>
              <a:latin typeface="Helvetica Neue"/>
              <a:ea typeface="Helvetica Neue"/>
              <a:cs typeface="Helvetica Neue"/>
              <a:sym typeface="Helvetica Neue"/>
            </a:endParaRPr>
          </a:p>
        </p:txBody>
      </p:sp>
      <p:sp>
        <p:nvSpPr>
          <p:cNvPr id="28" name="CuadroTexto 6">
            <a:extLst>
              <a:ext uri="{FF2B5EF4-FFF2-40B4-BE49-F238E27FC236}">
                <a16:creationId xmlns:a16="http://schemas.microsoft.com/office/drawing/2014/main" id="{D6B152BC-22FB-19BD-12D8-2BEDD4CC888C}"/>
              </a:ext>
            </a:extLst>
          </p:cNvPr>
          <p:cNvSpPr txBox="1"/>
          <p:nvPr/>
        </p:nvSpPr>
        <p:spPr>
          <a:xfrm>
            <a:off x="8028000" y="2171700"/>
            <a:ext cx="9000000" cy="1872000"/>
          </a:xfrm>
          <a:prstGeom prst="rect">
            <a:avLst/>
          </a:prstGeom>
          <a:noFill/>
        </p:spPr>
        <p:txBody>
          <a:bodyPr wrap="square" rtlCol="0" anchor="ctr">
            <a:noAutofit/>
          </a:bodyPr>
          <a:lstStyle/>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1.1 Unterstützung durch das Management</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1.2 Offene Kommunikationskanäle </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1.3 Ermessensspielraum und Autonomie bei der Arbeit</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1.4 Belohnungen und Verstärkung</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1.5 Angemessene Bereitstellung von Zeit und Ressourcen</a:t>
            </a:r>
          </a:p>
        </p:txBody>
      </p:sp>
      <p:sp>
        <p:nvSpPr>
          <p:cNvPr id="29" name="CuadroTexto 6">
            <a:extLst>
              <a:ext uri="{FF2B5EF4-FFF2-40B4-BE49-F238E27FC236}">
                <a16:creationId xmlns:a16="http://schemas.microsoft.com/office/drawing/2014/main" id="{047EF9AD-0D37-6D3D-B656-674A9BBEFEDD}"/>
              </a:ext>
            </a:extLst>
          </p:cNvPr>
          <p:cNvSpPr txBox="1"/>
          <p:nvPr/>
        </p:nvSpPr>
        <p:spPr>
          <a:xfrm>
            <a:off x="8028000" y="4403700"/>
            <a:ext cx="9000000" cy="2268000"/>
          </a:xfrm>
          <a:prstGeom prst="rect">
            <a:avLst/>
          </a:prstGeom>
          <a:noFill/>
        </p:spPr>
        <p:txBody>
          <a:bodyPr wrap="square" rtlCol="0" anchor="ctr">
            <a:noAutofit/>
          </a:bodyPr>
          <a:lstStyle/>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2.1 Management innovativer Mitarbeiter*innen</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2.2 Intrapreneurship als eigenständiges System</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2.3 Übergang zum Intrapreneurship-System</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2.4 Der/die Mentor*in</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2.5 Herausforderungen</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2.6 Abhilfemaßnahmen</a:t>
            </a:r>
          </a:p>
        </p:txBody>
      </p:sp>
      <p:sp>
        <p:nvSpPr>
          <p:cNvPr id="30" name="CuadroTexto 6">
            <a:extLst>
              <a:ext uri="{FF2B5EF4-FFF2-40B4-BE49-F238E27FC236}">
                <a16:creationId xmlns:a16="http://schemas.microsoft.com/office/drawing/2014/main" id="{B312B229-15EB-E257-377A-62CED30F2E1C}"/>
              </a:ext>
            </a:extLst>
          </p:cNvPr>
          <p:cNvSpPr txBox="1"/>
          <p:nvPr/>
        </p:nvSpPr>
        <p:spPr>
          <a:xfrm>
            <a:off x="8028000" y="7005300"/>
            <a:ext cx="9000000" cy="1872000"/>
          </a:xfrm>
          <a:prstGeom prst="rect">
            <a:avLst/>
          </a:prstGeom>
          <a:noFill/>
        </p:spPr>
        <p:txBody>
          <a:bodyPr wrap="square" rtlCol="0" anchor="ctr">
            <a:noAutofit/>
          </a:bodyPr>
          <a:lstStyle/>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3.1 Verhalten Sie sich wie ein*e Mentor*in, nicht wie ein*e Manager*in</a:t>
            </a:r>
          </a:p>
          <a:p>
            <a:pPr marL="450850" indent="-450850">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3.2 Schenken Sie dem Team Ihr Vertrauen, aber vereinbaren Sie klare Ziele </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3.3 Vereinbaren Sie klare Ziele, schenken Sie dem Team Ihr Vertrauen</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3.4 Lassen Sie sie ihre eigenen Fehler machen</a:t>
            </a:r>
          </a:p>
          <a:p>
            <a:pPr>
              <a:spcAft>
                <a:spcPts val="400"/>
              </a:spcAft>
            </a:pPr>
            <a:r>
              <a:rPr lang="de-DE" sz="2200" dirty="0">
                <a:latin typeface="Helvetica Neue" panose="020B0604020202020204" charset="0"/>
                <a:ea typeface="Microsoft Sans Serif" panose="020B0604020202020204" pitchFamily="34" charset="0"/>
                <a:cs typeface="Microsoft Sans Serif" panose="020B0604020202020204" pitchFamily="34" charset="0"/>
              </a:rPr>
              <a:t>3.5 Intrapreneur*innen zur Verantwortung ziehen</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5820999"/>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Was dann?</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Wenn Sie eine Reihe von Zielen vereinbaren, sollten Sie darauf achten, dass diese auch berücksichtigt werden:</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ein vereinbartes Budget</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eine Gesamtvision für das Projekt</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einige spezifische Metriken zur Messung der Fortschritte und</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einen Überprüfungszeitraum - der Zeitpunkt, an dem Sie beide vereinbaren, dass Sie sich zusammensetzen und die Fortschritte überprüfen</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Ziehen Sie sich dann zurück und lassen Sie sie ihre Arbeit beenden (es sei denn, sie bitten Sie um Ihre Hilfe). </a:t>
            </a: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Sie müssen dem Team erlauben, unabhängig zu handeln und Fehler zu machen, auch wenn dies nicht selbstverständlich erscheint. Denken Sie daran: Sie WERDEN Fehler machen! Das führt uns direkt zum nächsten Punkt...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6" name="CuadroTexto 2">
            <a:extLst>
              <a:ext uri="{FF2B5EF4-FFF2-40B4-BE49-F238E27FC236}">
                <a16:creationId xmlns:a16="http://schemas.microsoft.com/office/drawing/2014/main" id="{BD057C8F-07B5-8F46-7A94-003F38075D95}"/>
              </a:ext>
            </a:extLst>
          </p:cNvPr>
          <p:cNvSpPr txBox="1"/>
          <p:nvPr/>
        </p:nvSpPr>
        <p:spPr>
          <a:xfrm>
            <a:off x="1295400" y="2304000"/>
            <a:ext cx="156210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3.3 Einigung auf klare Ziele</a:t>
            </a:r>
          </a:p>
        </p:txBody>
      </p:sp>
      <p:sp>
        <p:nvSpPr>
          <p:cNvPr id="3" name="CuadroTexto 1">
            <a:extLst>
              <a:ext uri="{FF2B5EF4-FFF2-40B4-BE49-F238E27FC236}">
                <a16:creationId xmlns:a16="http://schemas.microsoft.com/office/drawing/2014/main" id="{1CD72FE3-1F68-0C7F-73ED-9D557851BAF9}"/>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1992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99000"/>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Akzeptieren Sie es einfach! Jedes unternehmerische Projekt wird unweigerlich ein gewisses Maß an Misserfolg erleben. Ihre Aufgabe ist es, dem Team dabei zu helfen, sich auf das Scheitern vorzubereiten.</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Intrapreneur*innen müssen optimistisch und von ihren Theorien überzeugt sein. Sie haben nicht die natürliche Fähigkeit, Probleme vorherzusehen, und wenn das Unvermeidliche eintritt, könnten sie die Hoffnung verlieren.</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Sprechen Sie darüber, was als Beratende*r des/der Intrapreneur*in schief gehen könnte. Diskutieren Sie die Situation und die möglichen Reaktionen des Teams auf ein Scheitern. Ermutigen Sie zu gewinnbringendem Scheitern, d. h. zu einem Scheitern, aus dem die Gruppe lernen und das sie zur Verbesserung ihres Konzepts nutzen kann.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6" name="CuadroTexto 2">
            <a:extLst>
              <a:ext uri="{FF2B5EF4-FFF2-40B4-BE49-F238E27FC236}">
                <a16:creationId xmlns:a16="http://schemas.microsoft.com/office/drawing/2014/main" id="{AC2DF849-75A3-8EFF-941C-4F7C85A60429}"/>
              </a:ext>
            </a:extLst>
          </p:cNvPr>
          <p:cNvSpPr txBox="1"/>
          <p:nvPr/>
        </p:nvSpPr>
        <p:spPr>
          <a:xfrm>
            <a:off x="1295400" y="2304000"/>
            <a:ext cx="156210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3.4 Lassen Sie sie ihre eigenen Fehler machen</a:t>
            </a:r>
          </a:p>
        </p:txBody>
      </p:sp>
      <p:sp>
        <p:nvSpPr>
          <p:cNvPr id="3" name="CuadroTexto 1">
            <a:extLst>
              <a:ext uri="{FF2B5EF4-FFF2-40B4-BE49-F238E27FC236}">
                <a16:creationId xmlns:a16="http://schemas.microsoft.com/office/drawing/2014/main" id="{E35BAA4A-A552-3939-2264-96163714F57D}"/>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88744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264700"/>
          </a:xfrm>
          <a:prstGeom prst="rect">
            <a:avLst/>
          </a:prstGeom>
          <a:noFill/>
        </p:spPr>
        <p:txBody>
          <a:bodyPr wrap="square" rtlCol="0">
            <a:noAutofit/>
          </a:bodyPr>
          <a:lstStyle/>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Achten Sie darauf, dass Sie die vereinbarten Überprüfungszeiten einhalten, wenn Sie Ihre Intrapreneur*innen wirklich zur Verantwortung ziehen wollen. </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Nutzen Sie solche Bewertungen, um Ihre Position als vertrauenswürdige*r Beratende*r zu stärken. </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Versuchen Sie, wie ein VC zu denken. Wenn Sie immer noch der Meinung sind, dass die Initiative Chancen und Potenzial hat, entscheiden Sie über neue Ziele und Finanzierungen, während Sie das Team behutsam auf den richtigen Weg führen.</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Wenn Sie der Meinung sind, dass das Projekt seinen Abschluss gefunden hat, ist es Ihre Aufgabe, es zu beenden und Ihre Intrapreneur*innen dabei zu unterstützen, zu ihrem nächsten Vorhaben überzugehen. </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Bestrafen Sie niemals Ihre Intrapreneur*innen, wenn ein Projekt nicht funktioniert. Die meisten unternehmerischen Bemühungen scheitern tatsächlich. Scheitern ist ein guter Weg, um zu lernen und sich zu verbessern!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6" name="CuadroTexto 2">
            <a:extLst>
              <a:ext uri="{FF2B5EF4-FFF2-40B4-BE49-F238E27FC236}">
                <a16:creationId xmlns:a16="http://schemas.microsoft.com/office/drawing/2014/main" id="{33D1C016-A924-DFCB-2276-587A4679FC16}"/>
              </a:ext>
            </a:extLst>
          </p:cNvPr>
          <p:cNvSpPr txBox="1"/>
          <p:nvPr/>
        </p:nvSpPr>
        <p:spPr>
          <a:xfrm>
            <a:off x="1295400" y="2304000"/>
            <a:ext cx="15621000" cy="54000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3.5 Intrapreneur*innen zur Verantwortung ziehen</a:t>
            </a:r>
            <a:br>
              <a:rPr lang="de-DE" sz="2800" b="1" dirty="0">
                <a:solidFill>
                  <a:srgbClr val="AED633"/>
                </a:solidFill>
                <a:latin typeface="Helvetica Neue"/>
                <a:ea typeface="Microsoft Sans Serif" panose="020B0604020202020204" pitchFamily="34" charset="0"/>
                <a:cs typeface="Microsoft Sans Serif" panose="020B0604020202020204" pitchFamily="34" charset="0"/>
              </a:rPr>
            </a:br>
            <a:endParaRPr lang="de-DE" sz="28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05D3F78E-336E-FDD3-C09D-34F9B0D0A84E}"/>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07510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764026742"/>
              </p:ext>
            </p:extLst>
          </p:nvPr>
        </p:nvGraphicFramePr>
        <p:xfrm>
          <a:off x="1296000" y="3384000"/>
          <a:ext cx="15732000" cy="518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5</a:t>
            </a:r>
          </a:p>
        </p:txBody>
      </p:sp>
      <p:sp>
        <p:nvSpPr>
          <p:cNvPr id="6" name="textruta 5">
            <a:extLst>
              <a:ext uri="{FF2B5EF4-FFF2-40B4-BE49-F238E27FC236}">
                <a16:creationId xmlns:a16="http://schemas.microsoft.com/office/drawing/2014/main" id="{9144E772-4624-473A-A767-9DC9ACFEE376}"/>
              </a:ext>
            </a:extLst>
          </p:cNvPr>
          <p:cNvSpPr txBox="1"/>
          <p:nvPr/>
        </p:nvSpPr>
        <p:spPr>
          <a:xfrm>
            <a:off x="1296000" y="8115300"/>
            <a:ext cx="15840000" cy="369332"/>
          </a:xfrm>
          <a:prstGeom prst="rect">
            <a:avLst/>
          </a:prstGeom>
          <a:noFill/>
        </p:spPr>
        <p:txBody>
          <a:bodyPr wrap="square">
            <a:spAutoFit/>
          </a:bodyPr>
          <a:lstStyle/>
          <a:p>
            <a:pPr lvl="0" algn="ctr"/>
            <a:r>
              <a:rPr lang="de-DE" sz="1800" b="1" dirty="0">
                <a:solidFill>
                  <a:srgbClr val="FF0000"/>
                </a:solidFill>
                <a:latin typeface="Helvetica Neue"/>
                <a:ea typeface="Microsoft Sans Serif" panose="020B0604020202020204" pitchFamily="34" charset="0"/>
                <a:cs typeface="Microsoft Sans Serif" panose="020B0604020202020204" pitchFamily="34" charset="0"/>
              </a:rPr>
              <a:t>Scheitern ist ein guter Weg, um zu lernen und sich zu verbessern!</a:t>
            </a:r>
            <a:endParaRPr lang="de-DE" b="1" dirty="0">
              <a:solidFill>
                <a:srgbClr val="FF0000"/>
              </a:solidFill>
              <a:latin typeface="Helvetica Neue"/>
            </a:endParaRPr>
          </a:p>
        </p:txBody>
      </p:sp>
      <p:sp>
        <p:nvSpPr>
          <p:cNvPr id="7" name="CuadroTexto 2">
            <a:extLst>
              <a:ext uri="{FF2B5EF4-FFF2-40B4-BE49-F238E27FC236}">
                <a16:creationId xmlns:a16="http://schemas.microsoft.com/office/drawing/2014/main" id="{EFF9E35D-F509-5818-F04B-4927BCA398FB}"/>
              </a:ext>
            </a:extLst>
          </p:cNvPr>
          <p:cNvSpPr txBox="1"/>
          <p:nvPr/>
        </p:nvSpPr>
        <p:spPr>
          <a:xfrm>
            <a:off x="1296000" y="2304000"/>
            <a:ext cx="15621000" cy="54000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3.5 Intrapreneur*innen zur Verantwortung ziehen</a:t>
            </a:r>
          </a:p>
        </p:txBody>
      </p:sp>
      <p:sp>
        <p:nvSpPr>
          <p:cNvPr id="2" name="CuadroTexto 1">
            <a:extLst>
              <a:ext uri="{FF2B5EF4-FFF2-40B4-BE49-F238E27FC236}">
                <a16:creationId xmlns:a16="http://schemas.microsoft.com/office/drawing/2014/main" id="{0EC2A5A1-4EA3-E837-162D-9E0AB0B10851}"/>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016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81534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Für ein erfolgreiches Intrapreneurial-Team: </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5355000"/>
          </a:xfrm>
          <a:prstGeom prst="rect">
            <a:avLst/>
          </a:prstGeom>
          <a:noFill/>
        </p:spPr>
        <p:txBody>
          <a:bodyPr wrap="square" rtlCol="0">
            <a:noAutofit/>
          </a:bodyPr>
          <a:lstStyle/>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Sicherstellen, dass das Team verschiedene Ebenen der kreativen, innovativen und gestalterischen Freiheit hat.</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Es soll sichergestellt werden, dass das Team das derzeitige Modell in Frage stellen kann, um erfolgreich zu sein.</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Die Grenze zwischen mutig und töricht zu erkennen. </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Die Grenzen des Risikos zu kennen und dennoch die Fähigkeit zu haben, eine echte Chance zu ergreifen.</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Ermittlung von Strategien, mit denen alle Intrapreneur*innen motiviert, ermutigt und auf die Belohnung, die Chance und ihren Beitrag zu den Zielen konzentriert bleiben.</a:t>
            </a:r>
          </a:p>
          <a:p>
            <a:pPr marL="457200" indent="-457200">
              <a:spcAft>
                <a:spcPts val="600"/>
              </a:spcAft>
              <a:buFont typeface="+mj-lt"/>
              <a:buAutoNum type="arabicPeriod"/>
            </a:pPr>
            <a:endParaRPr lang="de-DE" sz="12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de-DE" sz="2400" dirty="0">
                <a:latin typeface="Helvetica Neue"/>
                <a:ea typeface="Microsoft Sans Serif" panose="020B0604020202020204" pitchFamily="34" charset="0"/>
                <a:cs typeface="Microsoft Sans Serif" panose="020B0604020202020204" pitchFamily="34" charset="0"/>
              </a:rPr>
              <a:t>Informiert zu bleiben und die Arbeit sichtbar zu machen, damit andere sich beteiligen, Hilfe anbieten und Unterstützung leisten können.</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4</a:t>
            </a:r>
          </a:p>
        </p:txBody>
      </p:sp>
      <p:sp>
        <p:nvSpPr>
          <p:cNvPr id="2" name="CuadroTexto 1">
            <a:extLst>
              <a:ext uri="{FF2B5EF4-FFF2-40B4-BE49-F238E27FC236}">
                <a16:creationId xmlns:a16="http://schemas.microsoft.com/office/drawing/2014/main" id="{C021B282-276A-A0CA-FF69-DD7B5B734DE1}"/>
              </a:ext>
            </a:extLst>
          </p:cNvPr>
          <p:cNvSpPr txBox="1"/>
          <p:nvPr/>
        </p:nvSpPr>
        <p:spPr>
          <a:xfrm>
            <a:off x="1296000" y="1548000"/>
            <a:ext cx="15129164" cy="8640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de-DE"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0254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4057782"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Fortsetzung...</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3046988"/>
          </a:xfrm>
          <a:prstGeom prst="rect">
            <a:avLst/>
          </a:prstGeom>
          <a:noFill/>
        </p:spPr>
        <p:txBody>
          <a:bodyPr wrap="square" rtlCol="0">
            <a:noAutofit/>
          </a:bodyPr>
          <a:lstStyle/>
          <a:p>
            <a:pPr marL="457200" indent="-457200">
              <a:buFont typeface="+mj-lt"/>
              <a:buAutoNum type="arabicPeriod" startAt="7"/>
            </a:pPr>
            <a:r>
              <a:rPr lang="de-DE" sz="2400" dirty="0">
                <a:latin typeface="Helvetica Neue"/>
                <a:ea typeface="Microsoft Sans Serif" panose="020B0604020202020204" pitchFamily="34" charset="0"/>
                <a:cs typeface="Microsoft Sans Serif" panose="020B0604020202020204" pitchFamily="34" charset="0"/>
              </a:rPr>
              <a:t>Entwicklung von Methoden und Rahmenwerken, die sich auf den Wert und die Ausrichtung des Unternehmens stützen.</a:t>
            </a:r>
          </a:p>
          <a:p>
            <a:pPr marL="457200" indent="-457200">
              <a:buFont typeface="+mj-lt"/>
              <a:buAutoNum type="arabicPeriod" startAt="7"/>
            </a:pPr>
            <a:endParaRPr lang="de-DE"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pPr>
            <a:r>
              <a:rPr lang="de-DE" sz="2400" dirty="0">
                <a:latin typeface="Helvetica Neue"/>
                <a:ea typeface="Microsoft Sans Serif" panose="020B0604020202020204" pitchFamily="34" charset="0"/>
                <a:cs typeface="Microsoft Sans Serif" panose="020B0604020202020204" pitchFamily="34" charset="0"/>
              </a:rPr>
              <a:t>Machen Sie sich bewusst, dass Ihre Arbeit wirtschaftlich lebenswichtig ist und dass Entscheidungen häufig auf pragmatischen und nicht auf opportunistischen oder idealistischen Faktoren beruhen werden. Die Leistung wird überprüft werden, wahrscheinlich unter einem härteren Blickwinkel als bei anderen. Akzeptieren Sie dies als einen notwendigen Bestandteil Ihrer Arbeit.</a:t>
            </a:r>
          </a:p>
          <a:p>
            <a:pPr marL="457200" indent="-457200">
              <a:spcAft>
                <a:spcPts val="600"/>
              </a:spcAft>
              <a:buFont typeface="+mj-lt"/>
              <a:buAutoNum type="arabicPeriod" startAt="7"/>
            </a:pPr>
            <a:endParaRPr lang="de-DE"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pPr>
            <a:r>
              <a:rPr lang="de-DE" sz="2400" dirty="0">
                <a:latin typeface="Helvetica Neue"/>
                <a:ea typeface="Microsoft Sans Serif" panose="020B0604020202020204" pitchFamily="34" charset="0"/>
                <a:cs typeface="Microsoft Sans Serif" panose="020B0604020202020204" pitchFamily="34" charset="0"/>
              </a:rPr>
              <a:t>Nicht in den Mainstream eintreten und sogar in Frage stellen, ob dies durch die traditionellen Prozesse gehen sollte. </a:t>
            </a:r>
          </a:p>
          <a:p>
            <a:pPr marL="457200" indent="-457200">
              <a:spcAft>
                <a:spcPts val="600"/>
              </a:spcAft>
              <a:buFont typeface="+mj-lt"/>
              <a:buAutoNum type="arabicPeriod" startAt="7"/>
            </a:pPr>
            <a:endParaRPr lang="de-DE" sz="2400" dirty="0">
              <a:solidFill>
                <a:srgbClr val="FF0000"/>
              </a:solidFill>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startAt="7"/>
            </a:pPr>
            <a:r>
              <a:rPr lang="de-DE" sz="2400" dirty="0">
                <a:latin typeface="Helvetica Neue"/>
                <a:ea typeface="Microsoft Sans Serif" panose="020B0604020202020204" pitchFamily="34" charset="0"/>
                <a:cs typeface="Microsoft Sans Serif" panose="020B0604020202020204" pitchFamily="34" charset="0"/>
              </a:rPr>
              <a:t>Gewährleistung eines flexiblen und dynamischen Managements, das sicherstellt, dass Fehler akzeptabel sind, solange aus ihnen gelernt wird und sie sich im Rahmen des Risikoprofils bewegen.</a:t>
            </a:r>
          </a:p>
        </p:txBody>
      </p:sp>
      <p:sp>
        <p:nvSpPr>
          <p:cNvPr id="2" name="CuadroTexto 1">
            <a:extLst>
              <a:ext uri="{FF2B5EF4-FFF2-40B4-BE49-F238E27FC236}">
                <a16:creationId xmlns:a16="http://schemas.microsoft.com/office/drawing/2014/main" id="{58D90634-150F-45C8-1854-7940B7485206}"/>
              </a:ext>
            </a:extLst>
          </p:cNvPr>
          <p:cNvSpPr txBox="1"/>
          <p:nvPr/>
        </p:nvSpPr>
        <p:spPr>
          <a:xfrm>
            <a:off x="1296000" y="1548000"/>
            <a:ext cx="15129164" cy="852300"/>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3. </a:t>
            </a:r>
            <a:r>
              <a:rPr lang="de-DE" sz="4800" b="1" spc="-114" dirty="0">
                <a:solidFill>
                  <a:srgbClr val="4D94B7"/>
                </a:solidFill>
                <a:latin typeface="Helvetica Neue"/>
                <a:ea typeface="Microsoft Sans Serif" panose="020B0604020202020204" pitchFamily="34" charset="0"/>
                <a:cs typeface="Microsoft Sans Serif" panose="020B0604020202020204" pitchFamily="34" charset="0"/>
              </a:rPr>
              <a:t>Strategien für intrapreneurial Management</a:t>
            </a:r>
            <a:endParaRPr kumimoji="0" lang="de-DE"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A3EBE2F8-F778-26E3-2EA6-7DA5B61D2C71}"/>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4</a:t>
            </a:r>
          </a:p>
        </p:txBody>
      </p:sp>
    </p:spTree>
    <p:extLst>
      <p:ext uri="{BB962C8B-B14F-4D97-AF65-F5344CB8AC3E}">
        <p14:creationId xmlns:p14="http://schemas.microsoft.com/office/powerpoint/2010/main" val="178420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3. Ein*e Mentor*in sollte nicht...</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als Berater*in fungieren.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die Intrapreneur*innen zwingen, ihre Projekte zu beenden.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das Projekt stoppen, wenn es nicht produktiv ist.</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4. Ein erfolgreiches Management...</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ist dynamisch und flexibel.</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sorgt für Vertrauen in der gesamten Organisation.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legt mehr Wert auf den individuellen Erfolg.</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596001"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Teste dein Wissen!</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Bitte beantworten die folgenden Fragen: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1. Ein erfolgreiches Intrapreneurial-Team...</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sorgt dafür, dass jeder gehört wird.</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fordert seine Mitglieder*innen zum Wachstum heraus.</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geht übermäßige Risiken ein.</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5. Wählen Sie die falsche Antwort!</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dirty="0">
                <a:latin typeface="Helvetica Neue"/>
                <a:ea typeface="Microsoft Sans Serif" panose="020B0604020202020204" pitchFamily="34" charset="0"/>
                <a:cs typeface="Microsoft Sans Serif" panose="020B0604020202020204" pitchFamily="34" charset="0"/>
              </a:rPr>
              <a:t>Die Quantität der Ressourcen ist wichtiger als die Qualität der Leistungen.</a:t>
            </a:r>
          </a:p>
          <a:p>
            <a:pPr marL="342900" indent="-342900">
              <a:buBlip>
                <a:blip r:embed="rId2"/>
              </a:buBlip>
              <a:defRPr/>
            </a:pPr>
            <a:r>
              <a:rPr lang="de-DE" altLang="es-ES" sz="2000" dirty="0">
                <a:latin typeface="Helvetica Neue"/>
                <a:ea typeface="Microsoft Sans Serif" panose="020B0604020202020204" pitchFamily="34" charset="0"/>
                <a:cs typeface="Microsoft Sans Serif" panose="020B0604020202020204" pitchFamily="34" charset="0"/>
              </a:rPr>
              <a:t>Die Organisation hat die Möglichkeit, die Bemühungen eine*r Intrapreneur*in zu unterstützen oder zu behindern.</a:t>
            </a:r>
          </a:p>
          <a:p>
            <a:pPr marL="342900" indent="-342900">
              <a:buBlip>
                <a:blip r:embed="rId2"/>
              </a:buBlip>
              <a:defRPr/>
            </a:pPr>
            <a:r>
              <a:rPr lang="de-DE" altLang="es-ES" sz="2000" dirty="0">
                <a:latin typeface="Helvetica Neue"/>
                <a:ea typeface="Microsoft Sans Serif" panose="020B0604020202020204" pitchFamily="34" charset="0"/>
                <a:cs typeface="Microsoft Sans Serif" panose="020B0604020202020204" pitchFamily="34" charset="0"/>
              </a:rPr>
              <a:t>Bestimmte Normen in einem Unternehmen können Intrapreneurship behindern.</a:t>
            </a: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2. Zeit und Ressourcenversorgung...</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müssen konsistent sein.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müssen angemessen verteilt werden.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ist kein Hinweis für die Unterstützung durch das Management.</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3. Ein*e Mentor*in sollte nicht...</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als Berater*in fungieren.</a:t>
            </a:r>
          </a:p>
          <a:p>
            <a:pPr marL="342900" indent="-342900">
              <a:buBlip>
                <a:blip r:embed="rId2"/>
              </a:buBlip>
              <a:defRPr/>
            </a:pPr>
            <a:r>
              <a:rPr lang="de-DE" altLang="es-ES" sz="2200" b="1" dirty="0">
                <a:latin typeface="Helvetica Neue"/>
                <a:ea typeface="Microsoft Sans Serif" panose="020B0604020202020204" pitchFamily="34" charset="0"/>
                <a:cs typeface="Microsoft Sans Serif" panose="020B0604020202020204" pitchFamily="34" charset="0"/>
              </a:rPr>
              <a:t>die Intrapreneur*innen zwingen, ihre Projekte zu beenden.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das Projekt stoppen, wenn es nicht produktiv ist.</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4. Ein erfolgreiches Management...</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ist dynamisch und flexibel.</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sorgt für Vertrauen in der gesamten Organisation.</a:t>
            </a:r>
          </a:p>
          <a:p>
            <a:pPr marL="342900" indent="-342900">
              <a:buBlip>
                <a:blip r:embed="rId2"/>
              </a:buBlip>
              <a:defRPr/>
            </a:pPr>
            <a:r>
              <a:rPr lang="de-DE" altLang="es-ES" sz="2200" b="1" dirty="0">
                <a:latin typeface="Helvetica Neue"/>
                <a:ea typeface="Microsoft Sans Serif" panose="020B0604020202020204" pitchFamily="34" charset="0"/>
                <a:cs typeface="Microsoft Sans Serif" panose="020B0604020202020204" pitchFamily="34" charset="0"/>
              </a:rPr>
              <a:t>legt mehr Wert auf den individuellen Erfolg.</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596001"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Teste dein Wissen!</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Lösung:</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1. Ein erfolgreiches Intrapreneurial-Team...</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sorgt dafür, dass jeder gehört wird.</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fordert seine Mitglieder*innen zum Wachstum heraus.</a:t>
            </a:r>
          </a:p>
          <a:p>
            <a:pPr marL="342900" indent="-342900">
              <a:buBlip>
                <a:blip r:embed="rId2"/>
              </a:buBlip>
              <a:defRPr/>
            </a:pPr>
            <a:r>
              <a:rPr lang="de-DE" altLang="es-ES" sz="2200" b="1" dirty="0">
                <a:latin typeface="Helvetica Neue"/>
                <a:ea typeface="Microsoft Sans Serif" panose="020B0604020202020204" pitchFamily="34" charset="0"/>
                <a:cs typeface="Microsoft Sans Serif" panose="020B0604020202020204" pitchFamily="34" charset="0"/>
              </a:rPr>
              <a:t>geht übermäßige Risiken ein.</a:t>
            </a: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5. Wählen Sie die falsche Antwort!</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000" b="1" dirty="0">
                <a:latin typeface="Helvetica Neue"/>
                <a:ea typeface="Microsoft Sans Serif" panose="020B0604020202020204" pitchFamily="34" charset="0"/>
                <a:cs typeface="Microsoft Sans Serif" panose="020B0604020202020204" pitchFamily="34" charset="0"/>
              </a:rPr>
              <a:t>Die Quantität der Ressourcen ist wichtiger als die Qualität der Leistungen.</a:t>
            </a:r>
          </a:p>
          <a:p>
            <a:pPr marL="342900" indent="-342900">
              <a:buBlip>
                <a:blip r:embed="rId2"/>
              </a:buBlip>
              <a:defRPr/>
            </a:pPr>
            <a:r>
              <a:rPr lang="de-DE" altLang="es-ES" sz="2000" dirty="0">
                <a:latin typeface="Helvetica Neue"/>
                <a:ea typeface="Microsoft Sans Serif" panose="020B0604020202020204" pitchFamily="34" charset="0"/>
                <a:cs typeface="Microsoft Sans Serif" panose="020B0604020202020204" pitchFamily="34" charset="0"/>
              </a:rPr>
              <a:t>Die Organisation hat die Möglichkeit, die Bemühungen eine*r Intrapreneur*in zu unterstützen oder zu behindern.</a:t>
            </a:r>
          </a:p>
          <a:p>
            <a:pPr marL="342900" indent="-342900">
              <a:buBlip>
                <a:blip r:embed="rId2"/>
              </a:buBlip>
              <a:defRPr/>
            </a:pPr>
            <a:r>
              <a:rPr lang="de-DE" altLang="es-ES" sz="2000" dirty="0">
                <a:latin typeface="Helvetica Neue"/>
                <a:ea typeface="Microsoft Sans Serif" panose="020B0604020202020204" pitchFamily="34" charset="0"/>
                <a:cs typeface="Microsoft Sans Serif" panose="020B0604020202020204" pitchFamily="34" charset="0"/>
              </a:rPr>
              <a:t>Bestimmte Normen in einem Unternehmen können Intrapreneurship behindern.</a:t>
            </a: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de-DE" altLang="es-ES" sz="2400" b="1" dirty="0">
                <a:latin typeface="Helvetica Neue"/>
                <a:ea typeface="Microsoft Sans Serif" panose="020B0604020202020204" pitchFamily="34" charset="0"/>
                <a:cs typeface="Microsoft Sans Serif" panose="020B0604020202020204" pitchFamily="34" charset="0"/>
              </a:rPr>
              <a:t>2. Zeit und Ressourcenversorgung...</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müssen konsistent sein.</a:t>
            </a:r>
          </a:p>
          <a:p>
            <a:pPr marL="342900" indent="-342900">
              <a:buBlip>
                <a:blip r:embed="rId2"/>
              </a:buBlip>
              <a:defRPr/>
            </a:pPr>
            <a:r>
              <a:rPr lang="de-DE" altLang="es-ES" sz="2200" dirty="0">
                <a:latin typeface="Helvetica Neue"/>
                <a:ea typeface="Microsoft Sans Serif" panose="020B0604020202020204" pitchFamily="34" charset="0"/>
                <a:cs typeface="Microsoft Sans Serif" panose="020B0604020202020204" pitchFamily="34" charset="0"/>
              </a:rPr>
              <a:t>müssen angemessen verteilt werden.</a:t>
            </a:r>
          </a:p>
          <a:p>
            <a:pPr marL="342900" indent="-342900">
              <a:buBlip>
                <a:blip r:embed="rId2"/>
              </a:buBlip>
              <a:defRPr/>
            </a:pPr>
            <a:r>
              <a:rPr lang="de-DE" altLang="es-ES" sz="2200" b="1" dirty="0">
                <a:latin typeface="Helvetica Neue"/>
                <a:ea typeface="Microsoft Sans Serif" panose="020B0604020202020204" pitchFamily="34" charset="0"/>
                <a:cs typeface="Microsoft Sans Serif" panose="020B0604020202020204" pitchFamily="34" charset="0"/>
              </a:rPr>
              <a:t>ist kein Hinweis für die Unterstützung durch das Management.</a:t>
            </a:r>
          </a:p>
          <a:p>
            <a:pPr marL="342900" indent="-342900">
              <a:buBlip>
                <a:blip r:embed="rId2"/>
              </a:buBlip>
              <a:defRPr/>
            </a:pPr>
            <a:endParaRPr lang="de-DE" altLang="es-ES" sz="2400" dirty="0">
              <a:latin typeface="Helvetica Neue"/>
              <a:ea typeface="Microsoft Sans Serif" panose="020B0604020202020204" pitchFamily="34" charset="0"/>
              <a:cs typeface="Microsoft Sans Serif" panose="020B0604020202020204" pitchFamily="34" charset="0"/>
            </a:endParaRPr>
          </a:p>
          <a:p>
            <a:pPr>
              <a:defRPr/>
            </a:pPr>
            <a:endParaRPr lang="de-DE"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30658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9220200" cy="830997"/>
          </a:xfrm>
          <a:prstGeom prst="rect">
            <a:avLst/>
          </a:prstGeom>
          <a:noFill/>
        </p:spPr>
        <p:txBody>
          <a:bodyPr wrap="square" rtlCol="0">
            <a:noAutofit/>
          </a:bodyPr>
          <a:lstStyle/>
          <a:p>
            <a:r>
              <a:rPr lang="de-DE" sz="4800" b="1" dirty="0">
                <a:solidFill>
                  <a:srgbClr val="4D94B7"/>
                </a:solidFill>
                <a:latin typeface="Helvetica Neue"/>
                <a:ea typeface="Microsoft Sans Serif" panose="020B0604020202020204" pitchFamily="34" charset="0"/>
                <a:cs typeface="Microsoft Sans Serif" panose="020B0604020202020204" pitchFamily="34" charset="0"/>
              </a:rPr>
              <a:t>Zusammenfassung</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56000" cy="684000"/>
          </a:xfrm>
          <a:prstGeom prst="rect">
            <a:avLst/>
          </a:prstGeom>
          <a:noFill/>
        </p:spPr>
        <p:txBody>
          <a:bodyPr wrap="square">
            <a:noAutofit/>
          </a:bodyPr>
          <a:lstStyle/>
          <a:p>
            <a:pPr algn="just"/>
            <a:r>
              <a:rPr lang="de-DE" sz="2800" b="1" dirty="0">
                <a:solidFill>
                  <a:srgbClr val="AED633"/>
                </a:solidFill>
                <a:latin typeface="Helvetica Neue"/>
                <a:ea typeface="Microsoft Sans Serif" panose="020B0604020202020204" pitchFamily="34" charset="0"/>
                <a:cs typeface="Microsoft Sans Serif" panose="020B0604020202020204" pitchFamily="34" charset="0"/>
              </a:rPr>
              <a:t>Gut gemacht! Jetzt weißt du mehr über:</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7FAE3BD1-6A86-CB7A-7487-483E07307331}"/>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de-DE" sz="2400" dirty="0">
                <a:latin typeface="Helvetica Neue"/>
                <a:ea typeface="Microsoft Sans Serif" panose="020B0604020202020204" pitchFamily="34" charset="0"/>
                <a:cs typeface="Microsoft Sans Serif" panose="020B0604020202020204" pitchFamily="34" charset="0"/>
              </a:rPr>
              <a:t>Organisatorische Bedingungen, die Intrapreneurship beeinflussen</a:t>
            </a:r>
          </a:p>
          <a:p>
            <a:pPr marL="542925" indent="-542925">
              <a:spcAft>
                <a:spcPts val="1800"/>
              </a:spcAft>
              <a:buClr>
                <a:srgbClr val="000000"/>
              </a:buClr>
              <a:buBlip>
                <a:blip r:embed="rId3"/>
              </a:buBlip>
            </a:pPr>
            <a:r>
              <a:rPr lang="de-DE" sz="2400" dirty="0">
                <a:latin typeface="Helvetica Neue"/>
                <a:ea typeface="Microsoft Sans Serif" panose="020B0604020202020204" pitchFamily="34" charset="0"/>
                <a:cs typeface="Microsoft Sans Serif" panose="020B0604020202020204" pitchFamily="34" charset="0"/>
              </a:rPr>
              <a:t>Strategien für das Management von Intrapreneur*innen</a:t>
            </a:r>
          </a:p>
          <a:p>
            <a:pPr marL="542925" indent="-542925">
              <a:spcAft>
                <a:spcPts val="1800"/>
              </a:spcAft>
              <a:buClr>
                <a:srgbClr val="000000"/>
              </a:buClr>
              <a:buBlip>
                <a:blip r:embed="rId3"/>
              </a:buBlip>
            </a:pPr>
            <a:r>
              <a:rPr lang="de-DE" sz="2400" dirty="0">
                <a:latin typeface="Helvetica Neue"/>
                <a:ea typeface="Microsoft Sans Serif" panose="020B0604020202020204" pitchFamily="34" charset="0"/>
                <a:cs typeface="Microsoft Sans Serif" panose="020B0604020202020204" pitchFamily="34" charset="0"/>
              </a:rPr>
              <a:t>Mentoring für Intrapreneur*innen auf die richtige Art</a:t>
            </a:r>
          </a:p>
          <a:p>
            <a:pPr marL="542925" indent="-542925">
              <a:spcAft>
                <a:spcPts val="1800"/>
              </a:spcAft>
              <a:buClr>
                <a:srgbClr val="000000"/>
              </a:buClr>
              <a:buBlip>
                <a:blip r:embed="rId3"/>
              </a:buBlip>
            </a:pPr>
            <a:r>
              <a:rPr lang="de-DE" sz="2400" dirty="0">
                <a:latin typeface="Helvetica Neue"/>
                <a:ea typeface="Microsoft Sans Serif" panose="020B0604020202020204" pitchFamily="34" charset="0"/>
                <a:cs typeface="Microsoft Sans Serif" panose="020B0604020202020204" pitchFamily="34" charset="0"/>
              </a:rPr>
              <a:t>Herausforderungen und Abhilfemaßnahmen zur Förderung von Intrapreneurship</a:t>
            </a:r>
            <a:endParaRPr lang="de-DE"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Font typeface="Arial"/>
              <a:buBlip>
                <a:blip r:embed="rId3"/>
              </a:buBlip>
            </a:pPr>
            <a:endParaRPr lang="de-D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25816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610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a:solidFill>
                  <a:srgbClr val="4D94B7"/>
                </a:solidFill>
                <a:latin typeface="Helvetica Neue"/>
                <a:ea typeface="Helvetica Neue"/>
                <a:cs typeface="Helvetica Neue"/>
                <a:sym typeface="Helvetica Neue"/>
              </a:rPr>
              <a:t>Literaturverzeichnis (1)</a:t>
            </a:r>
            <a:endParaRPr lang="en-US" dirty="0">
              <a:latin typeface="Helvetica Neue"/>
            </a:endParaRPr>
          </a:p>
        </p:txBody>
      </p:sp>
      <p:sp>
        <p:nvSpPr>
          <p:cNvPr id="2" name="Rectángulo 10">
            <a:extLst>
              <a:ext uri="{FF2B5EF4-FFF2-40B4-BE49-F238E27FC236}">
                <a16:creationId xmlns:a16="http://schemas.microsoft.com/office/drawing/2014/main" id="{BD2D4A4F-B3D5-1C41-D9AC-C2CC38C250F4}"/>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Castro giovanni, G. J., Urbano, D., &amp; Loras, J. (2011). Linking corporate entrepreneurship and human resource management in SMEs. International Journal of Manpower, 32(1), 34–47. </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Duygulu, E., &amp; Kurgun, O. A. (2009). The effect of managerial entrepreneurship behavior on employee satisfaction: hospitality managers' dilemma. African Journal of Business Management, 3(11), 715–726.</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Garcia-Morales, V. J., Bolivar-Ramos, M. T., &amp; Martin-Rojas, R. (2014). Technological variables and absorptive capacity's influence on performance through corporate entrepreneurship. Journal of Business Research, 67(7), 1468–1477.</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719138" indent="-719138">
              <a:spcAft>
                <a:spcPts val="2400"/>
              </a:spcAft>
              <a:buClr>
                <a:srgbClr val="4D94B7"/>
              </a:buClr>
              <a:buSzPct val="105000"/>
              <a:buFont typeface="+mj-lt"/>
              <a:buAutoNum type="arabicParenBoth"/>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530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97DBA1A9-1A57-F8FC-93DE-9992B95890F1}"/>
              </a:ext>
            </a:extLst>
          </p:cNvPr>
          <p:cNvSpPr txBox="1"/>
          <p:nvPr/>
        </p:nvSpPr>
        <p:spPr>
          <a:xfrm>
            <a:off x="1295400" y="1548000"/>
            <a:ext cx="5715000" cy="830997"/>
          </a:xfrm>
          <a:prstGeom prst="rect">
            <a:avLst/>
          </a:prstGeom>
          <a:noFill/>
        </p:spPr>
        <p:txBody>
          <a:bodyPr wrap="square" rtlCol="0">
            <a:noAutofit/>
          </a:bodyPr>
          <a:lstStyle/>
          <a:p>
            <a:r>
              <a:rPr lang="de-DE"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Lernziele</a:t>
            </a:r>
            <a:endParaRPr lang="de-DE"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8">
            <a:extLst>
              <a:ext uri="{FF2B5EF4-FFF2-40B4-BE49-F238E27FC236}">
                <a16:creationId xmlns:a16="http://schemas.microsoft.com/office/drawing/2014/main" id="{2E76C820-AC61-2F66-4539-AA97F79919A8}"/>
              </a:ext>
            </a:extLst>
          </p:cNvPr>
          <p:cNvSpPr txBox="1"/>
          <p:nvPr/>
        </p:nvSpPr>
        <p:spPr>
          <a:xfrm>
            <a:off x="1296000" y="3384000"/>
            <a:ext cx="9144000" cy="461665"/>
          </a:xfrm>
          <a:prstGeom prst="rect">
            <a:avLst/>
          </a:prstGeom>
          <a:noFill/>
        </p:spPr>
        <p:txBody>
          <a:bodyPr wrap="square">
            <a:noAutofit/>
          </a:bodyPr>
          <a:lstStyle/>
          <a:p>
            <a:pPr algn="just"/>
            <a:r>
              <a:rPr lang="de-DE"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Am Ende dieses Moduls wirst du:</a:t>
            </a:r>
          </a:p>
        </p:txBody>
      </p:sp>
      <p:sp>
        <p:nvSpPr>
          <p:cNvPr id="13" name="Google Shape;98;p4">
            <a:extLst>
              <a:ext uri="{FF2B5EF4-FFF2-40B4-BE49-F238E27FC236}">
                <a16:creationId xmlns:a16="http://schemas.microsoft.com/office/drawing/2014/main" id="{2103F5B1-C2D5-5400-E164-BCCB691B4DEB}"/>
              </a:ext>
            </a:extLst>
          </p:cNvPr>
          <p:cNvSpPr txBox="1"/>
          <p:nvPr/>
        </p:nvSpPr>
        <p:spPr>
          <a:xfrm>
            <a:off x="1296000" y="4104000"/>
            <a:ext cx="9143400" cy="2944500"/>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de-DE" sz="2400" dirty="0">
                <a:latin typeface="Helvetica Neue" panose="020B0604020202020204" charset="0"/>
                <a:ea typeface="Microsoft Sans Serif" panose="020B0604020202020204" pitchFamily="34" charset="0"/>
                <a:cs typeface="Microsoft Sans Serif" panose="020B0604020202020204" pitchFamily="34" charset="0"/>
              </a:rPr>
              <a:t>Intrapreneur*innen richtig managen</a:t>
            </a:r>
          </a:p>
          <a:p>
            <a:pPr marL="542925" indent="-542925">
              <a:spcAft>
                <a:spcPts val="1800"/>
              </a:spcAft>
              <a:buClr>
                <a:srgbClr val="000000"/>
              </a:buClr>
              <a:buBlip>
                <a:blip r:embed="rId3"/>
              </a:buBlip>
            </a:pPr>
            <a:r>
              <a:rPr lang="de-DE" sz="2400" dirty="0">
                <a:latin typeface="Helvetica Neue"/>
                <a:ea typeface="Microsoft Sans Serif" panose="020B0604020202020204" pitchFamily="34" charset="0"/>
                <a:cs typeface="Microsoft Sans Serif" panose="020B0604020202020204" pitchFamily="34" charset="0"/>
              </a:rPr>
              <a:t>Mehr über die organisatorischen Bedingungen, die Intrapreneur*innen beeinflussen wissen</a:t>
            </a:r>
          </a:p>
          <a:p>
            <a:pPr marL="542925" indent="-542925">
              <a:spcAft>
                <a:spcPts val="1800"/>
              </a:spcAft>
              <a:buClr>
                <a:srgbClr val="000000"/>
              </a:buClr>
              <a:buBlip>
                <a:blip r:embed="rId3"/>
              </a:buBlip>
            </a:pPr>
            <a:r>
              <a:rPr lang="de-DE" sz="2400" dirty="0">
                <a:latin typeface="Helvetica Neue"/>
                <a:ea typeface="Microsoft Sans Serif" panose="020B0604020202020204" pitchFamily="34" charset="0"/>
                <a:cs typeface="Microsoft Sans Serif" panose="020B0604020202020204" pitchFamily="34" charset="0"/>
              </a:rPr>
              <a:t>Herausforderungen bei der Förderung von Intrapreneurship erkennen</a:t>
            </a:r>
            <a:endParaRPr lang="de-DE"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Font typeface="Arial"/>
              <a:buBlip>
                <a:blip r:embed="rId3"/>
              </a:buBlip>
            </a:pPr>
            <a:endParaRPr lang="de-D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9829800" cy="830956"/>
          </a:xfrm>
          <a:prstGeom prst="rect">
            <a:avLst/>
          </a:prstGeom>
          <a:noFill/>
          <a:ln>
            <a:noFill/>
          </a:ln>
        </p:spPr>
        <p:txBody>
          <a:bodyPr spcFirstLastPara="1" wrap="square" lIns="91425" tIns="45700" rIns="91425" bIns="45700" anchor="t" anchorCtr="0">
            <a:noAutofit/>
          </a:bodyPr>
          <a:lstStyle/>
          <a:p>
            <a:r>
              <a:rPr lang="en-US" sz="4800" b="1" dirty="0">
                <a:solidFill>
                  <a:srgbClr val="4D94B7"/>
                </a:solidFill>
                <a:latin typeface="Helvetica Neue"/>
                <a:ea typeface="Helvetica Neue"/>
                <a:cs typeface="Helvetica Neue"/>
                <a:sym typeface="Helvetica Neue"/>
              </a:rPr>
              <a:t>Literaturverzeichnis (2)</a:t>
            </a:r>
            <a:endParaRPr lang="en-US" dirty="0">
              <a:latin typeface="Helvetica Neue"/>
            </a:endParaRPr>
          </a:p>
        </p:txBody>
      </p:sp>
      <p:sp>
        <p:nvSpPr>
          <p:cNvPr id="2" name="Rectángulo 10">
            <a:extLst>
              <a:ext uri="{FF2B5EF4-FFF2-40B4-BE49-F238E27FC236}">
                <a16:creationId xmlns:a16="http://schemas.microsoft.com/office/drawing/2014/main" id="{5DED1028-25E0-D538-3566-1F08A8D01062}"/>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Intrapreneur Nation (Ed.). (2021). The beginner's guide to managing innovators and Intrapreneurs. Intrapreneur Nation. Retrieved November 11, 2022, from https://intrapreneurnation.com/skills/how-to-manage-innovators-intrapreneurs/</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Kelley, D. J., Peters, L., &amp; O’Connor, G. C. (2009). Intra-organizational networking for innovation-based corporate entrepreneurship. Journal of Business Venturing, 24(3), 221–235.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Kuratko, D. F., &amp; Montagno, R. V. (1989). The intrapreneurial spirit. Training and Development Journal, 43(10), 83–85.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Kühn, C., Eymann, T., Urbach, N., &amp; Schweizer, A. (2016). From professionals to entrepreneurs: Human Resources practices as an enabler for fostering corporate entrepreneurship in professional service firms. German Journal of Human Resource Management / Zeitschrift Für Personalforschung, 30(2), 125–154. https://www.jstor.org/stable/26905333</a:t>
            </a:r>
          </a:p>
        </p:txBody>
      </p:sp>
    </p:spTree>
    <p:extLst>
      <p:ext uri="{BB962C8B-B14F-4D97-AF65-F5344CB8AC3E}">
        <p14:creationId xmlns:p14="http://schemas.microsoft.com/office/powerpoint/2010/main" val="460719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344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a:solidFill>
                  <a:srgbClr val="4D94B7"/>
                </a:solidFill>
                <a:latin typeface="Helvetica Neue"/>
                <a:ea typeface="Helvetica Neue"/>
                <a:cs typeface="Helvetica Neue"/>
                <a:sym typeface="Helvetica Neue"/>
              </a:rPr>
              <a:t>Literaturverzeichnis (3)</a:t>
            </a:r>
            <a:endParaRPr lang="en-US" dirty="0">
              <a:latin typeface="Helvetica Neue"/>
            </a:endParaRPr>
          </a:p>
        </p:txBody>
      </p:sp>
      <p:sp>
        <p:nvSpPr>
          <p:cNvPr id="2" name="Rectángulo 10">
            <a:extLst>
              <a:ext uri="{FF2B5EF4-FFF2-40B4-BE49-F238E27FC236}">
                <a16:creationId xmlns:a16="http://schemas.microsoft.com/office/drawing/2014/main" id="{E83F0A47-AD19-D606-0A8E-71394D6CE66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Marvel, M. R., Griffin, A., Hebda, J., &amp; Vojak, B. (2007). Examining the technical corporate entrepreneurs' motivation: voices from the field. Entrepreneurship Theory and Practice, 31(5), 753–768.</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Monsen, E., Patzelt, H., &amp; Saxton, T. (2010). Beyond simple utility: incentive design and trade-offs for corporate employee-entrepreneurs. Entrepreneurship Theory and Practice, 34(1), 105–130.</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Neessen, P. C. M., Caniëls, M. C. J., Vos, B., &amp; de Jong, J. P. (2018, November 29). The intrapreneurial employee: Toward an integrated model of intrapreneurship and research agenda - international entrepreneurship and management journal. SpringerLink. Retrieved November 11, 2022, from https://link.springer.com/article/10.1007/s11365-018-0552-1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Puech, L., &amp; Durand, T. (2017). Classification of time spent in the intrapreneurial process. Creativity and Innovation Management, 26(2), 142–151.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Saleh SD and Wang CK (1993) The management of innovation: Strategy, structure, and organizational climate. IEEE Transactions on Engineering Management 40(1): 14–21.</a:t>
            </a:r>
          </a:p>
        </p:txBody>
      </p:sp>
    </p:spTree>
    <p:extLst>
      <p:ext uri="{BB962C8B-B14F-4D97-AF65-F5344CB8AC3E}">
        <p14:creationId xmlns:p14="http://schemas.microsoft.com/office/powerpoint/2010/main" val="82484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6868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a:solidFill>
                  <a:srgbClr val="4D94B7"/>
                </a:solidFill>
                <a:latin typeface="Helvetica Neue"/>
                <a:ea typeface="Helvetica Neue"/>
                <a:cs typeface="Helvetica Neue"/>
                <a:sym typeface="Helvetica Neue"/>
              </a:rPr>
              <a:t>Literaturverzeichnis (4)</a:t>
            </a:r>
            <a:endParaRPr lang="en-US" dirty="0">
              <a:latin typeface="Helvetica Neue"/>
            </a:endParaRPr>
          </a:p>
        </p:txBody>
      </p:sp>
      <p:sp>
        <p:nvSpPr>
          <p:cNvPr id="2" name="Rectángulo 10">
            <a:extLst>
              <a:ext uri="{FF2B5EF4-FFF2-40B4-BE49-F238E27FC236}">
                <a16:creationId xmlns:a16="http://schemas.microsoft.com/office/drawing/2014/main" id="{EBE02C4D-7352-EE98-F400-2F2F11E55B27}"/>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Taminiau Y, Smit W and de Lange A (2009) Innovation in management consulting firms through informal knowledge sharing. Journal of Knowledge Management 13(1): 42–55.</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Urban, B., &amp; Nikolov, K. (2013). Sustainable corporate entrepreneurship initiatives: a risk and reward analysis. Technological and Economic Development of Economy, 19, S383–S408.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Van Wyk, R., &amp; Adonisi, M. (2012). Antecedents of corporate entrepreneurship. South African Journal of Business Management, 43(3), 65–78.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Zur, A., &amp; Walega, A. (2015). Routines do matter: role of internal communication in firm-level entrepreneurship. Baltic Journal of Management, 10(1), 119–139.</a:t>
            </a:r>
          </a:p>
          <a:p>
            <a:pPr marL="719138" indent="-719138">
              <a:spcAft>
                <a:spcPts val="2400"/>
              </a:spcAft>
              <a:buClr>
                <a:srgbClr val="4D94B7"/>
              </a:buClr>
              <a:buSzPct val="105000"/>
              <a:buFont typeface="+mj-lt"/>
              <a:buAutoNum type="arabicParenBoth" startAt="14"/>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2592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7200" b="1" spc="-114" dirty="0">
                <a:solidFill>
                  <a:srgbClr val="4D94B7"/>
                </a:solidFill>
                <a:latin typeface="Helvetica Neue"/>
                <a:ea typeface="Microsoft Sans Serif" panose="020B0604020202020204" pitchFamily="34" charset="0"/>
                <a:cs typeface="Microsoft Sans Serif" panose="020B0604020202020204" pitchFamily="34" charset="0"/>
              </a:rPr>
              <a:t>Vielen Dank!</a:t>
            </a:r>
            <a:endParaRPr kumimoji="0" lang="de-DE" sz="72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r>
              <a:rPr lang="de-DE"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de-DE"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580200" y="4887438"/>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1600200" y="3888000"/>
            <a:ext cx="13792200" cy="1569660"/>
          </a:xfrm>
          <a:prstGeom prst="rect">
            <a:avLst/>
          </a:prstGeom>
          <a:noFill/>
        </p:spPr>
        <p:txBody>
          <a:bodyPr wrap="square">
            <a:noAutofit/>
          </a:bodyPr>
          <a:lstStyle/>
          <a:p>
            <a:pPr algn="ctr"/>
            <a:r>
              <a:rPr lang="de-DE" sz="4800" b="1" dirty="0">
                <a:solidFill>
                  <a:srgbClr val="4D94B7"/>
                </a:solidFill>
                <a:latin typeface="Helvetica Neue"/>
                <a:ea typeface="Microsoft Sans Serif" panose="020B0604020202020204" pitchFamily="34" charset="0"/>
                <a:cs typeface="Microsoft Sans Serif" panose="020B0604020202020204" pitchFamily="34" charset="0"/>
              </a:rPr>
              <a:t>Organisatorische Bedingungen, die Intrapreneurship beeinflussen</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spc="-114" dirty="0">
                <a:solidFill>
                  <a:srgbClr val="AED633"/>
                </a:solidFill>
                <a:latin typeface="Helvetica Neue"/>
                <a:ea typeface="Microsoft Sans Serif" panose="020B0604020202020204" pitchFamily="34" charset="0"/>
                <a:cs typeface="Microsoft Sans Serif" panose="020B0604020202020204" pitchFamily="34" charset="0"/>
              </a:rPr>
              <a:t>Unit 1</a:t>
            </a:r>
            <a:endParaRPr kumimoji="0" lang="de-DE"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737996"/>
            <a:ext cx="10980000" cy="3291704"/>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Unterstützung durch das Management</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1.2 Offene Kommunikationskanäle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1.3 Ermessensspielraum und Autonomie bei der Arbeit</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1.4 Belohnungen und Verstärkung</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de-DE"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1.5 Angemessene Bereitstellung von Zeit und Ressourcen</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3785652"/>
          </a:xfrm>
          <a:prstGeom prst="rect">
            <a:avLst/>
          </a:prstGeom>
          <a:noFill/>
        </p:spPr>
        <p:txBody>
          <a:bodyPr wrap="square" rtlCol="0">
            <a:noAutofit/>
          </a:bodyPr>
          <a:lstStyle/>
          <a:p>
            <a:pPr>
              <a:spcAft>
                <a:spcPts val="600"/>
              </a:spcAft>
            </a:pPr>
            <a:r>
              <a:rPr lang="de-DE" sz="2400" dirty="0">
                <a:latin typeface="Helvetica Neue"/>
                <a:ea typeface="Microsoft Sans Serif" panose="020B0604020202020204" pitchFamily="34" charset="0"/>
                <a:cs typeface="Microsoft Sans Serif" panose="020B0604020202020204" pitchFamily="34" charset="0"/>
              </a:rPr>
              <a:t>Auch der organisatorische Kontext wirkt sich auf den Erfolg des/der Intrapreneur*in aus. Ihre Organisation hat die Möglichkeit, die Bemühungen einer/eines Mitarbeitenden/Intrapreneur*in zu unterstützen oder zu behindern.</a:t>
            </a:r>
          </a:p>
          <a:p>
            <a:pPr>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Die Unterstützung durch die Unternehmensleitung ist für Mitarbeitende, die sich unternehmerisch betätigen wollen, unerlässlich: </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Motivation der Mitarbeitenden,</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Sie erkennen an, dass die Tätigkeiten mit einer gewissen Risikobereitschaft verbunden sind,</a:t>
            </a:r>
          </a:p>
          <a:p>
            <a:pPr marL="800100" lvl="1" indent="-342900">
              <a:spcAft>
                <a:spcPts val="6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Schaffung einer Norm innerhalb des Unternehmens.</a:t>
            </a:r>
          </a:p>
          <a:p>
            <a:pPr lvl="1">
              <a:spcAft>
                <a:spcPts val="600"/>
              </a:spcAft>
            </a:pPr>
            <a:endParaRPr lang="de-DE"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de-DE" sz="2400" dirty="0">
                <a:latin typeface="Helvetica Neue"/>
                <a:ea typeface="Microsoft Sans Serif" panose="020B0604020202020204" pitchFamily="34" charset="0"/>
                <a:cs typeface="Microsoft Sans Serif" panose="020B0604020202020204" pitchFamily="34" charset="0"/>
              </a:rPr>
              <a:t>Die Flexibilität der Organisation, der Informationsfluss innerhalb der Organisation und die Zentralisierung der Entscheidungsfindung werden als Aspekte der Organisationsstruktur betrachtet.</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21330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3, 6, 7, 16, 17</a:t>
            </a:r>
          </a:p>
        </p:txBody>
      </p:sp>
      <p:sp>
        <p:nvSpPr>
          <p:cNvPr id="6" name="CuadroTexto 1">
            <a:extLst>
              <a:ext uri="{FF2B5EF4-FFF2-40B4-BE49-F238E27FC236}">
                <a16:creationId xmlns:a16="http://schemas.microsoft.com/office/drawing/2014/main" id="{BB1D2486-3C85-AB24-6A6A-0616A72FAF68}"/>
              </a:ext>
            </a:extLst>
          </p:cNvPr>
          <p:cNvSpPr txBox="1"/>
          <p:nvPr/>
        </p:nvSpPr>
        <p:spPr>
          <a:xfrm>
            <a:off x="1296000" y="1548000"/>
            <a:ext cx="15840000" cy="1584000"/>
          </a:xfrm>
          <a:prstGeom prst="rect">
            <a:avLst/>
          </a:prstGeom>
          <a:noFill/>
        </p:spPr>
        <p:txBody>
          <a:bodyPr wrap="square" rtlCol="0">
            <a:noAutofit/>
          </a:bodyPr>
          <a:lstStyle/>
          <a:p>
            <a:pPr marL="723900" indent="-723900"/>
            <a:r>
              <a:rPr lang="de-DE" sz="4800" b="1" dirty="0">
                <a:solidFill>
                  <a:srgbClr val="4D94B7"/>
                </a:solidFill>
                <a:latin typeface="Helvetica Neue"/>
                <a:ea typeface="Microsoft Sans Serif" panose="020B0604020202020204" pitchFamily="34" charset="0"/>
                <a:cs typeface="Microsoft Sans Serif" panose="020B0604020202020204" pitchFamily="34" charset="0"/>
              </a:rPr>
              <a:t>1. Organisatorische Bedingungen, die Intrapreneurship beeinflussen</a:t>
            </a:r>
          </a:p>
        </p:txBody>
      </p:sp>
      <p:sp>
        <p:nvSpPr>
          <p:cNvPr id="7" name="CuadroTexto 2">
            <a:extLst>
              <a:ext uri="{FF2B5EF4-FFF2-40B4-BE49-F238E27FC236}">
                <a16:creationId xmlns:a16="http://schemas.microsoft.com/office/drawing/2014/main" id="{1A13D68A-18F0-A996-27BA-4BDE9FD086CA}"/>
              </a:ext>
            </a:extLst>
          </p:cNvPr>
          <p:cNvSpPr txBox="1"/>
          <p:nvPr/>
        </p:nvSpPr>
        <p:spPr>
          <a:xfrm>
            <a:off x="1295400" y="338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1.1 Unterstützung durch das Management</a:t>
            </a:r>
          </a:p>
        </p:txBody>
      </p:sp>
    </p:spTree>
    <p:extLst>
      <p:ext uri="{BB962C8B-B14F-4D97-AF65-F5344CB8AC3E}">
        <p14:creationId xmlns:p14="http://schemas.microsoft.com/office/powerpoint/2010/main" val="374302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2677656"/>
          </a:xfrm>
          <a:prstGeom prst="rect">
            <a:avLst/>
          </a:prstGeom>
          <a:noFill/>
        </p:spPr>
        <p:txBody>
          <a:bodyPr wrap="square" rtlCol="0">
            <a:noAutofit/>
          </a:bodyPr>
          <a:lstStyle/>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Intrapreneurship korreliert positiv mit offenen Kommunikationskanälen und der Bereitstellung von Prozessen, die die Bewertung, Auswahl und Umsetzung von Ideen ermöglichen.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Die Formalisierung steht in einem positiven Zusammenhang mit der Arbeitszufriedenheit und der Selbstwirksamkeit.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Denken Sie daran, dass einige Normen und Prozesse auch Intrapreneurship verhindern können.</a:t>
            </a:r>
          </a:p>
          <a:p>
            <a:pPr marL="342900" indent="-342900">
              <a:buBlip>
                <a:blip r:embed="rId2"/>
              </a:buBlip>
            </a:pPr>
            <a:endParaRPr lang="de-DE"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1, 2, 7</a:t>
            </a:r>
          </a:p>
        </p:txBody>
      </p:sp>
      <p:sp>
        <p:nvSpPr>
          <p:cNvPr id="10" name="CuadroTexto 2">
            <a:extLst>
              <a:ext uri="{FF2B5EF4-FFF2-40B4-BE49-F238E27FC236}">
                <a16:creationId xmlns:a16="http://schemas.microsoft.com/office/drawing/2014/main" id="{0484181A-E115-72B5-F1EB-0C4F00E1AFD4}"/>
              </a:ext>
            </a:extLst>
          </p:cNvPr>
          <p:cNvSpPr txBox="1"/>
          <p:nvPr/>
        </p:nvSpPr>
        <p:spPr>
          <a:xfrm>
            <a:off x="1295400" y="338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1.2 Offene Kommunikationskanäle </a:t>
            </a:r>
          </a:p>
        </p:txBody>
      </p:sp>
      <p:sp>
        <p:nvSpPr>
          <p:cNvPr id="6" name="CuadroTexto 1">
            <a:extLst>
              <a:ext uri="{FF2B5EF4-FFF2-40B4-BE49-F238E27FC236}">
                <a16:creationId xmlns:a16="http://schemas.microsoft.com/office/drawing/2014/main" id="{0C4FAB5B-D37A-CDD4-D0B4-BDBE29311382}"/>
              </a:ext>
            </a:extLst>
          </p:cNvPr>
          <p:cNvSpPr txBox="1"/>
          <p:nvPr/>
        </p:nvSpPr>
        <p:spPr>
          <a:xfrm>
            <a:off x="1296000" y="1548000"/>
            <a:ext cx="15840000" cy="1584000"/>
          </a:xfrm>
          <a:prstGeom prst="rect">
            <a:avLst/>
          </a:prstGeom>
          <a:noFill/>
        </p:spPr>
        <p:txBody>
          <a:bodyPr wrap="square" rtlCol="0">
            <a:noAutofit/>
          </a:bodyPr>
          <a:lstStyle/>
          <a:p>
            <a:pPr marL="723900" indent="-723900"/>
            <a:r>
              <a:rPr lang="de-DE" sz="4800" b="1" dirty="0">
                <a:solidFill>
                  <a:srgbClr val="4D94B7"/>
                </a:solidFill>
                <a:latin typeface="Helvetica Neue"/>
                <a:ea typeface="Microsoft Sans Serif" panose="020B0604020202020204" pitchFamily="34" charset="0"/>
                <a:cs typeface="Microsoft Sans Serif" panose="020B0604020202020204" pitchFamily="34" charset="0"/>
              </a:rPr>
              <a:t>1. Organisatorische Bedingungen, die Intrapreneurship beeinflussen</a:t>
            </a:r>
          </a:p>
        </p:txBody>
      </p:sp>
    </p:spTree>
    <p:extLst>
      <p:ext uri="{BB962C8B-B14F-4D97-AF65-F5344CB8AC3E}">
        <p14:creationId xmlns:p14="http://schemas.microsoft.com/office/powerpoint/2010/main" val="316395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569660"/>
          </a:xfrm>
          <a:prstGeom prst="rect">
            <a:avLst/>
          </a:prstGeom>
          <a:noFill/>
        </p:spPr>
        <p:txBody>
          <a:bodyPr wrap="square" rtlCol="0">
            <a:noAutofit/>
          </a:bodyPr>
          <a:lstStyle/>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Intrapreneuriale Aktivitäten treten verstärkt auf, wenn die Mitarbeiter*innen die Möglichkeit haben, ihre eigene Arbeit zu entwickeln und der Entscheidungsprozess dezentralisiert ist.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Außerdem erhöht die Autonomie die Selbstwirksamkeit der Arbeitnehmer*in, was für Intrapreneur*innen ein Muss ist.</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2</a:t>
            </a:r>
          </a:p>
        </p:txBody>
      </p:sp>
      <p:sp>
        <p:nvSpPr>
          <p:cNvPr id="8" name="CuadroTexto 2">
            <a:extLst>
              <a:ext uri="{FF2B5EF4-FFF2-40B4-BE49-F238E27FC236}">
                <a16:creationId xmlns:a16="http://schemas.microsoft.com/office/drawing/2014/main" id="{B72F0049-575D-1C0B-04DE-EB0BF893B6F1}"/>
              </a:ext>
            </a:extLst>
          </p:cNvPr>
          <p:cNvSpPr txBox="1"/>
          <p:nvPr/>
        </p:nvSpPr>
        <p:spPr>
          <a:xfrm>
            <a:off x="1295400" y="338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1.3 Ermessensspielraum und Autonomie bei der Arbeit</a:t>
            </a:r>
          </a:p>
        </p:txBody>
      </p:sp>
      <p:sp>
        <p:nvSpPr>
          <p:cNvPr id="3" name="CuadroTexto 1">
            <a:extLst>
              <a:ext uri="{FF2B5EF4-FFF2-40B4-BE49-F238E27FC236}">
                <a16:creationId xmlns:a16="http://schemas.microsoft.com/office/drawing/2014/main" id="{9132F86A-BBCF-15CC-F1C1-0A9DB89EEB3F}"/>
              </a:ext>
            </a:extLst>
          </p:cNvPr>
          <p:cNvSpPr txBox="1"/>
          <p:nvPr/>
        </p:nvSpPr>
        <p:spPr>
          <a:xfrm>
            <a:off x="1296000" y="1548000"/>
            <a:ext cx="15840000" cy="1584000"/>
          </a:xfrm>
          <a:prstGeom prst="rect">
            <a:avLst/>
          </a:prstGeom>
          <a:noFill/>
        </p:spPr>
        <p:txBody>
          <a:bodyPr wrap="square" rtlCol="0">
            <a:noAutofit/>
          </a:bodyPr>
          <a:lstStyle/>
          <a:p>
            <a:pPr marL="723900" indent="-723900"/>
            <a:r>
              <a:rPr lang="de-DE" sz="4800" b="1" dirty="0">
                <a:solidFill>
                  <a:srgbClr val="4D94B7"/>
                </a:solidFill>
                <a:latin typeface="Helvetica Neue"/>
                <a:ea typeface="Microsoft Sans Serif" panose="020B0604020202020204" pitchFamily="34" charset="0"/>
                <a:cs typeface="Microsoft Sans Serif" panose="020B0604020202020204" pitchFamily="34" charset="0"/>
              </a:rPr>
              <a:t>1. Organisatorische Bedingungen, die Intrapreneurship beeinflussen</a:t>
            </a:r>
          </a:p>
        </p:txBody>
      </p:sp>
    </p:spTree>
    <p:extLst>
      <p:ext uri="{BB962C8B-B14F-4D97-AF65-F5344CB8AC3E}">
        <p14:creationId xmlns:p14="http://schemas.microsoft.com/office/powerpoint/2010/main" val="108901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938992"/>
          </a:xfrm>
          <a:prstGeom prst="rect">
            <a:avLst/>
          </a:prstGeom>
          <a:noFill/>
        </p:spPr>
        <p:txBody>
          <a:bodyPr wrap="square" rtlCol="0">
            <a:noAutofit/>
          </a:bodyPr>
          <a:lstStyle/>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Die Belohnungen sollten mit den Zielen übereinstimmen und auf dem Leistungsprinzip basieren.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Belohnungen erhöhen die Bereitschaft der Mitarbeiter*innen, sich an kreativen Projekten zu beteiligen.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Belohnungen verbessern das Engagement und sind auch ein Prädiktor für die Arbeitszufriedenheit.</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8720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10, 15, 16</a:t>
            </a:r>
          </a:p>
        </p:txBody>
      </p:sp>
      <p:sp>
        <p:nvSpPr>
          <p:cNvPr id="6" name="CuadroTexto 2">
            <a:extLst>
              <a:ext uri="{FF2B5EF4-FFF2-40B4-BE49-F238E27FC236}">
                <a16:creationId xmlns:a16="http://schemas.microsoft.com/office/drawing/2014/main" id="{4E2DEE5A-D6D0-8A1A-55A2-ED5CBF5B3C26}"/>
              </a:ext>
            </a:extLst>
          </p:cNvPr>
          <p:cNvSpPr txBox="1"/>
          <p:nvPr/>
        </p:nvSpPr>
        <p:spPr>
          <a:xfrm>
            <a:off x="1295400" y="338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1.4 Belohnungen und Verstärkung</a:t>
            </a:r>
          </a:p>
        </p:txBody>
      </p:sp>
      <p:sp>
        <p:nvSpPr>
          <p:cNvPr id="3" name="CuadroTexto 1">
            <a:extLst>
              <a:ext uri="{FF2B5EF4-FFF2-40B4-BE49-F238E27FC236}">
                <a16:creationId xmlns:a16="http://schemas.microsoft.com/office/drawing/2014/main" id="{360B4A4F-7E05-DAFA-1D7E-E6343E18D328}"/>
              </a:ext>
            </a:extLst>
          </p:cNvPr>
          <p:cNvSpPr txBox="1"/>
          <p:nvPr/>
        </p:nvSpPr>
        <p:spPr>
          <a:xfrm>
            <a:off x="1296000" y="1548000"/>
            <a:ext cx="15840000" cy="1584000"/>
          </a:xfrm>
          <a:prstGeom prst="rect">
            <a:avLst/>
          </a:prstGeom>
          <a:noFill/>
        </p:spPr>
        <p:txBody>
          <a:bodyPr wrap="square" rtlCol="0">
            <a:noAutofit/>
          </a:bodyPr>
          <a:lstStyle/>
          <a:p>
            <a:pPr marL="723900" indent="-723900"/>
            <a:r>
              <a:rPr lang="de-DE" sz="4800" b="1" dirty="0">
                <a:solidFill>
                  <a:srgbClr val="4D94B7"/>
                </a:solidFill>
                <a:latin typeface="Helvetica Neue"/>
                <a:ea typeface="Microsoft Sans Serif" panose="020B0604020202020204" pitchFamily="34" charset="0"/>
                <a:cs typeface="Microsoft Sans Serif" panose="020B0604020202020204" pitchFamily="34" charset="0"/>
              </a:rPr>
              <a:t>1. Organisatorische Bedingungen, die Intrapreneurship beeinflussen</a:t>
            </a:r>
          </a:p>
        </p:txBody>
      </p:sp>
    </p:spTree>
    <p:extLst>
      <p:ext uri="{BB962C8B-B14F-4D97-AF65-F5344CB8AC3E}">
        <p14:creationId xmlns:p14="http://schemas.microsoft.com/office/powerpoint/2010/main" val="357601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2677656"/>
          </a:xfrm>
          <a:prstGeom prst="rect">
            <a:avLst/>
          </a:prstGeom>
          <a:noFill/>
        </p:spPr>
        <p:txBody>
          <a:bodyPr wrap="square" rtlCol="0">
            <a:noAutofit/>
          </a:bodyPr>
          <a:lstStyle/>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Neben der Unterstützung durch das Management, der Organisationsstruktur, der Autonomie, der Belohnung und der Verstärkung ist es von Vorteil, wenn die entsprechenden Ressourcen bereitgestellt werden.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Diese Ressourcen umfassen sowohl Zeit als auch Geld. </a:t>
            </a:r>
          </a:p>
          <a:p>
            <a:pPr marL="342900" indent="-342900">
              <a:spcAft>
                <a:spcPts val="2400"/>
              </a:spcAft>
              <a:buBlip>
                <a:blip r:embed="rId2"/>
              </a:buBlip>
            </a:pPr>
            <a:r>
              <a:rPr lang="de-DE" sz="2400" dirty="0">
                <a:latin typeface="Helvetica Neue"/>
                <a:ea typeface="Microsoft Sans Serif" panose="020B0604020202020204" pitchFamily="34" charset="0"/>
                <a:cs typeface="Microsoft Sans Serif" panose="020B0604020202020204" pitchFamily="34" charset="0"/>
              </a:rPr>
              <a:t>DENKEN SIE DARAN! Die Qualität der Zeit ist wichtiger als die Quantität der Zeit, insbesondere in der Untersuchungsphase, wenn nicht immer klar ist, welche Aufgaben der Intrapreneur*innen übernehmen soll. </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a:ea typeface="Microsoft Sans Serif" panose="020B0604020202020204" pitchFamily="34" charset="0"/>
                <a:cs typeface="Microsoft Sans Serif" panose="020B0604020202020204" pitchFamily="34" charset="0"/>
              </a:rPr>
              <a:t>Quellennr.: 12</a:t>
            </a:r>
          </a:p>
        </p:txBody>
      </p:sp>
      <p:sp>
        <p:nvSpPr>
          <p:cNvPr id="6" name="CuadroTexto 2">
            <a:extLst>
              <a:ext uri="{FF2B5EF4-FFF2-40B4-BE49-F238E27FC236}">
                <a16:creationId xmlns:a16="http://schemas.microsoft.com/office/drawing/2014/main" id="{C588F3BD-B394-02CD-410A-A99160B56052}"/>
              </a:ext>
            </a:extLst>
          </p:cNvPr>
          <p:cNvSpPr txBox="1"/>
          <p:nvPr/>
        </p:nvSpPr>
        <p:spPr>
          <a:xfrm>
            <a:off x="1295400" y="3384000"/>
            <a:ext cx="14325600" cy="523220"/>
          </a:xfrm>
          <a:prstGeom prst="rect">
            <a:avLst/>
          </a:prstGeom>
          <a:noFill/>
        </p:spPr>
        <p:txBody>
          <a:bodyPr wrap="square" rtlCol="0">
            <a:noAutofit/>
          </a:bodyPr>
          <a:lstStyle/>
          <a:p>
            <a:r>
              <a:rPr lang="de-DE" sz="2800" b="1" dirty="0">
                <a:solidFill>
                  <a:srgbClr val="AED633"/>
                </a:solidFill>
                <a:latin typeface="Helvetica Neue"/>
                <a:ea typeface="Microsoft Sans Serif" panose="020B0604020202020204" pitchFamily="34" charset="0"/>
                <a:cs typeface="Microsoft Sans Serif" panose="020B0604020202020204" pitchFamily="34" charset="0"/>
              </a:rPr>
              <a:t>1.5 Angemessene Bereitstellung von Zeit und Ressourcen</a:t>
            </a:r>
          </a:p>
        </p:txBody>
      </p:sp>
      <p:sp>
        <p:nvSpPr>
          <p:cNvPr id="3" name="CuadroTexto 1">
            <a:extLst>
              <a:ext uri="{FF2B5EF4-FFF2-40B4-BE49-F238E27FC236}">
                <a16:creationId xmlns:a16="http://schemas.microsoft.com/office/drawing/2014/main" id="{8DDC2739-E45F-E8F4-D3C7-80E8BFEAAF95}"/>
              </a:ext>
            </a:extLst>
          </p:cNvPr>
          <p:cNvSpPr txBox="1"/>
          <p:nvPr/>
        </p:nvSpPr>
        <p:spPr>
          <a:xfrm>
            <a:off x="1296000" y="1548000"/>
            <a:ext cx="15840000" cy="1584000"/>
          </a:xfrm>
          <a:prstGeom prst="rect">
            <a:avLst/>
          </a:prstGeom>
          <a:noFill/>
        </p:spPr>
        <p:txBody>
          <a:bodyPr wrap="square" rtlCol="0">
            <a:noAutofit/>
          </a:bodyPr>
          <a:lstStyle/>
          <a:p>
            <a:pPr marL="723900" indent="-723900"/>
            <a:r>
              <a:rPr lang="de-DE" sz="4800" b="1" dirty="0">
                <a:solidFill>
                  <a:srgbClr val="4D94B7"/>
                </a:solidFill>
                <a:latin typeface="Helvetica Neue"/>
                <a:ea typeface="Microsoft Sans Serif" panose="020B0604020202020204" pitchFamily="34" charset="0"/>
                <a:cs typeface="Microsoft Sans Serif" panose="020B0604020202020204" pitchFamily="34" charset="0"/>
              </a:rPr>
              <a:t>1. Organisatorische Bedingungen, die Intrapreneurship beeinflussen</a:t>
            </a:r>
          </a:p>
        </p:txBody>
      </p:sp>
    </p:spTree>
    <p:extLst>
      <p:ext uri="{BB962C8B-B14F-4D97-AF65-F5344CB8AC3E}">
        <p14:creationId xmlns:p14="http://schemas.microsoft.com/office/powerpoint/2010/main" val="180564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3703</Words>
  <Application>Microsoft Office PowerPoint</Application>
  <PresentationFormat>Benutzerdefiniert</PresentationFormat>
  <Paragraphs>314</Paragraphs>
  <Slides>33</Slides>
  <Notes>4</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33</vt:i4>
      </vt:variant>
    </vt:vector>
  </HeadingPairs>
  <TitlesOfParts>
    <vt:vector size="38"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 docId:EBD10D41941A7B18DF0B4C11CA6A935E</cp:keywords>
  <cp:lastModifiedBy>Jennifer Voepel</cp:lastModifiedBy>
  <cp:revision>78</cp:revision>
  <dcterms:created xsi:type="dcterms:W3CDTF">2022-01-27T16:04:38Z</dcterms:created>
  <dcterms:modified xsi:type="dcterms:W3CDTF">2024-02-05T00:31:57Z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