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7"/>
  </p:notesMasterIdLst>
  <p:handoutMasterIdLst>
    <p:handoutMasterId r:id="rId28"/>
  </p:handoutMasterIdLst>
  <p:sldIdLst>
    <p:sldId id="277" r:id="rId3"/>
    <p:sldId id="278" r:id="rId4"/>
    <p:sldId id="279" r:id="rId5"/>
    <p:sldId id="289" r:id="rId6"/>
    <p:sldId id="280" r:id="rId7"/>
    <p:sldId id="305" r:id="rId8"/>
    <p:sldId id="281" r:id="rId9"/>
    <p:sldId id="300" r:id="rId10"/>
    <p:sldId id="306" r:id="rId11"/>
    <p:sldId id="296" r:id="rId12"/>
    <p:sldId id="292" r:id="rId13"/>
    <p:sldId id="291" r:id="rId14"/>
    <p:sldId id="295" r:id="rId15"/>
    <p:sldId id="297" r:id="rId16"/>
    <p:sldId id="293" r:id="rId17"/>
    <p:sldId id="307" r:id="rId18"/>
    <p:sldId id="298" r:id="rId19"/>
    <p:sldId id="308" r:id="rId20"/>
    <p:sldId id="284" r:id="rId21"/>
    <p:sldId id="285" r:id="rId22"/>
    <p:sldId id="309" r:id="rId23"/>
    <p:sldId id="290" r:id="rId24"/>
    <p:sldId id="268" r:id="rId25"/>
    <p:sldId id="287" r:id="rId26"/>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E75A5A-DAEF-4FAB-87FE-1EE0A0FC44EB}" v="596" dt="2022-11-15T18:44:17.5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de-DE" sz="2400" noProof="0" dirty="0">
              <a:latin typeface="Helvetica Neue" panose="020B0604020202020204" charset="0"/>
            </a:rPr>
            <a:t>Diese Menschen sind potenzielle Unternehmer*innen. Nach dem "Intrapreneurship" in Ihrem Unternehmen werden einige von ihnen sogar ihr eigenes Unternehmen gründen.</a:t>
          </a:r>
        </a:p>
      </dgm:t>
    </dgm:pt>
    <dgm:pt modelId="{1CB79019-0CE4-43C8-AF4F-B31A2C6EFD51}" type="parTrans" cxnId="{509D4E3A-3D10-40A0-AB0A-B32E4372CD90}">
      <dgm:prSet/>
      <dgm:spPr/>
      <dgm:t>
        <a:bodyPr/>
        <a:lstStyle/>
        <a:p>
          <a:endParaRPr lang="de-DE" noProof="0" dirty="0"/>
        </a:p>
      </dgm:t>
    </dgm:pt>
    <dgm:pt modelId="{BA7815DD-03D0-49E8-A08B-59C65D01C410}" type="sibTrans" cxnId="{509D4E3A-3D10-40A0-AB0A-B32E4372CD90}">
      <dgm:prSet/>
      <dgm:spPr/>
      <dgm:t>
        <a:bodyPr/>
        <a:lstStyle/>
        <a:p>
          <a:endParaRPr lang="de-DE" noProof="0" dirty="0"/>
        </a:p>
      </dgm:t>
    </dgm:pt>
    <dgm:pt modelId="{D51BFEAE-B0D4-4920-ADF0-5667C068D592}">
      <dgm:prSet phldrT="[Texto]" custT="1"/>
      <dgm:spPr>
        <a:solidFill>
          <a:srgbClr val="AED633"/>
        </a:solidFill>
      </dgm:spPr>
      <dgm:t>
        <a:bodyPr/>
        <a:lstStyle/>
        <a:p>
          <a:pPr>
            <a:buNone/>
          </a:pPr>
          <a:r>
            <a:rPr lang="de-DE" sz="2400" noProof="0" dirty="0">
              <a:latin typeface="Helvetica Neue" panose="020B0604020202020204" charset="0"/>
            </a:rPr>
            <a:t>Das Beste an ihnen ist, dass sie bereits motiviert sind, so dass man ihnen keine motivierende Rede halten muss, um sie zu motivieren.</a:t>
          </a:r>
        </a:p>
      </dgm:t>
    </dgm:pt>
    <dgm:pt modelId="{E73953A9-3C21-4C7A-B7EA-A0F968A4EEEE}" type="parTrans" cxnId="{A0042052-DEF2-460E-96D6-461A435461E9}">
      <dgm:prSet/>
      <dgm:spPr/>
      <dgm:t>
        <a:bodyPr/>
        <a:lstStyle/>
        <a:p>
          <a:endParaRPr lang="de-DE" noProof="0" dirty="0"/>
        </a:p>
      </dgm:t>
    </dgm:pt>
    <dgm:pt modelId="{B4A75EF7-965B-46DA-AB53-32553BAF48B3}" type="sibTrans" cxnId="{A0042052-DEF2-460E-96D6-461A435461E9}">
      <dgm:prSet/>
      <dgm:spPr/>
      <dgm:t>
        <a:bodyPr/>
        <a:lstStyle/>
        <a:p>
          <a:endParaRPr lang="de-DE" noProof="0" dirty="0"/>
        </a:p>
      </dgm:t>
    </dgm:pt>
    <dgm:pt modelId="{B9C6DC64-1437-487B-8657-E5570A531569}">
      <dgm:prSet phldrT="[Texto]" custT="1"/>
      <dgm:spPr>
        <a:solidFill>
          <a:srgbClr val="AED633"/>
        </a:solidFill>
      </dgm:spPr>
      <dgm:t>
        <a:bodyPr/>
        <a:lstStyle/>
        <a:p>
          <a:pPr>
            <a:buNone/>
          </a:pPr>
          <a:r>
            <a:rPr lang="de-DE" sz="2400" noProof="0" dirty="0">
              <a:latin typeface="Helvetica Neue" panose="020B0604020202020204" charset="0"/>
            </a:rPr>
            <a:t>Es ist von entscheidender Bedeutung, dass Sie sie frühzeitig erkennen, bevor andere Leute ihre neue Denkweise herausfinden und sie zu einer anderen Organisation wechseln, wo sie vielleicht eine fruchtbarere Beziehung aufbauen als in Ihrer.</a:t>
          </a:r>
        </a:p>
      </dgm:t>
    </dgm:pt>
    <dgm:pt modelId="{7C7E27C6-0CC6-4DE3-9DA5-B311B32D6C38}" type="parTrans" cxnId="{AF0BB708-9C2B-4ACF-9F66-6294E65211E5}">
      <dgm:prSet/>
      <dgm:spPr/>
      <dgm:t>
        <a:bodyPr/>
        <a:lstStyle/>
        <a:p>
          <a:endParaRPr lang="de-DE" noProof="0" dirty="0"/>
        </a:p>
      </dgm:t>
    </dgm:pt>
    <dgm:pt modelId="{51E6B373-F786-4EED-9647-3F7C23D179A5}" type="sibTrans" cxnId="{AF0BB708-9C2B-4ACF-9F66-6294E65211E5}">
      <dgm:prSet/>
      <dgm:spPr/>
      <dgm:t>
        <a:bodyPr/>
        <a:lstStyle/>
        <a:p>
          <a:endParaRPr lang="de-DE" noProof="0" dirty="0"/>
        </a:p>
      </dgm:t>
    </dgm:pt>
    <dgm:pt modelId="{3F51C99A-4A5A-42E9-89A9-1F23A4EB3206}">
      <dgm:prSet/>
      <dgm:spPr/>
      <dgm:t>
        <a:bodyPr/>
        <a:lstStyle/>
        <a:p>
          <a:endParaRPr lang="de-DE" noProof="0" dirty="0"/>
        </a:p>
      </dgm:t>
    </dgm:pt>
    <dgm:pt modelId="{F01A065C-4DA7-4D03-91C2-BF7E643C01E5}" type="parTrans" cxnId="{A2F3D9AD-F2CD-46E1-9623-06EACDCAE25D}">
      <dgm:prSet/>
      <dgm:spPr/>
      <dgm:t>
        <a:bodyPr/>
        <a:lstStyle/>
        <a:p>
          <a:endParaRPr lang="de-DE" noProof="0" dirty="0"/>
        </a:p>
      </dgm:t>
    </dgm:pt>
    <dgm:pt modelId="{99A6B510-551F-4FCC-8180-CB06C0495AE6}" type="sibTrans" cxnId="{A2F3D9AD-F2CD-46E1-9623-06EACDCAE25D}">
      <dgm:prSet/>
      <dgm:spPr/>
      <dgm:t>
        <a:bodyPr/>
        <a:lstStyle/>
        <a:p>
          <a:endParaRPr lang="de-DE" noProof="0" dirty="0"/>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857" custScaleY="243089">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de-DE" sz="2400" noProof="0" dirty="0">
              <a:latin typeface="Helvetica Neue" panose="020B0604020202020204" charset="0"/>
            </a:rPr>
            <a:t>Intrapreneur*innen sind laut Pinchot "Träumer, die etwas tun". Wenn Sie Ihren Mitarbeitenden jedoch einfach nur die Möglichkeit geben, Ideen zu entwickeln, werden sie sich nicht weiter für Ihr Unternehmen engagieren. </a:t>
          </a:r>
        </a:p>
      </dgm:t>
    </dgm:pt>
    <dgm:pt modelId="{BA7815DD-03D0-49E8-A08B-59C65D01C410}" type="sibTrans" cxnId="{509D4E3A-3D10-40A0-AB0A-B32E4372CD90}">
      <dgm:prSet/>
      <dgm:spPr/>
      <dgm:t>
        <a:bodyPr/>
        <a:lstStyle/>
        <a:p>
          <a:endParaRPr lang="de-DE" noProof="0" dirty="0"/>
        </a:p>
      </dgm:t>
    </dgm:pt>
    <dgm:pt modelId="{1CB79019-0CE4-43C8-AF4F-B31A2C6EFD51}" type="parTrans" cxnId="{509D4E3A-3D10-40A0-AB0A-B32E4372CD90}">
      <dgm:prSet/>
      <dgm:spPr/>
      <dgm:t>
        <a:bodyPr/>
        <a:lstStyle/>
        <a:p>
          <a:endParaRPr lang="de-DE" noProof="0" dirty="0"/>
        </a:p>
      </dgm:t>
    </dgm:pt>
    <dgm:pt modelId="{B9C6DC64-1437-487B-8657-E5570A531569}">
      <dgm:prSet phldrT="[Texto]" custT="1"/>
      <dgm:spPr>
        <a:solidFill>
          <a:srgbClr val="AED633"/>
        </a:solidFill>
      </dgm:spPr>
      <dgm:t>
        <a:bodyPr/>
        <a:lstStyle/>
        <a:p>
          <a:pPr>
            <a:buNone/>
          </a:pPr>
          <a:r>
            <a:rPr lang="de-DE" sz="2400" noProof="0" dirty="0">
              <a:latin typeface="Helvetica Neue" panose="020B0604020202020204" charset="0"/>
            </a:rPr>
            <a:t>Wie Start-up-Unternehmer*innen sind auch Intrapreneur*innen bestrebt, ihre Ideen zum Erfolg zu führen.</a:t>
          </a:r>
        </a:p>
      </dgm:t>
    </dgm:pt>
    <dgm:pt modelId="{51E6B373-F786-4EED-9647-3F7C23D179A5}" type="sibTrans" cxnId="{AF0BB708-9C2B-4ACF-9F66-6294E65211E5}">
      <dgm:prSet/>
      <dgm:spPr/>
      <dgm:t>
        <a:bodyPr/>
        <a:lstStyle/>
        <a:p>
          <a:endParaRPr lang="de-DE" noProof="0" dirty="0"/>
        </a:p>
      </dgm:t>
    </dgm:pt>
    <dgm:pt modelId="{7C7E27C6-0CC6-4DE3-9DA5-B311B32D6C38}" type="parTrans" cxnId="{AF0BB708-9C2B-4ACF-9F66-6294E65211E5}">
      <dgm:prSet/>
      <dgm:spPr/>
      <dgm:t>
        <a:bodyPr/>
        <a:lstStyle/>
        <a:p>
          <a:endParaRPr lang="de-DE" noProof="0" dirty="0"/>
        </a:p>
      </dgm:t>
    </dgm:pt>
    <dgm:pt modelId="{3F51C99A-4A5A-42E9-89A9-1F23A4EB3206}">
      <dgm:prSet/>
      <dgm:spPr/>
      <dgm:t>
        <a:bodyPr/>
        <a:lstStyle/>
        <a:p>
          <a:endParaRPr lang="de-DE" noProof="0" dirty="0"/>
        </a:p>
      </dgm:t>
    </dgm:pt>
    <dgm:pt modelId="{99A6B510-551F-4FCC-8180-CB06C0495AE6}" type="sibTrans" cxnId="{A2F3D9AD-F2CD-46E1-9623-06EACDCAE25D}">
      <dgm:prSet/>
      <dgm:spPr/>
      <dgm:t>
        <a:bodyPr/>
        <a:lstStyle/>
        <a:p>
          <a:endParaRPr lang="de-DE" noProof="0" dirty="0"/>
        </a:p>
      </dgm:t>
    </dgm:pt>
    <dgm:pt modelId="{F01A065C-4DA7-4D03-91C2-BF7E643C01E5}" type="parTrans" cxnId="{A2F3D9AD-F2CD-46E1-9623-06EACDCAE25D}">
      <dgm:prSet/>
      <dgm:spPr/>
      <dgm:t>
        <a:bodyPr/>
        <a:lstStyle/>
        <a:p>
          <a:endParaRPr lang="de-DE" noProof="0" dirty="0"/>
        </a:p>
      </dgm:t>
    </dgm:pt>
    <dgm:pt modelId="{D51BFEAE-B0D4-4920-ADF0-5667C068D592}">
      <dgm:prSet phldrT="[Texto]" custT="1"/>
      <dgm:spPr>
        <a:solidFill>
          <a:srgbClr val="AED633"/>
        </a:solidFill>
      </dgm:spPr>
      <dgm:t>
        <a:bodyPr/>
        <a:lstStyle/>
        <a:p>
          <a:pPr>
            <a:buNone/>
          </a:pPr>
          <a:r>
            <a:rPr lang="de-DE" sz="2400" noProof="0" dirty="0">
              <a:latin typeface="Helvetica Neue" panose="020B0604020202020204" charset="0"/>
            </a:rPr>
            <a:t>Außerdem müssen Sie ihnen die Befugnis geben, ihre Ideen umzusetzen. Vergessen Sie nie, dass Intrapreneur*innen mit einem unternehmerischen Geist geboren werden. Sowohl die Entwicklung als auch die Umsetzung von Ideen sind ihre Leidenschaften. </a:t>
          </a:r>
        </a:p>
      </dgm:t>
    </dgm:pt>
    <dgm:pt modelId="{B4A75EF7-965B-46DA-AB53-32553BAF48B3}" type="sibTrans" cxnId="{A0042052-DEF2-460E-96D6-461A435461E9}">
      <dgm:prSet/>
      <dgm:spPr/>
      <dgm:t>
        <a:bodyPr/>
        <a:lstStyle/>
        <a:p>
          <a:endParaRPr lang="de-DE" noProof="0" dirty="0"/>
        </a:p>
      </dgm:t>
    </dgm:pt>
    <dgm:pt modelId="{E73953A9-3C21-4C7A-B7EA-A0F968A4EEEE}" type="parTrans" cxnId="{A0042052-DEF2-460E-96D6-461A435461E9}">
      <dgm:prSet/>
      <dgm:spPr/>
      <dgm:t>
        <a:bodyPr/>
        <a:lstStyle/>
        <a:p>
          <a:endParaRPr lang="de-DE" noProof="0" dirty="0"/>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7130"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459284">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de-DE" sz="2400" noProof="0" dirty="0">
              <a:latin typeface="Helvetica Neue" panose="020B0604020202020204" charset="0"/>
            </a:rPr>
            <a:t>Da Intrapreneur*innen sich der Tatsache bewusst sind, dass der Wandel die einzige Konstante im Leben ist, können Sie sich darauf verlassen, dass sie immer an vorderster Front des Wandels in Ihrem Unternehmen stehen und sich für den Wandel einsetzen, wo immer sie können. </a:t>
          </a:r>
        </a:p>
      </dgm:t>
    </dgm:pt>
    <dgm:pt modelId="{1CB79019-0CE4-43C8-AF4F-B31A2C6EFD51}" type="parTrans" cxnId="{509D4E3A-3D10-40A0-AB0A-B32E4372CD90}">
      <dgm:prSet/>
      <dgm:spPr/>
      <dgm:t>
        <a:bodyPr/>
        <a:lstStyle/>
        <a:p>
          <a:endParaRPr lang="de-DE" noProof="0" dirty="0"/>
        </a:p>
      </dgm:t>
    </dgm:pt>
    <dgm:pt modelId="{BA7815DD-03D0-49E8-A08B-59C65D01C410}" type="sibTrans" cxnId="{509D4E3A-3D10-40A0-AB0A-B32E4372CD90}">
      <dgm:prSet/>
      <dgm:spPr/>
      <dgm:t>
        <a:bodyPr/>
        <a:lstStyle/>
        <a:p>
          <a:endParaRPr lang="de-DE" noProof="0" dirty="0"/>
        </a:p>
      </dgm:t>
    </dgm:pt>
    <dgm:pt modelId="{3F51C99A-4A5A-42E9-89A9-1F23A4EB3206}">
      <dgm:prSet/>
      <dgm:spPr/>
      <dgm:t>
        <a:bodyPr/>
        <a:lstStyle/>
        <a:p>
          <a:endParaRPr lang="de-DE" noProof="0" dirty="0"/>
        </a:p>
      </dgm:t>
    </dgm:pt>
    <dgm:pt modelId="{99A6B510-551F-4FCC-8180-CB06C0495AE6}" type="sibTrans" cxnId="{A2F3D9AD-F2CD-46E1-9623-06EACDCAE25D}">
      <dgm:prSet/>
      <dgm:spPr/>
      <dgm:t>
        <a:bodyPr/>
        <a:lstStyle/>
        <a:p>
          <a:endParaRPr lang="de-DE" noProof="0" dirty="0"/>
        </a:p>
      </dgm:t>
    </dgm:pt>
    <dgm:pt modelId="{F01A065C-4DA7-4D03-91C2-BF7E643C01E5}" type="parTrans" cxnId="{A2F3D9AD-F2CD-46E1-9623-06EACDCAE25D}">
      <dgm:prSet/>
      <dgm:spPr/>
      <dgm:t>
        <a:bodyPr/>
        <a:lstStyle/>
        <a:p>
          <a:endParaRPr lang="de-DE" noProof="0" dirty="0"/>
        </a:p>
      </dgm:t>
    </dgm:pt>
    <dgm:pt modelId="{B9C6DC64-1437-487B-8657-E5570A531569}">
      <dgm:prSet phldrT="[Texto]" custT="1"/>
      <dgm:spPr>
        <a:solidFill>
          <a:srgbClr val="AED633"/>
        </a:solidFill>
      </dgm:spPr>
      <dgm:t>
        <a:bodyPr/>
        <a:lstStyle/>
        <a:p>
          <a:pPr>
            <a:buNone/>
          </a:pPr>
          <a:r>
            <a:rPr lang="de-DE" sz="2400" noProof="0" dirty="0">
              <a:latin typeface="Helvetica Neue" panose="020B0604020202020204" charset="0"/>
            </a:rPr>
            <a:t>Alle bedeutenden Entwicklungen, die sie auf den Weg bringen, werden stets von einem ansprechenden Business Case begleitet.</a:t>
          </a:r>
        </a:p>
      </dgm:t>
    </dgm:pt>
    <dgm:pt modelId="{51E6B373-F786-4EED-9647-3F7C23D179A5}" type="sibTrans" cxnId="{AF0BB708-9C2B-4ACF-9F66-6294E65211E5}">
      <dgm:prSet/>
      <dgm:spPr/>
      <dgm:t>
        <a:bodyPr/>
        <a:lstStyle/>
        <a:p>
          <a:endParaRPr lang="de-DE" noProof="0" dirty="0"/>
        </a:p>
      </dgm:t>
    </dgm:pt>
    <dgm:pt modelId="{7C7E27C6-0CC6-4DE3-9DA5-B311B32D6C38}" type="parTrans" cxnId="{AF0BB708-9C2B-4ACF-9F66-6294E65211E5}">
      <dgm:prSet/>
      <dgm:spPr/>
      <dgm:t>
        <a:bodyPr/>
        <a:lstStyle/>
        <a:p>
          <a:endParaRPr lang="de-DE" noProof="0" dirty="0"/>
        </a:p>
      </dgm:t>
    </dgm:pt>
    <dgm:pt modelId="{639CF416-20BE-437D-98B4-D58E4B4BC7B0}">
      <dgm:prSet phldrT="[Texto]" custT="1"/>
      <dgm:spPr>
        <a:solidFill>
          <a:srgbClr val="AED633"/>
        </a:solidFill>
      </dgm:spPr>
      <dgm:t>
        <a:bodyPr/>
        <a:lstStyle/>
        <a:p>
          <a:pPr>
            <a:buNone/>
          </a:pPr>
          <a:r>
            <a:rPr lang="de-DE" sz="2400" noProof="0" dirty="0">
              <a:latin typeface="Helvetica Neue" panose="020B0604020202020204" charset="0"/>
            </a:rPr>
            <a:t>Erfolgreiche Intrapreneur*innen hingegen treiben den Wandel bewusst und wohlüberlegt voran, anstatt ihn nur um seiner selbst willen zu fordern. </a:t>
          </a:r>
        </a:p>
      </dgm:t>
    </dgm:pt>
    <dgm:pt modelId="{A7742BAF-07FC-44A1-ACBC-D5F2A695A21A}" type="parTrans" cxnId="{8151C3DA-7211-4B1E-B7FA-17D074313BFC}">
      <dgm:prSet/>
      <dgm:spPr/>
      <dgm:t>
        <a:bodyPr/>
        <a:lstStyle/>
        <a:p>
          <a:endParaRPr lang="de-DE" noProof="0" dirty="0"/>
        </a:p>
      </dgm:t>
    </dgm:pt>
    <dgm:pt modelId="{11941679-ADFA-4776-9836-0FFDC6FEB987}" type="sibTrans" cxnId="{8151C3DA-7211-4B1E-B7FA-17D074313BFC}">
      <dgm:prSet/>
      <dgm:spPr/>
      <dgm:t>
        <a:bodyPr/>
        <a:lstStyle/>
        <a:p>
          <a:endParaRPr lang="de-DE" noProof="0" dirty="0"/>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9437" custScaleY="435540">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D800F4C8-4012-4DA3-831D-45B1CE4E51C4}" type="pres">
      <dgm:prSet presAssocID="{639CF416-20BE-437D-98B4-D58E4B4BC7B0}" presName="parentLin" presStyleCnt="0"/>
      <dgm:spPr/>
    </dgm:pt>
    <dgm:pt modelId="{EFC40AE3-7C93-4230-BC48-ABD8F7484385}" type="pres">
      <dgm:prSet presAssocID="{639CF416-20BE-437D-98B4-D58E4B4BC7B0}" presName="parentLeftMargin" presStyleLbl="node1" presStyleIdx="0" presStyleCnt="3"/>
      <dgm:spPr/>
    </dgm:pt>
    <dgm:pt modelId="{9889898D-5BD2-4DC3-9ADC-64227FF8073E}" type="pres">
      <dgm:prSet presAssocID="{639CF416-20BE-437D-98B4-D58E4B4BC7B0}" presName="parentText" presStyleLbl="node1" presStyleIdx="1" presStyleCnt="3" custScaleX="141966" custScaleY="374564">
        <dgm:presLayoutVars>
          <dgm:chMax val="0"/>
          <dgm:bulletEnabled val="1"/>
        </dgm:presLayoutVars>
      </dgm:prSet>
      <dgm:spPr/>
    </dgm:pt>
    <dgm:pt modelId="{4640A438-3803-4071-8135-E9EC3ABF8637}" type="pres">
      <dgm:prSet presAssocID="{639CF416-20BE-437D-98B4-D58E4B4BC7B0}" presName="negativeSpace" presStyleCnt="0"/>
      <dgm:spPr/>
    </dgm:pt>
    <dgm:pt modelId="{97B9BB45-0BD6-42EA-8253-6CD2B217B2E3}" type="pres">
      <dgm:prSet presAssocID="{639CF416-20BE-437D-98B4-D58E4B4BC7B0}" presName="childText" presStyleLbl="conFgAcc1" presStyleIdx="1" presStyleCnt="3">
        <dgm:presLayoutVars>
          <dgm:bulletEnabled val="1"/>
        </dgm:presLayoutVars>
      </dgm:prSet>
      <dgm:spPr/>
    </dgm:pt>
    <dgm:pt modelId="{7D80BF7C-FBF7-4FD1-A3BD-4E7BF9688A15}" type="pres">
      <dgm:prSet presAssocID="{11941679-ADFA-4776-9836-0FFDC6FEB987}"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39428"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52F505C8-2843-48A9-B08F-2E4D16C18AE6}" type="presOf" srcId="{639CF416-20BE-437D-98B4-D58E4B4BC7B0}" destId="{EFC40AE3-7C93-4230-BC48-ABD8F7484385}" srcOrd="0" destOrd="0" presId="urn:microsoft.com/office/officeart/2005/8/layout/list1"/>
    <dgm:cxn modelId="{C64308D5-AA5C-4F29-879A-4B68F04760D5}" type="presOf" srcId="{639CF416-20BE-437D-98B4-D58E4B4BC7B0}" destId="{9889898D-5BD2-4DC3-9ADC-64227FF8073E}" srcOrd="1" destOrd="0" presId="urn:microsoft.com/office/officeart/2005/8/layout/list1"/>
    <dgm:cxn modelId="{8151C3DA-7211-4B1E-B7FA-17D074313BFC}" srcId="{33BBCC62-4168-45F7-9B59-3A00B7BD1316}" destId="{639CF416-20BE-437D-98B4-D58E4B4BC7B0}" srcOrd="1" destOrd="0" parTransId="{A7742BAF-07FC-44A1-ACBC-D5F2A695A21A}" sibTransId="{11941679-ADFA-4776-9836-0FFDC6FEB987}"/>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3CBC891B-DF49-4A6C-97F5-3B09C03F8E89}" type="presParOf" srcId="{A665AF82-8505-4171-BAA9-2174A3D59870}" destId="{D800F4C8-4012-4DA3-831D-45B1CE4E51C4}" srcOrd="4" destOrd="0" presId="urn:microsoft.com/office/officeart/2005/8/layout/list1"/>
    <dgm:cxn modelId="{EDABFFE7-BA53-47DF-9D5C-A5F9C615902A}" type="presParOf" srcId="{D800F4C8-4012-4DA3-831D-45B1CE4E51C4}" destId="{EFC40AE3-7C93-4230-BC48-ABD8F7484385}" srcOrd="0" destOrd="0" presId="urn:microsoft.com/office/officeart/2005/8/layout/list1"/>
    <dgm:cxn modelId="{0D05F078-9501-4B13-97AE-E5FD7445B026}" type="presParOf" srcId="{D800F4C8-4012-4DA3-831D-45B1CE4E51C4}" destId="{9889898D-5BD2-4DC3-9ADC-64227FF8073E}" srcOrd="1" destOrd="0" presId="urn:microsoft.com/office/officeart/2005/8/layout/list1"/>
    <dgm:cxn modelId="{616A3DB4-ECCA-40A2-A9AA-F2998257BA14}" type="presParOf" srcId="{A665AF82-8505-4171-BAA9-2174A3D59870}" destId="{4640A438-3803-4071-8135-E9EC3ABF8637}" srcOrd="5" destOrd="0" presId="urn:microsoft.com/office/officeart/2005/8/layout/list1"/>
    <dgm:cxn modelId="{ED2DD71A-DF09-453C-8631-C4D5DBD5D021}" type="presParOf" srcId="{A665AF82-8505-4171-BAA9-2174A3D59870}" destId="{97B9BB45-0BD6-42EA-8253-6CD2B217B2E3}" srcOrd="6" destOrd="0" presId="urn:microsoft.com/office/officeart/2005/8/layout/list1"/>
    <dgm:cxn modelId="{8DC16E65-9210-4EE0-9318-1851441E8BB4}" type="presParOf" srcId="{A665AF82-8505-4171-BAA9-2174A3D59870}" destId="{7D80BF7C-FBF7-4FD1-A3BD-4E7BF9688A1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de-DE" sz="2400" noProof="0" dirty="0">
              <a:latin typeface="Helvetica Neue" panose="020B0604020202020204" charset="0"/>
            </a:rPr>
            <a:t>Sie werden motiviert sein, ihr Konzept umzusetzen, wenn sie wissen, dass die Unternehmensleitung dahinter steht. Der/die Intrapreneur*in lässt sich von negativen Einstellungen nicht beeinflussen.</a:t>
          </a:r>
        </a:p>
      </dgm:t>
    </dgm:pt>
    <dgm:pt modelId="{1CB79019-0CE4-43C8-AF4F-B31A2C6EFD51}" type="parTrans" cxnId="{509D4E3A-3D10-40A0-AB0A-B32E4372CD90}">
      <dgm:prSet/>
      <dgm:spPr/>
      <dgm:t>
        <a:bodyPr/>
        <a:lstStyle/>
        <a:p>
          <a:endParaRPr lang="de-DE" noProof="0" dirty="0"/>
        </a:p>
      </dgm:t>
    </dgm:pt>
    <dgm:pt modelId="{BA7815DD-03D0-49E8-A08B-59C65D01C410}" type="sibTrans" cxnId="{509D4E3A-3D10-40A0-AB0A-B32E4372CD90}">
      <dgm:prSet/>
      <dgm:spPr/>
      <dgm:t>
        <a:bodyPr/>
        <a:lstStyle/>
        <a:p>
          <a:endParaRPr lang="de-DE" noProof="0" dirty="0"/>
        </a:p>
      </dgm:t>
    </dgm:pt>
    <dgm:pt modelId="{B9C6DC64-1437-487B-8657-E5570A531569}">
      <dgm:prSet phldrT="[Texto]" custT="1"/>
      <dgm:spPr>
        <a:solidFill>
          <a:srgbClr val="AED633"/>
        </a:solidFill>
      </dgm:spPr>
      <dgm:t>
        <a:bodyPr/>
        <a:lstStyle/>
        <a:p>
          <a:pPr>
            <a:buNone/>
          </a:pPr>
          <a:r>
            <a:rPr lang="de-DE" sz="2400" noProof="0" dirty="0">
              <a:latin typeface="Helvetica Neue" panose="020B0604020202020204" charset="0"/>
            </a:rPr>
            <a:t>Außerdem lassen sie sich von Skeptikern nicht so leicht abschrecken; sobald das Endziel ihrer Idee in Sicht ist, sind sie bis zum Ende motiviert.</a:t>
          </a:r>
        </a:p>
      </dgm:t>
    </dgm:pt>
    <dgm:pt modelId="{7C7E27C6-0CC6-4DE3-9DA5-B311B32D6C38}" type="parTrans" cxnId="{AF0BB708-9C2B-4ACF-9F66-6294E65211E5}">
      <dgm:prSet/>
      <dgm:spPr/>
      <dgm:t>
        <a:bodyPr/>
        <a:lstStyle/>
        <a:p>
          <a:endParaRPr lang="de-DE" noProof="0" dirty="0"/>
        </a:p>
      </dgm:t>
    </dgm:pt>
    <dgm:pt modelId="{51E6B373-F786-4EED-9647-3F7C23D179A5}" type="sibTrans" cxnId="{AF0BB708-9C2B-4ACF-9F66-6294E65211E5}">
      <dgm:prSet/>
      <dgm:spPr/>
      <dgm:t>
        <a:bodyPr/>
        <a:lstStyle/>
        <a:p>
          <a:endParaRPr lang="de-DE" noProof="0" dirty="0"/>
        </a:p>
      </dgm:t>
    </dgm:pt>
    <dgm:pt modelId="{3F51C99A-4A5A-42E9-89A9-1F23A4EB3206}">
      <dgm:prSet/>
      <dgm:spPr/>
      <dgm:t>
        <a:bodyPr/>
        <a:lstStyle/>
        <a:p>
          <a:endParaRPr lang="de-DE" noProof="0" dirty="0"/>
        </a:p>
      </dgm:t>
    </dgm:pt>
    <dgm:pt modelId="{F01A065C-4DA7-4D03-91C2-BF7E643C01E5}" type="parTrans" cxnId="{A2F3D9AD-F2CD-46E1-9623-06EACDCAE25D}">
      <dgm:prSet/>
      <dgm:spPr/>
      <dgm:t>
        <a:bodyPr/>
        <a:lstStyle/>
        <a:p>
          <a:endParaRPr lang="de-DE" noProof="0" dirty="0"/>
        </a:p>
      </dgm:t>
    </dgm:pt>
    <dgm:pt modelId="{99A6B510-551F-4FCC-8180-CB06C0495AE6}" type="sibTrans" cxnId="{A2F3D9AD-F2CD-46E1-9623-06EACDCAE25D}">
      <dgm:prSet/>
      <dgm:spPr/>
      <dgm:t>
        <a:bodyPr/>
        <a:lstStyle/>
        <a:p>
          <a:endParaRPr lang="de-DE" noProof="0" dirty="0"/>
        </a:p>
      </dgm:t>
    </dgm:pt>
    <dgm:pt modelId="{D0373EA0-F47C-4FDF-B8D3-AFA3BF199AFC}">
      <dgm:prSet phldrT="[Texto]" custT="1"/>
      <dgm:spPr>
        <a:solidFill>
          <a:srgbClr val="AED633"/>
        </a:solidFill>
      </dgm:spPr>
      <dgm:t>
        <a:bodyPr/>
        <a:lstStyle/>
        <a:p>
          <a:pPr>
            <a:buNone/>
          </a:pPr>
          <a:r>
            <a:rPr lang="de-DE" sz="2400" noProof="0" dirty="0">
              <a:latin typeface="Helvetica Neue" panose="020B0604020202020204" charset="0"/>
            </a:rPr>
            <a:t>Sie sind dazu da, Innovationen in das Unternehmen einzubringen, sei es durch eine neue Methode zur Einstellung von Mitarbeitenden, die Entwicklung eines neuen Systems oder sogar die Herstellung eines völlig neuen Produkts oder einer Dienstleistung. </a:t>
          </a:r>
        </a:p>
      </dgm:t>
    </dgm:pt>
    <dgm:pt modelId="{AB9E7DED-A2CA-4E79-B1D4-AD25EA231E4E}" type="parTrans" cxnId="{DAD42915-5880-4313-B04F-53BD8D1548D8}">
      <dgm:prSet/>
      <dgm:spPr/>
      <dgm:t>
        <a:bodyPr/>
        <a:lstStyle/>
        <a:p>
          <a:endParaRPr lang="de-DE" noProof="0" dirty="0"/>
        </a:p>
      </dgm:t>
    </dgm:pt>
    <dgm:pt modelId="{E8CFA043-B8BD-4A9F-8526-C8609B579BE9}" type="sibTrans" cxnId="{DAD42915-5880-4313-B04F-53BD8D1548D8}">
      <dgm:prSet/>
      <dgm:spPr/>
      <dgm:t>
        <a:bodyPr/>
        <a:lstStyle/>
        <a:p>
          <a:endParaRPr lang="de-DE" noProof="0" dirty="0"/>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8E8B13CF-C24C-4799-B9E8-A962DEE9B059}" type="pres">
      <dgm:prSet presAssocID="{D0373EA0-F47C-4FDF-B8D3-AFA3BF199AFC}" presName="parentLin" presStyleCnt="0"/>
      <dgm:spPr/>
    </dgm:pt>
    <dgm:pt modelId="{F3270E8E-537C-4E37-A771-DFBCE5DEC8A1}" type="pres">
      <dgm:prSet presAssocID="{D0373EA0-F47C-4FDF-B8D3-AFA3BF199AFC}" presName="parentLeftMargin" presStyleLbl="node1" presStyleIdx="0" presStyleCnt="3"/>
      <dgm:spPr/>
    </dgm:pt>
    <dgm:pt modelId="{0A41B908-EDC4-4F5C-984B-1233CC1D3DBC}" type="pres">
      <dgm:prSet presAssocID="{D0373EA0-F47C-4FDF-B8D3-AFA3BF199AFC}" presName="parentText" presStyleLbl="node1" presStyleIdx="1" presStyleCnt="3" custScaleX="136871" custScaleY="356594">
        <dgm:presLayoutVars>
          <dgm:chMax val="0"/>
          <dgm:bulletEnabled val="1"/>
        </dgm:presLayoutVars>
      </dgm:prSet>
      <dgm:spPr/>
    </dgm:pt>
    <dgm:pt modelId="{1C685B42-B306-4460-985A-9AB182945FF6}" type="pres">
      <dgm:prSet presAssocID="{D0373EA0-F47C-4FDF-B8D3-AFA3BF199AFC}" presName="negativeSpace" presStyleCnt="0"/>
      <dgm:spPr/>
    </dgm:pt>
    <dgm:pt modelId="{1DB8970B-57B1-48C3-B722-0D8967F53843}" type="pres">
      <dgm:prSet presAssocID="{D0373EA0-F47C-4FDF-B8D3-AFA3BF199AFC}" presName="childText" presStyleLbl="conFgAcc1" presStyleIdx="1" presStyleCnt="3">
        <dgm:presLayoutVars>
          <dgm:bulletEnabled val="1"/>
        </dgm:presLayoutVars>
      </dgm:prSet>
      <dgm:spPr/>
    </dgm:pt>
    <dgm:pt modelId="{084EFFD7-48AA-412D-ACB5-072A43C2E8C8}" type="pres">
      <dgm:prSet presAssocID="{E8CFA043-B8BD-4A9F-8526-C8609B579BE9}"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DAD42915-5880-4313-B04F-53BD8D1548D8}" srcId="{33BBCC62-4168-45F7-9B59-3A00B7BD1316}" destId="{D0373EA0-F47C-4FDF-B8D3-AFA3BF199AFC}" srcOrd="1" destOrd="0" parTransId="{AB9E7DED-A2CA-4E79-B1D4-AD25EA231E4E}" sibTransId="{E8CFA043-B8BD-4A9F-8526-C8609B579BE9}"/>
    <dgm:cxn modelId="{C91EB022-B69F-4CAC-BC32-A57C2006B525}" type="presOf" srcId="{D0373EA0-F47C-4FDF-B8D3-AFA3BF199AFC}" destId="{F3270E8E-537C-4E37-A771-DFBCE5DEC8A1}" srcOrd="0"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64768C3-9A40-48EC-890F-24A5712EC10B}" type="presOf" srcId="{D0373EA0-F47C-4FDF-B8D3-AFA3BF199AFC}" destId="{0A41B908-EDC4-4F5C-984B-1233CC1D3DBC}"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647A3A4A-1D31-43F2-945E-5A95FAD77D70}" type="presParOf" srcId="{A665AF82-8505-4171-BAA9-2174A3D59870}" destId="{8E8B13CF-C24C-4799-B9E8-A962DEE9B059}" srcOrd="4" destOrd="0" presId="urn:microsoft.com/office/officeart/2005/8/layout/list1"/>
    <dgm:cxn modelId="{55687E63-E2D0-46D1-83CA-12A7FF4D0098}" type="presParOf" srcId="{8E8B13CF-C24C-4799-B9E8-A962DEE9B059}" destId="{F3270E8E-537C-4E37-A771-DFBCE5DEC8A1}" srcOrd="0" destOrd="0" presId="urn:microsoft.com/office/officeart/2005/8/layout/list1"/>
    <dgm:cxn modelId="{20BE1645-007F-4A55-B42C-0E35DD76048D}" type="presParOf" srcId="{8E8B13CF-C24C-4799-B9E8-A962DEE9B059}" destId="{0A41B908-EDC4-4F5C-984B-1233CC1D3DBC}" srcOrd="1" destOrd="0" presId="urn:microsoft.com/office/officeart/2005/8/layout/list1"/>
    <dgm:cxn modelId="{A5C2A2C7-520F-4BDF-87F5-1239AB0B414F}" type="presParOf" srcId="{A665AF82-8505-4171-BAA9-2174A3D59870}" destId="{1C685B42-B306-4460-985A-9AB182945FF6}" srcOrd="5" destOrd="0" presId="urn:microsoft.com/office/officeart/2005/8/layout/list1"/>
    <dgm:cxn modelId="{6B7D7DBA-3B21-477E-BD9E-9E8323941CD6}" type="presParOf" srcId="{A665AF82-8505-4171-BAA9-2174A3D59870}" destId="{1DB8970B-57B1-48C3-B722-0D8967F53843}" srcOrd="6" destOrd="0" presId="urn:microsoft.com/office/officeart/2005/8/layout/list1"/>
    <dgm:cxn modelId="{C069C0BD-1752-446B-8525-857B0C8ADE04}" type="presParOf" srcId="{A665AF82-8505-4171-BAA9-2174A3D59870}" destId="{084EFFD7-48AA-412D-ACB5-072A43C2E8C8}"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de-DE" sz="2400" noProof="0" dirty="0">
              <a:latin typeface="Helvetica Neue" panose="020B0604020202020204" charset="0"/>
            </a:rPr>
            <a:t>Intrapreneur*innen haben in der Regel eine positive Einstellung und eine klare Strategie. Selbst wenn es nicht zu ihrer Arbeit gehört, denken sie, dass es dazugehört, und hören nicht eher auf, bis sie etwas in der Organisation verbessert oder zumindest positiv beeinflusst haben.</a:t>
          </a:r>
        </a:p>
      </dgm:t>
    </dgm:pt>
    <dgm:pt modelId="{BA7815DD-03D0-49E8-A08B-59C65D01C410}" type="sibTrans" cxnId="{509D4E3A-3D10-40A0-AB0A-B32E4372CD90}">
      <dgm:prSet/>
      <dgm:spPr/>
      <dgm:t>
        <a:bodyPr/>
        <a:lstStyle/>
        <a:p>
          <a:endParaRPr lang="de-DE" noProof="0" dirty="0"/>
        </a:p>
      </dgm:t>
    </dgm:pt>
    <dgm:pt modelId="{1CB79019-0CE4-43C8-AF4F-B31A2C6EFD51}" type="parTrans" cxnId="{509D4E3A-3D10-40A0-AB0A-B32E4372CD90}">
      <dgm:prSet/>
      <dgm:spPr/>
      <dgm:t>
        <a:bodyPr/>
        <a:lstStyle/>
        <a:p>
          <a:endParaRPr lang="de-DE" noProof="0" dirty="0"/>
        </a:p>
      </dgm:t>
    </dgm:pt>
    <dgm:pt modelId="{B9C6DC64-1437-487B-8657-E5570A531569}">
      <dgm:prSet phldrT="[Texto]" custT="1"/>
      <dgm:spPr>
        <a:solidFill>
          <a:srgbClr val="AED633"/>
        </a:solidFill>
      </dgm:spPr>
      <dgm:t>
        <a:bodyPr/>
        <a:lstStyle/>
        <a:p>
          <a:pPr>
            <a:buNone/>
          </a:pPr>
          <a:r>
            <a:rPr lang="de-DE" sz="2400" noProof="0" dirty="0">
              <a:latin typeface="Helvetica Neue" panose="020B0604020202020204" charset="0"/>
            </a:rPr>
            <a:t>Als Reaktion darauf müssen Sie sie mit einer starken Unterstützungsgruppe umgeben und zusehen, wie die Erfindungen durchstarten. Geben Sie ihnen auf jeden Fall ein Budget, sonst kann die Begeisterung außer Kontrolle geraten.</a:t>
          </a:r>
        </a:p>
      </dgm:t>
    </dgm:pt>
    <dgm:pt modelId="{51E6B373-F786-4EED-9647-3F7C23D179A5}" type="sibTrans" cxnId="{AF0BB708-9C2B-4ACF-9F66-6294E65211E5}">
      <dgm:prSet/>
      <dgm:spPr/>
      <dgm:t>
        <a:bodyPr/>
        <a:lstStyle/>
        <a:p>
          <a:endParaRPr lang="de-DE" noProof="0" dirty="0"/>
        </a:p>
      </dgm:t>
    </dgm:pt>
    <dgm:pt modelId="{7C7E27C6-0CC6-4DE3-9DA5-B311B32D6C38}" type="parTrans" cxnId="{AF0BB708-9C2B-4ACF-9F66-6294E65211E5}">
      <dgm:prSet/>
      <dgm:spPr/>
      <dgm:t>
        <a:bodyPr/>
        <a:lstStyle/>
        <a:p>
          <a:endParaRPr lang="de-DE" noProof="0" dirty="0"/>
        </a:p>
      </dgm:t>
    </dgm:pt>
    <dgm:pt modelId="{3F51C99A-4A5A-42E9-89A9-1F23A4EB3206}">
      <dgm:prSet/>
      <dgm:spPr/>
      <dgm:t>
        <a:bodyPr/>
        <a:lstStyle/>
        <a:p>
          <a:endParaRPr lang="de-DE" noProof="0" dirty="0"/>
        </a:p>
      </dgm:t>
    </dgm:pt>
    <dgm:pt modelId="{99A6B510-551F-4FCC-8180-CB06C0495AE6}" type="sibTrans" cxnId="{A2F3D9AD-F2CD-46E1-9623-06EACDCAE25D}">
      <dgm:prSet/>
      <dgm:spPr/>
      <dgm:t>
        <a:bodyPr/>
        <a:lstStyle/>
        <a:p>
          <a:endParaRPr lang="de-DE" noProof="0" dirty="0"/>
        </a:p>
      </dgm:t>
    </dgm:pt>
    <dgm:pt modelId="{F01A065C-4DA7-4D03-91C2-BF7E643C01E5}" type="parTrans" cxnId="{A2F3D9AD-F2CD-46E1-9623-06EACDCAE25D}">
      <dgm:prSet/>
      <dgm:spPr/>
      <dgm:t>
        <a:bodyPr/>
        <a:lstStyle/>
        <a:p>
          <a:endParaRPr lang="de-DE" noProof="0" dirty="0"/>
        </a:p>
      </dgm:t>
    </dgm:pt>
    <dgm:pt modelId="{D51BFEAE-B0D4-4920-ADF0-5667C068D592}">
      <dgm:prSet phldrT="[Texto]" custT="1"/>
      <dgm:spPr>
        <a:solidFill>
          <a:srgbClr val="AED633"/>
        </a:solidFill>
      </dgm:spPr>
      <dgm:t>
        <a:bodyPr/>
        <a:lstStyle/>
        <a:p>
          <a:pPr>
            <a:buNone/>
          </a:pPr>
          <a:r>
            <a:rPr lang="de-DE" sz="2400" noProof="0" dirty="0">
              <a:latin typeface="Helvetica Neue" panose="020B0604020202020204" charset="0"/>
            </a:rPr>
            <a:t>Im Gegensatz zu Entrepreneur*innen arbeiten Intrapreneur*innen jedoch lieber in Teams. Sie sind charismatische, natürliche Führungspersönlichkeiten, die andere durch ihren Enthusiasmus für Veränderung und Innovation an sich binden.</a:t>
          </a:r>
        </a:p>
      </dgm:t>
    </dgm:pt>
    <dgm:pt modelId="{B4A75EF7-965B-46DA-AB53-32553BAF48B3}" type="sibTrans" cxnId="{A0042052-DEF2-460E-96D6-461A435461E9}">
      <dgm:prSet/>
      <dgm:spPr/>
      <dgm:t>
        <a:bodyPr/>
        <a:lstStyle/>
        <a:p>
          <a:endParaRPr lang="de-DE" noProof="0" dirty="0"/>
        </a:p>
      </dgm:t>
    </dgm:pt>
    <dgm:pt modelId="{E73953A9-3C21-4C7A-B7EA-A0F968A4EEEE}" type="parTrans" cxnId="{A0042052-DEF2-460E-96D6-461A435461E9}">
      <dgm:prSet/>
      <dgm:spPr/>
      <dgm:t>
        <a:bodyPr/>
        <a:lstStyle/>
        <a:p>
          <a:endParaRPr lang="de-DE" noProof="0" dirty="0"/>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75235">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84615">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de-DE" sz="2400" noProof="0" dirty="0">
              <a:latin typeface="Helvetica Neue" panose="020B0604020202020204" charset="0"/>
            </a:rPr>
            <a:t>Diese Menschen sind auch nach 17 Uhr noch bei der Arbeit, und sie waren wahrscheinlich unter den Ersten, die kamen! Sie haben kein Verständnis für das Thema Work-Life-Balance, weil es einfach zu viel zu tun gibt. </a:t>
          </a:r>
        </a:p>
      </dgm:t>
    </dgm:pt>
    <dgm:pt modelId="{BA7815DD-03D0-49E8-A08B-59C65D01C410}" type="sibTrans" cxnId="{509D4E3A-3D10-40A0-AB0A-B32E4372CD90}">
      <dgm:prSet/>
      <dgm:spPr/>
      <dgm:t>
        <a:bodyPr/>
        <a:lstStyle/>
        <a:p>
          <a:endParaRPr lang="de-DE" noProof="0" dirty="0"/>
        </a:p>
      </dgm:t>
    </dgm:pt>
    <dgm:pt modelId="{1CB79019-0CE4-43C8-AF4F-B31A2C6EFD51}" type="parTrans" cxnId="{509D4E3A-3D10-40A0-AB0A-B32E4372CD90}">
      <dgm:prSet/>
      <dgm:spPr/>
      <dgm:t>
        <a:bodyPr/>
        <a:lstStyle/>
        <a:p>
          <a:endParaRPr lang="de-DE" noProof="0" dirty="0"/>
        </a:p>
      </dgm:t>
    </dgm:pt>
    <dgm:pt modelId="{B9C6DC64-1437-487B-8657-E5570A531569}">
      <dgm:prSet phldrT="[Texto]" custT="1"/>
      <dgm:spPr>
        <a:solidFill>
          <a:srgbClr val="AED633"/>
        </a:solidFill>
      </dgm:spPr>
      <dgm:t>
        <a:bodyPr/>
        <a:lstStyle/>
        <a:p>
          <a:pPr>
            <a:buNone/>
          </a:pPr>
          <a:r>
            <a:rPr lang="de-DE" sz="2400" noProof="0" dirty="0">
              <a:latin typeface="Helvetica Neue" panose="020B0604020202020204" charset="0"/>
            </a:rPr>
            <a:t>Intrapreneur*innen denken in großen Zusammenhängen. Geben Sie ihnen daher Konzepte und keine Einzelheiten vor, damit sie sich auf das Schaffen konzentrieren können, anstatt diese wichtige Ressource für die Verwaltung zu verschwenden.</a:t>
          </a:r>
        </a:p>
      </dgm:t>
    </dgm:pt>
    <dgm:pt modelId="{51E6B373-F786-4EED-9647-3F7C23D179A5}" type="sibTrans" cxnId="{AF0BB708-9C2B-4ACF-9F66-6294E65211E5}">
      <dgm:prSet/>
      <dgm:spPr/>
      <dgm:t>
        <a:bodyPr/>
        <a:lstStyle/>
        <a:p>
          <a:endParaRPr lang="de-DE" noProof="0" dirty="0"/>
        </a:p>
      </dgm:t>
    </dgm:pt>
    <dgm:pt modelId="{7C7E27C6-0CC6-4DE3-9DA5-B311B32D6C38}" type="parTrans" cxnId="{AF0BB708-9C2B-4ACF-9F66-6294E65211E5}">
      <dgm:prSet/>
      <dgm:spPr/>
      <dgm:t>
        <a:bodyPr/>
        <a:lstStyle/>
        <a:p>
          <a:endParaRPr lang="de-DE" noProof="0" dirty="0"/>
        </a:p>
      </dgm:t>
    </dgm:pt>
    <dgm:pt modelId="{3F51C99A-4A5A-42E9-89A9-1F23A4EB3206}">
      <dgm:prSet/>
      <dgm:spPr/>
      <dgm:t>
        <a:bodyPr/>
        <a:lstStyle/>
        <a:p>
          <a:endParaRPr lang="de-DE" noProof="0" dirty="0"/>
        </a:p>
      </dgm:t>
    </dgm:pt>
    <dgm:pt modelId="{99A6B510-551F-4FCC-8180-CB06C0495AE6}" type="sibTrans" cxnId="{A2F3D9AD-F2CD-46E1-9623-06EACDCAE25D}">
      <dgm:prSet/>
      <dgm:spPr/>
      <dgm:t>
        <a:bodyPr/>
        <a:lstStyle/>
        <a:p>
          <a:endParaRPr lang="de-DE" noProof="0" dirty="0"/>
        </a:p>
      </dgm:t>
    </dgm:pt>
    <dgm:pt modelId="{F01A065C-4DA7-4D03-91C2-BF7E643C01E5}" type="parTrans" cxnId="{A2F3D9AD-F2CD-46E1-9623-06EACDCAE25D}">
      <dgm:prSet/>
      <dgm:spPr/>
      <dgm:t>
        <a:bodyPr/>
        <a:lstStyle/>
        <a:p>
          <a:endParaRPr lang="de-DE" noProof="0" dirty="0"/>
        </a:p>
      </dgm:t>
    </dgm:pt>
    <dgm:pt modelId="{D51BFEAE-B0D4-4920-ADF0-5667C068D592}">
      <dgm:prSet phldrT="[Texto]" custT="1"/>
      <dgm:spPr>
        <a:solidFill>
          <a:srgbClr val="AED633"/>
        </a:solidFill>
      </dgm:spPr>
      <dgm:t>
        <a:bodyPr/>
        <a:lstStyle/>
        <a:p>
          <a:pPr>
            <a:buNone/>
          </a:pPr>
          <a:r>
            <a:rPr lang="de-DE" sz="2400" noProof="0" dirty="0">
              <a:latin typeface="Helvetica Neue" panose="020B0604020202020204" charset="0"/>
            </a:rPr>
            <a:t>Stellen Sie also sicher, dass sie einen fähigen Helfenden haben, der ihnen hilft, denn sonst werden sie versuchen, alles zu tun und zwangsläufig scheitern.</a:t>
          </a:r>
        </a:p>
      </dgm:t>
    </dgm:pt>
    <dgm:pt modelId="{B4A75EF7-965B-46DA-AB53-32553BAF48B3}" type="sibTrans" cxnId="{A0042052-DEF2-460E-96D6-461A435461E9}">
      <dgm:prSet/>
      <dgm:spPr/>
      <dgm:t>
        <a:bodyPr/>
        <a:lstStyle/>
        <a:p>
          <a:endParaRPr lang="de-DE" noProof="0" dirty="0"/>
        </a:p>
      </dgm:t>
    </dgm:pt>
    <dgm:pt modelId="{E73953A9-3C21-4C7A-B7EA-A0F968A4EEEE}" type="parTrans" cxnId="{A0042052-DEF2-460E-96D6-461A435461E9}">
      <dgm:prSet/>
      <dgm:spPr/>
      <dgm:t>
        <a:bodyPr/>
        <a:lstStyle/>
        <a:p>
          <a:endParaRPr lang="de-DE" noProof="0" dirty="0"/>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55583">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8256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lIns="216000"/>
        <a:lstStyle/>
        <a:p>
          <a:r>
            <a:rPr lang="de-DE"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Frühere Erfahrungen mit Start-up-Projekten: </a:t>
          </a:r>
          <a:endParaRPr lang="de-DE" sz="2400" noProof="0" dirty="0">
            <a:latin typeface="Helvetica Neue" panose="020B0604020202020204" charset="0"/>
          </a:endParaRPr>
        </a:p>
      </dgm:t>
    </dgm:pt>
    <dgm:pt modelId="{1CB79019-0CE4-43C8-AF4F-B31A2C6EFD51}" type="parTrans" cxnId="{509D4E3A-3D10-40A0-AB0A-B32E4372CD90}">
      <dgm:prSet/>
      <dgm:spPr/>
      <dgm:t>
        <a:bodyPr/>
        <a:lstStyle/>
        <a:p>
          <a:endParaRPr lang="de-DE" noProof="0" dirty="0"/>
        </a:p>
      </dgm:t>
    </dgm:pt>
    <dgm:pt modelId="{BA7815DD-03D0-49E8-A08B-59C65D01C410}" type="sibTrans" cxnId="{509D4E3A-3D10-40A0-AB0A-B32E4372CD90}">
      <dgm:prSet/>
      <dgm:spPr/>
      <dgm:t>
        <a:bodyPr/>
        <a:lstStyle/>
        <a:p>
          <a:endParaRPr lang="de-DE" noProof="0" dirty="0"/>
        </a:p>
      </dgm:t>
    </dgm:pt>
    <dgm:pt modelId="{D51BFEAE-B0D4-4920-ADF0-5667C068D592}">
      <dgm:prSet phldrT="[Texto]" custT="1"/>
      <dgm:spPr>
        <a:solidFill>
          <a:srgbClr val="AED633"/>
        </a:solidFill>
      </dgm:spPr>
      <dgm:t>
        <a:bodyPr lIns="216000"/>
        <a:lstStyle/>
        <a:p>
          <a:r>
            <a:rPr lang="de-DE"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"Störender" Arbeitsstil: </a:t>
          </a:r>
          <a:endParaRPr lang="de-DE" sz="2400" noProof="0" dirty="0">
            <a:latin typeface="Helvetica Neue" panose="020B0604020202020204" charset="0"/>
          </a:endParaRPr>
        </a:p>
      </dgm:t>
    </dgm:pt>
    <dgm:pt modelId="{E73953A9-3C21-4C7A-B7EA-A0F968A4EEEE}" type="parTrans" cxnId="{A0042052-DEF2-460E-96D6-461A435461E9}">
      <dgm:prSet/>
      <dgm:spPr/>
      <dgm:t>
        <a:bodyPr/>
        <a:lstStyle/>
        <a:p>
          <a:endParaRPr lang="de-DE" noProof="0" dirty="0"/>
        </a:p>
      </dgm:t>
    </dgm:pt>
    <dgm:pt modelId="{B4A75EF7-965B-46DA-AB53-32553BAF48B3}" type="sibTrans" cxnId="{A0042052-DEF2-460E-96D6-461A435461E9}">
      <dgm:prSet/>
      <dgm:spPr/>
      <dgm:t>
        <a:bodyPr/>
        <a:lstStyle/>
        <a:p>
          <a:endParaRPr lang="de-DE" noProof="0" dirty="0"/>
        </a:p>
      </dgm:t>
    </dgm:pt>
    <dgm:pt modelId="{16BBF1F2-EF18-4932-87FC-1A3AC670B50B}">
      <dgm:prSet phldrT="[Texto]" custT="1"/>
      <dgm:spPr>
        <a:solidFill>
          <a:srgbClr val="AED633"/>
        </a:solidFill>
      </dgm:spPr>
      <dgm:t>
        <a:bodyPr lIns="216000"/>
        <a:lstStyle/>
        <a:p>
          <a:r>
            <a:rPr lang="de-DE"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Intrapreneur-DNA: </a:t>
          </a:r>
          <a:endParaRPr lang="de-DE" sz="2400" noProof="0" dirty="0">
            <a:latin typeface="Helvetica Neue" panose="020B0604020202020204" charset="0"/>
          </a:endParaRPr>
        </a:p>
      </dgm:t>
    </dgm:pt>
    <dgm:pt modelId="{F4DDC1A2-7161-4520-BC48-4B12FAC6BC9D}" type="parTrans" cxnId="{64697FB5-51CB-44F4-AD4E-C61824595A8A}">
      <dgm:prSet/>
      <dgm:spPr/>
      <dgm:t>
        <a:bodyPr/>
        <a:lstStyle/>
        <a:p>
          <a:endParaRPr lang="de-DE" noProof="0" dirty="0"/>
        </a:p>
      </dgm:t>
    </dgm:pt>
    <dgm:pt modelId="{512C4A2E-9CE6-428C-80E0-AAE214BA27E6}" type="sibTrans" cxnId="{64697FB5-51CB-44F4-AD4E-C61824595A8A}">
      <dgm:prSet/>
      <dgm:spPr/>
      <dgm:t>
        <a:bodyPr/>
        <a:lstStyle/>
        <a:p>
          <a:endParaRPr lang="de-DE" noProof="0" dirty="0"/>
        </a:p>
      </dgm:t>
    </dgm:pt>
    <dgm:pt modelId="{8773EC6A-8120-4245-B2FA-E6FCBAC9353E}">
      <dgm:prSet/>
      <dgm:spPr/>
      <dgm:t>
        <a:bodyPr lIns="432000" rIns="432000"/>
        <a:lstStyle/>
        <a:p>
          <a:pPr marL="176213" indent="-176213">
            <a:buFont typeface="Arial" panose="020B0604020202020204" pitchFamily="34" charset="0"/>
            <a:buChar char="•"/>
          </a:pPr>
          <a:r>
            <a:rPr lang="de-DE"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Haben sie früher einen wesentlichen Beitrag zu Gründungsprojekten geleistet oder waren sie an solchen beteiligt? Sie könnten in der Lage sein, eine neue Start-up-Initiative in Ihrer Organisation zu leiten und aufschlussreiche Lehren aus ihren früheren Erfahrungen zu ziehen.</a:t>
          </a:r>
          <a:endParaRPr lang="de-DE" noProof="0" dirty="0">
            <a:solidFill>
              <a:schemeClr val="tx1"/>
            </a:solidFill>
            <a:latin typeface="Helvetica Neue" panose="020B0604020202020204" charset="0"/>
          </a:endParaRPr>
        </a:p>
      </dgm:t>
    </dgm:pt>
    <dgm:pt modelId="{AB4DB9A8-FDF5-42D1-A87C-C7345488E7DF}" type="parTrans" cxnId="{D66CC139-9664-4659-A5AF-A9DF70A4268E}">
      <dgm:prSet/>
      <dgm:spPr/>
      <dgm:t>
        <a:bodyPr/>
        <a:lstStyle/>
        <a:p>
          <a:endParaRPr lang="de-DE" noProof="0" dirty="0"/>
        </a:p>
      </dgm:t>
    </dgm:pt>
    <dgm:pt modelId="{A067B088-3DE8-4A15-9B98-59D0527140C9}" type="sibTrans" cxnId="{D66CC139-9664-4659-A5AF-A9DF70A4268E}">
      <dgm:prSet/>
      <dgm:spPr/>
      <dgm:t>
        <a:bodyPr/>
        <a:lstStyle/>
        <a:p>
          <a:endParaRPr lang="de-DE" noProof="0" dirty="0"/>
        </a:p>
      </dgm:t>
    </dgm:pt>
    <dgm:pt modelId="{B5ACD4BA-7E65-46FC-952F-685F6A47666E}">
      <dgm:prSet/>
      <dgm:spPr/>
      <dgm:t>
        <a:bodyPr lIns="432000" rIns="432000"/>
        <a:lstStyle/>
        <a:p>
          <a:pPr marL="176213" indent="-176213"/>
          <a:r>
            <a:rPr lang="de-DE"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Sind sie trotzig und stellen häufig die Praktiken in Frage, die Ihr Unternehmen derzeit anwendet? Können Sie ihre Unzufriedenheit mit den Zielen und dem Auftrag Ihres Unternehmens erkennen? Wie häufig probieren sie neue Funktionen aus, und wie viel weniger risikofreudig sind sie als der Rest des Teams? Viele Manager*innen erkennen den intrapreneurialen Geist in diesen Personen nicht und betrachten sie stattdessen als schwierig zu führen, obwohl sie vielleicht zukünftige Unternehmer*innen sind, die einen anderen Managementansatz erfordern.</a:t>
          </a:r>
          <a:endParaRPr lang="de-DE" noProof="0" dirty="0">
            <a:solidFill>
              <a:schemeClr val="tx1"/>
            </a:solidFill>
            <a:latin typeface="Helvetica Neue" panose="020B0604020202020204" charset="0"/>
          </a:endParaRPr>
        </a:p>
      </dgm:t>
    </dgm:pt>
    <dgm:pt modelId="{D4DDFCA8-2989-43AF-AF80-2E71C9CFFABD}" type="parTrans" cxnId="{26F19CA6-FACD-44D7-82E3-25AD927543DC}">
      <dgm:prSet/>
      <dgm:spPr/>
      <dgm:t>
        <a:bodyPr/>
        <a:lstStyle/>
        <a:p>
          <a:endParaRPr lang="de-DE" noProof="0" dirty="0"/>
        </a:p>
      </dgm:t>
    </dgm:pt>
    <dgm:pt modelId="{50AC202E-5C83-4035-8FF9-DC9C7B19661A}" type="sibTrans" cxnId="{26F19CA6-FACD-44D7-82E3-25AD927543DC}">
      <dgm:prSet/>
      <dgm:spPr/>
      <dgm:t>
        <a:bodyPr/>
        <a:lstStyle/>
        <a:p>
          <a:endParaRPr lang="de-DE" noProof="0" dirty="0"/>
        </a:p>
      </dgm:t>
    </dgm:pt>
    <dgm:pt modelId="{AEB73BCE-643C-4BF6-A2CC-2025BBB19332}">
      <dgm:prSet/>
      <dgm:spPr/>
      <dgm:t>
        <a:bodyPr lIns="432000" rIns="432000"/>
        <a:lstStyle/>
        <a:p>
          <a:pPr marL="176213" indent="-176213"/>
          <a:r>
            <a:rPr lang="de-DE"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Es hat sich gezeigt, dass erfolgreiche Intrapreneur*innen eine Reihe gemeinsamer Eigenschaften aufweisen, die zur Vorhersage künftiger Erfolge genutzt werden können. Diese Merkmale können mit einem Persönlichkeitstest, der die soziale Intelligenz, das Verhalten und die Einstellung sowie die Problemlösungsfähigkeiten untersucht, erfasst und bewertet werden, so dass Sie feststellen können, welche Personen eine höhere Chance haben, in Intrapreneurship-Programmen erfolgreich zu sein.</a:t>
          </a:r>
          <a:endParaRPr lang="de-DE" noProof="0" dirty="0">
            <a:solidFill>
              <a:schemeClr val="tx1"/>
            </a:solidFill>
            <a:latin typeface="Helvetica Neue" panose="020B0604020202020204" charset="0"/>
          </a:endParaRPr>
        </a:p>
      </dgm:t>
    </dgm:pt>
    <dgm:pt modelId="{990179DF-F2BA-4EC8-AAF0-EAB400D3FD71}" type="parTrans" cxnId="{4D682487-5A86-4CA9-B4DB-1913E09E0353}">
      <dgm:prSet/>
      <dgm:spPr/>
      <dgm:t>
        <a:bodyPr/>
        <a:lstStyle/>
        <a:p>
          <a:endParaRPr lang="de-DE" noProof="0" dirty="0"/>
        </a:p>
      </dgm:t>
    </dgm:pt>
    <dgm:pt modelId="{E2AC6BAC-E02D-42A7-8ED0-6B8A331E4070}" type="sibTrans" cxnId="{4D682487-5A86-4CA9-B4DB-1913E09E0353}">
      <dgm:prSet/>
      <dgm:spPr/>
      <dgm:t>
        <a:bodyPr/>
        <a:lstStyle/>
        <a:p>
          <a:endParaRPr lang="de-DE" noProof="0" dirty="0"/>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LinFactNeighborX="-71631">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LinFactNeighborX="-71631">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dgm:presLayoutVars>
          <dgm:bulletEnabled val="1"/>
        </dgm:presLayoutVars>
      </dgm:prSet>
      <dgm:spPr/>
    </dgm:pt>
    <dgm:pt modelId="{31907D07-1918-4532-917E-01BB0470134F}" type="pres">
      <dgm:prSet presAssocID="{B4A75EF7-965B-46DA-AB53-32553BAF48B3}" presName="spaceBetweenRectangles" presStyleCnt="0"/>
      <dgm:spPr/>
    </dgm:pt>
    <dgm:pt modelId="{C3318848-BC41-41DE-9B48-AA9AEBF2503C}" type="pres">
      <dgm:prSet presAssocID="{16BBF1F2-EF18-4932-87FC-1A3AC670B50B}" presName="parentLin" presStyleCnt="0"/>
      <dgm:spPr/>
    </dgm:pt>
    <dgm:pt modelId="{676F595F-2106-4317-A24F-E656B6F86682}" type="pres">
      <dgm:prSet presAssocID="{16BBF1F2-EF18-4932-87FC-1A3AC670B50B}" presName="parentLeftMargin" presStyleLbl="node1" presStyleIdx="1" presStyleCnt="3"/>
      <dgm:spPr/>
    </dgm:pt>
    <dgm:pt modelId="{9FC1D00B-6765-46A4-A25C-9D900E050070}" type="pres">
      <dgm:prSet presAssocID="{16BBF1F2-EF18-4932-87FC-1A3AC670B50B}" presName="parentText" presStyleLbl="node1" presStyleIdx="2" presStyleCnt="3" custLinFactNeighborX="-71631">
        <dgm:presLayoutVars>
          <dgm:chMax val="0"/>
          <dgm:bulletEnabled val="1"/>
        </dgm:presLayoutVars>
      </dgm:prSet>
      <dgm:spPr/>
    </dgm:pt>
    <dgm:pt modelId="{90B22043-8E45-4F69-80AC-235CDE28B01C}" type="pres">
      <dgm:prSet presAssocID="{16BBF1F2-EF18-4932-87FC-1A3AC670B50B}" presName="negativeSpace" presStyleCnt="0"/>
      <dgm:spPr/>
    </dgm:pt>
    <dgm:pt modelId="{F183DB9D-272B-4E6D-AB32-80DE8DCC5669}" type="pres">
      <dgm:prSet presAssocID="{16BBF1F2-EF18-4932-87FC-1A3AC670B50B}" presName="childText" presStyleLbl="conFgAcc1" presStyleIdx="2" presStyleCnt="3">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08FD3B28-B179-48B3-B285-8ED40F457C90}" type="presOf" srcId="{AEB73BCE-643C-4BF6-A2CC-2025BBB19332}" destId="{F183DB9D-272B-4E6D-AB32-80DE8DCC5669}" srcOrd="0" destOrd="0" presId="urn:microsoft.com/office/officeart/2005/8/layout/list1"/>
    <dgm:cxn modelId="{AC049728-449E-4A73-BBEC-6EAD5C1D6B4F}" type="presOf" srcId="{16BBF1F2-EF18-4932-87FC-1A3AC670B50B}" destId="{676F595F-2106-4317-A24F-E656B6F86682}"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D66CC139-9664-4659-A5AF-A9DF70A4268E}" srcId="{9BBD28ED-822E-4AAF-9863-41B96A812890}" destId="{8773EC6A-8120-4245-B2FA-E6FCBAC9353E}" srcOrd="0" destOrd="0" parTransId="{AB4DB9A8-FDF5-42D1-A87C-C7345488E7DF}" sibTransId="{A067B088-3DE8-4A15-9B98-59D0527140C9}"/>
    <dgm:cxn modelId="{509D4E3A-3D10-40A0-AB0A-B32E4372CD90}" srcId="{33BBCC62-4168-45F7-9B59-3A00B7BD1316}" destId="{9BBD28ED-822E-4AAF-9863-41B96A812890}" srcOrd="0" destOrd="0" parTransId="{1CB79019-0CE4-43C8-AF4F-B31A2C6EFD51}" sibTransId="{BA7815DD-03D0-49E8-A08B-59C65D01C410}"/>
    <dgm:cxn modelId="{924F4F5B-01C5-4D92-8BF7-6B3A010486EB}" type="presOf" srcId="{16BBF1F2-EF18-4932-87FC-1A3AC670B50B}" destId="{9FC1D00B-6765-46A4-A25C-9D900E050070}" srcOrd="1"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CB22707F-2A82-477A-B5D2-FF0AD8035484}" type="presOf" srcId="{8773EC6A-8120-4245-B2FA-E6FCBAC9353E}" destId="{F758E55E-F9F3-4981-BCEE-5D7BA43DD5DB}" srcOrd="0" destOrd="0" presId="urn:microsoft.com/office/officeart/2005/8/layout/list1"/>
    <dgm:cxn modelId="{4D682487-5A86-4CA9-B4DB-1913E09E0353}" srcId="{16BBF1F2-EF18-4932-87FC-1A3AC670B50B}" destId="{AEB73BCE-643C-4BF6-A2CC-2025BBB19332}" srcOrd="0" destOrd="0" parTransId="{990179DF-F2BA-4EC8-AAF0-EAB400D3FD71}" sibTransId="{E2AC6BAC-E02D-42A7-8ED0-6B8A331E4070}"/>
    <dgm:cxn modelId="{26F19CA6-FACD-44D7-82E3-25AD927543DC}" srcId="{D51BFEAE-B0D4-4920-ADF0-5667C068D592}" destId="{B5ACD4BA-7E65-46FC-952F-685F6A47666E}" srcOrd="0" destOrd="0" parTransId="{D4DDFCA8-2989-43AF-AF80-2E71C9CFFABD}" sibTransId="{50AC202E-5C83-4035-8FF9-DC9C7B19661A}"/>
    <dgm:cxn modelId="{ABA792AB-901F-44C4-98DF-00A458A08913}" type="presOf" srcId="{9BBD28ED-822E-4AAF-9863-41B96A812890}" destId="{4764129B-7761-4B95-A03D-502AE032A78A}" srcOrd="1" destOrd="0" presId="urn:microsoft.com/office/officeart/2005/8/layout/list1"/>
    <dgm:cxn modelId="{64697FB5-51CB-44F4-AD4E-C61824595A8A}" srcId="{33BBCC62-4168-45F7-9B59-3A00B7BD1316}" destId="{16BBF1F2-EF18-4932-87FC-1A3AC670B50B}" srcOrd="2" destOrd="0" parTransId="{F4DDC1A2-7161-4520-BC48-4B12FAC6BC9D}" sibTransId="{512C4A2E-9CE6-428C-80E0-AAE214BA27E6}"/>
    <dgm:cxn modelId="{B314F0EB-0B51-4FED-8534-2A3CAEDAEF08}" type="presOf" srcId="{33BBCC62-4168-45F7-9B59-3A00B7BD1316}" destId="{A665AF82-8505-4171-BAA9-2174A3D59870}" srcOrd="0" destOrd="0" presId="urn:microsoft.com/office/officeart/2005/8/layout/list1"/>
    <dgm:cxn modelId="{6EA05CF7-442B-4293-A5D1-D0637197DCDF}" type="presOf" srcId="{B5ACD4BA-7E65-46FC-952F-685F6A47666E}"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2A47887-D3CB-41FC-AAED-90372FB49FC7}" type="presParOf" srcId="{A665AF82-8505-4171-BAA9-2174A3D59870}" destId="{31907D07-1918-4532-917E-01BB0470134F}" srcOrd="7" destOrd="0" presId="urn:microsoft.com/office/officeart/2005/8/layout/list1"/>
    <dgm:cxn modelId="{E716382D-5C2E-4AEB-81E3-0D0D54072C9F}" type="presParOf" srcId="{A665AF82-8505-4171-BAA9-2174A3D59870}" destId="{C3318848-BC41-41DE-9B48-AA9AEBF2503C}" srcOrd="8" destOrd="0" presId="urn:microsoft.com/office/officeart/2005/8/layout/list1"/>
    <dgm:cxn modelId="{13089E78-80FB-4C8B-99A6-8320C0C857AE}" type="presParOf" srcId="{C3318848-BC41-41DE-9B48-AA9AEBF2503C}" destId="{676F595F-2106-4317-A24F-E656B6F86682}" srcOrd="0" destOrd="0" presId="urn:microsoft.com/office/officeart/2005/8/layout/list1"/>
    <dgm:cxn modelId="{9E4C889A-5017-4EB9-8CC8-5FDD4E02432F}" type="presParOf" srcId="{C3318848-BC41-41DE-9B48-AA9AEBF2503C}" destId="{9FC1D00B-6765-46A4-A25C-9D900E050070}" srcOrd="1" destOrd="0" presId="urn:microsoft.com/office/officeart/2005/8/layout/list1"/>
    <dgm:cxn modelId="{244FC83D-865B-483F-B752-E589AB1B74AF}" type="presParOf" srcId="{A665AF82-8505-4171-BAA9-2174A3D59870}" destId="{90B22043-8E45-4F69-80AC-235CDE28B01C}" srcOrd="9" destOrd="0" presId="urn:microsoft.com/office/officeart/2005/8/layout/list1"/>
    <dgm:cxn modelId="{5E71284D-7072-4632-B3EB-ADCCBB9FC065}" type="presParOf" srcId="{A665AF82-8505-4171-BAA9-2174A3D59870}" destId="{F183DB9D-272B-4E6D-AB32-80DE8DCC566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de-DE" sz="2400" noProof="0" dirty="0">
              <a:latin typeface="Helvetica Neue" panose="020B0604020202020204" charset="0"/>
            </a:rPr>
            <a:t>Unabhängig davon, in welchem Unternehmen sie tätig sind, bieten Intrapreneur*innen einen erheblichen Wettbewerbsvorteil in Form von kontinuierlichen Innovationen.</a:t>
          </a:r>
        </a:p>
      </dgm:t>
    </dgm:pt>
    <dgm:pt modelId="{E365FBAA-F7F0-403A-8397-9FD8F939C0A5}" type="parTrans" cxnId="{3E3F5C2E-585E-46E0-9B67-4CF15D9DE66C}">
      <dgm:prSet/>
      <dgm:spPr/>
      <dgm:t>
        <a:bodyPr/>
        <a:lstStyle/>
        <a:p>
          <a:endParaRPr lang="de-DE" sz="2400" noProof="0" dirty="0"/>
        </a:p>
      </dgm:t>
    </dgm:pt>
    <dgm:pt modelId="{CA4CCC53-C737-4D1A-A3D6-6E233543B85F}" type="sibTrans" cxnId="{3E3F5C2E-585E-46E0-9B67-4CF15D9DE66C}">
      <dgm:prSet custT="1"/>
      <dgm:spPr>
        <a:solidFill>
          <a:srgbClr val="4D94B7"/>
        </a:solidFill>
      </dgm:spPr>
      <dgm:t>
        <a:bodyPr/>
        <a:lstStyle/>
        <a:p>
          <a:endParaRPr lang="de-DE" sz="2400" noProof="0" dirty="0"/>
        </a:p>
      </dgm:t>
    </dgm:pt>
    <dgm:pt modelId="{481B99E2-07C2-4F31-B274-5C5173450CC9}">
      <dgm:prSet phldrT="[Texto]" custT="1"/>
      <dgm:spPr>
        <a:solidFill>
          <a:srgbClr val="78B17A"/>
        </a:solidFill>
      </dgm:spPr>
      <dgm:t>
        <a:bodyPr/>
        <a:lstStyle/>
        <a:p>
          <a:r>
            <a:rPr lang="de-DE" sz="2400" noProof="0" dirty="0">
              <a:latin typeface="Helvetica Neue" panose="020B0604020202020204" charset="0"/>
            </a:rPr>
            <a:t>Sie sind vielleicht nicht die typischen Mitarbeitenden und ihre Verwaltung erfordert wahrscheinlich mehr Zeit und Mühe, aber wenn sie richtig eingesetzt werden, können die Ergebnisse Ihren Geschäftsbereich durch das Hinzufügen neuer Dienstleistungen, Produkte oder Verbesserungen in Ihrem Unternehmen erheblich erweitern.</a:t>
          </a:r>
        </a:p>
      </dgm:t>
    </dgm:pt>
    <dgm:pt modelId="{25726D37-C14A-41C3-B5DA-0AA7BB9A5C7F}" type="sibTrans" cxnId="{28923907-63B0-42D4-A1D0-E5764EC029D6}">
      <dgm:prSet custT="1"/>
      <dgm:spPr>
        <a:solidFill>
          <a:srgbClr val="78B17A"/>
        </a:solidFill>
      </dgm:spPr>
      <dgm:t>
        <a:bodyPr/>
        <a:lstStyle/>
        <a:p>
          <a:endParaRPr lang="de-DE" sz="2400" noProof="0" dirty="0"/>
        </a:p>
      </dgm:t>
    </dgm:pt>
    <dgm:pt modelId="{B9409D82-36F5-4F73-B775-3E85ACD12163}" type="parTrans" cxnId="{28923907-63B0-42D4-A1D0-E5764EC029D6}">
      <dgm:prSet/>
      <dgm:spPr/>
      <dgm:t>
        <a:bodyPr/>
        <a:lstStyle/>
        <a:p>
          <a:endParaRPr lang="de-DE" sz="2400" noProof="0" dirty="0"/>
        </a:p>
      </dgm:t>
    </dgm:pt>
    <dgm:pt modelId="{83888EDB-D508-422E-B9A0-24C7742CD4E7}">
      <dgm:prSet phldrT="[Texto]" custT="1"/>
      <dgm:spPr>
        <a:solidFill>
          <a:srgbClr val="AED633"/>
        </a:solidFill>
      </dgm:spPr>
      <dgm:t>
        <a:bodyPr/>
        <a:lstStyle/>
        <a:p>
          <a:r>
            <a:rPr lang="de-DE" sz="2400" noProof="0" dirty="0">
              <a:latin typeface="Helvetica Neue" panose="020B0604020202020204" charset="0"/>
            </a:rPr>
            <a:t>Ihr Unternehmen wird auch davon profitieren, dass eine engagierte Person und ihr Team sich konsequent auf die Entwicklung und Anwendung neuer Innovationen konzentrieren, was ein entscheidender Bestandteil dessen ist, was jedes Unternehmen braucht, um im Zeitalter der neuen Normalität erfolgreich zu sein und zu expandieren.</a:t>
          </a:r>
        </a:p>
      </dgm:t>
    </dgm:pt>
    <dgm:pt modelId="{C3B89293-49C3-4627-94FF-417DD0944269}" type="sibTrans" cxnId="{8DC64D60-50D3-49FA-8A32-9B8BDAE761DA}">
      <dgm:prSet/>
      <dgm:spPr/>
      <dgm:t>
        <a:bodyPr/>
        <a:lstStyle/>
        <a:p>
          <a:endParaRPr lang="de-DE" sz="2400" noProof="0" dirty="0"/>
        </a:p>
      </dgm:t>
    </dgm:pt>
    <dgm:pt modelId="{3592B604-65E3-405B-A8EF-A2A8E584F15E}" type="parTrans" cxnId="{8DC64D60-50D3-49FA-8A32-9B8BDAE761DA}">
      <dgm:prSet/>
      <dgm:spPr/>
      <dgm:t>
        <a:bodyPr/>
        <a:lstStyle/>
        <a:p>
          <a:endParaRPr lang="de-DE" sz="2400" noProof="0" dirty="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3" custScaleX="80386" custScaleY="67281" custLinFactNeighborX="-662" custLinFactNeighborY="10664">
        <dgm:presLayoutVars>
          <dgm:bulletEnabled val="1"/>
        </dgm:presLayoutVars>
      </dgm:prSet>
      <dgm:spPr/>
    </dgm:pt>
    <dgm:pt modelId="{B049AB22-CB79-4239-957A-264D6567709F}" type="pres">
      <dgm:prSet presAssocID="{CA4CCC53-C737-4D1A-A3D6-6E233543B85F}" presName="sibTrans" presStyleLbl="sibTrans2D1" presStyleIdx="0" presStyleCnt="2" custAng="130464" custLinFactNeighborX="-13589" custLinFactNeighborY="22441"/>
      <dgm:spPr/>
    </dgm:pt>
    <dgm:pt modelId="{C973A0D1-4934-4DA6-ABBF-9B27F8240C15}" type="pres">
      <dgm:prSet presAssocID="{CA4CCC53-C737-4D1A-A3D6-6E233543B85F}" presName="connectorText" presStyleLbl="sibTrans2D1" presStyleIdx="0" presStyleCnt="2"/>
      <dgm:spPr/>
    </dgm:pt>
    <dgm:pt modelId="{BEFF05DD-BC54-49FA-ABC3-1F8158BEDE33}" type="pres">
      <dgm:prSet presAssocID="{481B99E2-07C2-4F31-B274-5C5173450CC9}" presName="node" presStyleLbl="node1" presStyleIdx="1" presStyleCnt="3" custLinFactNeighborX="-8416" custLinFactNeighborY="17995">
        <dgm:presLayoutVars>
          <dgm:bulletEnabled val="1"/>
        </dgm:presLayoutVars>
      </dgm:prSet>
      <dgm:spPr/>
    </dgm:pt>
    <dgm:pt modelId="{3703EE76-B3B5-46AA-A5D5-72A92C20F269}" type="pres">
      <dgm:prSet presAssocID="{25726D37-C14A-41C3-B5DA-0AA7BB9A5C7F}" presName="sibTrans" presStyleLbl="sibTrans2D1" presStyleIdx="1" presStyleCnt="2" custLinFactNeighborX="-12030" custLinFactNeighborY="30511"/>
      <dgm:spPr/>
    </dgm:pt>
    <dgm:pt modelId="{C0732546-655D-4AEB-AAC0-13E6F6AC30E0}" type="pres">
      <dgm:prSet presAssocID="{25726D37-C14A-41C3-B5DA-0AA7BB9A5C7F}" presName="connectorText" presStyleLbl="sibTrans2D1" presStyleIdx="1" presStyleCnt="2"/>
      <dgm:spPr/>
    </dgm:pt>
    <dgm:pt modelId="{D74DD934-AFAA-4200-85A6-D99B1BD1E306}" type="pres">
      <dgm:prSet presAssocID="{83888EDB-D508-422E-B9A0-24C7742CD4E7}" presName="node" presStyleLbl="node1" presStyleIdx="2" presStyleCnt="3" custLinFactNeighborX="-13193" custLinFactNeighborY="18019">
        <dgm:presLayoutVars>
          <dgm:bulletEnabled val="1"/>
        </dgm:presLayoutVars>
      </dgm:prSet>
      <dgm:spPr/>
    </dgm:pt>
  </dgm:ptLst>
  <dgm:cxnLst>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342638"/>
          <a:ext cx="1080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13632" y="116110"/>
          <a:ext cx="10282713" cy="149220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Diese Menschen sind potenzielle Unternehmer*innen. Nach dem "Intrapreneurship" in Ihrem Unternehmen werden einige von ihnen sogar ihr eigenes Unternehmen gründen.</a:t>
          </a:r>
        </a:p>
      </dsp:txBody>
      <dsp:txXfrm>
        <a:off x="586476" y="188954"/>
        <a:ext cx="10137025" cy="1346519"/>
      </dsp:txXfrm>
    </dsp:sp>
    <dsp:sp modelId="{708B0FF5-326D-47CA-8907-B37CB19FA87D}">
      <dsp:nvSpPr>
        <dsp:cNvPr id="0" name=""/>
        <dsp:cNvSpPr/>
      </dsp:nvSpPr>
      <dsp:spPr>
        <a:xfrm>
          <a:off x="0" y="2915286"/>
          <a:ext cx="1080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514160" y="1893438"/>
          <a:ext cx="10283192" cy="129167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Das Beste an ihnen ist, dass sie bereits motiviert sind, so dass man ihnen keine motivierende Rede halten muss, um sie zu motivieren.</a:t>
          </a:r>
        </a:p>
      </dsp:txBody>
      <dsp:txXfrm>
        <a:off x="577214" y="1956492"/>
        <a:ext cx="10157084" cy="1165569"/>
      </dsp:txXfrm>
    </dsp:sp>
    <dsp:sp modelId="{DA5BEA5A-F1A9-44BA-B4E0-3A3907CD03D2}">
      <dsp:nvSpPr>
        <dsp:cNvPr id="0" name=""/>
        <dsp:cNvSpPr/>
      </dsp:nvSpPr>
      <dsp:spPr>
        <a:xfrm>
          <a:off x="0" y="4830289"/>
          <a:ext cx="1080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0" tIns="374904" rIns="838200" bIns="128016" numCol="1" spcCol="1270" anchor="t" anchorCtr="0">
          <a:noAutofit/>
        </a:bodyPr>
        <a:lstStyle/>
        <a:p>
          <a:pPr marL="171450" lvl="1" indent="-171450" algn="l" defTabSz="800100">
            <a:lnSpc>
              <a:spcPct val="90000"/>
            </a:lnSpc>
            <a:spcBef>
              <a:spcPct val="0"/>
            </a:spcBef>
            <a:spcAft>
              <a:spcPct val="15000"/>
            </a:spcAft>
            <a:buChar char="•"/>
          </a:pPr>
          <a:endParaRPr lang="de-DE" sz="1800" kern="1200" noProof="0" dirty="0"/>
        </a:p>
      </dsp:txBody>
      <dsp:txXfrm>
        <a:off x="0" y="4830289"/>
        <a:ext cx="10800000" cy="453600"/>
      </dsp:txXfrm>
    </dsp:sp>
    <dsp:sp modelId="{C82B67C4-D43E-4C9E-856A-0D770C9DE64B}">
      <dsp:nvSpPr>
        <dsp:cNvPr id="0" name=""/>
        <dsp:cNvSpPr/>
      </dsp:nvSpPr>
      <dsp:spPr>
        <a:xfrm>
          <a:off x="517851" y="3470236"/>
          <a:ext cx="10275676" cy="1625733"/>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Es ist von entscheidender Bedeutung, dass Sie sie frühzeitig erkennen, bevor andere Leute ihre neue Denkweise herausfinden und sie zu einer anderen Organisation wechseln, wo sie vielleicht eine fruchtbarere Beziehung aufbauen als in Ihrer.</a:t>
          </a:r>
        </a:p>
      </dsp:txBody>
      <dsp:txXfrm>
        <a:off x="597213" y="3549598"/>
        <a:ext cx="10116952" cy="1467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86881"/>
          <a:ext cx="1080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34199" y="36989"/>
          <a:ext cx="10255663"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Intrapreneur*innen sind laut Pinchot "Träumer, die etwas tun". Wenn Sie Ihren Mitarbeitenden jedoch einfach nur die Möglichkeit geben, Ideen zu entwickeln, werden sie sich nicht weiter für Ihr Unternehmen engagieren. </a:t>
          </a:r>
        </a:p>
      </dsp:txBody>
      <dsp:txXfrm>
        <a:off x="624107" y="126897"/>
        <a:ext cx="10075847" cy="1661955"/>
      </dsp:txXfrm>
    </dsp:sp>
    <dsp:sp modelId="{708B0FF5-326D-47CA-8907-B37CB19FA87D}">
      <dsp:nvSpPr>
        <dsp:cNvPr id="0" name=""/>
        <dsp:cNvSpPr/>
      </dsp:nvSpPr>
      <dsp:spPr>
        <a:xfrm>
          <a:off x="0" y="3652352"/>
          <a:ext cx="1080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513632" y="2084681"/>
          <a:ext cx="10282713" cy="176254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Außerdem müssen Sie ihnen die Befugnis geben, ihre Ideen umzusetzen. Vergessen Sie nie, dass Intrapreneur*innen mit einem unternehmerischen Geist geboren werden. Sowohl die Entwicklung als auch die Umsetzung von Ideen sind ihre Leidenschaften. </a:t>
          </a:r>
        </a:p>
      </dsp:txBody>
      <dsp:txXfrm>
        <a:off x="599673" y="2170722"/>
        <a:ext cx="10110631" cy="1590466"/>
      </dsp:txXfrm>
    </dsp:sp>
    <dsp:sp modelId="{DA5BEA5A-F1A9-44BA-B4E0-3A3907CD03D2}">
      <dsp:nvSpPr>
        <dsp:cNvPr id="0" name=""/>
        <dsp:cNvSpPr/>
      </dsp:nvSpPr>
      <dsp:spPr>
        <a:xfrm>
          <a:off x="0" y="5035410"/>
          <a:ext cx="1080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0" tIns="270764" rIns="838200" bIns="92456" numCol="1" spcCol="1270" anchor="t" anchorCtr="0">
          <a:noAutofit/>
        </a:bodyPr>
        <a:lstStyle/>
        <a:p>
          <a:pPr marL="114300" lvl="1" indent="-114300" algn="l" defTabSz="577850">
            <a:lnSpc>
              <a:spcPct val="90000"/>
            </a:lnSpc>
            <a:spcBef>
              <a:spcPct val="0"/>
            </a:spcBef>
            <a:spcAft>
              <a:spcPct val="15000"/>
            </a:spcAft>
            <a:buChar char="•"/>
          </a:pPr>
          <a:endParaRPr lang="de-DE" sz="1300" kern="1200" noProof="0" dirty="0"/>
        </a:p>
      </dsp:txBody>
      <dsp:txXfrm>
        <a:off x="0" y="5035410"/>
        <a:ext cx="10800000" cy="327600"/>
      </dsp:txXfrm>
    </dsp:sp>
    <dsp:sp modelId="{C82B67C4-D43E-4C9E-856A-0D770C9DE64B}">
      <dsp:nvSpPr>
        <dsp:cNvPr id="0" name=""/>
        <dsp:cNvSpPr/>
      </dsp:nvSpPr>
      <dsp:spPr>
        <a:xfrm>
          <a:off x="513632" y="4053149"/>
          <a:ext cx="10282713" cy="11741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Wie Start-up-Unternehmer*innen sind auch Intrapreneur*innen bestrebt, ihre Ideen zum Erfolg zu führen.</a:t>
          </a:r>
        </a:p>
      </dsp:txBody>
      <dsp:txXfrm>
        <a:off x="570949" y="4110466"/>
        <a:ext cx="10168079" cy="10595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92291"/>
          <a:ext cx="1080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25761" y="98931"/>
          <a:ext cx="10263489" cy="179999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Da Intrapreneur*innen sich der Tatsache bewusst sind, dass der Wandel die einzige Konstante im Leben ist, können Sie sich darauf verlassen, dass sie immer an vorderster Front des Wandels in Ihrem Unternehmen stehen und sich für den Wandel einsetzen, wo immer sie können. </a:t>
          </a:r>
        </a:p>
      </dsp:txBody>
      <dsp:txXfrm>
        <a:off x="613630" y="186800"/>
        <a:ext cx="10087751" cy="1624261"/>
      </dsp:txXfrm>
    </dsp:sp>
    <dsp:sp modelId="{97B9BB45-0BD6-42EA-8253-6CD2B217B2E3}">
      <dsp:nvSpPr>
        <dsp:cNvPr id="0" name=""/>
        <dsp:cNvSpPr/>
      </dsp:nvSpPr>
      <dsp:spPr>
        <a:xfrm>
          <a:off x="0" y="3462049"/>
          <a:ext cx="1080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89898D-5BD2-4DC3-9ADC-64227FF8073E}">
      <dsp:nvSpPr>
        <dsp:cNvPr id="0" name=""/>
        <dsp:cNvSpPr/>
      </dsp:nvSpPr>
      <dsp:spPr>
        <a:xfrm>
          <a:off x="517324" y="2120691"/>
          <a:ext cx="10281943" cy="154799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Erfolgreiche Intrapreneur*innen hingegen treiben den Wandel bewusst und wohlüberlegt voran, anstatt ihn nur um seiner selbst willen zu fordern. </a:t>
          </a:r>
        </a:p>
      </dsp:txBody>
      <dsp:txXfrm>
        <a:off x="592891" y="2196258"/>
        <a:ext cx="10130809" cy="1396864"/>
      </dsp:txXfrm>
    </dsp:sp>
    <dsp:sp modelId="{DA5BEA5A-F1A9-44BA-B4E0-3A3907CD03D2}">
      <dsp:nvSpPr>
        <dsp:cNvPr id="0" name=""/>
        <dsp:cNvSpPr/>
      </dsp:nvSpPr>
      <dsp:spPr>
        <a:xfrm>
          <a:off x="0" y="4948268"/>
          <a:ext cx="1080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0" tIns="291592" rIns="838200" bIns="99568" numCol="1" spcCol="1270" anchor="t" anchorCtr="0">
          <a:noAutofit/>
        </a:bodyPr>
        <a:lstStyle/>
        <a:p>
          <a:pPr marL="114300" lvl="1" indent="-114300" algn="l" defTabSz="622300">
            <a:lnSpc>
              <a:spcPct val="90000"/>
            </a:lnSpc>
            <a:spcBef>
              <a:spcPct val="0"/>
            </a:spcBef>
            <a:spcAft>
              <a:spcPct val="15000"/>
            </a:spcAft>
            <a:buChar char="•"/>
          </a:pPr>
          <a:endParaRPr lang="de-DE" sz="1400" kern="1200" noProof="0" dirty="0"/>
        </a:p>
      </dsp:txBody>
      <dsp:txXfrm>
        <a:off x="0" y="4948268"/>
        <a:ext cx="10800000" cy="352800"/>
      </dsp:txXfrm>
    </dsp:sp>
    <dsp:sp modelId="{C82B67C4-D43E-4C9E-856A-0D770C9DE64B}">
      <dsp:nvSpPr>
        <dsp:cNvPr id="0" name=""/>
        <dsp:cNvSpPr/>
      </dsp:nvSpPr>
      <dsp:spPr>
        <a:xfrm>
          <a:off x="526289" y="3890449"/>
          <a:ext cx="10273120" cy="126445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Alle bedeutenden Entwicklungen, die sie auf den Weg bringen, werden stets von einem ansprechenden Business Case begleitet.</a:t>
          </a:r>
        </a:p>
      </dsp:txBody>
      <dsp:txXfrm>
        <a:off x="588015" y="3952175"/>
        <a:ext cx="10149668" cy="1141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225402"/>
          <a:ext cx="1080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13632" y="135156"/>
          <a:ext cx="10282713" cy="132640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Sie werden motiviert sein, ihr Konzept umzusetzen, wenn sie wissen, dass die Unternehmensleitung dahinter steht. Der/die Intrapreneur*in lässt sich von negativen Einstellungen nicht beeinflussen.</a:t>
          </a:r>
        </a:p>
      </dsp:txBody>
      <dsp:txXfrm>
        <a:off x="578382" y="199906"/>
        <a:ext cx="10153213" cy="1196906"/>
      </dsp:txXfrm>
    </dsp:sp>
    <dsp:sp modelId="{1DB8970B-57B1-48C3-B722-0D8967F53843}">
      <dsp:nvSpPr>
        <dsp:cNvPr id="0" name=""/>
        <dsp:cNvSpPr/>
      </dsp:nvSpPr>
      <dsp:spPr>
        <a:xfrm>
          <a:off x="0" y="3163107"/>
          <a:ext cx="1080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1B908-EDC4-4F5C-984B-1233CC1D3DBC}">
      <dsp:nvSpPr>
        <dsp:cNvPr id="0" name=""/>
        <dsp:cNvSpPr/>
      </dsp:nvSpPr>
      <dsp:spPr>
        <a:xfrm>
          <a:off x="535253" y="1715002"/>
          <a:ext cx="10256503" cy="1684264"/>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Sie sind dazu da, Innovationen in das Unternehmen einzubringen, sei es durch eine neue Methode zur Einstellung von Mitarbeitenden, die Entwicklung eines neuen Systems oder sogar die Herstellung eines völlig neuen Produkts oder einer Dienstleistung. </a:t>
          </a:r>
        </a:p>
      </dsp:txBody>
      <dsp:txXfrm>
        <a:off x="617472" y="1797221"/>
        <a:ext cx="10092065" cy="1519826"/>
      </dsp:txXfrm>
    </dsp:sp>
    <dsp:sp modelId="{DA5BEA5A-F1A9-44BA-B4E0-3A3907CD03D2}">
      <dsp:nvSpPr>
        <dsp:cNvPr id="0" name=""/>
        <dsp:cNvSpPr/>
      </dsp:nvSpPr>
      <dsp:spPr>
        <a:xfrm>
          <a:off x="0" y="4861643"/>
          <a:ext cx="1080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0" tIns="333248" rIns="838200" bIns="113792" numCol="1" spcCol="1270" anchor="t" anchorCtr="0">
          <a:noAutofit/>
        </a:bodyPr>
        <a:lstStyle/>
        <a:p>
          <a:pPr marL="171450" lvl="1" indent="-171450" algn="l" defTabSz="711200">
            <a:lnSpc>
              <a:spcPct val="90000"/>
            </a:lnSpc>
            <a:spcBef>
              <a:spcPct val="0"/>
            </a:spcBef>
            <a:spcAft>
              <a:spcPct val="15000"/>
            </a:spcAft>
            <a:buChar char="•"/>
          </a:pPr>
          <a:endParaRPr lang="de-DE" sz="1600" kern="1200" noProof="0" dirty="0"/>
        </a:p>
      </dsp:txBody>
      <dsp:txXfrm>
        <a:off x="0" y="4861643"/>
        <a:ext cx="10800000" cy="403200"/>
      </dsp:txXfrm>
    </dsp:sp>
    <dsp:sp modelId="{C82B67C4-D43E-4C9E-856A-0D770C9DE64B}">
      <dsp:nvSpPr>
        <dsp:cNvPr id="0" name=""/>
        <dsp:cNvSpPr/>
      </dsp:nvSpPr>
      <dsp:spPr>
        <a:xfrm>
          <a:off x="517851" y="3652707"/>
          <a:ext cx="10275676" cy="14450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Außerdem lassen sie sich von Skeptikern nicht so leicht abschrecken; sobald das Endziel ihrer Idee in Sicht ist, sind sie bis zum Ende motiviert.</a:t>
          </a:r>
        </a:p>
      </dsp:txBody>
      <dsp:txXfrm>
        <a:off x="588395" y="3723251"/>
        <a:ext cx="10134588" cy="1304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97225"/>
          <a:ext cx="1080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13632" y="47333"/>
          <a:ext cx="10282713"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Intrapreneur*innen haben in der Regel eine positive Einstellung und eine klare Strategie. Selbst wenn es nicht zu ihrer Arbeit gehört, denken sie, dass es dazugehört, und hören nicht eher auf, bis sie etwas in der Organisation verbessert oder zumindest positiv beeinflusst haben.</a:t>
          </a:r>
        </a:p>
      </dsp:txBody>
      <dsp:txXfrm>
        <a:off x="603540" y="137241"/>
        <a:ext cx="10102897" cy="1661955"/>
      </dsp:txXfrm>
    </dsp:sp>
    <dsp:sp modelId="{708B0FF5-326D-47CA-8907-B37CB19FA87D}">
      <dsp:nvSpPr>
        <dsp:cNvPr id="0" name=""/>
        <dsp:cNvSpPr/>
      </dsp:nvSpPr>
      <dsp:spPr>
        <a:xfrm>
          <a:off x="0" y="3340150"/>
          <a:ext cx="1080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513632" y="2095025"/>
          <a:ext cx="10282713" cy="144000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Im Gegensatz zu Entrepreneur*innen arbeiten Intrapreneur*innen jedoch lieber in Teams. Sie sind charismatische, natürliche Führungspersönlichkeiten, die andere durch ihren Enthusiasmus für Veränderung und Innovation an sich binden.</a:t>
          </a:r>
        </a:p>
      </dsp:txBody>
      <dsp:txXfrm>
        <a:off x="583927" y="2165320"/>
        <a:ext cx="10142123" cy="1299411"/>
      </dsp:txXfrm>
    </dsp:sp>
    <dsp:sp modelId="{DA5BEA5A-F1A9-44BA-B4E0-3A3907CD03D2}">
      <dsp:nvSpPr>
        <dsp:cNvPr id="0" name=""/>
        <dsp:cNvSpPr/>
      </dsp:nvSpPr>
      <dsp:spPr>
        <a:xfrm>
          <a:off x="0" y="5025066"/>
          <a:ext cx="1080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0" tIns="270764" rIns="838200" bIns="92456" numCol="1" spcCol="1270" anchor="t" anchorCtr="0">
          <a:noAutofit/>
        </a:bodyPr>
        <a:lstStyle/>
        <a:p>
          <a:pPr marL="114300" lvl="1" indent="-114300" algn="l" defTabSz="577850">
            <a:lnSpc>
              <a:spcPct val="90000"/>
            </a:lnSpc>
            <a:spcBef>
              <a:spcPct val="0"/>
            </a:spcBef>
            <a:spcAft>
              <a:spcPct val="15000"/>
            </a:spcAft>
            <a:buChar char="•"/>
          </a:pPr>
          <a:endParaRPr lang="de-DE" sz="1300" kern="1200" noProof="0" dirty="0"/>
        </a:p>
      </dsp:txBody>
      <dsp:txXfrm>
        <a:off x="0" y="5025066"/>
        <a:ext cx="10800000" cy="327600"/>
      </dsp:txXfrm>
    </dsp:sp>
    <dsp:sp modelId="{C82B67C4-D43E-4C9E-856A-0D770C9DE64B}">
      <dsp:nvSpPr>
        <dsp:cNvPr id="0" name=""/>
        <dsp:cNvSpPr/>
      </dsp:nvSpPr>
      <dsp:spPr>
        <a:xfrm>
          <a:off x="513632" y="3740947"/>
          <a:ext cx="10282713" cy="147599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Als Reaktion darauf müssen Sie sie mit einer starken Unterstützungsgruppe umgeben und zusehen, wie die Erfindungen durchstarten. Geben Sie ihnen auf jeden Fall ein Budget, sonst kann die Begeisterung außer Kontrolle geraten.</a:t>
          </a:r>
        </a:p>
      </dsp:txBody>
      <dsp:txXfrm>
        <a:off x="585684" y="3812999"/>
        <a:ext cx="10138609" cy="13318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38863"/>
          <a:ext cx="1080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13632" y="88971"/>
          <a:ext cx="10282713"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Diese Menschen sind auch nach 17 Uhr noch bei der Arbeit, und sie waren wahrscheinlich unter den Ersten, die kamen! Sie haben kein Verständnis für das Thema Work-Life-Balance, weil es einfach zu viel zu tun gibt. </a:t>
          </a:r>
        </a:p>
      </dsp:txBody>
      <dsp:txXfrm>
        <a:off x="603540" y="178879"/>
        <a:ext cx="10102897" cy="1661955"/>
      </dsp:txXfrm>
    </dsp:sp>
    <dsp:sp modelId="{708B0FF5-326D-47CA-8907-B37CB19FA87D}">
      <dsp:nvSpPr>
        <dsp:cNvPr id="0" name=""/>
        <dsp:cNvSpPr/>
      </dsp:nvSpPr>
      <dsp:spPr>
        <a:xfrm>
          <a:off x="0" y="3306372"/>
          <a:ext cx="1080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513632" y="2136663"/>
          <a:ext cx="10282713" cy="1364585"/>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Stellen Sie also sicher, dass sie einen fähigen Helfenden haben, der ihnen hilft, denn sonst werden sie versuchen, alles zu tun und zwangsläufig scheitern.</a:t>
          </a:r>
        </a:p>
      </dsp:txBody>
      <dsp:txXfrm>
        <a:off x="580246" y="2203277"/>
        <a:ext cx="10149485" cy="1231357"/>
      </dsp:txXfrm>
    </dsp:sp>
    <dsp:sp modelId="{DA5BEA5A-F1A9-44BA-B4E0-3A3907CD03D2}">
      <dsp:nvSpPr>
        <dsp:cNvPr id="0" name=""/>
        <dsp:cNvSpPr/>
      </dsp:nvSpPr>
      <dsp:spPr>
        <a:xfrm>
          <a:off x="0" y="4983428"/>
          <a:ext cx="1080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0" tIns="270764" rIns="838200" bIns="92456" numCol="1" spcCol="1270" anchor="t" anchorCtr="0">
          <a:noAutofit/>
        </a:bodyPr>
        <a:lstStyle/>
        <a:p>
          <a:pPr marL="114300" lvl="1" indent="-114300" algn="l" defTabSz="577850">
            <a:lnSpc>
              <a:spcPct val="90000"/>
            </a:lnSpc>
            <a:spcBef>
              <a:spcPct val="0"/>
            </a:spcBef>
            <a:spcAft>
              <a:spcPct val="15000"/>
            </a:spcAft>
            <a:buChar char="•"/>
          </a:pPr>
          <a:endParaRPr lang="de-DE" sz="1300" kern="1200" noProof="0" dirty="0"/>
        </a:p>
      </dsp:txBody>
      <dsp:txXfrm>
        <a:off x="0" y="4983428"/>
        <a:ext cx="10800000" cy="327600"/>
      </dsp:txXfrm>
    </dsp:sp>
    <dsp:sp modelId="{C82B67C4-D43E-4C9E-856A-0D770C9DE64B}">
      <dsp:nvSpPr>
        <dsp:cNvPr id="0" name=""/>
        <dsp:cNvSpPr/>
      </dsp:nvSpPr>
      <dsp:spPr>
        <a:xfrm>
          <a:off x="513632" y="3707168"/>
          <a:ext cx="10282713" cy="146813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5750"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panose="020B0604020202020204" charset="0"/>
            </a:rPr>
            <a:t>Intrapreneur*innen denken in großen Zusammenhängen. Geben Sie ihnen daher Konzepte und keine Einzelheiten vor, damit sie sich auf das Schaffen konzentrieren können, anstatt diese wichtige Ressource für die Verwaltung zu verschwenden.</a:t>
          </a:r>
        </a:p>
      </dsp:txBody>
      <dsp:txXfrm>
        <a:off x="585301" y="3778837"/>
        <a:ext cx="10139375" cy="13248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297877"/>
          <a:ext cx="15444000" cy="9371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54076" rIns="432000" bIns="120904" numCol="1" spcCol="1270" anchor="t" anchorCtr="0">
          <a:noAutofit/>
        </a:bodyPr>
        <a:lstStyle/>
        <a:p>
          <a:pPr marL="176213" lvl="1" indent="-176213" algn="l" defTabSz="755650">
            <a:lnSpc>
              <a:spcPct val="90000"/>
            </a:lnSpc>
            <a:spcBef>
              <a:spcPct val="0"/>
            </a:spcBef>
            <a:spcAft>
              <a:spcPct val="15000"/>
            </a:spcAft>
            <a:buFont typeface="Arial" panose="020B0604020202020204" pitchFamily="34" charset="0"/>
            <a:buChar char="•"/>
          </a:pPr>
          <a:r>
            <a:rPr lang="de-DE"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Haben sie früher einen wesentlichen Beitrag zu Gründungsprojekten geleistet oder waren sie an solchen beteiligt? Sie könnten in der Lage sein, eine neue Start-up-Initiative in Ihrer Organisation zu leiten und aufschlussreiche Lehren aus ihren früheren Erfahrungen zu ziehen.</a:t>
          </a:r>
          <a:endParaRPr lang="de-DE" sz="1700" kern="1200" noProof="0" dirty="0">
            <a:solidFill>
              <a:schemeClr val="tx1"/>
            </a:solidFill>
            <a:latin typeface="Helvetica Neue" panose="020B0604020202020204" charset="0"/>
          </a:endParaRPr>
        </a:p>
      </dsp:txBody>
      <dsp:txXfrm>
        <a:off x="0" y="297877"/>
        <a:ext cx="15444000" cy="937125"/>
      </dsp:txXfrm>
    </dsp:sp>
    <dsp:sp modelId="{4764129B-7761-4B95-A03D-502AE032A78A}">
      <dsp:nvSpPr>
        <dsp:cNvPr id="0" name=""/>
        <dsp:cNvSpPr/>
      </dsp:nvSpPr>
      <dsp:spPr>
        <a:xfrm>
          <a:off x="219065" y="46957"/>
          <a:ext cx="10810800" cy="5018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8623" bIns="0" numCol="1" spcCol="1270" anchor="ctr" anchorCtr="0">
          <a:noAutofit/>
        </a:bodyPr>
        <a:lstStyle/>
        <a:p>
          <a:pPr marL="0" lvl="0" indent="0" algn="l" defTabSz="1066800">
            <a:lnSpc>
              <a:spcPct val="90000"/>
            </a:lnSpc>
            <a:spcBef>
              <a:spcPct val="0"/>
            </a:spcBef>
            <a:spcAft>
              <a:spcPct val="35000"/>
            </a:spcAft>
            <a:buNone/>
          </a:pPr>
          <a:r>
            <a:rPr lang="de-DE"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Frühere Erfahrungen mit Start-up-Projekten: </a:t>
          </a:r>
          <a:endParaRPr lang="de-DE" sz="2400" kern="1200" noProof="0" dirty="0">
            <a:latin typeface="Helvetica Neue" panose="020B0604020202020204" charset="0"/>
          </a:endParaRPr>
        </a:p>
      </dsp:txBody>
      <dsp:txXfrm>
        <a:off x="243563" y="71455"/>
        <a:ext cx="10761804" cy="452844"/>
      </dsp:txXfrm>
    </dsp:sp>
    <dsp:sp modelId="{708B0FF5-326D-47CA-8907-B37CB19FA87D}">
      <dsp:nvSpPr>
        <dsp:cNvPr id="0" name=""/>
        <dsp:cNvSpPr/>
      </dsp:nvSpPr>
      <dsp:spPr>
        <a:xfrm>
          <a:off x="0" y="1577722"/>
          <a:ext cx="15444000" cy="1392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54076" rIns="432000" bIns="120904" numCol="1" spcCol="1270" anchor="t" anchorCtr="0">
          <a:noAutofit/>
        </a:bodyPr>
        <a:lstStyle/>
        <a:p>
          <a:pPr marL="176213" lvl="1" indent="-176213" algn="l" defTabSz="755650">
            <a:lnSpc>
              <a:spcPct val="90000"/>
            </a:lnSpc>
            <a:spcBef>
              <a:spcPct val="0"/>
            </a:spcBef>
            <a:spcAft>
              <a:spcPct val="15000"/>
            </a:spcAft>
            <a:buChar char="•"/>
          </a:pPr>
          <a:r>
            <a:rPr lang="de-DE"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Sind sie trotzig und stellen häufig die Praktiken in Frage, die Ihr Unternehmen derzeit anwendet? Können Sie ihre Unzufriedenheit mit den Zielen und dem Auftrag Ihres Unternehmens erkennen? Wie häufig probieren sie neue Funktionen aus, und wie viel weniger risikofreudig sind sie als der Rest des Teams? Viele Manager*innen erkennen den intrapreneurialen Geist in diesen Personen nicht und betrachten sie stattdessen als schwierig zu führen, obwohl sie vielleicht zukünftige Unternehmer*innen sind, die einen anderen Managementansatz erfordern.</a:t>
          </a:r>
          <a:endParaRPr lang="de-DE" sz="1700" kern="1200" noProof="0" dirty="0">
            <a:solidFill>
              <a:schemeClr val="tx1"/>
            </a:solidFill>
            <a:latin typeface="Helvetica Neue" panose="020B0604020202020204" charset="0"/>
          </a:endParaRPr>
        </a:p>
      </dsp:txBody>
      <dsp:txXfrm>
        <a:off x="0" y="1577722"/>
        <a:ext cx="15444000" cy="1392300"/>
      </dsp:txXfrm>
    </dsp:sp>
    <dsp:sp modelId="{5368F5F0-0155-4F7D-A6DE-89E67052E07A}">
      <dsp:nvSpPr>
        <dsp:cNvPr id="0" name=""/>
        <dsp:cNvSpPr/>
      </dsp:nvSpPr>
      <dsp:spPr>
        <a:xfrm>
          <a:off x="219065" y="1326802"/>
          <a:ext cx="10810800" cy="5018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8623" bIns="0" numCol="1" spcCol="1270" anchor="ctr" anchorCtr="0">
          <a:noAutofit/>
        </a:bodyPr>
        <a:lstStyle/>
        <a:p>
          <a:pPr marL="0" lvl="0" indent="0" algn="l" defTabSz="1066800">
            <a:lnSpc>
              <a:spcPct val="90000"/>
            </a:lnSpc>
            <a:spcBef>
              <a:spcPct val="0"/>
            </a:spcBef>
            <a:spcAft>
              <a:spcPct val="35000"/>
            </a:spcAft>
            <a:buNone/>
          </a:pPr>
          <a:r>
            <a:rPr lang="de-DE"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"Störender" Arbeitsstil: </a:t>
          </a:r>
          <a:endParaRPr lang="de-DE" sz="2400" kern="1200" noProof="0" dirty="0">
            <a:latin typeface="Helvetica Neue" panose="020B0604020202020204" charset="0"/>
          </a:endParaRPr>
        </a:p>
      </dsp:txBody>
      <dsp:txXfrm>
        <a:off x="243563" y="1351300"/>
        <a:ext cx="10761804" cy="452844"/>
      </dsp:txXfrm>
    </dsp:sp>
    <dsp:sp modelId="{F183DB9D-272B-4E6D-AB32-80DE8DCC5669}">
      <dsp:nvSpPr>
        <dsp:cNvPr id="0" name=""/>
        <dsp:cNvSpPr/>
      </dsp:nvSpPr>
      <dsp:spPr>
        <a:xfrm>
          <a:off x="0" y="3312742"/>
          <a:ext cx="15444000" cy="1392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54076" rIns="432000" bIns="120904" numCol="1" spcCol="1270" anchor="t" anchorCtr="0">
          <a:noAutofit/>
        </a:bodyPr>
        <a:lstStyle/>
        <a:p>
          <a:pPr marL="176213" lvl="1" indent="-176213" algn="l" defTabSz="755650">
            <a:lnSpc>
              <a:spcPct val="90000"/>
            </a:lnSpc>
            <a:spcBef>
              <a:spcPct val="0"/>
            </a:spcBef>
            <a:spcAft>
              <a:spcPct val="15000"/>
            </a:spcAft>
            <a:buChar char="•"/>
          </a:pPr>
          <a:r>
            <a:rPr lang="de-DE"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Es hat sich gezeigt, dass erfolgreiche Intrapreneur*innen eine Reihe gemeinsamer Eigenschaften aufweisen, die zur Vorhersage künftiger Erfolge genutzt werden können. Diese Merkmale können mit einem Persönlichkeitstest, der die soziale Intelligenz, das Verhalten und die Einstellung sowie die Problemlösungsfähigkeiten untersucht, erfasst und bewertet werden, so dass Sie feststellen können, welche Personen eine höhere Chance haben, in Intrapreneurship-Programmen erfolgreich zu sein.</a:t>
          </a:r>
          <a:endParaRPr lang="de-DE" sz="1700" kern="1200" noProof="0" dirty="0">
            <a:solidFill>
              <a:schemeClr val="tx1"/>
            </a:solidFill>
            <a:latin typeface="Helvetica Neue" panose="020B0604020202020204" charset="0"/>
          </a:endParaRPr>
        </a:p>
      </dsp:txBody>
      <dsp:txXfrm>
        <a:off x="0" y="3312742"/>
        <a:ext cx="15444000" cy="1392300"/>
      </dsp:txXfrm>
    </dsp:sp>
    <dsp:sp modelId="{9FC1D00B-6765-46A4-A25C-9D900E050070}">
      <dsp:nvSpPr>
        <dsp:cNvPr id="0" name=""/>
        <dsp:cNvSpPr/>
      </dsp:nvSpPr>
      <dsp:spPr>
        <a:xfrm>
          <a:off x="219065" y="3061822"/>
          <a:ext cx="10810800" cy="5018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8623" bIns="0" numCol="1" spcCol="1270" anchor="ctr" anchorCtr="0">
          <a:noAutofit/>
        </a:bodyPr>
        <a:lstStyle/>
        <a:p>
          <a:pPr marL="0" lvl="0" indent="0" algn="l" defTabSz="1066800">
            <a:lnSpc>
              <a:spcPct val="90000"/>
            </a:lnSpc>
            <a:spcBef>
              <a:spcPct val="0"/>
            </a:spcBef>
            <a:spcAft>
              <a:spcPct val="35000"/>
            </a:spcAft>
            <a:buNone/>
          </a:pPr>
          <a:r>
            <a:rPr lang="de-DE"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Intrapreneur-DNA: </a:t>
          </a:r>
          <a:endParaRPr lang="de-DE" sz="2400" kern="1200" noProof="0" dirty="0">
            <a:latin typeface="Helvetica Neue" panose="020B0604020202020204" charset="0"/>
          </a:endParaRPr>
        </a:p>
      </dsp:txBody>
      <dsp:txXfrm>
        <a:off x="243563" y="3086320"/>
        <a:ext cx="10761804" cy="4528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5" y="1548005"/>
          <a:ext cx="3528008" cy="3057079"/>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noProof="0" dirty="0">
              <a:latin typeface="Helvetica Neue" panose="020B0604020202020204" charset="0"/>
            </a:rPr>
            <a:t>Unabhängig davon, in welchem Unternehmen sie tätig sind, bieten Intrapreneur*innen einen erheblichen Wettbewerbsvorteil in Form von kontinuierlichen Innovationen.</a:t>
          </a:r>
        </a:p>
      </dsp:txBody>
      <dsp:txXfrm>
        <a:off x="89544" y="1637544"/>
        <a:ext cx="3348930" cy="2878001"/>
      </dsp:txXfrm>
    </dsp:sp>
    <dsp:sp modelId="{B049AB22-CB79-4239-957A-264D6567709F}">
      <dsp:nvSpPr>
        <dsp:cNvPr id="0" name=""/>
        <dsp:cNvSpPr/>
      </dsp:nvSpPr>
      <dsp:spPr>
        <a:xfrm rot="29158">
          <a:off x="3815996" y="2700002"/>
          <a:ext cx="858660" cy="1088431"/>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de-DE" sz="2400" kern="1200" noProof="0" dirty="0"/>
        </a:p>
      </dsp:txBody>
      <dsp:txXfrm>
        <a:off x="3816001" y="2916596"/>
        <a:ext cx="601062" cy="653059"/>
      </dsp:txXfrm>
    </dsp:sp>
    <dsp:sp modelId="{BEFF05DD-BC54-49FA-ABC3-1F8158BEDE33}">
      <dsp:nvSpPr>
        <dsp:cNvPr id="0" name=""/>
        <dsp:cNvSpPr/>
      </dsp:nvSpPr>
      <dsp:spPr>
        <a:xfrm>
          <a:off x="5147423" y="640250"/>
          <a:ext cx="4388834" cy="4543749"/>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noProof="0" dirty="0">
              <a:latin typeface="Helvetica Neue" panose="020B0604020202020204" charset="0"/>
            </a:rPr>
            <a:t>Sie sind vielleicht nicht die typischen Mitarbeitenden und ihre Verwaltung erfordert wahrscheinlich mehr Zeit und Mühe, aber wenn sie richtig eingesetzt werden, können die Ergebnisse Ihren Geschäftsbereich durch das Hinzufügen neuer Dienstleistungen, Produkte oder Verbesserungen in Ihrem Unternehmen erheblich erweitern.</a:t>
          </a:r>
        </a:p>
      </dsp:txBody>
      <dsp:txXfrm>
        <a:off x="5275968" y="768795"/>
        <a:ext cx="4131744" cy="4286659"/>
      </dsp:txXfrm>
    </dsp:sp>
    <dsp:sp modelId="{3703EE76-B3B5-46AA-A5D5-72A92C20F269}">
      <dsp:nvSpPr>
        <dsp:cNvPr id="0" name=""/>
        <dsp:cNvSpPr/>
      </dsp:nvSpPr>
      <dsp:spPr>
        <a:xfrm>
          <a:off x="9847592" y="2700001"/>
          <a:ext cx="885986" cy="1088431"/>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de-DE" sz="2400" kern="1200" noProof="0" dirty="0"/>
        </a:p>
      </dsp:txBody>
      <dsp:txXfrm>
        <a:off x="9847592" y="2917687"/>
        <a:ext cx="620190" cy="653059"/>
      </dsp:txXfrm>
    </dsp:sp>
    <dsp:sp modelId="{D74DD934-AFAA-4200-85A6-D99B1BD1E306}">
      <dsp:nvSpPr>
        <dsp:cNvPr id="0" name=""/>
        <dsp:cNvSpPr/>
      </dsp:nvSpPr>
      <dsp:spPr>
        <a:xfrm>
          <a:off x="11207930" y="640250"/>
          <a:ext cx="4388834" cy="4543749"/>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noProof="0" dirty="0">
              <a:latin typeface="Helvetica Neue" panose="020B0604020202020204" charset="0"/>
            </a:rPr>
            <a:t>Ihr Unternehmen wird auch davon profitieren, dass eine engagierte Person und ihr Team sich konsequent auf die Entwicklung und Anwendung neuer Innovationen konzentrieren, was ein entscheidender Bestandteil dessen ist, was jedes Unternehmen braucht, um im Zeitalter der neuen Normalität erfolgreich zu sein und zu expandieren.</a:t>
          </a:r>
        </a:p>
      </dsp:txBody>
      <dsp:txXfrm>
        <a:off x="11336475" y="768795"/>
        <a:ext cx="4131744" cy="428665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224C3282-B3AE-4A99-BAF5-A2BE9A86BDC0}" type="slidenum">
              <a:rPr lang="es-ES" smtClean="0"/>
              <a:t>19</a:t>
            </a:fld>
            <a:endParaRPr lang="es-ES"/>
          </a:p>
        </p:txBody>
      </p:sp>
    </p:spTree>
    <p:extLst>
      <p:ext uri="{BB962C8B-B14F-4D97-AF65-F5344CB8AC3E}">
        <p14:creationId xmlns:p14="http://schemas.microsoft.com/office/powerpoint/2010/main" val="376535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23</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extLst>
    <p:ext uri="{DCECCB84-F9BA-43D5-87BE-67443E8EF086}">
      <p15:sldGuideLst xmlns:p15="http://schemas.microsoft.com/office/powerpoint/2012/main">
        <p15:guide id="1" orient="horz" pos="3240" userDrawn="1">
          <p15:clr>
            <a:srgbClr val="FBAE40"/>
          </p15:clr>
        </p15:guide>
        <p15:guide id="2" pos="57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0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0E985977-1C1E-30FD-935A-824BC15BB771}"/>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5C00AD73-4BEA-0E3A-9820-7A63826F558B}"/>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AB47FDA0-33F7-3986-ECF8-0DAD16C0220E}"/>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pic>
        <p:nvPicPr>
          <p:cNvPr id="7" name="bg object 16">
            <a:extLst>
              <a:ext uri="{FF2B5EF4-FFF2-40B4-BE49-F238E27FC236}">
                <a16:creationId xmlns:a16="http://schemas.microsoft.com/office/drawing/2014/main" id="{31C50167-F660-5302-5321-E0A6B1146CFA}"/>
              </a:ext>
            </a:extLst>
          </p:cNvPr>
          <p:cNvPicPr/>
          <p:nvPr userDrawn="1"/>
        </p:nvPicPr>
        <p:blipFill>
          <a:blip r:embed="rId10"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pic>
        <p:nvPicPr>
          <p:cNvPr id="8" name="object 4">
            <a:extLst>
              <a:ext uri="{FF2B5EF4-FFF2-40B4-BE49-F238E27FC236}">
                <a16:creationId xmlns:a16="http://schemas.microsoft.com/office/drawing/2014/main" id="{9B0B903D-A5FA-15E4-CC99-43A97454DC13}"/>
              </a:ext>
            </a:extLst>
          </p:cNvPr>
          <p:cNvPicPr/>
          <p:nvPr userDrawn="1"/>
        </p:nvPicPr>
        <p:blipFill>
          <a:blip r:embed="rId11"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
        <p:nvSpPr>
          <p:cNvPr id="9" name="bg object 18">
            <a:extLst>
              <a:ext uri="{FF2B5EF4-FFF2-40B4-BE49-F238E27FC236}">
                <a16:creationId xmlns:a16="http://schemas.microsoft.com/office/drawing/2014/main" id="{BE8746E0-D286-403D-C979-0D8E5E65729C}"/>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FE71C1C4-CCD4-2BAE-700B-CAEBC023C13F}"/>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FA53E337-C525-1DE0-CF34-26C05660AD02}"/>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7F513720-05EC-5C73-8456-A81C7E96867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5.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9527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36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Hoffnung, Hype und Realität von Intrapreneurship: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36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Erkennen von Intrapreneur*innen innerhalb der Organisation</a:t>
            </a: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844926748"/>
              </p:ext>
            </p:extLst>
          </p:nvPr>
        </p:nvGraphicFramePr>
        <p:xfrm>
          <a:off x="1296000" y="3383999"/>
          <a:ext cx="1080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 1</a:t>
            </a:r>
          </a:p>
        </p:txBody>
      </p:sp>
      <p:sp>
        <p:nvSpPr>
          <p:cNvPr id="5" name="Textfeld 4">
            <a:extLst>
              <a:ext uri="{FF2B5EF4-FFF2-40B4-BE49-F238E27FC236}">
                <a16:creationId xmlns:a16="http://schemas.microsoft.com/office/drawing/2014/main" id="{8187D0A7-111F-CA2B-0190-B8EB3EC5C908}"/>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3. Merkmale von Intrapreneur*innen</a:t>
            </a:r>
          </a:p>
        </p:txBody>
      </p:sp>
      <p:sp>
        <p:nvSpPr>
          <p:cNvPr id="6" name="Textfeld 5">
            <a:extLst>
              <a:ext uri="{FF2B5EF4-FFF2-40B4-BE49-F238E27FC236}">
                <a16:creationId xmlns:a16="http://schemas.microsoft.com/office/drawing/2014/main" id="{D0AC8BA9-2F8D-9840-D58D-C6BED979055C}"/>
              </a:ext>
            </a:extLst>
          </p:cNvPr>
          <p:cNvSpPr txBox="1"/>
          <p:nvPr/>
        </p:nvSpPr>
        <p:spPr>
          <a:xfrm>
            <a:off x="1296000" y="2304000"/>
            <a:ext cx="15408000" cy="523220"/>
          </a:xfrm>
          <a:prstGeom prst="rect">
            <a:avLst/>
          </a:prstGeom>
          <a:noFill/>
        </p:spPr>
        <p:txBody>
          <a:bodyPr wrap="square">
            <a:noAutofit/>
          </a:bodyPr>
          <a:lstStyle/>
          <a:p>
            <a:r>
              <a:rPr lang="de-DE"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3.1 Dynamisch</a:t>
            </a:r>
          </a:p>
        </p:txBody>
      </p:sp>
      <p:pic>
        <p:nvPicPr>
          <p:cNvPr id="9" name="Picture 2">
            <a:extLst>
              <a:ext uri="{FF2B5EF4-FFF2-40B4-BE49-F238E27FC236}">
                <a16:creationId xmlns:a16="http://schemas.microsoft.com/office/drawing/2014/main" id="{3942BE2E-B06B-F4C4-E162-3918F829793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08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655519966"/>
              </p:ext>
            </p:extLst>
          </p:nvPr>
        </p:nvGraphicFramePr>
        <p:xfrm>
          <a:off x="1296000" y="3383999"/>
          <a:ext cx="1080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 1</a:t>
            </a:r>
          </a:p>
        </p:txBody>
      </p:sp>
      <p:sp>
        <p:nvSpPr>
          <p:cNvPr id="5" name="Textfeld 4">
            <a:extLst>
              <a:ext uri="{FF2B5EF4-FFF2-40B4-BE49-F238E27FC236}">
                <a16:creationId xmlns:a16="http://schemas.microsoft.com/office/drawing/2014/main" id="{6CB7C1A3-EFAC-4A37-283B-146A908FD1C1}"/>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3. Merkmale von Intrapreneur*innen</a:t>
            </a:r>
          </a:p>
        </p:txBody>
      </p:sp>
      <p:sp>
        <p:nvSpPr>
          <p:cNvPr id="6" name="Textfeld 5">
            <a:extLst>
              <a:ext uri="{FF2B5EF4-FFF2-40B4-BE49-F238E27FC236}">
                <a16:creationId xmlns:a16="http://schemas.microsoft.com/office/drawing/2014/main" id="{C9538FB1-788A-5F81-6968-2D9259366ED6}"/>
              </a:ext>
            </a:extLst>
          </p:cNvPr>
          <p:cNvSpPr txBox="1"/>
          <p:nvPr/>
        </p:nvSpPr>
        <p:spPr>
          <a:xfrm>
            <a:off x="1296000" y="2304000"/>
            <a:ext cx="15408000" cy="523220"/>
          </a:xfrm>
          <a:prstGeom prst="rect">
            <a:avLst/>
          </a:prstGeom>
          <a:noFill/>
        </p:spPr>
        <p:txBody>
          <a:bodyPr wrap="square">
            <a:noAutofit/>
          </a:bodyPr>
          <a:lstStyle/>
          <a:p>
            <a:r>
              <a:rPr lang="de-DE"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3.2 Die Entwickler von Ideen</a:t>
            </a:r>
          </a:p>
        </p:txBody>
      </p:sp>
      <p:pic>
        <p:nvPicPr>
          <p:cNvPr id="9" name="Picture 2">
            <a:extLst>
              <a:ext uri="{FF2B5EF4-FFF2-40B4-BE49-F238E27FC236}">
                <a16:creationId xmlns:a16="http://schemas.microsoft.com/office/drawing/2014/main" id="{F471A3C1-3F59-A09B-BEDA-6789D21B5DB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05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4237941270"/>
              </p:ext>
            </p:extLst>
          </p:nvPr>
        </p:nvGraphicFramePr>
        <p:xfrm>
          <a:off x="1296000" y="3383999"/>
          <a:ext cx="1080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 1</a:t>
            </a:r>
          </a:p>
        </p:txBody>
      </p:sp>
      <p:sp>
        <p:nvSpPr>
          <p:cNvPr id="5" name="Textfeld 4">
            <a:extLst>
              <a:ext uri="{FF2B5EF4-FFF2-40B4-BE49-F238E27FC236}">
                <a16:creationId xmlns:a16="http://schemas.microsoft.com/office/drawing/2014/main" id="{269CADE3-5C7E-A6A7-5BB0-E629F2FA1E3A}"/>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3. Merkmale von Intrapreneur*innen</a:t>
            </a:r>
          </a:p>
        </p:txBody>
      </p:sp>
      <p:sp>
        <p:nvSpPr>
          <p:cNvPr id="6" name="Textfeld 5">
            <a:extLst>
              <a:ext uri="{FF2B5EF4-FFF2-40B4-BE49-F238E27FC236}">
                <a16:creationId xmlns:a16="http://schemas.microsoft.com/office/drawing/2014/main" id="{E9639BC0-91E2-7CB2-25C5-2D6211E03CF3}"/>
              </a:ext>
            </a:extLst>
          </p:cNvPr>
          <p:cNvSpPr txBox="1"/>
          <p:nvPr/>
        </p:nvSpPr>
        <p:spPr>
          <a:xfrm>
            <a:off x="1296000" y="2304000"/>
            <a:ext cx="15408000" cy="523220"/>
          </a:xfrm>
          <a:prstGeom prst="rect">
            <a:avLst/>
          </a:prstGeom>
          <a:noFill/>
        </p:spPr>
        <p:txBody>
          <a:bodyPr wrap="square">
            <a:noAutofit/>
          </a:bodyPr>
          <a:lstStyle/>
          <a:p>
            <a:r>
              <a:rPr lang="de-DE"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3.3 Triebkräfte des Wandels</a:t>
            </a:r>
          </a:p>
        </p:txBody>
      </p:sp>
      <p:pic>
        <p:nvPicPr>
          <p:cNvPr id="9" name="Picture 2">
            <a:extLst>
              <a:ext uri="{FF2B5EF4-FFF2-40B4-BE49-F238E27FC236}">
                <a16:creationId xmlns:a16="http://schemas.microsoft.com/office/drawing/2014/main" id="{660CB757-9890-A37A-16CF-16FB709C5B71}"/>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2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11418553"/>
              </p:ext>
            </p:extLst>
          </p:nvPr>
        </p:nvGraphicFramePr>
        <p:xfrm>
          <a:off x="1296000" y="3384000"/>
          <a:ext cx="1080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 1</a:t>
            </a:r>
          </a:p>
        </p:txBody>
      </p:sp>
      <p:sp>
        <p:nvSpPr>
          <p:cNvPr id="5" name="Textfeld 4">
            <a:extLst>
              <a:ext uri="{FF2B5EF4-FFF2-40B4-BE49-F238E27FC236}">
                <a16:creationId xmlns:a16="http://schemas.microsoft.com/office/drawing/2014/main" id="{7418905E-5F49-9B4D-6F44-F53E4100154E}"/>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3. Merkmale von Intrapreneur*innen</a:t>
            </a:r>
          </a:p>
        </p:txBody>
      </p:sp>
      <p:sp>
        <p:nvSpPr>
          <p:cNvPr id="6" name="Textfeld 5">
            <a:extLst>
              <a:ext uri="{FF2B5EF4-FFF2-40B4-BE49-F238E27FC236}">
                <a16:creationId xmlns:a16="http://schemas.microsoft.com/office/drawing/2014/main" id="{B7D49596-F921-C729-1CA2-987A8FCE8B3C}"/>
              </a:ext>
            </a:extLst>
          </p:cNvPr>
          <p:cNvSpPr txBox="1"/>
          <p:nvPr/>
        </p:nvSpPr>
        <p:spPr>
          <a:xfrm>
            <a:off x="1296000" y="2304000"/>
            <a:ext cx="15408000" cy="523220"/>
          </a:xfrm>
          <a:prstGeom prst="rect">
            <a:avLst/>
          </a:prstGeom>
          <a:noFill/>
        </p:spPr>
        <p:txBody>
          <a:bodyPr wrap="square">
            <a:noAutofit/>
          </a:bodyPr>
          <a:lstStyle/>
          <a:p>
            <a:r>
              <a:rPr lang="de-DE"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3.4 Bestimmt</a:t>
            </a:r>
          </a:p>
        </p:txBody>
      </p:sp>
      <p:pic>
        <p:nvPicPr>
          <p:cNvPr id="9" name="Picture 2">
            <a:extLst>
              <a:ext uri="{FF2B5EF4-FFF2-40B4-BE49-F238E27FC236}">
                <a16:creationId xmlns:a16="http://schemas.microsoft.com/office/drawing/2014/main" id="{4E04FE00-751C-4ECE-32E0-DB0BC0A18DEC}"/>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508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423797090"/>
              </p:ext>
            </p:extLst>
          </p:nvPr>
        </p:nvGraphicFramePr>
        <p:xfrm>
          <a:off x="1296000" y="3383999"/>
          <a:ext cx="1080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 1</a:t>
            </a:r>
          </a:p>
        </p:txBody>
      </p:sp>
      <p:sp>
        <p:nvSpPr>
          <p:cNvPr id="5" name="Textfeld 4">
            <a:extLst>
              <a:ext uri="{FF2B5EF4-FFF2-40B4-BE49-F238E27FC236}">
                <a16:creationId xmlns:a16="http://schemas.microsoft.com/office/drawing/2014/main" id="{6805EDF0-437B-2BAB-18B2-90E4E5D377F6}"/>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3. Merkmale von Intrapreneur*innen</a:t>
            </a:r>
          </a:p>
        </p:txBody>
      </p:sp>
      <p:sp>
        <p:nvSpPr>
          <p:cNvPr id="6" name="Textfeld 5">
            <a:extLst>
              <a:ext uri="{FF2B5EF4-FFF2-40B4-BE49-F238E27FC236}">
                <a16:creationId xmlns:a16="http://schemas.microsoft.com/office/drawing/2014/main" id="{04FCA6A4-123F-5223-5729-A93E4F55A375}"/>
              </a:ext>
            </a:extLst>
          </p:cNvPr>
          <p:cNvSpPr txBox="1"/>
          <p:nvPr/>
        </p:nvSpPr>
        <p:spPr>
          <a:xfrm>
            <a:off x="1296000" y="2304000"/>
            <a:ext cx="15408000" cy="523220"/>
          </a:xfrm>
          <a:prstGeom prst="rect">
            <a:avLst/>
          </a:prstGeom>
          <a:noFill/>
        </p:spPr>
        <p:txBody>
          <a:bodyPr wrap="square">
            <a:noAutofit/>
          </a:bodyPr>
          <a:lstStyle/>
          <a:p>
            <a:r>
              <a:rPr lang="de-DE"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3.5 Engagiert</a:t>
            </a:r>
          </a:p>
        </p:txBody>
      </p:sp>
      <p:pic>
        <p:nvPicPr>
          <p:cNvPr id="9" name="Picture 2">
            <a:extLst>
              <a:ext uri="{FF2B5EF4-FFF2-40B4-BE49-F238E27FC236}">
                <a16:creationId xmlns:a16="http://schemas.microsoft.com/office/drawing/2014/main" id="{D386B011-5A4A-D022-02A8-C9B0E112D6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5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414241941"/>
              </p:ext>
            </p:extLst>
          </p:nvPr>
        </p:nvGraphicFramePr>
        <p:xfrm>
          <a:off x="1296000" y="3383999"/>
          <a:ext cx="1080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 1</a:t>
            </a:r>
          </a:p>
        </p:txBody>
      </p:sp>
      <p:sp>
        <p:nvSpPr>
          <p:cNvPr id="5" name="Textfeld 4">
            <a:extLst>
              <a:ext uri="{FF2B5EF4-FFF2-40B4-BE49-F238E27FC236}">
                <a16:creationId xmlns:a16="http://schemas.microsoft.com/office/drawing/2014/main" id="{07E6F24D-5C1A-E8EB-7595-48FC0251F8BD}"/>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3. Merkmale von Intrapreneur*innen</a:t>
            </a:r>
          </a:p>
        </p:txBody>
      </p:sp>
      <p:sp>
        <p:nvSpPr>
          <p:cNvPr id="6" name="Textfeld 5">
            <a:extLst>
              <a:ext uri="{FF2B5EF4-FFF2-40B4-BE49-F238E27FC236}">
                <a16:creationId xmlns:a16="http://schemas.microsoft.com/office/drawing/2014/main" id="{BAAB64BF-291E-2F0E-47FD-CB4BC2E6AB6E}"/>
              </a:ext>
            </a:extLst>
          </p:cNvPr>
          <p:cNvSpPr txBox="1"/>
          <p:nvPr/>
        </p:nvSpPr>
        <p:spPr>
          <a:xfrm>
            <a:off x="1296000" y="2304000"/>
            <a:ext cx="15408000" cy="523220"/>
          </a:xfrm>
          <a:prstGeom prst="rect">
            <a:avLst/>
          </a:prstGeom>
          <a:noFill/>
        </p:spPr>
        <p:txBody>
          <a:bodyPr wrap="square">
            <a:noAutofit/>
          </a:bodyPr>
          <a:lstStyle/>
          <a:p>
            <a:r>
              <a:rPr lang="de-DE"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3.6. Fleißig</a:t>
            </a:r>
          </a:p>
        </p:txBody>
      </p:sp>
      <p:pic>
        <p:nvPicPr>
          <p:cNvPr id="9" name="Picture 2">
            <a:extLst>
              <a:ext uri="{FF2B5EF4-FFF2-40B4-BE49-F238E27FC236}">
                <a16:creationId xmlns:a16="http://schemas.microsoft.com/office/drawing/2014/main" id="{EE6EDAFE-25AA-DFB8-8C51-DBC7DB0FAFC5}"/>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88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de-DE"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Identifizierung von Intrapreneur*innen</a:t>
            </a:r>
            <a:endParaRPr kumimoji="0" lang="de-DE"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4</a:t>
            </a:r>
            <a:endParaRPr kumimoji="0" lang="de-DE"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5594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24000" y="3096000"/>
            <a:ext cx="15840000" cy="1261884"/>
          </a:xfrm>
          <a:prstGeom prst="rect">
            <a:avLst/>
          </a:prstGeom>
          <a:noFill/>
        </p:spPr>
        <p:txBody>
          <a:bodyPr wrap="square" rtlCol="0">
            <a:noAutofit/>
          </a:bodyPr>
          <a:lstStyle/>
          <a:p>
            <a:r>
              <a:rPr lang="de-DE" sz="2400" b="1" dirty="0">
                <a:latin typeface="Helvetica Neue" panose="020B0604020202020204" charset="0"/>
                <a:ea typeface="Microsoft Sans Serif" panose="020B0604020202020204" pitchFamily="34" charset="0"/>
                <a:cs typeface="Microsoft Sans Serif" panose="020B0604020202020204" pitchFamily="34" charset="0"/>
              </a:rPr>
              <a:t>Eine Kombination aus allen drei Eigenschaften kann zur Identifizierung von Unternehmer*innen in Ihrem Unternehmen verwendet werden, aber je nach Ihren bestehenden Systemen können die Punkte 1 und 2 sehr zeitaufwendig sein, um sie zu ermitteln. </a:t>
            </a:r>
          </a:p>
          <a:p>
            <a:endParaRPr lang="de-DE" sz="2800" b="1" dirty="0">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561346760"/>
              </p:ext>
            </p:extLst>
          </p:nvPr>
        </p:nvGraphicFramePr>
        <p:xfrm>
          <a:off x="1296000" y="4211999"/>
          <a:ext cx="15444000" cy="475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Quellennr.:3, 4</a:t>
            </a:r>
          </a:p>
        </p:txBody>
      </p:sp>
      <p:sp>
        <p:nvSpPr>
          <p:cNvPr id="5" name="Textfeld 4">
            <a:extLst>
              <a:ext uri="{FF2B5EF4-FFF2-40B4-BE49-F238E27FC236}">
                <a16:creationId xmlns:a16="http://schemas.microsoft.com/office/drawing/2014/main" id="{BEE26179-A38C-D740-23A2-0701D61399A7}"/>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4. Identifizierung von Intrapreneur*innen</a:t>
            </a:r>
          </a:p>
        </p:txBody>
      </p:sp>
    </p:spTree>
    <p:extLst>
      <p:ext uri="{BB962C8B-B14F-4D97-AF65-F5344CB8AC3E}">
        <p14:creationId xmlns:p14="http://schemas.microsoft.com/office/powerpoint/2010/main" val="26255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de-DE"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Vorteile von Intrapreneurship</a:t>
            </a:r>
            <a:endParaRPr kumimoji="0" lang="de-DE"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5</a:t>
            </a:r>
            <a:endParaRPr kumimoji="0" lang="de-DE"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2757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2845225977"/>
              </p:ext>
            </p:extLst>
          </p:nvPr>
        </p:nvGraphicFramePr>
        <p:xfrm>
          <a:off x="1296000" y="3384000"/>
          <a:ext cx="15840000" cy="518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Quellennr.:2, 5</a:t>
            </a:r>
          </a:p>
        </p:txBody>
      </p:sp>
      <p:sp>
        <p:nvSpPr>
          <p:cNvPr id="3" name="Textfeld 2">
            <a:extLst>
              <a:ext uri="{FF2B5EF4-FFF2-40B4-BE49-F238E27FC236}">
                <a16:creationId xmlns:a16="http://schemas.microsoft.com/office/drawing/2014/main" id="{118C8FAF-F521-1FD2-B340-C5296382A4C2}"/>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5. Vorteile von Intrapreneurship</a:t>
            </a:r>
          </a:p>
          <a:p>
            <a:endParaRPr lang="de-DE" sz="4800" b="1" dirty="0">
              <a:solidFill>
                <a:srgbClr val="4D94B7"/>
              </a:solidFill>
              <a:latin typeface="Helvetica Neue" panose="020B0604020202020204" charset="0"/>
            </a:endParaRPr>
          </a:p>
        </p:txBody>
      </p:sp>
    </p:spTree>
    <p:extLst>
      <p:ext uri="{BB962C8B-B14F-4D97-AF65-F5344CB8AC3E}">
        <p14:creationId xmlns:p14="http://schemas.microsoft.com/office/powerpoint/2010/main" val="58810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Index</a:t>
            </a:r>
          </a:p>
        </p:txBody>
      </p:sp>
      <p:sp>
        <p:nvSpPr>
          <p:cNvPr id="4" name="CuadroTexto 3">
            <a:extLst>
              <a:ext uri="{FF2B5EF4-FFF2-40B4-BE49-F238E27FC236}">
                <a16:creationId xmlns:a16="http://schemas.microsoft.com/office/drawing/2014/main" id="{A274B32F-F100-29AF-B7F1-2A2DB8C12F35}"/>
              </a:ext>
            </a:extLst>
          </p:cNvPr>
          <p:cNvSpPr txBox="1"/>
          <p:nvPr/>
        </p:nvSpPr>
        <p:spPr>
          <a:xfrm>
            <a:off x="1296000" y="3204000"/>
            <a:ext cx="720000" cy="720000"/>
          </a:xfrm>
          <a:prstGeom prst="rect">
            <a:avLst/>
          </a:prstGeom>
          <a:noFill/>
        </p:spPr>
        <p:txBody>
          <a:bodyPr wrap="square" rtlCol="0" anchor="ctr">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5" name="CuadroTexto 4">
            <a:extLst>
              <a:ext uri="{FF2B5EF4-FFF2-40B4-BE49-F238E27FC236}">
                <a16:creationId xmlns:a16="http://schemas.microsoft.com/office/drawing/2014/main" id="{7FCAD457-82E2-859A-8A2D-7CD00FDBED57}"/>
              </a:ext>
            </a:extLst>
          </p:cNvPr>
          <p:cNvSpPr txBox="1"/>
          <p:nvPr/>
        </p:nvSpPr>
        <p:spPr>
          <a:xfrm>
            <a:off x="1296000" y="4284000"/>
            <a:ext cx="720000" cy="720000"/>
          </a:xfrm>
          <a:prstGeom prst="rect">
            <a:avLst/>
          </a:prstGeom>
          <a:noFill/>
        </p:spPr>
        <p:txBody>
          <a:bodyPr wrap="square" rtlCol="0" anchor="ctr">
            <a:noAutofit/>
          </a:bodyPr>
          <a:lstStyle/>
          <a:p>
            <a:r>
              <a:rPr lang="de-DE"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6" name="CuadroTexto 5">
            <a:extLst>
              <a:ext uri="{FF2B5EF4-FFF2-40B4-BE49-F238E27FC236}">
                <a16:creationId xmlns:a16="http://schemas.microsoft.com/office/drawing/2014/main" id="{3A11731F-BA87-7733-D8FB-A29587F1C0E9}"/>
              </a:ext>
            </a:extLst>
          </p:cNvPr>
          <p:cNvSpPr txBox="1"/>
          <p:nvPr/>
        </p:nvSpPr>
        <p:spPr>
          <a:xfrm>
            <a:off x="1296000" y="5364000"/>
            <a:ext cx="720000" cy="2304000"/>
          </a:xfrm>
          <a:prstGeom prst="rect">
            <a:avLst/>
          </a:prstGeom>
          <a:noFill/>
        </p:spPr>
        <p:txBody>
          <a:bodyPr wrap="square" rtlCol="0" anchor="ctr">
            <a:noAutofit/>
          </a:bodyPr>
          <a:lstStyle/>
          <a:p>
            <a:r>
              <a:rPr lang="de-DE"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7" name="CuadroTexto 6">
            <a:extLst>
              <a:ext uri="{FF2B5EF4-FFF2-40B4-BE49-F238E27FC236}">
                <a16:creationId xmlns:a16="http://schemas.microsoft.com/office/drawing/2014/main" id="{9D851723-E38E-95AC-BCAE-5BCCA65E341F}"/>
              </a:ext>
            </a:extLst>
          </p:cNvPr>
          <p:cNvSpPr txBox="1"/>
          <p:nvPr/>
        </p:nvSpPr>
        <p:spPr>
          <a:xfrm>
            <a:off x="1944000" y="3204000"/>
            <a:ext cx="5580000" cy="720000"/>
          </a:xfrm>
          <a:prstGeom prst="rect">
            <a:avLst/>
          </a:prstGeom>
          <a:noFill/>
        </p:spPr>
        <p:txBody>
          <a:bodyPr wrap="square" rtlCol="0" anchor="ctr">
            <a:noAutofit/>
          </a:bodyPr>
          <a:lstStyle/>
          <a:p>
            <a:r>
              <a:rPr lang="de-DE" sz="2400" b="1" dirty="0">
                <a:latin typeface="Helvetica Neue" panose="020B0604020202020204" charset="0"/>
                <a:ea typeface="Microsoft Sans Serif" panose="020B0604020202020204" pitchFamily="34" charset="0"/>
                <a:cs typeface="Microsoft Sans Serif" panose="020B0604020202020204" pitchFamily="34" charset="0"/>
              </a:rPr>
              <a:t>Erkennen von Intrapreneur*innen in der Organisation</a:t>
            </a:r>
          </a:p>
        </p:txBody>
      </p:sp>
      <p:sp>
        <p:nvSpPr>
          <p:cNvPr id="8" name="CuadroTexto 7">
            <a:extLst>
              <a:ext uri="{FF2B5EF4-FFF2-40B4-BE49-F238E27FC236}">
                <a16:creationId xmlns:a16="http://schemas.microsoft.com/office/drawing/2014/main" id="{9D7D5836-64FC-7888-8DAE-0AE7B96A690E}"/>
              </a:ext>
            </a:extLst>
          </p:cNvPr>
          <p:cNvSpPr txBox="1"/>
          <p:nvPr/>
        </p:nvSpPr>
        <p:spPr>
          <a:xfrm>
            <a:off x="1944000" y="4284000"/>
            <a:ext cx="5580000" cy="720000"/>
          </a:xfrm>
          <a:prstGeom prst="rect">
            <a:avLst/>
          </a:prstGeom>
          <a:noFill/>
        </p:spPr>
        <p:txBody>
          <a:bodyPr wrap="square" rtlCol="0" anchor="ctr">
            <a:noAutofit/>
          </a:bodyPr>
          <a:lstStyle/>
          <a:p>
            <a:r>
              <a:rPr lang="de-DE" sz="2400" b="1" dirty="0">
                <a:latin typeface="Helvetica Neue" panose="020B0604020202020204" charset="0"/>
                <a:ea typeface="Microsoft Sans Serif" panose="020B0604020202020204" pitchFamily="34" charset="0"/>
                <a:cs typeface="Microsoft Sans Serif" panose="020B0604020202020204" pitchFamily="34" charset="0"/>
              </a:rPr>
              <a:t>Intrapreneurship-Eigenschaften</a:t>
            </a:r>
          </a:p>
        </p:txBody>
      </p:sp>
      <p:sp>
        <p:nvSpPr>
          <p:cNvPr id="9" name="CuadroTexto 8">
            <a:extLst>
              <a:ext uri="{FF2B5EF4-FFF2-40B4-BE49-F238E27FC236}">
                <a16:creationId xmlns:a16="http://schemas.microsoft.com/office/drawing/2014/main" id="{90AF0EB2-5420-6545-D4D9-7FE990B98F8D}"/>
              </a:ext>
            </a:extLst>
          </p:cNvPr>
          <p:cNvSpPr txBox="1"/>
          <p:nvPr/>
        </p:nvSpPr>
        <p:spPr>
          <a:xfrm>
            <a:off x="1944000" y="5364000"/>
            <a:ext cx="5580000" cy="2304000"/>
          </a:xfrm>
          <a:prstGeom prst="rect">
            <a:avLst/>
          </a:prstGeom>
          <a:noFill/>
        </p:spPr>
        <p:txBody>
          <a:bodyPr wrap="square" rtlCol="0" anchor="ctr">
            <a:noAutofit/>
          </a:bodyPr>
          <a:lstStyle/>
          <a:p>
            <a:r>
              <a:rPr lang="de-DE" sz="2400" b="1" dirty="0">
                <a:latin typeface="Helvetica Neue" panose="020B0604020202020204" charset="0"/>
                <a:ea typeface="Microsoft Sans Serif" panose="020B0604020202020204" pitchFamily="34" charset="0"/>
                <a:cs typeface="Microsoft Sans Serif" panose="020B0604020202020204" pitchFamily="34" charset="0"/>
              </a:rPr>
              <a:t>Merkmale von Intrapreneur*innen</a:t>
            </a:r>
          </a:p>
        </p:txBody>
      </p:sp>
      <p:sp>
        <p:nvSpPr>
          <p:cNvPr id="2" name="CuadroTexto 5">
            <a:extLst>
              <a:ext uri="{FF2B5EF4-FFF2-40B4-BE49-F238E27FC236}">
                <a16:creationId xmlns:a16="http://schemas.microsoft.com/office/drawing/2014/main" id="{67EEA7A2-B7CB-6963-46CF-EE9BFD87351A}"/>
              </a:ext>
            </a:extLst>
          </p:cNvPr>
          <p:cNvSpPr txBox="1"/>
          <p:nvPr/>
        </p:nvSpPr>
        <p:spPr>
          <a:xfrm>
            <a:off x="1296000" y="7740000"/>
            <a:ext cx="720000" cy="720000"/>
          </a:xfrm>
          <a:prstGeom prst="rect">
            <a:avLst/>
          </a:prstGeom>
          <a:noFill/>
        </p:spPr>
        <p:txBody>
          <a:bodyPr wrap="square" rtlCol="0" anchor="ctr">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4</a:t>
            </a:r>
          </a:p>
        </p:txBody>
      </p:sp>
      <p:sp>
        <p:nvSpPr>
          <p:cNvPr id="25" name="CuadroTexto 8">
            <a:extLst>
              <a:ext uri="{FF2B5EF4-FFF2-40B4-BE49-F238E27FC236}">
                <a16:creationId xmlns:a16="http://schemas.microsoft.com/office/drawing/2014/main" id="{14719CA6-0C5B-14A0-4AF0-801B18639AC8}"/>
              </a:ext>
            </a:extLst>
          </p:cNvPr>
          <p:cNvSpPr txBox="1"/>
          <p:nvPr/>
        </p:nvSpPr>
        <p:spPr>
          <a:xfrm>
            <a:off x="1944000" y="7740000"/>
            <a:ext cx="5580000" cy="720000"/>
          </a:xfrm>
          <a:prstGeom prst="rect">
            <a:avLst/>
          </a:prstGeom>
          <a:noFill/>
        </p:spPr>
        <p:txBody>
          <a:bodyPr wrap="square" rtlCol="0" anchor="ctr">
            <a:noAutofit/>
          </a:bodyPr>
          <a:lstStyle/>
          <a:p>
            <a:r>
              <a:rPr lang="de-DE" sz="2400" b="1" dirty="0">
                <a:latin typeface="Helvetica Neue" panose="020B0604020202020204" charset="0"/>
                <a:ea typeface="Microsoft Sans Serif" panose="020B0604020202020204" pitchFamily="34" charset="0"/>
                <a:cs typeface="Microsoft Sans Serif" panose="020B0604020202020204" pitchFamily="34" charset="0"/>
              </a:rPr>
              <a:t>Identifizierung von Intrapreneur*innen</a:t>
            </a:r>
          </a:p>
        </p:txBody>
      </p:sp>
      <p:sp>
        <p:nvSpPr>
          <p:cNvPr id="33" name="CuadroTexto 5">
            <a:extLst>
              <a:ext uri="{FF2B5EF4-FFF2-40B4-BE49-F238E27FC236}">
                <a16:creationId xmlns:a16="http://schemas.microsoft.com/office/drawing/2014/main" id="{0AA0D774-63F1-2B39-D8C1-E540BC76455A}"/>
              </a:ext>
            </a:extLst>
          </p:cNvPr>
          <p:cNvSpPr txBox="1"/>
          <p:nvPr/>
        </p:nvSpPr>
        <p:spPr>
          <a:xfrm>
            <a:off x="1296000" y="8640000"/>
            <a:ext cx="720000" cy="720000"/>
          </a:xfrm>
          <a:prstGeom prst="rect">
            <a:avLst/>
          </a:prstGeom>
          <a:noFill/>
        </p:spPr>
        <p:txBody>
          <a:bodyPr wrap="square" rtlCol="0" anchor="ctr">
            <a:noAutofit/>
          </a:bodyPr>
          <a:lstStyle/>
          <a:p>
            <a:r>
              <a:rPr lang="de-DE"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5</a:t>
            </a:r>
          </a:p>
        </p:txBody>
      </p:sp>
      <p:sp>
        <p:nvSpPr>
          <p:cNvPr id="34" name="CuadroTexto 8">
            <a:extLst>
              <a:ext uri="{FF2B5EF4-FFF2-40B4-BE49-F238E27FC236}">
                <a16:creationId xmlns:a16="http://schemas.microsoft.com/office/drawing/2014/main" id="{2D779199-D411-691F-D6A3-358FA1EB9271}"/>
              </a:ext>
            </a:extLst>
          </p:cNvPr>
          <p:cNvSpPr txBox="1"/>
          <p:nvPr/>
        </p:nvSpPr>
        <p:spPr>
          <a:xfrm>
            <a:off x="1944000" y="8640000"/>
            <a:ext cx="5580000" cy="720000"/>
          </a:xfrm>
          <a:prstGeom prst="rect">
            <a:avLst/>
          </a:prstGeom>
          <a:noFill/>
        </p:spPr>
        <p:txBody>
          <a:bodyPr wrap="square" rtlCol="0" anchor="ctr">
            <a:noAutofit/>
          </a:bodyPr>
          <a:lstStyle/>
          <a:p>
            <a:r>
              <a:rPr lang="de-DE" sz="2400" b="1" dirty="0">
                <a:latin typeface="Helvetica Neue" panose="020B0604020202020204" charset="0"/>
                <a:ea typeface="Microsoft Sans Serif" panose="020B0604020202020204" pitchFamily="34" charset="0"/>
                <a:cs typeface="Microsoft Sans Serif" panose="020B0604020202020204" pitchFamily="34" charset="0"/>
              </a:rPr>
              <a:t>Vorteile von Intrapreneurship</a:t>
            </a:r>
          </a:p>
        </p:txBody>
      </p:sp>
      <p:sp>
        <p:nvSpPr>
          <p:cNvPr id="18" name="Google Shape;88;p2">
            <a:extLst>
              <a:ext uri="{FF2B5EF4-FFF2-40B4-BE49-F238E27FC236}">
                <a16:creationId xmlns:a16="http://schemas.microsoft.com/office/drawing/2014/main" id="{BF6777FB-1FC0-AD8C-2077-504AAA57079A}"/>
              </a:ext>
            </a:extLst>
          </p:cNvPr>
          <p:cNvSpPr/>
          <p:nvPr/>
        </p:nvSpPr>
        <p:spPr>
          <a:xfrm>
            <a:off x="7668000" y="320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de-DE" sz="1800" b="0" i="0" u="none" strike="noStrike" cap="none" dirty="0">
              <a:solidFill>
                <a:schemeClr val="dk1"/>
              </a:solidFill>
              <a:latin typeface="Helvetica Neue"/>
              <a:ea typeface="Helvetica Neue"/>
              <a:cs typeface="Helvetica Neue"/>
              <a:sym typeface="Helvetica Neue"/>
            </a:endParaRPr>
          </a:p>
        </p:txBody>
      </p:sp>
      <p:sp>
        <p:nvSpPr>
          <p:cNvPr id="19" name="Google Shape;88;p2">
            <a:extLst>
              <a:ext uri="{FF2B5EF4-FFF2-40B4-BE49-F238E27FC236}">
                <a16:creationId xmlns:a16="http://schemas.microsoft.com/office/drawing/2014/main" id="{7AB18336-07FE-BA61-110F-7460D5E82BF0}"/>
              </a:ext>
            </a:extLst>
          </p:cNvPr>
          <p:cNvSpPr/>
          <p:nvPr/>
        </p:nvSpPr>
        <p:spPr>
          <a:xfrm>
            <a:off x="7668000" y="428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de-DE" sz="1800" b="0" i="0" u="none" strike="noStrike" cap="none" dirty="0">
              <a:solidFill>
                <a:schemeClr val="dk1"/>
              </a:solidFill>
              <a:latin typeface="Helvetica Neue"/>
              <a:ea typeface="Helvetica Neue"/>
              <a:cs typeface="Helvetica Neue"/>
              <a:sym typeface="Helvetica Neue"/>
            </a:endParaRPr>
          </a:p>
        </p:txBody>
      </p:sp>
      <p:sp>
        <p:nvSpPr>
          <p:cNvPr id="20" name="Google Shape;88;p2">
            <a:extLst>
              <a:ext uri="{FF2B5EF4-FFF2-40B4-BE49-F238E27FC236}">
                <a16:creationId xmlns:a16="http://schemas.microsoft.com/office/drawing/2014/main" id="{69CC39EE-3958-1E69-8A0B-84969ED70F62}"/>
              </a:ext>
            </a:extLst>
          </p:cNvPr>
          <p:cNvSpPr/>
          <p:nvPr/>
        </p:nvSpPr>
        <p:spPr>
          <a:xfrm>
            <a:off x="7668000" y="5364000"/>
            <a:ext cx="180000" cy="230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de-DE" sz="1800" b="0" i="0" u="none" strike="noStrike" cap="none" dirty="0">
              <a:solidFill>
                <a:schemeClr val="dk1"/>
              </a:solidFill>
              <a:latin typeface="Helvetica Neue"/>
              <a:ea typeface="Helvetica Neue"/>
              <a:cs typeface="Helvetica Neue"/>
              <a:sym typeface="Helvetica Neue"/>
            </a:endParaRPr>
          </a:p>
        </p:txBody>
      </p:sp>
      <p:sp>
        <p:nvSpPr>
          <p:cNvPr id="22" name="CuadroTexto 6">
            <a:extLst>
              <a:ext uri="{FF2B5EF4-FFF2-40B4-BE49-F238E27FC236}">
                <a16:creationId xmlns:a16="http://schemas.microsoft.com/office/drawing/2014/main" id="{6131AA0C-295A-CB13-22C0-382C1BE3794E}"/>
              </a:ext>
            </a:extLst>
          </p:cNvPr>
          <p:cNvSpPr txBox="1"/>
          <p:nvPr/>
        </p:nvSpPr>
        <p:spPr>
          <a:xfrm>
            <a:off x="8028000" y="3204000"/>
            <a:ext cx="9000000" cy="720000"/>
          </a:xfrm>
          <a:prstGeom prst="rect">
            <a:avLst/>
          </a:prstGeom>
          <a:noFill/>
        </p:spPr>
        <p:txBody>
          <a:bodyPr wrap="square" rtlCol="0" anchor="ctr">
            <a:noAutofit/>
          </a:bodyPr>
          <a:lstStyle/>
          <a:p>
            <a:pPr>
              <a:spcAft>
                <a:spcPts val="600"/>
              </a:spcAft>
            </a:pPr>
            <a:r>
              <a:rPr lang="de-DE" sz="2400" dirty="0">
                <a:latin typeface="Helvetica Neue" panose="020B0604020202020204" charset="0"/>
                <a:ea typeface="Microsoft Sans Serif" panose="020B0604020202020204" pitchFamily="34" charset="0"/>
                <a:cs typeface="Microsoft Sans Serif" panose="020B0604020202020204" pitchFamily="34" charset="0"/>
              </a:rPr>
              <a:t>1.1 Wie kann Intrapreneurship gefördert werden?</a:t>
            </a:r>
          </a:p>
        </p:txBody>
      </p:sp>
      <p:sp>
        <p:nvSpPr>
          <p:cNvPr id="23" name="CuadroTexto 6">
            <a:extLst>
              <a:ext uri="{FF2B5EF4-FFF2-40B4-BE49-F238E27FC236}">
                <a16:creationId xmlns:a16="http://schemas.microsoft.com/office/drawing/2014/main" id="{450922AB-8097-D686-E5B2-89124FA0EB4E}"/>
              </a:ext>
            </a:extLst>
          </p:cNvPr>
          <p:cNvSpPr txBox="1"/>
          <p:nvPr/>
        </p:nvSpPr>
        <p:spPr>
          <a:xfrm>
            <a:off x="8028000" y="4284000"/>
            <a:ext cx="9000000" cy="720000"/>
          </a:xfrm>
          <a:prstGeom prst="rect">
            <a:avLst/>
          </a:prstGeom>
          <a:noFill/>
        </p:spPr>
        <p:txBody>
          <a:bodyPr wrap="square" rtlCol="0" anchor="ctr">
            <a:noAutofit/>
          </a:bodyPr>
          <a:lstStyle/>
          <a:p>
            <a:pPr>
              <a:spcAft>
                <a:spcPts val="600"/>
              </a:spcAft>
            </a:pPr>
            <a:r>
              <a:rPr lang="de-DE" sz="2400" dirty="0">
                <a:latin typeface="Helvetica Neue" panose="020B0604020202020204" charset="0"/>
                <a:ea typeface="Microsoft Sans Serif" panose="020B0604020202020204" pitchFamily="34" charset="0"/>
                <a:cs typeface="Microsoft Sans Serif" panose="020B0604020202020204" pitchFamily="34" charset="0"/>
              </a:rPr>
              <a:t>2.1 Teil 1: Innovativ + flexibel</a:t>
            </a:r>
          </a:p>
          <a:p>
            <a:pPr>
              <a:spcAft>
                <a:spcPts val="600"/>
              </a:spcAft>
            </a:pPr>
            <a:r>
              <a:rPr lang="de-DE" sz="2400" dirty="0">
                <a:latin typeface="Helvetica Neue" panose="020B0604020202020204" charset="0"/>
                <a:ea typeface="Microsoft Sans Serif" panose="020B0604020202020204" pitchFamily="34" charset="0"/>
                <a:cs typeface="Microsoft Sans Serif" panose="020B0604020202020204" pitchFamily="34" charset="0"/>
              </a:rPr>
              <a:t>2.2 Teil 2: Intellektuell neugierig + beharrlich</a:t>
            </a:r>
          </a:p>
        </p:txBody>
      </p:sp>
      <p:sp>
        <p:nvSpPr>
          <p:cNvPr id="24" name="CuadroTexto 6">
            <a:extLst>
              <a:ext uri="{FF2B5EF4-FFF2-40B4-BE49-F238E27FC236}">
                <a16:creationId xmlns:a16="http://schemas.microsoft.com/office/drawing/2014/main" id="{0CAF2332-7BED-F245-B3CB-2CDD3265B87A}"/>
              </a:ext>
            </a:extLst>
          </p:cNvPr>
          <p:cNvSpPr txBox="1"/>
          <p:nvPr/>
        </p:nvSpPr>
        <p:spPr>
          <a:xfrm>
            <a:off x="8028000" y="5364000"/>
            <a:ext cx="9000000" cy="2304000"/>
          </a:xfrm>
          <a:prstGeom prst="rect">
            <a:avLst/>
          </a:prstGeom>
          <a:noFill/>
        </p:spPr>
        <p:txBody>
          <a:bodyPr wrap="square" rtlCol="0" anchor="ctr">
            <a:noAutofit/>
          </a:bodyPr>
          <a:lstStyle/>
          <a:p>
            <a:pPr>
              <a:spcAft>
                <a:spcPts val="400"/>
              </a:spcAft>
            </a:pPr>
            <a:r>
              <a:rPr lang="de-DE" sz="2400" dirty="0">
                <a:latin typeface="Helvetica Neue" panose="020B0604020202020204" charset="0"/>
                <a:ea typeface="Microsoft Sans Serif" panose="020B0604020202020204" pitchFamily="34" charset="0"/>
                <a:cs typeface="Microsoft Sans Serif" panose="020B0604020202020204" pitchFamily="34" charset="0"/>
              </a:rPr>
              <a:t>3.1 Dynamisch</a:t>
            </a:r>
          </a:p>
          <a:p>
            <a:pPr>
              <a:spcAft>
                <a:spcPts val="400"/>
              </a:spcAft>
            </a:pPr>
            <a:r>
              <a:rPr lang="de-DE" sz="2400" dirty="0">
                <a:latin typeface="Helvetica Neue" panose="020B0604020202020204" charset="0"/>
                <a:ea typeface="Microsoft Sans Serif" panose="020B0604020202020204" pitchFamily="34" charset="0"/>
                <a:cs typeface="Microsoft Sans Serif" panose="020B0604020202020204" pitchFamily="34" charset="0"/>
              </a:rPr>
              <a:t>3.2 Die Entwickler von Ideen</a:t>
            </a:r>
          </a:p>
          <a:p>
            <a:pPr>
              <a:spcAft>
                <a:spcPts val="400"/>
              </a:spcAft>
            </a:pPr>
            <a:r>
              <a:rPr lang="de-DE" sz="2400" dirty="0">
                <a:latin typeface="Helvetica Neue" panose="020B0604020202020204" charset="0"/>
                <a:ea typeface="Microsoft Sans Serif" panose="020B0604020202020204" pitchFamily="34" charset="0"/>
                <a:cs typeface="Microsoft Sans Serif" panose="020B0604020202020204" pitchFamily="34" charset="0"/>
              </a:rPr>
              <a:t>3.3 Triebkräfte des Wandels</a:t>
            </a:r>
          </a:p>
          <a:p>
            <a:pPr>
              <a:spcAft>
                <a:spcPts val="400"/>
              </a:spcAft>
            </a:pPr>
            <a:r>
              <a:rPr lang="de-DE" sz="2400" dirty="0">
                <a:latin typeface="Helvetica Neue" panose="020B0604020202020204" charset="0"/>
                <a:ea typeface="Microsoft Sans Serif" panose="020B0604020202020204" pitchFamily="34" charset="0"/>
                <a:cs typeface="Microsoft Sans Serif" panose="020B0604020202020204" pitchFamily="34" charset="0"/>
              </a:rPr>
              <a:t>3.4 Bestimmt</a:t>
            </a:r>
          </a:p>
          <a:p>
            <a:pPr>
              <a:spcAft>
                <a:spcPts val="400"/>
              </a:spcAft>
            </a:pPr>
            <a:r>
              <a:rPr lang="de-DE" sz="2400" dirty="0">
                <a:latin typeface="Helvetica Neue" panose="020B0604020202020204" charset="0"/>
                <a:ea typeface="Microsoft Sans Serif" panose="020B0604020202020204" pitchFamily="34" charset="0"/>
                <a:cs typeface="Microsoft Sans Serif" panose="020B0604020202020204" pitchFamily="34" charset="0"/>
              </a:rPr>
              <a:t>3.5 Engagiert</a:t>
            </a:r>
          </a:p>
          <a:p>
            <a:pPr>
              <a:spcAft>
                <a:spcPts val="400"/>
              </a:spcAft>
            </a:pPr>
            <a:r>
              <a:rPr lang="de-DE" sz="2400" dirty="0">
                <a:latin typeface="Helvetica Neue" panose="020B0604020202020204" charset="0"/>
                <a:ea typeface="Microsoft Sans Serif" panose="020B0604020202020204" pitchFamily="34" charset="0"/>
                <a:cs typeface="Microsoft Sans Serif" panose="020B0604020202020204" pitchFamily="34" charset="0"/>
              </a:rPr>
              <a:t>3.6 Fleißig</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268000"/>
          </a:xfrm>
          <a:prstGeom prst="snip2DiagRect">
            <a:avLst/>
          </a:prstGeom>
          <a:ln w="28575">
            <a:solidFill>
              <a:srgbClr val="4D94B7"/>
            </a:solidFill>
          </a:ln>
        </p:spPr>
        <p:txBody>
          <a:bodyPr wrap="square" lIns="36000" tIns="0" rIns="36000" bIns="0">
            <a:noAutofit/>
          </a:bodyPr>
          <a:lstStyle/>
          <a:p>
            <a:pPr marL="352425" indent="-352425">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3. Welche der folgenden Eigenschaften sind keine Merkmale eines*r Intrapreneur*in? </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Fleißig</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Unorganisiert</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Bestimmt</a:t>
            </a: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708000"/>
            <a:ext cx="7740000" cy="2628000"/>
          </a:xfrm>
          <a:prstGeom prst="snip2DiagRect">
            <a:avLst/>
          </a:prstGeom>
          <a:ln w="28575">
            <a:solidFill>
              <a:srgbClr val="4D94B7"/>
            </a:solidFill>
          </a:ln>
        </p:spPr>
        <p:txBody>
          <a:bodyPr wrap="square" lIns="36000" tIns="0" rIns="36000" bIns="0">
            <a:noAutofit/>
          </a:bodyPr>
          <a:lstStyle/>
          <a:p>
            <a:pPr marL="352425" indent="-352425">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4. Was muss offensichtlich/notwendig sein, damit ein*e Intrapreneur*in in seiner/ihrer Arbeit erfolgreich ist?</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Ermutigende Unternehmenskultur</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Strenge Prüfungen und Kontrollen</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Desinteressierte Manager*innen</a:t>
            </a:r>
          </a:p>
          <a:p>
            <a:pPr marL="342900" indent="-342900">
              <a:buBlip>
                <a:blip r:embed="rId2"/>
              </a:buBlip>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329600" cy="830997"/>
          </a:xfrm>
          <a:prstGeom prst="rect">
            <a:avLst/>
          </a:prstGeom>
          <a:noFill/>
        </p:spPr>
        <p:txBody>
          <a:bodyPr wrap="square" rtlCol="0">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Teste dein Wissen!</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de-DE"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Bitte beantworte die folgenden Fragen:</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lIns="36000" tIns="0" rIns="36000" bIns="0">
            <a:noAutofit/>
          </a:bodyPr>
          <a:lstStyle/>
          <a:p>
            <a:pPr marL="352425" indent="-352425">
              <a:tabLst>
                <a:tab pos="96838" algn="l"/>
              </a:tabLst>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1. Ein*e Intrapreneur*in ist nicht...</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Innovativ</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Intellektuell neugierig</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Hartnäckig</a:t>
            </a: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408000"/>
            <a:ext cx="7740000" cy="2700000"/>
          </a:xfrm>
          <a:prstGeom prst="snip2DiagRect">
            <a:avLst/>
          </a:prstGeom>
          <a:ln w="28575">
            <a:solidFill>
              <a:srgbClr val="4D94B7"/>
            </a:solidFill>
          </a:ln>
        </p:spPr>
        <p:txBody>
          <a:bodyPr wrap="square" lIns="36000" tIns="0" rIns="36000" bIns="0">
            <a:noAutofit/>
          </a:bodyPr>
          <a:lstStyle/>
          <a:p>
            <a:pPr marL="352425" indent="-352425">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5. Was sollte nicht getan werden, um Intra-preneurship in einer Organisation zu fördern?</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Flexibilität in der Organisation schaffen</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Helfen Sie Ihren Mitarbeitenden, ihre Kreativität bei der Arbeit zu nutzen</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Entmutigung von Mitarbeitenden, die ihre Meinung sagen</a:t>
            </a: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lIns="36000" tIns="0" rIns="36000" bIns="0">
            <a:noAutofit/>
          </a:bodyPr>
          <a:lstStyle/>
          <a:p>
            <a:pPr marL="352425" indent="-352425">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2. Was ist eine Gemeinsamkeit für eine*n Unternehmende*n und eine*r Intrapreneur*in?</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Erfreut sich an innovativem Denken</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Organisatorische Unterstützung haben</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Abhängigkeit von eigenem Kapital</a:t>
            </a: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268000"/>
          </a:xfrm>
          <a:prstGeom prst="snip2DiagRect">
            <a:avLst/>
          </a:prstGeom>
          <a:ln w="28575">
            <a:solidFill>
              <a:srgbClr val="4D94B7"/>
            </a:solidFill>
          </a:ln>
        </p:spPr>
        <p:txBody>
          <a:bodyPr wrap="square" lIns="36000" tIns="0" rIns="36000" bIns="0">
            <a:noAutofit/>
          </a:bodyPr>
          <a:lstStyle/>
          <a:p>
            <a:pPr marL="352425" indent="-352425">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3. Welche der folgenden Eigenschaften sind keine Merkmale eines*r Intrapreneur*in? </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Fleißig</a:t>
            </a:r>
          </a:p>
          <a:p>
            <a:pPr marL="342900" indent="-342900">
              <a:buBlip>
                <a:blip r:embed="rId2"/>
              </a:buBlip>
              <a:defRPr/>
            </a:pPr>
            <a:r>
              <a:rPr lang="de-DE" altLang="es-ES" sz="2000" b="1" dirty="0">
                <a:latin typeface="Helvetica Neue" panose="020B0604020202020204" charset="0"/>
                <a:ea typeface="Microsoft Sans Serif" panose="020B0604020202020204" pitchFamily="34" charset="0"/>
                <a:cs typeface="Microsoft Sans Serif" panose="020B0604020202020204" pitchFamily="34" charset="0"/>
              </a:rPr>
              <a:t>Unorganisiert</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Bestimmt</a:t>
            </a: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708000"/>
            <a:ext cx="7740000" cy="2628000"/>
          </a:xfrm>
          <a:prstGeom prst="snip2DiagRect">
            <a:avLst/>
          </a:prstGeom>
          <a:ln w="28575">
            <a:solidFill>
              <a:srgbClr val="4D94B7"/>
            </a:solidFill>
          </a:ln>
        </p:spPr>
        <p:txBody>
          <a:bodyPr wrap="square" lIns="36000" tIns="0" rIns="36000" bIns="0">
            <a:noAutofit/>
          </a:bodyPr>
          <a:lstStyle/>
          <a:p>
            <a:pPr marL="352425" indent="-352425">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4. Was muss offensichtlich/notwendig sein, damit ein*e Intrapreneur*in in seiner/ihrer Arbeit erfolgreich ist?</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b="1" dirty="0">
                <a:latin typeface="Helvetica Neue" panose="020B0604020202020204" charset="0"/>
                <a:ea typeface="Microsoft Sans Serif" panose="020B0604020202020204" pitchFamily="34" charset="0"/>
                <a:cs typeface="Microsoft Sans Serif" panose="020B0604020202020204" pitchFamily="34" charset="0"/>
              </a:rPr>
              <a:t>Ermutigende Unternehmenskultur</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Strenge Prüfungen und Kontrollen</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Desinteressierte Manager*innen</a:t>
            </a:r>
          </a:p>
          <a:p>
            <a:pPr marL="342900" indent="-342900">
              <a:buBlip>
                <a:blip r:embed="rId2"/>
              </a:buBlip>
              <a:defRPr/>
            </a:pPr>
            <a:endParaRPr lang="de-DE"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848000" cy="830997"/>
          </a:xfrm>
          <a:prstGeom prst="rect">
            <a:avLst/>
          </a:prstGeom>
          <a:noFill/>
        </p:spPr>
        <p:txBody>
          <a:bodyPr wrap="square" rtlCol="0">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Teste dein Wissen!</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de-DE"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Lösung:</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lIns="36000" tIns="0" rIns="36000" bIns="0">
            <a:noAutofit/>
          </a:bodyPr>
          <a:lstStyle/>
          <a:p>
            <a:pPr marL="352425" indent="-352425">
              <a:tabLst>
                <a:tab pos="96838" algn="l"/>
              </a:tabLst>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1. Ein*e Intrapreneur*in ist nicht...</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Innovativ</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Intellektuell neugierig</a:t>
            </a:r>
          </a:p>
          <a:p>
            <a:pPr marL="342900" indent="-342900">
              <a:buBlip>
                <a:blip r:embed="rId2"/>
              </a:buBlip>
              <a:defRPr/>
            </a:pPr>
            <a:r>
              <a:rPr lang="de-DE" altLang="es-ES" sz="2000" b="1" dirty="0">
                <a:latin typeface="Helvetica Neue" panose="020B0604020202020204" charset="0"/>
                <a:ea typeface="Microsoft Sans Serif" panose="020B0604020202020204" pitchFamily="34" charset="0"/>
                <a:cs typeface="Microsoft Sans Serif" panose="020B0604020202020204" pitchFamily="34" charset="0"/>
              </a:rPr>
              <a:t>Hartnäckig</a:t>
            </a: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408000"/>
            <a:ext cx="7740000" cy="2700000"/>
          </a:xfrm>
          <a:prstGeom prst="snip2DiagRect">
            <a:avLst/>
          </a:prstGeom>
          <a:ln w="28575">
            <a:solidFill>
              <a:srgbClr val="4D94B7"/>
            </a:solidFill>
          </a:ln>
        </p:spPr>
        <p:txBody>
          <a:bodyPr wrap="square" lIns="36000" tIns="0" rIns="36000" bIns="0">
            <a:noAutofit/>
          </a:bodyPr>
          <a:lstStyle/>
          <a:p>
            <a:pPr marL="352425" indent="-352425">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5. Was sollte nicht getan werden, um Intra-preneurship in einer Organisation zu fördern?</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Flexibilität in der Organisation schaffen</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Helfen Sie Ihren Mitarbeitenden, ihre Kreativität bei der Arbeit zu nutzen</a:t>
            </a:r>
          </a:p>
          <a:p>
            <a:pPr marL="342900" indent="-342900">
              <a:buBlip>
                <a:blip r:embed="rId2"/>
              </a:buBlip>
              <a:defRPr/>
            </a:pPr>
            <a:r>
              <a:rPr lang="de-DE" altLang="es-ES" sz="2000" b="1" dirty="0">
                <a:latin typeface="Helvetica Neue" panose="020B0604020202020204" charset="0"/>
                <a:ea typeface="Microsoft Sans Serif" panose="020B0604020202020204" pitchFamily="34" charset="0"/>
                <a:cs typeface="Microsoft Sans Serif" panose="020B0604020202020204" pitchFamily="34" charset="0"/>
              </a:rPr>
              <a:t>Entmutigung von Mitarbeitenden, die ihre Meinung sagen</a:t>
            </a: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lIns="36000" tIns="0" rIns="36000" bIns="0">
            <a:noAutofit/>
          </a:bodyPr>
          <a:lstStyle/>
          <a:p>
            <a:pPr marL="352425" indent="-352425">
              <a:defRPr/>
            </a:pPr>
            <a:r>
              <a:rPr lang="de-DE" altLang="es-ES" sz="2200" b="1" dirty="0">
                <a:latin typeface="Helvetica Neue" panose="020B0604020202020204" charset="0"/>
                <a:ea typeface="Microsoft Sans Serif" panose="020B0604020202020204" pitchFamily="34" charset="0"/>
                <a:cs typeface="Microsoft Sans Serif" panose="020B0604020202020204" pitchFamily="34" charset="0"/>
              </a:rPr>
              <a:t>2. Was ist eine Gemeinsamkeit für eine*n Unternehmende*n und eine*r Intrapreneur*in?</a:t>
            </a:r>
          </a:p>
          <a:p>
            <a:pPr>
              <a:defRPr/>
            </a:pPr>
            <a:endParaRPr lang="de-DE" altLang="es-ES" sz="20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b="1" dirty="0">
                <a:latin typeface="Helvetica Neue" panose="020B0604020202020204" charset="0"/>
                <a:ea typeface="Microsoft Sans Serif" panose="020B0604020202020204" pitchFamily="34" charset="0"/>
                <a:cs typeface="Microsoft Sans Serif" panose="020B0604020202020204" pitchFamily="34" charset="0"/>
              </a:rPr>
              <a:t>Erfreut sich an innovativem Denken</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Organisatorische Unterstützung haben</a:t>
            </a:r>
          </a:p>
          <a:p>
            <a:pPr marL="342900" indent="-342900">
              <a:buBlip>
                <a:blip r:embed="rId2"/>
              </a:buBlip>
              <a:defRPr/>
            </a:pPr>
            <a:r>
              <a:rPr lang="de-DE" altLang="es-ES" sz="2000" dirty="0">
                <a:latin typeface="Helvetica Neue" panose="020B0604020202020204" charset="0"/>
                <a:ea typeface="Microsoft Sans Serif" panose="020B0604020202020204" pitchFamily="34" charset="0"/>
                <a:cs typeface="Microsoft Sans Serif" panose="020B0604020202020204" pitchFamily="34" charset="0"/>
              </a:rPr>
              <a:t>Abhängigkeit von eigenem Kapital</a:t>
            </a:r>
          </a:p>
          <a:p>
            <a:pPr>
              <a:defRPr/>
            </a:pPr>
            <a:endParaRPr lang="de-DE"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60035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7239000" cy="830997"/>
          </a:xfrm>
          <a:prstGeom prst="rect">
            <a:avLst/>
          </a:prstGeom>
          <a:noFill/>
        </p:spPr>
        <p:txBody>
          <a:bodyPr wrap="square" rtlCol="0">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Zusammenfassung</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668000" cy="522000"/>
          </a:xfrm>
          <a:prstGeom prst="rect">
            <a:avLst/>
          </a:prstGeom>
          <a:noFill/>
        </p:spPr>
        <p:txBody>
          <a:bodyPr wrap="square">
            <a:noAutofit/>
          </a:bodyPr>
          <a:lstStyle/>
          <a:p>
            <a:pPr algn="just"/>
            <a:r>
              <a:rPr lang="de-DE"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Gut gemacht! Jetzt weißt du mehr über:</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97ABEDAC-B012-C9AF-4C66-0E4016E0AD5F}"/>
              </a:ext>
            </a:extLst>
          </p:cNvPr>
          <p:cNvSpPr txBox="1"/>
          <p:nvPr/>
        </p:nvSpPr>
        <p:spPr>
          <a:xfrm>
            <a:off x="1296000" y="338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de-DE"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Den Unterschied zwischen Intrapreneur*in und Unternehmer*in</a:t>
            </a:r>
          </a:p>
          <a:p>
            <a:pPr marL="542925" indent="-542925">
              <a:spcAft>
                <a:spcPts val="1800"/>
              </a:spcAft>
              <a:buClr>
                <a:srgbClr val="000000"/>
              </a:buClr>
              <a:buBlip>
                <a:blip r:embed="rId3"/>
              </a:buBlip>
            </a:pPr>
            <a:r>
              <a:rPr lang="de-DE" sz="2400" dirty="0">
                <a:latin typeface="Helvetica Neue" panose="020B0604020202020204" charset="0"/>
                <a:ea typeface="Microsoft Sans Serif" panose="020B0604020202020204" pitchFamily="34" charset="0"/>
                <a:cs typeface="Microsoft Sans Serif" panose="020B0604020202020204" pitchFamily="34" charset="0"/>
              </a:rPr>
              <a:t>Erkennen von unternehmerisch denkenden Personen</a:t>
            </a:r>
          </a:p>
          <a:p>
            <a:pPr marL="542925" indent="-542925">
              <a:spcAft>
                <a:spcPts val="1800"/>
              </a:spcAft>
              <a:buClr>
                <a:srgbClr val="000000"/>
              </a:buClr>
              <a:buBlip>
                <a:blip r:embed="rId3"/>
              </a:buBlip>
            </a:pPr>
            <a:r>
              <a:rPr lang="de-DE" sz="2400" dirty="0">
                <a:latin typeface="Helvetica Neue" panose="020B0604020202020204" charset="0"/>
                <a:ea typeface="Microsoft Sans Serif" panose="020B0604020202020204" pitchFamily="34" charset="0"/>
                <a:cs typeface="Microsoft Sans Serif" panose="020B0604020202020204" pitchFamily="34" charset="0"/>
              </a:rPr>
              <a:t>Merkmale von Intrapreneur*innen</a:t>
            </a:r>
          </a:p>
        </p:txBody>
      </p:sp>
    </p:spTree>
    <p:extLst>
      <p:ext uri="{BB962C8B-B14F-4D97-AF65-F5344CB8AC3E}">
        <p14:creationId xmlns:p14="http://schemas.microsoft.com/office/powerpoint/2010/main" val="325816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5716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800" b="1" dirty="0">
                <a:solidFill>
                  <a:srgbClr val="4D94B7"/>
                </a:solidFill>
                <a:latin typeface="Helvetica Neue" panose="020B0604020202020204" charset="0"/>
                <a:ea typeface="Helvetica Neue"/>
                <a:cs typeface="Helvetica Neue"/>
                <a:sym typeface="Helvetica Neue"/>
              </a:rPr>
              <a:t>Literaturverzeichnis</a:t>
            </a:r>
            <a:endParaRPr lang="de-DE" dirty="0">
              <a:latin typeface="Helvetica Neue" panose="020B0604020202020204" charset="0"/>
            </a:endParaRPr>
          </a:p>
        </p:txBody>
      </p:sp>
      <p:sp>
        <p:nvSpPr>
          <p:cNvPr id="2" name="Rectángulo 10">
            <a:extLst>
              <a:ext uri="{FF2B5EF4-FFF2-40B4-BE49-F238E27FC236}">
                <a16:creationId xmlns:a16="http://schemas.microsoft.com/office/drawing/2014/main" id="{C3F9D0A4-5AF7-F135-122F-E4126111484D}"/>
              </a:ext>
            </a:extLst>
          </p:cNvPr>
          <p:cNvSpPr/>
          <p:nvPr/>
        </p:nvSpPr>
        <p:spPr>
          <a:xfrm>
            <a:off x="1296000" y="3384000"/>
            <a:ext cx="15840000" cy="5509200"/>
          </a:xfrm>
          <a:prstGeom prst="rect">
            <a:avLst/>
          </a:prstGeom>
          <a:ln>
            <a:noFill/>
          </a:ln>
        </p:spPr>
        <p:txBody>
          <a:bodyPr wrap="square">
            <a:noAutofit/>
          </a:bodyPr>
          <a:lstStyle/>
          <a:p>
            <a:pPr marL="534988" indent="-534988">
              <a:spcAft>
                <a:spcPts val="1800"/>
              </a:spcAft>
              <a:buClr>
                <a:srgbClr val="4D94B7"/>
              </a:buClr>
              <a:buSzPct val="105000"/>
              <a:buFont typeface="+mj-lt"/>
              <a:buAutoNum type="arabicParenBoth"/>
              <a:defRPr/>
            </a:pPr>
            <a:r>
              <a:rPr lang="de-DE" altLang="es-ES" sz="2400" dirty="0">
                <a:latin typeface="Helvetica Neue" panose="020B0604020202020204" charset="0"/>
                <a:ea typeface="Microsoft Sans Serif" panose="020B0604020202020204" pitchFamily="34" charset="0"/>
                <a:cs typeface="Microsoft Sans Serif" panose="020B0604020202020204" pitchFamily="34" charset="0"/>
              </a:rPr>
              <a:t>Franks, K. (2020). Discovering &amp; developing intrapreneurs. Moore. Retrieved November 11, 2022, from https://www.moore-global.com/intelligence/articles/discovering-developing-intrapreneurs </a:t>
            </a:r>
          </a:p>
          <a:p>
            <a:pPr marL="534988" indent="-534988">
              <a:spcAft>
                <a:spcPts val="1800"/>
              </a:spcAft>
              <a:buClr>
                <a:srgbClr val="4D94B7"/>
              </a:buClr>
              <a:buSzPct val="105000"/>
              <a:buFont typeface="+mj-lt"/>
              <a:buAutoNum type="arabicParenBoth"/>
              <a:defRPr/>
            </a:pPr>
            <a:r>
              <a:rPr lang="de-DE" altLang="es-ES" sz="2400" dirty="0">
                <a:latin typeface="Helvetica Neue" panose="020B0604020202020204" charset="0"/>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534988" indent="-534988">
              <a:spcAft>
                <a:spcPts val="1800"/>
              </a:spcAft>
              <a:buClr>
                <a:srgbClr val="4D94B7"/>
              </a:buClr>
              <a:buSzPct val="105000"/>
              <a:buFont typeface="+mj-lt"/>
              <a:buAutoNum type="arabicParenBoth"/>
              <a:defRPr/>
            </a:pPr>
            <a:r>
              <a:rPr lang="de-DE" altLang="es-ES" sz="2400" dirty="0">
                <a:latin typeface="Helvetica Neue" panose="020B0604020202020204" charset="0"/>
                <a:ea typeface="Microsoft Sans Serif" panose="020B0604020202020204" pitchFamily="34" charset="0"/>
                <a:cs typeface="Microsoft Sans Serif" panose="020B0604020202020204" pitchFamily="34" charset="0"/>
              </a:rPr>
              <a:t>Kennedy, J. (2016). How to identify the intrapreneurs in your organization. Academy for Corporate Entrepreneurship (AfCE). Retrieved November 11, 2022, from https://www.afce.co/how-to-identify-intrapreneurs/</a:t>
            </a:r>
          </a:p>
          <a:p>
            <a:pPr marL="534988" indent="-534988">
              <a:spcAft>
                <a:spcPts val="1800"/>
              </a:spcAft>
              <a:buClr>
                <a:srgbClr val="4D94B7"/>
              </a:buClr>
              <a:buSzPct val="105000"/>
              <a:buFont typeface="+mj-lt"/>
              <a:buAutoNum type="arabicParenBoth"/>
              <a:defRPr/>
            </a:pPr>
            <a:r>
              <a:rPr lang="de-DE" altLang="es-ES" sz="2400" dirty="0">
                <a:latin typeface="Helvetica Neue" panose="020B0604020202020204" charset="0"/>
                <a:ea typeface="Microsoft Sans Serif" panose="020B0604020202020204" pitchFamily="34" charset="0"/>
                <a:cs typeface="Microsoft Sans Serif" panose="020B0604020202020204" pitchFamily="34" charset="0"/>
              </a:rPr>
              <a:t>Teza, J. (n.d.). The 6 steps to becoming an intrapreneur. University of San Diego Online Degrees. Retrieved November 11, 2022, from https://onlinedegrees.sandiego.edu/how-to-become-an-intrapreneur/</a:t>
            </a:r>
          </a:p>
          <a:p>
            <a:pPr marL="534988" indent="-534988">
              <a:spcAft>
                <a:spcPts val="1800"/>
              </a:spcAft>
              <a:buClr>
                <a:srgbClr val="4D94B7"/>
              </a:buClr>
              <a:buSzPct val="105000"/>
              <a:buFont typeface="+mj-lt"/>
              <a:buAutoNum type="arabicParenBoth"/>
              <a:defRPr/>
            </a:pPr>
            <a:r>
              <a:rPr lang="de-DE" altLang="es-ES" sz="2400" dirty="0">
                <a:latin typeface="Helvetica Neue" panose="020B0604020202020204" charset="0"/>
                <a:ea typeface="Microsoft Sans Serif" panose="020B0604020202020204" pitchFamily="34" charset="0"/>
                <a:cs typeface="Microsoft Sans Serif" panose="020B0604020202020204" pitchFamily="34" charset="0"/>
              </a:rPr>
              <a:t>Vogel, P., Kurak, M., &amp; McTeague, L. (2018). Building an intrapreneurial organization. IMD business school for management and leadership courses. Retrieved November 11, 2022, from https://www.imd.org/research-knowledge/articles/building-an-intrapreneurial-organization/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Vielen Dank!</a:t>
            </a:r>
            <a:endParaRPr kumimoji="0" lang="de-DE" sz="72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972000"/>
          </a:xfrm>
          <a:prstGeom prst="rect">
            <a:avLst/>
          </a:prstGeom>
          <a:noFill/>
        </p:spPr>
        <p:txBody>
          <a:bodyPr wrap="square">
            <a:noAutofit/>
          </a:bodyPr>
          <a:lstStyle/>
          <a:p>
            <a:pPr algn="ctr"/>
            <a:r>
              <a:rPr lang="de-DE"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de-DE"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4495800" cy="830997"/>
          </a:xfrm>
          <a:prstGeom prst="rect">
            <a:avLst/>
          </a:prstGeom>
          <a:noFill/>
        </p:spPr>
        <p:txBody>
          <a:bodyPr wrap="square" rtlCol="0">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Lernziele</a:t>
            </a:r>
            <a:endParaRPr lang="de-DE"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de-DE"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Am Ende des Moduls wirst du:</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17DDC62A-C94F-EAC6-D9EB-B1D1CE053AB8}"/>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de-DE"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Mitarbeiter*innen zum Thema Intrapreneurship ermutigen</a:t>
            </a:r>
          </a:p>
          <a:p>
            <a:pPr marL="542925" indent="-542925">
              <a:spcAft>
                <a:spcPts val="1800"/>
              </a:spcAft>
              <a:buClr>
                <a:srgbClr val="000000"/>
              </a:buClr>
              <a:buBlip>
                <a:blip r:embed="rId3"/>
              </a:buBlip>
            </a:pPr>
            <a:r>
              <a:rPr lang="de-DE" sz="2400" dirty="0">
                <a:latin typeface="Helvetica Neue" panose="020B0604020202020204" charset="0"/>
                <a:ea typeface="Microsoft Sans Serif" panose="020B0604020202020204" pitchFamily="34" charset="0"/>
                <a:cs typeface="Microsoft Sans Serif" panose="020B0604020202020204" pitchFamily="34" charset="0"/>
              </a:rPr>
              <a:t>Mehr über die Eigenschaften und Vorteile des Unternehmertums wissen</a:t>
            </a:r>
          </a:p>
          <a:p>
            <a:pPr marL="542925" indent="-542925">
              <a:spcAft>
                <a:spcPts val="1800"/>
              </a:spcAft>
              <a:buClr>
                <a:srgbClr val="000000"/>
              </a:buClr>
              <a:buBlip>
                <a:blip r:embed="rId3"/>
              </a:buBlip>
            </a:pPr>
            <a:r>
              <a:rPr lang="de-DE" sz="2400" dirty="0">
                <a:latin typeface="Helvetica Neue" panose="020B0604020202020204" charset="0"/>
                <a:ea typeface="Microsoft Sans Serif" panose="020B0604020202020204" pitchFamily="34" charset="0"/>
                <a:cs typeface="Microsoft Sans Serif" panose="020B0604020202020204" pitchFamily="34" charset="0"/>
              </a:rPr>
              <a:t>Mögliche Intrapreneur*innen innerhalb der Organisation erkennen</a:t>
            </a:r>
          </a:p>
          <a:p>
            <a:pPr marL="542925" indent="-542925">
              <a:spcAft>
                <a:spcPts val="1800"/>
              </a:spcAft>
              <a:buClr>
                <a:srgbClr val="000000"/>
              </a:buClr>
              <a:buFont typeface="Arial"/>
              <a:buBlip>
                <a:blip r:embed="rId3"/>
              </a:buBlip>
            </a:pPr>
            <a:endParaRPr lang="de-DE"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3962400" y="3888000"/>
            <a:ext cx="97536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de-DE"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Erkennen von Intrapreneur*innen in der Organisation</a:t>
            </a:r>
            <a:endParaRPr kumimoji="0" lang="de-DE"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1</a:t>
            </a:r>
            <a:endParaRPr kumimoji="0" lang="de-DE"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600700"/>
            <a:ext cx="10980000" cy="31941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1.1 Wie kann Intrapreneurship gefördert werden?</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3384000"/>
            <a:ext cx="15840000" cy="612000"/>
          </a:xfrm>
          <a:prstGeom prst="rect">
            <a:avLst/>
          </a:prstGeom>
          <a:noFill/>
        </p:spPr>
        <p:txBody>
          <a:bodyPr wrap="square" rtlCol="0">
            <a:noAutofit/>
          </a:bodyPr>
          <a:lstStyle/>
          <a:p>
            <a:r>
              <a:rPr lang="de-DE" sz="2400" b="1" dirty="0">
                <a:latin typeface="Helvetica Neue" panose="020B0604020202020204" charset="0"/>
                <a:ea typeface="Microsoft Sans Serif" panose="020B0604020202020204" pitchFamily="34" charset="0"/>
                <a:cs typeface="Microsoft Sans Serif" panose="020B0604020202020204" pitchFamily="34" charset="0"/>
              </a:rPr>
              <a:t>Eine Organisation sollte nach Möglichkeiten suchen, kreatives Verhalten in ihrem Umfeld zu fördern:</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4031873"/>
          </a:xfrm>
          <a:prstGeom prst="rect">
            <a:avLst/>
          </a:prstGeom>
          <a:noFill/>
        </p:spPr>
        <p:txBody>
          <a:bodyPr wrap="square" rtlCol="0">
            <a:noAutofit/>
          </a:bodyPr>
          <a:lstStyle/>
          <a:p>
            <a:r>
              <a:rPr lang="de-DE" sz="2400" dirty="0">
                <a:latin typeface="Helvetica Neue" panose="020B0604020202020204" charset="0"/>
              </a:rPr>
              <a:t>Um dies zu erreichen, kann den Mitarbeitenden mehr Flexibilität eingeräumt werden, damit sie im Rahmen einer impliziten Kultur "experimentieren" können, wie sie an Projekte herangehen. Oder es kann eine stärker kontrollierte Umgebung sein, in der sie aktiv zur Innovation ermutigt werden, z. B.: </a:t>
            </a:r>
          </a:p>
          <a:p>
            <a:endParaRPr lang="de-DE" sz="2400" dirty="0">
              <a:latin typeface="Helvetica Neue" panose="020B0604020202020204" charset="0"/>
            </a:endParaRPr>
          </a:p>
          <a:p>
            <a:pPr marL="571500" indent="-571500">
              <a:spcAft>
                <a:spcPts val="1200"/>
              </a:spcAft>
              <a:buBlip>
                <a:blip r:embed="rId2"/>
              </a:buBlip>
            </a:pPr>
            <a:r>
              <a:rPr lang="de-DE" sz="2400" dirty="0">
                <a:latin typeface="Helvetica Neue" panose="020B0604020202020204" charset="0"/>
              </a:rPr>
              <a:t>Ideenmessen auf denen Entwürfe oder Konzepte vorgestellt werden,</a:t>
            </a:r>
          </a:p>
          <a:p>
            <a:pPr marL="571500" indent="-571500">
              <a:spcAft>
                <a:spcPts val="1200"/>
              </a:spcAft>
              <a:buBlip>
                <a:blip r:embed="rId2"/>
              </a:buBlip>
            </a:pPr>
            <a:r>
              <a:rPr lang="de-DE" sz="2400" dirty="0">
                <a:latin typeface="Helvetica Neue" panose="020B0604020202020204" charset="0"/>
              </a:rPr>
              <a:t>Schnelle Design-Problemlösungs-Sprints im Geiste eines Hackathons,</a:t>
            </a:r>
          </a:p>
          <a:p>
            <a:pPr marL="571500" indent="-571500">
              <a:spcAft>
                <a:spcPts val="1200"/>
              </a:spcAft>
              <a:buBlip>
                <a:blip r:embed="rId2"/>
              </a:buBlip>
            </a:pPr>
            <a:r>
              <a:rPr lang="de-DE" sz="2400" dirty="0">
                <a:latin typeface="Helvetica Neue" panose="020B0604020202020204" charset="0"/>
              </a:rPr>
              <a:t>Verwendung von Sandbox-Mitteln für den Kauf von Zeit oder die Beschäftigung von Mitarbeitenden für den Bau von Prototypen,</a:t>
            </a:r>
          </a:p>
          <a:p>
            <a:pPr marL="571500" indent="-571500">
              <a:spcAft>
                <a:spcPts val="1200"/>
              </a:spcAft>
              <a:buBlip>
                <a:blip r:embed="rId2"/>
              </a:buBlip>
            </a:pPr>
            <a:r>
              <a:rPr lang="de-DE" sz="2400" dirty="0">
                <a:latin typeface="Helvetica Neue" panose="020B0604020202020204" charset="0"/>
              </a:rPr>
              <a:t>Reservieren Sie Zeit für Innovationen und die Arbeit an Nebenprojekten.</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 4</a:t>
            </a:r>
          </a:p>
        </p:txBody>
      </p:sp>
      <p:sp>
        <p:nvSpPr>
          <p:cNvPr id="7" name="Textfeld 6">
            <a:extLst>
              <a:ext uri="{FF2B5EF4-FFF2-40B4-BE49-F238E27FC236}">
                <a16:creationId xmlns:a16="http://schemas.microsoft.com/office/drawing/2014/main" id="{AA71FA6F-8A44-1881-D00F-99F1B7E5CFA4}"/>
              </a:ext>
            </a:extLst>
          </p:cNvPr>
          <p:cNvSpPr txBox="1"/>
          <p:nvPr/>
        </p:nvSpPr>
        <p:spPr>
          <a:xfrm>
            <a:off x="1296000" y="1548000"/>
            <a:ext cx="16488000" cy="831600"/>
          </a:xfrm>
          <a:prstGeom prst="rect">
            <a:avLst/>
          </a:prstGeom>
          <a:noFill/>
        </p:spPr>
        <p:txBody>
          <a:bodyPr wrap="square">
            <a:noAutofit/>
          </a:bodyPr>
          <a:lstStyle/>
          <a:p>
            <a:r>
              <a:rPr lang="de-DE" sz="4700" b="1" dirty="0">
                <a:solidFill>
                  <a:srgbClr val="4D94B7"/>
                </a:solidFill>
                <a:latin typeface="Helvetica Neue" panose="020B0604020202020204" charset="0"/>
              </a:rPr>
              <a:t>1. Erkennen von Intrapreneur*innen in der Organisation</a:t>
            </a:r>
          </a:p>
        </p:txBody>
      </p:sp>
      <p:sp>
        <p:nvSpPr>
          <p:cNvPr id="10" name="Textfeld 9">
            <a:extLst>
              <a:ext uri="{FF2B5EF4-FFF2-40B4-BE49-F238E27FC236}">
                <a16:creationId xmlns:a16="http://schemas.microsoft.com/office/drawing/2014/main" id="{4F9851CA-75B9-FE63-2C0E-C4576A9289EA}"/>
              </a:ext>
            </a:extLst>
          </p:cNvPr>
          <p:cNvSpPr txBox="1"/>
          <p:nvPr/>
        </p:nvSpPr>
        <p:spPr>
          <a:xfrm>
            <a:off x="1296000" y="2304000"/>
            <a:ext cx="15408000" cy="523220"/>
          </a:xfrm>
          <a:prstGeom prst="rect">
            <a:avLst/>
          </a:prstGeom>
          <a:noFill/>
        </p:spPr>
        <p:txBody>
          <a:bodyPr wrap="square">
            <a:noAutofit/>
          </a:bodyPr>
          <a:lstStyle/>
          <a:p>
            <a:r>
              <a:rPr lang="de-DE"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1.1 Wie kann Intrapreneurship gefördert werden?</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de-DE"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Intrapreneurship-Eigenschaften</a:t>
            </a:r>
            <a:endParaRPr kumimoji="0" lang="de-DE"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2</a:t>
            </a:r>
            <a:endParaRPr kumimoji="0" lang="de-DE"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2.1 Teil 1: Innovativ + flexibel</a:t>
            </a:r>
          </a:p>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2.2 Teil 2: Intellektuell neugierig + beharrlich</a:t>
            </a:r>
          </a:p>
        </p:txBody>
      </p:sp>
    </p:spTree>
    <p:extLst>
      <p:ext uri="{BB962C8B-B14F-4D97-AF65-F5344CB8AC3E}">
        <p14:creationId xmlns:p14="http://schemas.microsoft.com/office/powerpoint/2010/main" val="286102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5184000"/>
          </a:xfrm>
          <a:prstGeom prst="rect">
            <a:avLst/>
          </a:prstGeom>
          <a:noFill/>
        </p:spPr>
        <p:txBody>
          <a:bodyPr wrap="square" rtlCol="0" anchor="ctr">
            <a:noAutofit/>
          </a:bodyPr>
          <a:lstStyle/>
          <a:p>
            <a:pPr>
              <a:lnSpc>
                <a:spcPct val="150000"/>
              </a:lnSpc>
            </a:pPr>
            <a:r>
              <a:rPr lang="de-DE" sz="2400" b="1" dirty="0">
                <a:latin typeface="Helvetica Neue" panose="020B0604020202020204" charset="0"/>
                <a:ea typeface="Microsoft Sans Serif" panose="020B0604020202020204" pitchFamily="34" charset="0"/>
                <a:cs typeface="Microsoft Sans Serif" panose="020B0604020202020204" pitchFamily="34" charset="0"/>
              </a:rPr>
              <a:t>Innovativ - </a:t>
            </a:r>
            <a:r>
              <a:rPr lang="de-DE" sz="2400" dirty="0">
                <a:latin typeface="Helvetica Neue" panose="020B0604020202020204" charset="0"/>
                <a:ea typeface="Microsoft Sans Serif" panose="020B0604020202020204" pitchFamily="34" charset="0"/>
                <a:cs typeface="Microsoft Sans Serif" panose="020B0604020202020204" pitchFamily="34" charset="0"/>
              </a:rPr>
              <a:t>Sie suchen immer nach neuen und verbesserten Methoden, um Dinge zu tun. Manche Menschen könnten dazu gedrängt werden, nach Wegen zu suchen, um bestehende Verfahren oder Waren schneller, kostengünstiger oder effektiver zu machen. Andere denken völlig anders, suchen nach neuen Lösungen und befürworten neue Konzepte.</a:t>
            </a:r>
          </a:p>
          <a:p>
            <a:pPr>
              <a:lnSpc>
                <a:spcPct val="150000"/>
              </a:lnSpc>
            </a:pPr>
            <a:endParaRPr lang="de-DE"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de-DE" sz="2400" b="1" dirty="0">
                <a:latin typeface="Helvetica Neue" panose="020B0604020202020204" charset="0"/>
                <a:ea typeface="Microsoft Sans Serif" panose="020B0604020202020204" pitchFamily="34" charset="0"/>
                <a:cs typeface="Microsoft Sans Serif" panose="020B0604020202020204" pitchFamily="34" charset="0"/>
              </a:rPr>
              <a:t>Flexibel - </a:t>
            </a:r>
            <a:r>
              <a:rPr lang="de-DE" sz="2400" dirty="0">
                <a:latin typeface="Helvetica Neue" panose="020B0604020202020204" charset="0"/>
                <a:ea typeface="Microsoft Sans Serif" panose="020B0604020202020204" pitchFamily="34" charset="0"/>
                <a:cs typeface="Microsoft Sans Serif" panose="020B0604020202020204" pitchFamily="34" charset="0"/>
              </a:rPr>
              <a:t>Diese Denkweise lehnt Selbstgefälligkeit und Starrheit ab. Es ist wichtig, dass man sich von oben nach unten verpflichtet, das zu tun, was getan werden muss, anstatt sich damit zufrieden zu geben, die Dinge immer wieder auf die gleiche Weise zu tun. Beides sind Personen, die ebenso gut spontane Entscheidungen treffen können, wie sie zahlreiche Hüte aufsetzen.</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Quellennr.:4</a:t>
            </a:r>
          </a:p>
        </p:txBody>
      </p:sp>
      <p:pic>
        <p:nvPicPr>
          <p:cNvPr id="2050" name="Picture 2" descr="Connect the jigsaw pieces into the shape of a light bulb">
            <a:extLst>
              <a:ext uri="{FF2B5EF4-FFF2-40B4-BE49-F238E27FC236}">
                <a16:creationId xmlns:a16="http://schemas.microsoft.com/office/drawing/2014/main" id="{6FA1A1C5-8626-3008-3EDF-47498A5EB4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12"/>
          <a:stretch/>
        </p:blipFill>
        <p:spPr bwMode="auto">
          <a:xfrm>
            <a:off x="14097000" y="1224000"/>
            <a:ext cx="2667000" cy="244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D0954147-B134-1478-A63F-5B407392074D}"/>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2. Intrapreneurship-Eigenschaften</a:t>
            </a:r>
          </a:p>
        </p:txBody>
      </p:sp>
      <p:sp>
        <p:nvSpPr>
          <p:cNvPr id="7" name="Textfeld 6">
            <a:extLst>
              <a:ext uri="{FF2B5EF4-FFF2-40B4-BE49-F238E27FC236}">
                <a16:creationId xmlns:a16="http://schemas.microsoft.com/office/drawing/2014/main" id="{C8339750-CC46-E3D6-52BC-7993B30965A2}"/>
              </a:ext>
            </a:extLst>
          </p:cNvPr>
          <p:cNvSpPr txBox="1"/>
          <p:nvPr/>
        </p:nvSpPr>
        <p:spPr>
          <a:xfrm>
            <a:off x="1296000" y="2304000"/>
            <a:ext cx="15408000" cy="523220"/>
          </a:xfrm>
          <a:prstGeom prst="rect">
            <a:avLst/>
          </a:prstGeom>
          <a:noFill/>
        </p:spPr>
        <p:txBody>
          <a:bodyPr wrap="square">
            <a:noAutofit/>
          </a:bodyPr>
          <a:lstStyle/>
          <a:p>
            <a:r>
              <a:rPr lang="de-DE"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2.1 Teil 1: Innovativ + flexibel</a:t>
            </a:r>
          </a:p>
        </p:txBody>
      </p:sp>
    </p:spTree>
    <p:extLst>
      <p:ext uri="{BB962C8B-B14F-4D97-AF65-F5344CB8AC3E}">
        <p14:creationId xmlns:p14="http://schemas.microsoft.com/office/powerpoint/2010/main" val="17186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583220"/>
            <a:ext cx="15840000" cy="4984780"/>
          </a:xfrm>
          <a:prstGeom prst="rect">
            <a:avLst/>
          </a:prstGeom>
          <a:noFill/>
        </p:spPr>
        <p:txBody>
          <a:bodyPr wrap="square" rtlCol="0" anchor="ctr">
            <a:noAutofit/>
          </a:bodyPr>
          <a:lstStyle/>
          <a:p>
            <a:pPr>
              <a:lnSpc>
                <a:spcPct val="150000"/>
              </a:lnSpc>
            </a:pPr>
            <a:r>
              <a:rPr lang="de-DE" sz="2400" b="1" dirty="0">
                <a:latin typeface="Helvetica Neue" panose="020B0604020202020204" charset="0"/>
                <a:ea typeface="Microsoft Sans Serif" panose="020B0604020202020204" pitchFamily="34" charset="0"/>
                <a:cs typeface="Microsoft Sans Serif" panose="020B0604020202020204" pitchFamily="34" charset="0"/>
              </a:rPr>
              <a:t>Intellektuell neugierig - </a:t>
            </a:r>
            <a:r>
              <a:rPr lang="de-DE" sz="2400" dirty="0">
                <a:latin typeface="Helvetica Neue" panose="020B0604020202020204" charset="0"/>
                <a:ea typeface="Microsoft Sans Serif" panose="020B0604020202020204" pitchFamily="34" charset="0"/>
                <a:cs typeface="Microsoft Sans Serif" panose="020B0604020202020204" pitchFamily="34" charset="0"/>
              </a:rPr>
              <a:t>Alle Berufe erfordern ständige Weiterbildung, aber diese Menschen werden alles tun, um zu lernen, was sie noch nicht wissen. Es ist ein ständiges Bestreben, die eigenen Fähigkeiten weiterzuentwickeln, aber auch das Bedürfnis zu beobachten, was andere tun, um anders zu handeln.</a:t>
            </a:r>
          </a:p>
          <a:p>
            <a:pPr>
              <a:lnSpc>
                <a:spcPct val="150000"/>
              </a:lnSpc>
            </a:pPr>
            <a:endParaRPr lang="de-DE"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de-DE" sz="2400" b="1" dirty="0">
                <a:latin typeface="Helvetica Neue" panose="020B0604020202020204" charset="0"/>
                <a:ea typeface="Microsoft Sans Serif" panose="020B0604020202020204" pitchFamily="34" charset="0"/>
                <a:cs typeface="Microsoft Sans Serif" panose="020B0604020202020204" pitchFamily="34" charset="0"/>
              </a:rPr>
              <a:t>Hartnäckig - </a:t>
            </a:r>
            <a:r>
              <a:rPr lang="de-DE" sz="2400" dirty="0">
                <a:latin typeface="Helvetica Neue" panose="020B0604020202020204" charset="0"/>
                <a:ea typeface="Microsoft Sans Serif" panose="020B0604020202020204" pitchFamily="34" charset="0"/>
                <a:cs typeface="Microsoft Sans Serif" panose="020B0604020202020204" pitchFamily="34" charset="0"/>
              </a:rPr>
              <a:t>Sowohl Intrapreneur*innen als auch Unternehmer*innen geben niemals auf, was sie anstreben, weil sie wissen, dass Misserfolge und Fehler ein notwendiger Teil des Lern- und Wachstumsprozesses sind. Es ist von entscheidender Bedeutung, Fehler zu überwinden und aus ihnen zu lernen sowie ein "Nein" als Antwort nicht zu akzeptieren.</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de-DE" sz="1200" dirty="0">
                <a:latin typeface="Helvetica Neue" panose="020B0604020202020204" charset="0"/>
                <a:ea typeface="Microsoft Sans Serif" panose="020B0604020202020204" pitchFamily="34" charset="0"/>
                <a:cs typeface="Microsoft Sans Serif" panose="020B0604020202020204" pitchFamily="34" charset="0"/>
              </a:rPr>
              <a:t>Quellennr.:4</a:t>
            </a:r>
          </a:p>
        </p:txBody>
      </p:sp>
      <p:pic>
        <p:nvPicPr>
          <p:cNvPr id="1026" name="Picture 2" descr="Persistence abstract concept">
            <a:extLst>
              <a:ext uri="{FF2B5EF4-FFF2-40B4-BE49-F238E27FC236}">
                <a16:creationId xmlns:a16="http://schemas.microsoft.com/office/drawing/2014/main" id="{8842E330-0AB7-AD28-626E-1374D8B37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9400" y="1364014"/>
            <a:ext cx="2600325" cy="2600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rious concept illustration">
            <a:extLst>
              <a:ext uri="{FF2B5EF4-FFF2-40B4-BE49-F238E27FC236}">
                <a16:creationId xmlns:a16="http://schemas.microsoft.com/office/drawing/2014/main" id="{D4697EE7-04A3-B604-7402-3CEB5568D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3400" y="1364014"/>
            <a:ext cx="2600325" cy="2600325"/>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AEDE6A26-9A03-713D-1193-81E52798F892}"/>
              </a:ext>
            </a:extLst>
          </p:cNvPr>
          <p:cNvSpPr txBox="1"/>
          <p:nvPr/>
        </p:nvSpPr>
        <p:spPr>
          <a:xfrm>
            <a:off x="1296000" y="1548000"/>
            <a:ext cx="15372000" cy="831600"/>
          </a:xfrm>
          <a:prstGeom prst="rect">
            <a:avLst/>
          </a:prstGeom>
          <a:noFill/>
        </p:spPr>
        <p:txBody>
          <a:bodyPr wrap="square">
            <a:noAutofit/>
          </a:bodyPr>
          <a:lstStyle/>
          <a:p>
            <a:r>
              <a:rPr lang="de-DE" sz="4800" b="1" dirty="0">
                <a:solidFill>
                  <a:srgbClr val="4D94B7"/>
                </a:solidFill>
                <a:latin typeface="Helvetica Neue" panose="020B0604020202020204" charset="0"/>
              </a:rPr>
              <a:t>2. Intrapreneurship-Eigenschaften</a:t>
            </a:r>
          </a:p>
        </p:txBody>
      </p:sp>
      <p:sp>
        <p:nvSpPr>
          <p:cNvPr id="7" name="Textfeld 6">
            <a:extLst>
              <a:ext uri="{FF2B5EF4-FFF2-40B4-BE49-F238E27FC236}">
                <a16:creationId xmlns:a16="http://schemas.microsoft.com/office/drawing/2014/main" id="{433DB7C7-89CA-9347-A22C-9944A1A02FFA}"/>
              </a:ext>
            </a:extLst>
          </p:cNvPr>
          <p:cNvSpPr txBox="1"/>
          <p:nvPr/>
        </p:nvSpPr>
        <p:spPr>
          <a:xfrm>
            <a:off x="1296000" y="2304000"/>
            <a:ext cx="15408000" cy="523220"/>
          </a:xfrm>
          <a:prstGeom prst="rect">
            <a:avLst/>
          </a:prstGeom>
          <a:noFill/>
        </p:spPr>
        <p:txBody>
          <a:bodyPr wrap="square">
            <a:noAutofit/>
          </a:bodyPr>
          <a:lstStyle/>
          <a:p>
            <a:r>
              <a:rPr lang="de-DE"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2.2 Teil 2: Intellektuell neugierig + beharrlich</a:t>
            </a:r>
          </a:p>
        </p:txBody>
      </p:sp>
    </p:spTree>
    <p:extLst>
      <p:ext uri="{BB962C8B-B14F-4D97-AF65-F5344CB8AC3E}">
        <p14:creationId xmlns:p14="http://schemas.microsoft.com/office/powerpoint/2010/main" val="207953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de-DE"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Merkmale von Intrapreneur*innen</a:t>
            </a:r>
            <a:endParaRPr kumimoji="0" lang="de-DE"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3</a:t>
            </a:r>
            <a:endParaRPr kumimoji="0" lang="de-DE"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Dynamisch</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3.2 Die Entwickler von Ideen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3.3 Triebkräfte des Wandels</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3.4 Bestimmt</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Gewidmet</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3.6. Fleißig</a:t>
            </a:r>
          </a:p>
        </p:txBody>
      </p:sp>
    </p:spTree>
    <p:extLst>
      <p:ext uri="{BB962C8B-B14F-4D97-AF65-F5344CB8AC3E}">
        <p14:creationId xmlns:p14="http://schemas.microsoft.com/office/powerpoint/2010/main" val="3869564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2206</Words>
  <Application>Microsoft Office PowerPoint</Application>
  <PresentationFormat>Benutzerdefiniert</PresentationFormat>
  <Paragraphs>188</Paragraphs>
  <Slides>24</Slides>
  <Notes>2</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24</vt:i4>
      </vt:variant>
    </vt:vector>
  </HeadingPairs>
  <TitlesOfParts>
    <vt:vector size="29"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 docId:6356D861003A12825FADD24A9F451AB6</cp:keywords>
  <cp:lastModifiedBy>Jennifer Voepel</cp:lastModifiedBy>
  <cp:revision>79</cp:revision>
  <dcterms:created xsi:type="dcterms:W3CDTF">2022-01-27T16:04:38Z</dcterms:created>
  <dcterms:modified xsi:type="dcterms:W3CDTF">2024-02-05T00:14:13Z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