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2"/>
  </p:notesMasterIdLst>
  <p:handoutMasterIdLst>
    <p:handoutMasterId r:id="rId23"/>
  </p:handoutMasterIdLst>
  <p:sldIdLst>
    <p:sldId id="277" r:id="rId3"/>
    <p:sldId id="278" r:id="rId4"/>
    <p:sldId id="279" r:id="rId5"/>
    <p:sldId id="289" r:id="rId6"/>
    <p:sldId id="280" r:id="rId7"/>
    <p:sldId id="291" r:id="rId8"/>
    <p:sldId id="292" r:id="rId9"/>
    <p:sldId id="293" r:id="rId10"/>
    <p:sldId id="294" r:id="rId11"/>
    <p:sldId id="295" r:id="rId12"/>
    <p:sldId id="296" r:id="rId13"/>
    <p:sldId id="297" r:id="rId14"/>
    <p:sldId id="298" r:id="rId15"/>
    <p:sldId id="299" r:id="rId16"/>
    <p:sldId id="285" r:id="rId17"/>
    <p:sldId id="300" r:id="rId18"/>
    <p:sldId id="290" r:id="rId19"/>
    <p:sldId id="268" r:id="rId20"/>
    <p:sldId id="287" r:id="rId2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60" autoAdjust="0"/>
    <p:restoredTop sz="94663"/>
  </p:normalViewPr>
  <p:slideViewPr>
    <p:cSldViewPr>
      <p:cViewPr varScale="1">
        <p:scale>
          <a:sx n="45" d="100"/>
          <a:sy n="45" d="100"/>
        </p:scale>
        <p:origin x="976" y="56"/>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it-IT" b="1" noProof="0" dirty="0">
            <a:solidFill>
              <a:srgbClr val="002060"/>
            </a:solidFill>
          </a:endParaRP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it-IT"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it-IT"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a:t>
          </a:r>
          <a:endParaRPr lang="it-IT"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it-IT"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5">
        <dgm:presLayoutVars>
          <dgm:bulletEnabled val="1"/>
        </dgm:presLayoutVars>
      </dgm:prSet>
      <dgm:spPr/>
    </dgm:pt>
    <dgm:pt modelId="{F824DB6B-18D8-43AE-97D5-7DF5CCA0D0CC}" type="pres">
      <dgm:prSet presAssocID="{BA48792A-09E3-4E8F-8399-B2824D694D0A}"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3FC52BE6-AE69-4493-AEC5-4508C3F33901}" type="presOf" srcId="{1C9EAC91-5B97-4961-B8A5-E15FAC9DE81F}" destId="{95F77365-533F-47D4-94C6-8E9CFA98F286}" srcOrd="0" destOrd="0" presId="urn:microsoft.com/office/officeart/2005/8/layout/pyramid2"/>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rgbClr val="002060"/>
        </a:solidFill>
      </dgm:spPr>
      <dgm:t>
        <a:bodyPr/>
        <a:lstStyle/>
        <a:p>
          <a:r>
            <a:rPr lang="it-IT"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Consapevolezza</a:t>
          </a:r>
          <a:r>
            <a:rPr lang="it-IT" b="1" noProof="0" dirty="0">
              <a:solidFill>
                <a:schemeClr val="bg1"/>
              </a:solidFill>
            </a:rPr>
            <a:t> </a:t>
          </a: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it-IT"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it-IT"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it-IT" b="1" noProof="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Ricavo</a:t>
          </a:r>
          <a:r>
            <a:rPr lang="it-IT" b="1" noProof="0" dirty="0">
              <a:solidFill>
                <a:srgbClr val="002060"/>
              </a:solidFill>
            </a:rPr>
            <a:t> </a:t>
          </a: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it-IT"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it-IT"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it-IT"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6">
        <dgm:presLayoutVars>
          <dgm:bulletEnabled val="1"/>
        </dgm:presLayoutVars>
      </dgm:prSet>
      <dgm:spPr/>
    </dgm:pt>
    <dgm:pt modelId="{F824DB6B-18D8-43AE-97D5-7DF5CCA0D0CC}" type="pres">
      <dgm:prSet presAssocID="{BA48792A-09E3-4E8F-8399-B2824D694D0A}" presName="aSpace" presStyleCnt="0"/>
      <dgm:spPr/>
    </dgm:pt>
    <dgm:pt modelId="{956A2C28-B55D-472D-BF22-6E15C5B3E9EC}" type="pres">
      <dgm:prSet presAssocID="{42FA561C-38C2-4CA6-8472-7AEDCBA5B515}" presName="aNode" presStyleLbl="fgAcc1" presStyleIdx="1" presStyleCnt="6">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2" presStyleCnt="6">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3" presStyleCnt="6">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4" presStyleCnt="6">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5" presStyleCnt="6">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2" destOrd="0" parTransId="{56B049B6-314C-4991-8B45-4161CDF88305}" sibTransId="{D64842ED-7C2E-49ED-9712-C418C2852220}"/>
    <dgm:cxn modelId="{D2AF3A8B-B13D-4716-AC9F-C222987952B9}" srcId="{76F7C92C-95B3-4C77-BF42-07F63CFA7277}" destId="{7FA5B746-FC89-4525-BFE8-17D25F012049}" srcOrd="3" destOrd="0" parTransId="{218684D3-BE51-4F66-B1A2-B0D2D0387520}" sibTransId="{285AAC65-F2CF-43B8-B772-3BFD871313E1}"/>
    <dgm:cxn modelId="{A9BA1BA2-18A5-4864-86B7-906DC8F468A2}" srcId="{76F7C92C-95B3-4C77-BF42-07F63CFA7277}" destId="{C37E99CB-7949-41B6-BE4A-BB9D1263DDAA}" srcOrd="4"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5"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1"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A6AB3A03-C716-438C-AFC3-BFC8BF19683A}" type="presParOf" srcId="{AE91E50F-FEB9-4D3B-92C5-037B24570C16}" destId="{956A2C28-B55D-472D-BF22-6E15C5B3E9EC}" srcOrd="2" destOrd="0" presId="urn:microsoft.com/office/officeart/2005/8/layout/pyramid2"/>
    <dgm:cxn modelId="{78488717-A33B-44F7-BEAC-D3B0B48191C7}" type="presParOf" srcId="{AE91E50F-FEB9-4D3B-92C5-037B24570C16}" destId="{3171307B-C6E5-44BD-9637-9FDE732EED5D}" srcOrd="3" destOrd="0" presId="urn:microsoft.com/office/officeart/2005/8/layout/pyramid2"/>
    <dgm:cxn modelId="{53E39B61-B3C3-413E-8C05-99A81A49C2E6}" type="presParOf" srcId="{AE91E50F-FEB9-4D3B-92C5-037B24570C16}" destId="{95F77365-533F-47D4-94C6-8E9CFA98F286}" srcOrd="4" destOrd="0" presId="urn:microsoft.com/office/officeart/2005/8/layout/pyramid2"/>
    <dgm:cxn modelId="{9635D27F-32BB-4DDA-8F7E-60DCE9A532EB}" type="presParOf" srcId="{AE91E50F-FEB9-4D3B-92C5-037B24570C16}" destId="{88974EFA-CC43-4FCE-A5B5-E1B1CD1FBB6E}" srcOrd="5" destOrd="0" presId="urn:microsoft.com/office/officeart/2005/8/layout/pyramid2"/>
    <dgm:cxn modelId="{65A2AE16-6B83-4963-890C-D05B0395F6FF}" type="presParOf" srcId="{AE91E50F-FEB9-4D3B-92C5-037B24570C16}" destId="{1485D2D0-AEAF-4DB0-A30C-83331FED44B5}" srcOrd="6" destOrd="0" presId="urn:microsoft.com/office/officeart/2005/8/layout/pyramid2"/>
    <dgm:cxn modelId="{A6CE9805-3E4D-4BF4-AFAE-BEF066DC12E6}" type="presParOf" srcId="{AE91E50F-FEB9-4D3B-92C5-037B24570C16}" destId="{43C65181-0096-4996-A15E-A24FEDBCDCB6}" srcOrd="7" destOrd="0" presId="urn:microsoft.com/office/officeart/2005/8/layout/pyramid2"/>
    <dgm:cxn modelId="{C8BDD98A-502A-4C20-AF37-6541CD4D4442}" type="presParOf" srcId="{AE91E50F-FEB9-4D3B-92C5-037B24570C16}" destId="{F4253412-B33B-4FD1-A77C-FCEE3D25E1F1}" srcOrd="8" destOrd="0" presId="urn:microsoft.com/office/officeart/2005/8/layout/pyramid2"/>
    <dgm:cxn modelId="{583240EE-402E-4685-9C89-5EBB4386B746}" type="presParOf" srcId="{AE91E50F-FEB9-4D3B-92C5-037B24570C16}" destId="{959F2AA2-1625-4F1F-A07B-5CF4FF0349ED}" srcOrd="9" destOrd="0" presId="urn:microsoft.com/office/officeart/2005/8/layout/pyramid2"/>
    <dgm:cxn modelId="{5A3C5044-7546-4E86-BA88-D94FACA4ABE7}" type="presParOf" srcId="{AE91E50F-FEB9-4D3B-92C5-037B24570C16}" destId="{AAD1F299-A1E9-4099-99D9-195913EA63C8}" srcOrd="10" destOrd="0" presId="urn:microsoft.com/office/officeart/2005/8/layout/pyramid2"/>
    <dgm:cxn modelId="{2FA6C8EF-4395-443B-8D93-BBDA0228E71D}" type="presParOf" srcId="{AE91E50F-FEB9-4D3B-92C5-037B24570C16}" destId="{FEFED6D9-E195-4F4B-8520-6CFC4D826FF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b="1" noProof="0" dirty="0">
            <a:solidFill>
              <a:schemeClr val="bg1"/>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b="1" noProof="0" dirty="0">
            <a:solidFill>
              <a:schemeClr val="bg1"/>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b="1" noProof="0" dirty="0">
            <a:solidFill>
              <a:schemeClr val="bg1"/>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Ricavo </a:t>
          </a:r>
          <a:endParaRPr lang="en-US" b="1" noProof="0" dirty="0">
            <a:solidFill>
              <a:schemeClr val="bg1"/>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rgbClr val="002060"/>
        </a:solidFill>
      </dgm:spPr>
      <dgm:t>
        <a:bodyPr/>
        <a:lstStyle/>
        <a:p>
          <a:r>
            <a:rPr lang="en-US"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Referenza </a:t>
          </a:r>
          <a:endParaRPr lang="en-US" b="1" noProof="0" dirty="0">
            <a:solidFill>
              <a:schemeClr val="bg1"/>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1408244" y="0"/>
          <a:ext cx="4343400" cy="4343400"/>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79945" y="434764"/>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it-IT" sz="2500" b="1" kern="1200" noProof="0" dirty="0">
            <a:solidFill>
              <a:srgbClr val="002060"/>
            </a:solidFill>
          </a:endParaRPr>
        </a:p>
      </dsp:txBody>
      <dsp:txXfrm>
        <a:off x="3610093" y="464912"/>
        <a:ext cx="2762914" cy="557281"/>
      </dsp:txXfrm>
    </dsp:sp>
    <dsp:sp modelId="{95F77365-533F-47D4-94C6-8E9CFA98F286}">
      <dsp:nvSpPr>
        <dsp:cNvPr id="0" name=""/>
        <dsp:cNvSpPr/>
      </dsp:nvSpPr>
      <dsp:spPr>
        <a:xfrm>
          <a:off x="3579945" y="1129538"/>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it-IT" sz="2500" b="1" kern="1200" noProof="0" dirty="0">
            <a:solidFill>
              <a:srgbClr val="002060"/>
            </a:solidFill>
          </a:endParaRPr>
        </a:p>
      </dsp:txBody>
      <dsp:txXfrm>
        <a:off x="3610093" y="1159686"/>
        <a:ext cx="2762914" cy="557281"/>
      </dsp:txXfrm>
    </dsp:sp>
    <dsp:sp modelId="{1485D2D0-AEAF-4DB0-A30C-83331FED44B5}">
      <dsp:nvSpPr>
        <dsp:cNvPr id="0" name=""/>
        <dsp:cNvSpPr/>
      </dsp:nvSpPr>
      <dsp:spPr>
        <a:xfrm>
          <a:off x="3579945" y="1824312"/>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it-IT" sz="2500" b="1" kern="1200" noProof="0" dirty="0">
            <a:solidFill>
              <a:srgbClr val="002060"/>
            </a:solidFill>
          </a:endParaRPr>
        </a:p>
      </dsp:txBody>
      <dsp:txXfrm>
        <a:off x="3610093" y="1854460"/>
        <a:ext cx="2762914" cy="557281"/>
      </dsp:txXfrm>
    </dsp:sp>
    <dsp:sp modelId="{F4253412-B33B-4FD1-A77C-FCEE3D25E1F1}">
      <dsp:nvSpPr>
        <dsp:cNvPr id="0" name=""/>
        <dsp:cNvSpPr/>
      </dsp:nvSpPr>
      <dsp:spPr>
        <a:xfrm>
          <a:off x="3579945" y="2519087"/>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a:t>
          </a:r>
          <a:endParaRPr lang="it-IT" sz="2500" b="1" kern="1200" noProof="0" dirty="0">
            <a:solidFill>
              <a:srgbClr val="002060"/>
            </a:solidFill>
          </a:endParaRPr>
        </a:p>
      </dsp:txBody>
      <dsp:txXfrm>
        <a:off x="3610093" y="2549235"/>
        <a:ext cx="2762914" cy="557281"/>
      </dsp:txXfrm>
    </dsp:sp>
    <dsp:sp modelId="{AAD1F299-A1E9-4099-99D9-195913EA63C8}">
      <dsp:nvSpPr>
        <dsp:cNvPr id="0" name=""/>
        <dsp:cNvSpPr/>
      </dsp:nvSpPr>
      <dsp:spPr>
        <a:xfrm>
          <a:off x="3579945" y="3213861"/>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it-IT" sz="2500" b="1" kern="1200" noProof="0" dirty="0">
            <a:solidFill>
              <a:srgbClr val="002060"/>
            </a:solidFill>
          </a:endParaRPr>
        </a:p>
      </dsp:txBody>
      <dsp:txXfrm>
        <a:off x="3610093" y="3244009"/>
        <a:ext cx="2762914" cy="557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14358" y="524590"/>
          <a:ext cx="3391622" cy="617585"/>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Consapevolezza</a:t>
          </a:r>
          <a:r>
            <a:rPr lang="it-IT" sz="2500" b="1" kern="1200" noProof="0" dirty="0">
              <a:solidFill>
                <a:schemeClr val="bg1"/>
              </a:solidFill>
            </a:rPr>
            <a:t> </a:t>
          </a:r>
        </a:p>
      </dsp:txBody>
      <dsp:txXfrm>
        <a:off x="3544506" y="554738"/>
        <a:ext cx="3331326" cy="557289"/>
      </dsp:txXfrm>
    </dsp:sp>
    <dsp:sp modelId="{956A2C28-B55D-472D-BF22-6E15C5B3E9EC}">
      <dsp:nvSpPr>
        <dsp:cNvPr id="0" name=""/>
        <dsp:cNvSpPr/>
      </dsp:nvSpPr>
      <dsp:spPr>
        <a:xfrm>
          <a:off x="3514358" y="121937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it-IT" sz="2500" b="1" kern="1200" noProof="0" dirty="0">
            <a:solidFill>
              <a:srgbClr val="002060"/>
            </a:solidFill>
          </a:endParaRPr>
        </a:p>
      </dsp:txBody>
      <dsp:txXfrm>
        <a:off x="3544506" y="1249521"/>
        <a:ext cx="3331326" cy="557289"/>
      </dsp:txXfrm>
    </dsp:sp>
    <dsp:sp modelId="{95F77365-533F-47D4-94C6-8E9CFA98F286}">
      <dsp:nvSpPr>
        <dsp:cNvPr id="0" name=""/>
        <dsp:cNvSpPr/>
      </dsp:nvSpPr>
      <dsp:spPr>
        <a:xfrm>
          <a:off x="3514358" y="191415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it-IT" sz="2500" b="1" kern="1200" noProof="0" dirty="0">
            <a:solidFill>
              <a:srgbClr val="002060"/>
            </a:solidFill>
          </a:endParaRPr>
        </a:p>
      </dsp:txBody>
      <dsp:txXfrm>
        <a:off x="3544506" y="1944304"/>
        <a:ext cx="3331326" cy="557289"/>
      </dsp:txXfrm>
    </dsp:sp>
    <dsp:sp modelId="{1485D2D0-AEAF-4DB0-A30C-83331FED44B5}">
      <dsp:nvSpPr>
        <dsp:cNvPr id="0" name=""/>
        <dsp:cNvSpPr/>
      </dsp:nvSpPr>
      <dsp:spPr>
        <a:xfrm>
          <a:off x="3514358" y="2608939"/>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it-IT" sz="2500" b="1" kern="1200" noProof="0" dirty="0">
            <a:solidFill>
              <a:srgbClr val="002060"/>
            </a:solidFill>
          </a:endParaRPr>
        </a:p>
      </dsp:txBody>
      <dsp:txXfrm>
        <a:off x="3544506" y="2639087"/>
        <a:ext cx="3331326" cy="557289"/>
      </dsp:txXfrm>
    </dsp:sp>
    <dsp:sp modelId="{F4253412-B33B-4FD1-A77C-FCEE3D25E1F1}">
      <dsp:nvSpPr>
        <dsp:cNvPr id="0" name=""/>
        <dsp:cNvSpPr/>
      </dsp:nvSpPr>
      <dsp:spPr>
        <a:xfrm>
          <a:off x="3514358" y="330372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Ricavo</a:t>
          </a:r>
          <a:r>
            <a:rPr lang="it-IT" sz="2500" b="1" kern="1200" noProof="0" dirty="0">
              <a:solidFill>
                <a:srgbClr val="002060"/>
              </a:solidFill>
            </a:rPr>
            <a:t> </a:t>
          </a:r>
        </a:p>
      </dsp:txBody>
      <dsp:txXfrm>
        <a:off x="3544506" y="3333871"/>
        <a:ext cx="3331326" cy="557289"/>
      </dsp:txXfrm>
    </dsp:sp>
    <dsp:sp modelId="{AAD1F299-A1E9-4099-99D9-195913EA63C8}">
      <dsp:nvSpPr>
        <dsp:cNvPr id="0" name=""/>
        <dsp:cNvSpPr/>
      </dsp:nvSpPr>
      <dsp:spPr>
        <a:xfrm>
          <a:off x="3514358" y="399850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it-IT" sz="2500" b="1" kern="1200" noProof="0" dirty="0">
            <a:solidFill>
              <a:srgbClr val="002060"/>
            </a:solidFill>
          </a:endParaRPr>
        </a:p>
      </dsp:txBody>
      <dsp:txXfrm>
        <a:off x="3544506" y="4028654"/>
        <a:ext cx="3331326" cy="55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sz="3100" b="1" kern="1200" noProof="0" dirty="0">
            <a:solidFill>
              <a:schemeClr val="bg1"/>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sz="3100" b="1" kern="1200" noProof="0" dirty="0">
            <a:solidFill>
              <a:srgbClr val="002060"/>
            </a:solidFill>
          </a:endParaRPr>
        </a:p>
      </dsp:txBody>
      <dsp:txXfrm>
        <a:off x="3550575" y="3897142"/>
        <a:ext cx="3319188" cy="669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sz="3100" b="1" kern="1200" noProof="0" dirty="0">
            <a:solidFill>
              <a:schemeClr val="bg1"/>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sz="3100" b="1" kern="1200" noProof="0" dirty="0">
            <a:solidFill>
              <a:srgbClr val="002060"/>
            </a:solidFill>
          </a:endParaRPr>
        </a:p>
      </dsp:txBody>
      <dsp:txXfrm>
        <a:off x="3550575" y="3897142"/>
        <a:ext cx="3319188" cy="669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sz="3100" b="1" kern="1200" noProof="0" dirty="0">
            <a:solidFill>
              <a:schemeClr val="bg1"/>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sz="3100" b="1" kern="1200" noProof="0" dirty="0">
            <a:solidFill>
              <a:srgbClr val="002060"/>
            </a:solidFill>
          </a:endParaRPr>
        </a:p>
      </dsp:txBody>
      <dsp:txXfrm>
        <a:off x="3550575" y="3897142"/>
        <a:ext cx="3319188" cy="669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Ricavo </a:t>
          </a:r>
          <a:endParaRPr lang="en-US" sz="3100" b="1" kern="1200" noProof="0" dirty="0">
            <a:solidFill>
              <a:schemeClr val="bg1"/>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Referenza </a:t>
          </a:r>
          <a:endParaRPr lang="en-US" sz="3100" b="1" kern="1200" noProof="0" dirty="0">
            <a:solidFill>
              <a:srgbClr val="002060"/>
            </a:solidFill>
          </a:endParaRPr>
        </a:p>
      </dsp:txBody>
      <dsp:txXfrm>
        <a:off x="3550575" y="3897142"/>
        <a:ext cx="3319188" cy="669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Acquisizione </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Attivazione </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Fidelizzazione  </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Ricavo </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Referenza </a:t>
          </a:r>
          <a:endParaRPr lang="en-US" sz="3100" b="1" kern="1200" noProof="0" dirty="0">
            <a:solidFill>
              <a:schemeClr val="bg1"/>
            </a:solidFill>
          </a:endParaRPr>
        </a:p>
      </dsp:txBody>
      <dsp:txXfrm>
        <a:off x="3550575" y="3897142"/>
        <a:ext cx="3319188" cy="6694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02/02/2024</a:t>
            </a:fld>
            <a:endParaRPr lang="es-ES" dirty="0"/>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dirty="0"/>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02/02/2024</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dirty="0"/>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24C3282-B3AE-4A99-BAF5-A2BE9A86BDC0}" type="slidenum">
              <a:rPr lang="es-ES" smtClean="0"/>
              <a:t>2</a:t>
            </a:fld>
            <a:endParaRPr lang="es-ES" dirty="0"/>
          </a:p>
        </p:txBody>
      </p:sp>
    </p:spTree>
    <p:extLst>
      <p:ext uri="{BB962C8B-B14F-4D97-AF65-F5344CB8AC3E}">
        <p14:creationId xmlns:p14="http://schemas.microsoft.com/office/powerpoint/2010/main" val="3896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3" name="Grafik 2" descr="Ein Bild, das Text, Schrift, Electric Blue (Farbe), Screenshot enthält.&#10;&#10;Automatisch generierte Beschreibung">
            <a:extLst>
              <a:ext uri="{FF2B5EF4-FFF2-40B4-BE49-F238E27FC236}">
                <a16:creationId xmlns:a16="http://schemas.microsoft.com/office/drawing/2014/main" id="{B0220CBD-8863-397E-CBA7-049A07C4AA0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5" name="Textfeld 4">
            <a:extLst>
              <a:ext uri="{FF2B5EF4-FFF2-40B4-BE49-F238E27FC236}">
                <a16:creationId xmlns:a16="http://schemas.microsoft.com/office/drawing/2014/main" id="{922C4458-CE74-B744-1E5C-A17FDA04CC51}"/>
              </a:ext>
            </a:extLst>
          </p:cNvPr>
          <p:cNvSpPr txBox="1"/>
          <p:nvPr userDrawn="1"/>
        </p:nvSpPr>
        <p:spPr>
          <a:xfrm>
            <a:off x="3992400" y="9432000"/>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	</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Grafik 5" descr="Ein Bild, das Symbol, Schrift, Grafiken, Logo enthält.&#10;&#10;Automatisch generierte Beschreibung">
            <a:extLst>
              <a:ext uri="{FF2B5EF4-FFF2-40B4-BE49-F238E27FC236}">
                <a16:creationId xmlns:a16="http://schemas.microsoft.com/office/drawing/2014/main" id="{DFA980BF-62D7-0B90-BFA5-F080EF0C349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15" name="Grafik 14" descr="Ein Bild, das Text, Schrift, Electric Blue (Farbe), Screenshot enthält.&#10;&#10;Automatisch generierte Beschreibung">
            <a:extLst>
              <a:ext uri="{FF2B5EF4-FFF2-40B4-BE49-F238E27FC236}">
                <a16:creationId xmlns:a16="http://schemas.microsoft.com/office/drawing/2014/main" id="{B34196AA-B695-EEA8-95C4-8F4EB55F3EE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17" name="Textfeld 16">
            <a:extLst>
              <a:ext uri="{FF2B5EF4-FFF2-40B4-BE49-F238E27FC236}">
                <a16:creationId xmlns:a16="http://schemas.microsoft.com/office/drawing/2014/main" id="{A6AD9ECC-DDEA-8C1E-A35B-CB8C0A68B6E9}"/>
              </a:ext>
            </a:extLst>
          </p:cNvPr>
          <p:cNvSpPr txBox="1"/>
          <p:nvPr userDrawn="1"/>
        </p:nvSpPr>
        <p:spPr>
          <a:xfrm>
            <a:off x="3992400" y="9400990"/>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8" name="Grafik 17" descr="Ein Bild, das Symbol, Schrift, Grafiken, Logo enthält.&#10;&#10;Automatisch generierte Beschreibung">
            <a:extLst>
              <a:ext uri="{FF2B5EF4-FFF2-40B4-BE49-F238E27FC236}">
                <a16:creationId xmlns:a16="http://schemas.microsoft.com/office/drawing/2014/main" id="{EA1F59AB-E442-612D-F232-87E2E78444B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591572" y="9400989"/>
            <a:ext cx="1646297" cy="576000"/>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g-NG" sz="36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Guida introduttiva per l’utente al funnel AARRR!</a:t>
            </a:r>
            <a:endParaRPr kumimoji="0" lang="ig-NG" sz="3600" b="1" i="0" u="none" strike="noStrike" kern="0" cap="none" normalizeH="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Acquisizione — La fase principale</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La fase di acquisizione segna il momento in cui l'utente viene introdotto per la prima volta al prodotto/servizio fornito dall'azienda.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Idealmente, questa fase dovrebbe portare a un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primo contatto tangibile </a:t>
            </a:r>
            <a:r>
              <a:rPr lang="it-IT" sz="2400" kern="0" dirty="0">
                <a:latin typeface="Helvetica Neue" panose="020B0604020202020204"/>
                <a:ea typeface="Microsoft Sans Serif" panose="020B0604020202020204" pitchFamily="34" charset="0"/>
                <a:cs typeface="Microsoft Sans Serif" panose="020B0604020202020204" pitchFamily="34" charset="0"/>
              </a:rPr>
              <a:t>ciò si traduce in genere nell'abbonamento alla newsletter dell'azienda: tutto ciò che può dimostrare per l'interesse dell'utente nella nostra offerta</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Le metriche di acquisizione spesso si basano sulle interazioni concrete con i canali di marketing utilizzati per promuovere l'offerta al pubblico più ampio — e non nel mero senso del numero di visite — e qualificabili da collegamenti concreti con gli utenti (ad esempio, la loro email di numero di telefono).</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1770025041"/>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5BBF848B-2111-A896-D4B3-3694F2B44957}"/>
              </a:ext>
            </a:extLst>
          </p:cNvPr>
          <p:cNvSpPr txBox="1"/>
          <p:nvPr/>
        </p:nvSpPr>
        <p:spPr>
          <a:xfrm>
            <a:off x="1296000" y="1548000"/>
            <a:ext cx="16020000" cy="830997"/>
          </a:xfrm>
          <a:prstGeom prst="rect">
            <a:avLst/>
          </a:prstGeom>
          <a:noFill/>
        </p:spPr>
        <p:txBody>
          <a:bodyPr wrap="square" rtlCol="0">
            <a:noAutofit/>
          </a:bodyPr>
          <a:lstStyle/>
          <a:p>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Fasi principali del </a:t>
            </a:r>
            <a:r>
              <a:rPr lang="it-IT"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funnel</a:t>
            </a:r>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dei Pirati alias modello AARRR!</a:t>
            </a:r>
          </a:p>
        </p:txBody>
      </p:sp>
    </p:spTree>
    <p:extLst>
      <p:ext uri="{BB962C8B-B14F-4D97-AF65-F5344CB8AC3E}">
        <p14:creationId xmlns:p14="http://schemas.microsoft.com/office/powerpoint/2010/main" val="261504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Attivazione — Stimolare ulteriormente i contatti lead</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La fase di attivazione segna il momento in cui l'organizzazione stimola un ulteriore interesse per gli utenti.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È importante tenere a mente che solo una piccola percentuale di utenti principali ha il potenziale di diventare clienti attivi.</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Nella fase, la priorità per le organizzazioni è aumentare il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tasso di attivazione </a:t>
            </a:r>
            <a:r>
              <a:rPr lang="it-IT" sz="2400" kern="0" dirty="0">
                <a:latin typeface="Helvetica Neue" panose="020B0604020202020204"/>
                <a:ea typeface="Microsoft Sans Serif" panose="020B0604020202020204" pitchFamily="34" charset="0"/>
                <a:cs typeface="Microsoft Sans Serif" panose="020B0604020202020204" pitchFamily="34" charset="0"/>
              </a:rPr>
              <a:t>cercando di nascondere il maggior numero possibile di contatti lead in utenti reali (acquirente)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Le metriche di attivazione spesso si basano sul rapporto visite/acquisto (download), confrontando il numero di acquisto (download) dell'offerta data per numero di "primi contatti".</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666705920"/>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9C5B71BA-EC92-0C38-3F2E-EC3FBD13B97E}"/>
              </a:ext>
            </a:extLst>
          </p:cNvPr>
          <p:cNvSpPr txBox="1"/>
          <p:nvPr/>
        </p:nvSpPr>
        <p:spPr>
          <a:xfrm>
            <a:off x="1296000" y="1548000"/>
            <a:ext cx="16020000" cy="830997"/>
          </a:xfrm>
          <a:prstGeom prst="rect">
            <a:avLst/>
          </a:prstGeom>
          <a:noFill/>
        </p:spPr>
        <p:txBody>
          <a:bodyPr wrap="square" rtlCol="0">
            <a:noAutofit/>
          </a:bodyPr>
          <a:lstStyle/>
          <a:p>
            <a:r>
              <a:rPr lang="it-IT" sz="4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Fasi principali del funnel dei Pirati alias modello AARRR!</a:t>
            </a:r>
          </a:p>
        </p:txBody>
      </p:sp>
    </p:spTree>
    <p:extLst>
      <p:ext uri="{BB962C8B-B14F-4D97-AF65-F5344CB8AC3E}">
        <p14:creationId xmlns:p14="http://schemas.microsoft.com/office/powerpoint/2010/main" val="11367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Fidelizzazione— Curare la fidelizzazione dei clienti</a:t>
            </a: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7219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La fase di conservazione segna il momento in cui l'organizzazione mira a mantenere l'interesse dei clienti.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Anche una percentuale minore di contatti lead diventa clienti fedeli: sono abbastanza soddisfatti da riporre la loro fiducia su di noi nel corso del tempo, ancora e ancora, o l'effetto WOW finalmente svanisce?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Questa è la fase più complessa per l'analisi delle metriche, ma è anche la più rilevante in quanto è altamente indicativa del valore che le persone associano all'offerta e alla misura in cui soddisfa le loro aspettative.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Un tasso di fidelizzazione positivo consolida anche la reputazione dell'organizzazione e l'immagine complessiva del marchio</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p:txBody>
      </p:sp>
      <p:graphicFrame>
        <p:nvGraphicFramePr>
          <p:cNvPr id="4" name="Diagramma 3"/>
          <p:cNvGraphicFramePr/>
          <p:nvPr>
            <p:extLst>
              <p:ext uri="{D42A27DB-BD31-4B8C-83A1-F6EECF244321}">
                <p14:modId xmlns:p14="http://schemas.microsoft.com/office/powerpoint/2010/main" val="4140324766"/>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1">
            <a:extLst>
              <a:ext uri="{FF2B5EF4-FFF2-40B4-BE49-F238E27FC236}">
                <a16:creationId xmlns:a16="http://schemas.microsoft.com/office/drawing/2014/main" id="{E014E18D-4BC7-AA40-1AE8-B39B249CD4F5}"/>
              </a:ext>
            </a:extLst>
          </p:cNvPr>
          <p:cNvSpPr txBox="1"/>
          <p:nvPr/>
        </p:nvSpPr>
        <p:spPr>
          <a:xfrm>
            <a:off x="1296000" y="1548000"/>
            <a:ext cx="16020000" cy="830997"/>
          </a:xfrm>
          <a:prstGeom prst="rect">
            <a:avLst/>
          </a:prstGeom>
          <a:noFill/>
        </p:spPr>
        <p:txBody>
          <a:bodyPr wrap="square" rtlCol="0">
            <a:noAutofit/>
          </a:bodyPr>
          <a:lstStyle/>
          <a:p>
            <a:r>
              <a:rPr lang="it-IT" sz="4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Fasi principali del funnel dei Pirati alias modello AARRR!</a:t>
            </a:r>
          </a:p>
        </p:txBody>
      </p:sp>
    </p:spTree>
    <p:extLst>
      <p:ext uri="{BB962C8B-B14F-4D97-AF65-F5344CB8AC3E}">
        <p14:creationId xmlns:p14="http://schemas.microsoft.com/office/powerpoint/2010/main" val="76220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Ricavo — Tempo di profitto </a:t>
            </a: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La fase delle entrate segna il momento in cui l'organizzazione guarda alla monetizzazione dell'offerta e come una migliore percezione di quanto sia redditizia.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Se il lavoro svolto durante le fasi precedenti è stato efficace e ben progettato, i ricavi diventano un sottoprodotto "semplice". Le prove che raccogliamo da questa fase di valutazione sono più indicative di qualsiasi altra prestazione in atto.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a:t>
            </a:r>
            <a:r>
              <a:rPr lang="it-IT" sz="2400" kern="0" dirty="0">
                <a:latin typeface="Helvetica Neue" panose="020B0604020202020204"/>
                <a:ea typeface="Microsoft Sans Serif" panose="020B0604020202020204" pitchFamily="34" charset="0"/>
                <a:cs typeface="Microsoft Sans Serif" panose="020B0604020202020204" pitchFamily="34" charset="0"/>
              </a:rPr>
              <a:t>Se i risultati sono al di sotto delle aspettative:</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it-IT" sz="2400" kern="0" dirty="0">
                <a:latin typeface="Helvetica Neue" panose="020B0604020202020204"/>
                <a:ea typeface="Microsoft Sans Serif" panose="020B0604020202020204" pitchFamily="34" charset="0"/>
                <a:cs typeface="Microsoft Sans Serif" panose="020B0604020202020204" pitchFamily="34" charset="0"/>
              </a:rPr>
              <a:t>O le aspettative erano alte (cioè sopravvalutate)... </a:t>
            </a:r>
          </a:p>
          <a:p>
            <a:pPr marL="342900" indent="-342900">
              <a:buFont typeface="Arial" panose="020B0604020202020204" pitchFamily="34" charset="0"/>
              <a:buChar char="•"/>
            </a:pPr>
            <a:r>
              <a:rPr lang="it-IT" sz="2400" kern="0" dirty="0">
                <a:latin typeface="Helvetica Neue" panose="020B0604020202020204"/>
                <a:ea typeface="Microsoft Sans Serif" panose="020B0604020202020204" pitchFamily="34" charset="0"/>
                <a:cs typeface="Microsoft Sans Serif" panose="020B0604020202020204" pitchFamily="34" charset="0"/>
              </a:rPr>
              <a:t>...o è il caso di tornare al tavolo da disegno e ri-ottimizzare una qualsiasi delle fasi precedenti (guardando dove l'analisi sembra più debole/meno robusta)</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501364534"/>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FE092F4E-A919-36CD-52CE-FB98F69D23ED}"/>
              </a:ext>
            </a:extLst>
          </p:cNvPr>
          <p:cNvSpPr txBox="1"/>
          <p:nvPr/>
        </p:nvSpPr>
        <p:spPr>
          <a:xfrm>
            <a:off x="1296000" y="1548000"/>
            <a:ext cx="16020000" cy="830997"/>
          </a:xfrm>
          <a:prstGeom prst="rect">
            <a:avLst/>
          </a:prstGeom>
          <a:noFill/>
        </p:spPr>
        <p:txBody>
          <a:bodyPr wrap="square" rtlCol="0">
            <a:noAutofit/>
          </a:bodyPr>
          <a:lstStyle/>
          <a:p>
            <a:r>
              <a:rPr lang="it-IT" sz="4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Fasi principali del funnel dei Pirati alias modello AARRR!</a:t>
            </a:r>
          </a:p>
        </p:txBody>
      </p:sp>
    </p:spTree>
    <p:extLst>
      <p:ext uri="{BB962C8B-B14F-4D97-AF65-F5344CB8AC3E}">
        <p14:creationId xmlns:p14="http://schemas.microsoft.com/office/powerpoint/2010/main" val="255892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Referenza — Attivazione dell'effetto passaparola e delle esternalità positive</a:t>
            </a: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009900"/>
            <a:ext cx="9982200" cy="57912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La fase di referenza segna il momento in cui l'offerta ha il potenziale di diventare "virale" e attirare ancora più utenti grazie alla reputazione</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che è riuscita a stabilire.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L'errore più grande che l'organizzazione può fare una volta arrivato a questo momento di attuazione è abbandonare i profitti del cliente/mischiare senza preoccupazioni per la longevità delle relazioni.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Quando i clienti sono felici e soddisfatti, saranno più o meno inconsapevolmente inclini a commercializzare l'offerta per conto dell'organizzazione, senza alcun vero sforzo da parte di quest'ultima se non garantire un'esperienza positiva in corso.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Un attento monitoraggio delle metriche post-vendita è fondamentale per valutare e valutare come il cliente e (dis)soddisfatto dei servizi forniti dall'azienda</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558761772"/>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E7513083-447D-C2F8-EC60-CD1B1474C057}"/>
              </a:ext>
            </a:extLst>
          </p:cNvPr>
          <p:cNvSpPr txBox="1"/>
          <p:nvPr/>
        </p:nvSpPr>
        <p:spPr>
          <a:xfrm>
            <a:off x="1296000" y="1548000"/>
            <a:ext cx="16020000" cy="830997"/>
          </a:xfrm>
          <a:prstGeom prst="rect">
            <a:avLst/>
          </a:prstGeom>
          <a:noFill/>
        </p:spPr>
        <p:txBody>
          <a:bodyPr wrap="square" rtlCol="0">
            <a:noAutofit/>
          </a:bodyPr>
          <a:lstStyle/>
          <a:p>
            <a:r>
              <a:rPr lang="it-IT" sz="4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Fasi principali del funnel dei Pirati alias modello AARRR!</a:t>
            </a:r>
          </a:p>
        </p:txBody>
      </p:sp>
    </p:spTree>
    <p:extLst>
      <p:ext uri="{BB962C8B-B14F-4D97-AF65-F5344CB8AC3E}">
        <p14:creationId xmlns:p14="http://schemas.microsoft.com/office/powerpoint/2010/main" val="8605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Per trazione intendiamo: </a:t>
            </a:r>
          </a:p>
          <a:p>
            <a:pPr marL="457200" indent="-457200">
              <a:buFont typeface="+mj-lt"/>
              <a:buAutoNum type="arabicPeriod" startAt="3"/>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L’attrattività di un’idea imprenditoriale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Il rapport</a:t>
            </a: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o</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acquisizione/attivazione</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La versione rivista del modello AARRR!</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it-IT" altLang="es-ES" sz="2400" b="1" kern="0" dirty="0">
                <a:latin typeface="Helvetica Neue" panose="020B0604020202020204" charset="0"/>
                <a:ea typeface="Microsoft Sans Serif" panose="020B0604020202020204" pitchFamily="34" charset="0"/>
                <a:cs typeface="Microsoft Sans Serif" panose="020B0604020202020204" pitchFamily="34" charset="0"/>
              </a:rPr>
              <a:t>La metrica di ritenzione è correlata a:</a:t>
            </a:r>
          </a:p>
          <a:p>
            <a:pPr marL="457200" indent="-457200">
              <a:buFont typeface="+mj-lt"/>
              <a:buAutoNum type="arabicPeriod" startAt="4"/>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Il numero di nuovi client al mese</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La fedeltà dei clienti già acquisiti </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L’aumento del margine di profitto</a:t>
            </a:r>
          </a:p>
          <a:p>
            <a:pPr>
              <a:defRPr/>
            </a:pP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848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8000400" cy="954107"/>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Si prega di rispondere alle seguenti domande:</a:t>
            </a:r>
          </a:p>
          <a:p>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it-IT" altLang="es-ES" sz="2400" b="1" kern="0" dirty="0">
                <a:latin typeface="Helvetica Neue" panose="020B0604020202020204" charset="0"/>
                <a:ea typeface="Microsoft Sans Serif" panose="020B0604020202020204" pitchFamily="34" charset="0"/>
                <a:cs typeface="Microsoft Sans Serif" panose="020B0604020202020204" pitchFamily="34" charset="0"/>
              </a:rPr>
              <a:t>Quale delle seguenti è una “vanity metric”?</a:t>
            </a:r>
          </a:p>
          <a:p>
            <a:pPr marL="457200" indent="-457200">
              <a:buFont typeface="+mj-lt"/>
              <a:buAutoNum type="arabicPeriod"/>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Consapevolezza </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Acquisizione </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Attivazione </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it-IT" altLang="es-ES" sz="2400" b="1" kern="0" dirty="0">
                <a:latin typeface="Helvetica Neue" panose="020B0604020202020204"/>
                <a:ea typeface="Microsoft Sans Serif" panose="020B0604020202020204" pitchFamily="34" charset="0"/>
                <a:cs typeface="Microsoft Sans Serif" panose="020B0604020202020204" pitchFamily="34" charset="0"/>
              </a:rPr>
              <a:t>Una reputazione solida e affidabile</a:t>
            </a:r>
          </a:p>
          <a:p>
            <a:pPr marL="457200" indent="-457200">
              <a:buFont typeface="+mj-lt"/>
              <a:buAutoNum type="arabicPeriod" startAt="5"/>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Agevola la fase di attrazione</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Rafforza lo sviluppo e l’innovazione della concorrenza</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Aumenta i costi</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Il Growth Hacking è:</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Un meccanismo di risposta alla cybersicurezza per le start-up IT</a:t>
            </a: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Una strategia di marketing per incrementare le vendite digitali </a:t>
            </a:r>
          </a:p>
          <a:p>
            <a:pPr marL="342900" indent="-342900">
              <a:buBlip>
                <a:blip r:embed="rId2"/>
              </a:buBlip>
              <a:defRPr/>
            </a:pPr>
            <a:r>
              <a:rPr lang="en-GB" altLang="es-ES" sz="2200" kern="0" dirty="0">
                <a:latin typeface="Helvetica Neue" panose="020B0604020202020204"/>
                <a:ea typeface="Microsoft Sans Serif" panose="020B0604020202020204" pitchFamily="34" charset="0"/>
                <a:cs typeface="Microsoft Sans Serif" panose="020B0604020202020204" pitchFamily="34" charset="0"/>
              </a:rPr>
              <a:t>Un approccio metodologico per accelerare la penetrazione del mercato</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Per trazione intendiamo: </a:t>
            </a:r>
          </a:p>
          <a:p>
            <a:pPr marL="457200" indent="-457200">
              <a:buFont typeface="+mj-lt"/>
              <a:buAutoNum type="arabicPeriod" startAt="3"/>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b="1" kern="0" dirty="0">
                <a:latin typeface="Helvetica Neue" panose="020B0604020202020204"/>
                <a:ea typeface="Microsoft Sans Serif" panose="020B0604020202020204" pitchFamily="34" charset="0"/>
                <a:cs typeface="Microsoft Sans Serif" panose="020B0604020202020204" pitchFamily="34" charset="0"/>
              </a:rPr>
              <a:t>L’attrattività di un’idea imprenditoriale </a:t>
            </a: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Il rapporto acquisizione/attivazione</a:t>
            </a: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La versione rivista del modello AARRR!</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it-IT" altLang="es-ES" sz="2400" b="1" kern="0" dirty="0">
                <a:latin typeface="Helvetica Neue" panose="020B0604020202020204" charset="0"/>
                <a:ea typeface="Microsoft Sans Serif" panose="020B0604020202020204" pitchFamily="34" charset="0"/>
                <a:cs typeface="Microsoft Sans Serif" panose="020B0604020202020204" pitchFamily="34" charset="0"/>
              </a:rPr>
              <a:t>La metrica di ritenzione è correlata a:</a:t>
            </a:r>
          </a:p>
          <a:p>
            <a:pPr marL="457200" indent="-457200">
              <a:buFont typeface="+mj-lt"/>
              <a:buAutoNum type="arabicPeriod" startAt="4"/>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dirty="0">
                <a:latin typeface="Helvetica Neue" panose="020B0604020202020204" charset="0"/>
                <a:ea typeface="Microsoft Sans Serif" panose="020B0604020202020204" pitchFamily="34" charset="0"/>
                <a:cs typeface="Microsoft Sans Serif" panose="020B0604020202020204" pitchFamily="34" charset="0"/>
              </a:rPr>
              <a:t>Il numero di nuovi client al mese</a:t>
            </a:r>
          </a:p>
          <a:p>
            <a:pPr marL="342900" indent="-342900">
              <a:buBlip>
                <a:blip r:embed="rId2"/>
              </a:buBlip>
              <a:defRPr/>
            </a:pPr>
            <a:r>
              <a:rPr lang="it-IT" altLang="es-ES" sz="2200" b="1" kern="0" dirty="0">
                <a:latin typeface="Helvetica Neue" panose="020B0604020202020204" charset="0"/>
                <a:ea typeface="Microsoft Sans Serif" panose="020B0604020202020204" pitchFamily="34" charset="0"/>
                <a:cs typeface="Microsoft Sans Serif" panose="020B0604020202020204" pitchFamily="34" charset="0"/>
              </a:rPr>
              <a:t>La fedeltà dei clienti già acquisiti </a:t>
            </a:r>
          </a:p>
          <a:p>
            <a:pPr marL="342900" indent="-342900">
              <a:buBlip>
                <a:blip r:embed="rId2"/>
              </a:buBlip>
              <a:defRPr/>
            </a:pPr>
            <a:r>
              <a:rPr lang="it-IT" altLang="es-ES" sz="2200" kern="0" dirty="0">
                <a:latin typeface="Helvetica Neue" panose="020B0604020202020204" charset="0"/>
                <a:ea typeface="Microsoft Sans Serif" panose="020B0604020202020204" pitchFamily="34" charset="0"/>
                <a:cs typeface="Microsoft Sans Serif" panose="020B0604020202020204" pitchFamily="34" charset="0"/>
              </a:rPr>
              <a:t>L’aumento del margine di profitto</a:t>
            </a:r>
          </a:p>
          <a:p>
            <a:pPr>
              <a:defRPr/>
            </a:pP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10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Soluzioni: </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it-IT" altLang="es-ES" sz="2400" b="1" kern="0" dirty="0">
                <a:latin typeface="Helvetica Neue" panose="020B0604020202020204" charset="0"/>
                <a:ea typeface="Microsoft Sans Serif" panose="020B0604020202020204" pitchFamily="34" charset="0"/>
                <a:cs typeface="Microsoft Sans Serif" panose="020B0604020202020204" pitchFamily="34" charset="0"/>
              </a:rPr>
              <a:t>Quale delle seguenti è una “vanity metric”?</a:t>
            </a:r>
          </a:p>
          <a:p>
            <a:pPr marL="457200" indent="-457200">
              <a:buFont typeface="+mj-lt"/>
              <a:buAutoNum type="arabicPeriod"/>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Consapevolezza </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Acquisizione </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Attivazione </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it-IT" altLang="es-ES" sz="2400" b="1" kern="0" dirty="0">
                <a:latin typeface="Helvetica Neue" panose="020B0604020202020204"/>
                <a:ea typeface="Microsoft Sans Serif" panose="020B0604020202020204" pitchFamily="34" charset="0"/>
                <a:cs typeface="Microsoft Sans Serif" panose="020B0604020202020204" pitchFamily="34" charset="0"/>
              </a:rPr>
              <a:t>Una reputazione solida e affidabile</a:t>
            </a:r>
          </a:p>
          <a:p>
            <a:pPr marL="457200" indent="-457200">
              <a:buFont typeface="+mj-lt"/>
              <a:buAutoNum type="arabicPeriod" startAt="5"/>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b="1" kern="0" dirty="0">
                <a:latin typeface="Helvetica Neue" panose="020B0604020202020204"/>
                <a:ea typeface="Microsoft Sans Serif" panose="020B0604020202020204" pitchFamily="34" charset="0"/>
                <a:cs typeface="Microsoft Sans Serif" panose="020B0604020202020204" pitchFamily="34" charset="0"/>
              </a:rPr>
              <a:t>Agevola la fase di attrazione</a:t>
            </a: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Rafforza lo sviluppo e l’innovazione della concorrenza</a:t>
            </a: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Aumenta i costi</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Il Growth Hacking è:</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Un meccanismo di risposta alla cybersicurezza per le start-up IT</a:t>
            </a:r>
          </a:p>
          <a:p>
            <a:pPr marL="342900" indent="-342900">
              <a:buBlip>
                <a:blip r:embed="rId2"/>
              </a:buBlip>
              <a:defRPr/>
            </a:pPr>
            <a:r>
              <a:rPr lang="it-IT" altLang="es-ES" sz="2200" kern="0" dirty="0">
                <a:latin typeface="Helvetica Neue" panose="020B0604020202020204"/>
                <a:ea typeface="Microsoft Sans Serif" panose="020B0604020202020204" pitchFamily="34" charset="0"/>
                <a:cs typeface="Microsoft Sans Serif" panose="020B0604020202020204" pitchFamily="34" charset="0"/>
              </a:rPr>
              <a:t>Una strategia di marketing per incrementare le vendite digitali </a:t>
            </a:r>
          </a:p>
          <a:p>
            <a:pPr marL="342900" indent="-342900">
              <a:buBlip>
                <a:blip r:embed="rId2"/>
              </a:buBlip>
              <a:defRPr/>
            </a:pPr>
            <a:r>
              <a:rPr lang="it-IT" altLang="es-ES" sz="2200" b="1" kern="0" dirty="0">
                <a:latin typeface="Helvetica Neue" panose="020B0604020202020204"/>
                <a:ea typeface="Microsoft Sans Serif" panose="020B0604020202020204" pitchFamily="34" charset="0"/>
                <a:cs typeface="Microsoft Sans Serif" panose="020B0604020202020204" pitchFamily="34" charset="0"/>
              </a:rPr>
              <a:t>Un approccio metodologico per accelerare la penetrazione del mercato</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6183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5715000" cy="830997"/>
          </a:xfrm>
          <a:prstGeom prst="rect">
            <a:avLst/>
          </a:prstGeom>
          <a:noFill/>
        </p:spPr>
        <p:txBody>
          <a:bodyPr wrap="square" rtlCol="0">
            <a:noAutofit/>
          </a:bodyPr>
          <a:lstStyle/>
          <a:p>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Riassumendo: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Ben fatto! Ora sai di più su:</a:t>
            </a:r>
          </a:p>
          <a:p>
            <a:pPr algn="just"/>
            <a:endPar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it-IT" sz="2400" kern="0" dirty="0">
                <a:latin typeface="Helvetica Neue" panose="020B0604020202020204"/>
                <a:ea typeface="Microsoft Sans Serif" panose="020B0604020202020204" pitchFamily="34" charset="0"/>
                <a:cs typeface="Microsoft Sans Serif" panose="020B0604020202020204" pitchFamily="34" charset="0"/>
              </a:rPr>
              <a:t>Crescita Hacking e accelerazione della fidelizzazione dei clienti</a:t>
            </a:r>
          </a:p>
          <a:p>
            <a:pPr marL="342900" indent="-342900">
              <a:spcAft>
                <a:spcPts val="1800"/>
              </a:spcAft>
              <a:buBlip>
                <a:blip r:embed="rId3"/>
              </a:buBlip>
            </a:pPr>
            <a:r>
              <a:rPr lang="en-AU" sz="2400" kern="0" dirty="0">
                <a:latin typeface="Helvetica Neue" panose="020B0604020202020204"/>
                <a:ea typeface="Microsoft Sans Serif" panose="020B0604020202020204" pitchFamily="34" charset="0"/>
                <a:cs typeface="Microsoft Sans Serif" panose="020B0604020202020204" pitchFamily="34" charset="0"/>
              </a:rPr>
              <a:t>Il modello AARRR e metriche per la crescita del business </a:t>
            </a:r>
          </a:p>
          <a:p>
            <a:pPr marL="342900" indent="-342900">
              <a:spcAft>
                <a:spcPts val="1800"/>
              </a:spcAft>
              <a:buBlip>
                <a:blip r:embed="rId3"/>
              </a:buBlip>
            </a:pPr>
            <a:r>
              <a:rPr lang="it-IT" sz="2400" kern="0" dirty="0">
                <a:latin typeface="Helvetica Neue" panose="020B0604020202020204"/>
                <a:ea typeface="Microsoft Sans Serif" panose="020B0604020202020204" pitchFamily="34" charset="0"/>
                <a:cs typeface="Microsoft Sans Serif" panose="020B0604020202020204" pitchFamily="34" charset="0"/>
              </a:rPr>
              <a:t>Dalla consapevolezza al rinvio: penetrazione del mercato, effetto WOW e analisi della competitività</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Google Shape;583;p43">
            <a:extLst>
              <a:ext uri="{FF2B5EF4-FFF2-40B4-BE49-F238E27FC236}">
                <a16:creationId xmlns:a16="http://schemas.microsoft.com/office/drawing/2014/main" id="{5C861289-132B-3ED1-A1A7-943E70807241}"/>
              </a:ext>
            </a:extLst>
          </p:cNvPr>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panose="020B0604020202020204" charset="0"/>
                <a:ea typeface="Helvetica Neue"/>
                <a:cs typeface="Helvetica Neue"/>
                <a:sym typeface="Helvetica Neue"/>
              </a:rPr>
              <a:t>Bibliografia</a:t>
            </a:r>
            <a:endParaRPr lang="en-US"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 name="Google Shape;584;p43">
            <a:extLst>
              <a:ext uri="{FF2B5EF4-FFF2-40B4-BE49-F238E27FC236}">
                <a16:creationId xmlns:a16="http://schemas.microsoft.com/office/drawing/2014/main" id="{AD83BF62-5BF9-500A-3090-3DC29F8FACD9}"/>
              </a:ext>
            </a:extLst>
          </p:cNvPr>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Startup Metrics for Pirates: AARRR! - Dave McClure, Ignite Seattle (2007) https://www.youtube.com/watch?v=irjgfW0BIrw</a:t>
            </a:r>
          </a:p>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Stanford Seminar - Entrepreneurial Thought Leaders: Dave McClure of 500 Startups, Stanford Online (2014) https://www.youtube.com/watch?v=MXuwRICnMW0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Grazie!</a:t>
            </a:r>
            <a:endParaRPr kumimoji="0" lang="en-US" sz="72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Indice </a:t>
            </a:r>
          </a:p>
        </p:txBody>
      </p:sp>
      <p:sp>
        <p:nvSpPr>
          <p:cNvPr id="6" name="CuadroTexto 3">
            <a:extLst>
              <a:ext uri="{FF2B5EF4-FFF2-40B4-BE49-F238E27FC236}">
                <a16:creationId xmlns:a16="http://schemas.microsoft.com/office/drawing/2014/main" id="{F3ED4796-14D2-8BCF-AF7E-68D8C7E5E706}"/>
              </a:ext>
            </a:extLst>
          </p:cNvPr>
          <p:cNvSpPr txBox="1"/>
          <p:nvPr/>
        </p:nvSpPr>
        <p:spPr>
          <a:xfrm>
            <a:off x="1296000" y="3384000"/>
            <a:ext cx="720000" cy="2808000"/>
          </a:xfrm>
          <a:prstGeom prst="rect">
            <a:avLst/>
          </a:prstGeom>
          <a:noFill/>
        </p:spPr>
        <p:txBody>
          <a:bodyPr wrap="square" rtlCol="0" anchor="ctr">
            <a:noAutofit/>
          </a:bodyPr>
          <a:lstStyle/>
          <a:p>
            <a:r>
              <a:rPr lang="en-AU"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316FBC8D-09C2-4570-C378-9E1FDF7FFCBA}"/>
              </a:ext>
            </a:extLst>
          </p:cNvPr>
          <p:cNvSpPr txBox="1"/>
          <p:nvPr/>
        </p:nvSpPr>
        <p:spPr>
          <a:xfrm>
            <a:off x="1944000" y="3384000"/>
            <a:ext cx="5580000" cy="2808000"/>
          </a:xfrm>
          <a:prstGeom prst="rect">
            <a:avLst/>
          </a:prstGeom>
          <a:noFill/>
        </p:spPr>
        <p:txBody>
          <a:bodyPr wrap="square" rtlCol="0" anchor="ctr">
            <a:noAutofit/>
          </a:bodyPr>
          <a:lstStyle/>
          <a:p>
            <a:r>
              <a:rPr lang="it-IT" sz="2400" b="1" kern="0">
                <a:latin typeface="Helvetica Neue" panose="020B0604020202020204"/>
                <a:ea typeface="Microsoft Sans Serif" panose="020B0604020202020204" pitchFamily="34" charset="0"/>
                <a:cs typeface="Microsoft Sans Serif" panose="020B0604020202020204" pitchFamily="34" charset="0"/>
              </a:rPr>
              <a:t>Breve introduzione al funnel dei pirati alias modello AARRR!</a:t>
            </a:r>
          </a:p>
        </p:txBody>
      </p:sp>
      <p:sp>
        <p:nvSpPr>
          <p:cNvPr id="11" name="CuadroTexto 12">
            <a:extLst>
              <a:ext uri="{FF2B5EF4-FFF2-40B4-BE49-F238E27FC236}">
                <a16:creationId xmlns:a16="http://schemas.microsoft.com/office/drawing/2014/main" id="{4E82F637-E871-BFFB-8539-326559711D8C}"/>
              </a:ext>
            </a:extLst>
          </p:cNvPr>
          <p:cNvSpPr txBox="1"/>
          <p:nvPr/>
        </p:nvSpPr>
        <p:spPr>
          <a:xfrm>
            <a:off x="7488000" y="3384000"/>
            <a:ext cx="9684000" cy="2808000"/>
          </a:xfrm>
          <a:prstGeom prst="rect">
            <a:avLst/>
          </a:prstGeom>
          <a:noFill/>
        </p:spPr>
        <p:txBody>
          <a:bodyPr wrap="square" rtlCol="0" anchor="ctr">
            <a:noAutofit/>
          </a:bodyPr>
          <a:lstStyle/>
          <a:p>
            <a:pPr marL="534988" indent="-534988">
              <a:spcAft>
                <a:spcPts val="600"/>
              </a:spcAft>
              <a:tabLst>
                <a:tab pos="534988" algn="l"/>
                <a:tab pos="1204913" algn="l"/>
                <a:tab pos="1925638" algn="l"/>
                <a:tab pos="2914650" algn="l"/>
                <a:tab pos="3444875" algn="l"/>
                <a:tab pos="4383088" algn="l"/>
                <a:tab pos="6796088" algn="l"/>
              </a:tabLst>
              <a:defRPr/>
            </a:pPr>
            <a:r>
              <a:rPr lang="it-IT" sz="2400" kern="0" dirty="0">
                <a:latin typeface="Helvetica Neue" panose="020B0604020202020204"/>
                <a:ea typeface="Microsoft Sans Serif" panose="020B0604020202020204" pitchFamily="34" charset="0"/>
                <a:cs typeface="Microsoft Sans Serif" panose="020B0604020202020204" pitchFamily="34" charset="0"/>
              </a:rPr>
              <a:t>1.1 Che cos’è il modello AARRR! ? Una rapida introduzione al </a:t>
            </a:r>
            <a:r>
              <a:rPr lang="it-IT" sz="2400" kern="0" dirty="0" err="1">
                <a:latin typeface="Helvetica Neue" panose="020B0604020202020204"/>
                <a:ea typeface="Microsoft Sans Serif" panose="020B0604020202020204" pitchFamily="34" charset="0"/>
                <a:cs typeface="Microsoft Sans Serif" panose="020B0604020202020204" pitchFamily="34" charset="0"/>
              </a:rPr>
              <a:t>funnel</a:t>
            </a:r>
            <a:r>
              <a:rPr lang="it-IT" sz="2400" kern="0" dirty="0">
                <a:latin typeface="Helvetica Neue" panose="020B0604020202020204"/>
                <a:ea typeface="Microsoft Sans Serif" panose="020B0604020202020204" pitchFamily="34" charset="0"/>
                <a:cs typeface="Microsoft Sans Serif" panose="020B0604020202020204" pitchFamily="34" charset="0"/>
              </a:rPr>
              <a:t> dei pirati</a:t>
            </a:r>
          </a:p>
          <a:p>
            <a:pPr marL="534988" indent="-534988">
              <a:spcAft>
                <a:spcPts val="600"/>
              </a:spcAft>
              <a:tabLst>
                <a:tab pos="534988" algn="l"/>
                <a:tab pos="1204913" algn="l"/>
                <a:tab pos="1925638" algn="l"/>
                <a:tab pos="2914650" algn="l"/>
                <a:tab pos="3444875" algn="l"/>
                <a:tab pos="4383088" algn="l"/>
                <a:tab pos="6796088" algn="l"/>
              </a:tabLst>
              <a:defRPr/>
            </a:pPr>
            <a:r>
              <a:rPr lang="it-IT" sz="2400" kern="0" dirty="0">
                <a:latin typeface="Helvetica Neue" panose="020B0604020202020204"/>
                <a:ea typeface="Microsoft Sans Serif" panose="020B0604020202020204" pitchFamily="34" charset="0"/>
                <a:cs typeface="Microsoft Sans Serif" panose="020B0604020202020204" pitchFamily="34" charset="0"/>
              </a:rPr>
              <a:t>1.2 L’AARRR! per </a:t>
            </a:r>
            <a:r>
              <a:rPr lang="it-IT" sz="2400" kern="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400" kern="0" dirty="0">
                <a:latin typeface="Helvetica Neue" panose="020B0604020202020204"/>
                <a:ea typeface="Microsoft Sans Serif" panose="020B0604020202020204" pitchFamily="34" charset="0"/>
                <a:cs typeface="Microsoft Sans Serif" panose="020B0604020202020204" pitchFamily="34" charset="0"/>
              </a:rPr>
              <a:t> — Perché preoccuparsi...</a:t>
            </a:r>
          </a:p>
          <a:p>
            <a:pPr marL="534988" indent="-534988">
              <a:spcAft>
                <a:spcPts val="600"/>
              </a:spcAft>
              <a:tabLst>
                <a:tab pos="534988" algn="l"/>
                <a:tab pos="1204913" algn="l"/>
                <a:tab pos="1925638" algn="l"/>
                <a:tab pos="2914650" algn="l"/>
                <a:tab pos="3444875" algn="l"/>
                <a:tab pos="4383088" algn="l"/>
                <a:tab pos="6796088" algn="l"/>
              </a:tabLst>
              <a:defRPr/>
            </a:pPr>
            <a:r>
              <a:rPr lang="it-IT" sz="2400" kern="0" dirty="0">
                <a:latin typeface="Helvetica Neue" panose="020B0604020202020204"/>
                <a:ea typeface="Microsoft Sans Serif" panose="020B0604020202020204" pitchFamily="34" charset="0"/>
                <a:cs typeface="Microsoft Sans Serif" panose="020B0604020202020204" pitchFamily="34" charset="0"/>
              </a:rPr>
              <a:t>1.3 Il modello AARRR! nei suoi elementi essenziali — Cinque step per la misurazione delle metriche</a:t>
            </a:r>
          </a:p>
          <a:p>
            <a:pPr marL="534988" indent="-534988">
              <a:spcAft>
                <a:spcPts val="600"/>
              </a:spcAft>
              <a:tabLst>
                <a:tab pos="534988" algn="l"/>
                <a:tab pos="1204913" algn="l"/>
                <a:tab pos="1925638" algn="l"/>
                <a:tab pos="2914650" algn="l"/>
                <a:tab pos="3444875" algn="l"/>
                <a:tab pos="4383088" algn="l"/>
                <a:tab pos="6796088" algn="l"/>
              </a:tabLst>
              <a:defRPr/>
            </a:pPr>
            <a:r>
              <a:rPr lang="it-IT" sz="2400" kern="0" dirty="0">
                <a:latin typeface="Helvetica Neue" panose="020B0604020202020204"/>
                <a:ea typeface="Microsoft Sans Serif" panose="020B0604020202020204" pitchFamily="34" charset="0"/>
                <a:cs typeface="Microsoft Sans Serif" panose="020B0604020202020204" pitchFamily="34" charset="0"/>
              </a:rPr>
              <a:t>1.4 Leggere variazioni in gran parte applicate e valorizzate in pratica — il modello AARRR!</a:t>
            </a:r>
          </a:p>
        </p:txBody>
      </p:sp>
      <p:sp>
        <p:nvSpPr>
          <p:cNvPr id="12" name="Abrir llave 15">
            <a:extLst>
              <a:ext uri="{FF2B5EF4-FFF2-40B4-BE49-F238E27FC236}">
                <a16:creationId xmlns:a16="http://schemas.microsoft.com/office/drawing/2014/main" id="{182D58F8-756A-66B7-BA8D-54CAC8B5AB0E}"/>
              </a:ext>
            </a:extLst>
          </p:cNvPr>
          <p:cNvSpPr/>
          <p:nvPr/>
        </p:nvSpPr>
        <p:spPr>
          <a:xfrm>
            <a:off x="7308000" y="3384000"/>
            <a:ext cx="180000" cy="280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latin typeface="Helvetica Neue" panose="020B0604020202020204"/>
            </a:endParaRPr>
          </a:p>
        </p:txBody>
      </p:sp>
      <p:sp>
        <p:nvSpPr>
          <p:cNvPr id="14" name="CuadroTexto 4">
            <a:extLst>
              <a:ext uri="{FF2B5EF4-FFF2-40B4-BE49-F238E27FC236}">
                <a16:creationId xmlns:a16="http://schemas.microsoft.com/office/drawing/2014/main" id="{A5038C9B-F40E-77C2-8060-982BDCC812BB}"/>
              </a:ext>
            </a:extLst>
          </p:cNvPr>
          <p:cNvSpPr txBox="1"/>
          <p:nvPr/>
        </p:nvSpPr>
        <p:spPr>
          <a:xfrm>
            <a:off x="1296000" y="6552000"/>
            <a:ext cx="720000" cy="2520000"/>
          </a:xfrm>
          <a:prstGeom prst="rect">
            <a:avLst/>
          </a:prstGeom>
          <a:noFill/>
        </p:spPr>
        <p:txBody>
          <a:bodyPr wrap="square" rtlCol="0" anchor="ctr">
            <a:noAutofit/>
          </a:bodyPr>
          <a:lstStyle/>
          <a:p>
            <a:r>
              <a:rPr lang="en-AU" sz="4800" b="1" kern="0"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5" name="CuadroTexto 7">
            <a:extLst>
              <a:ext uri="{FF2B5EF4-FFF2-40B4-BE49-F238E27FC236}">
                <a16:creationId xmlns:a16="http://schemas.microsoft.com/office/drawing/2014/main" id="{D1A63E9D-D14E-EF7F-2A4C-A196A55D0EBE}"/>
              </a:ext>
            </a:extLst>
          </p:cNvPr>
          <p:cNvSpPr txBox="1"/>
          <p:nvPr/>
        </p:nvSpPr>
        <p:spPr>
          <a:xfrm>
            <a:off x="1944000" y="6552000"/>
            <a:ext cx="5580000" cy="2520000"/>
          </a:xfrm>
          <a:prstGeom prst="rect">
            <a:avLst/>
          </a:prstGeom>
          <a:noFill/>
        </p:spPr>
        <p:txBody>
          <a:bodyPr wrap="square" rtlCol="0" anchor="ctr">
            <a:noAutofit/>
          </a:bodyPr>
          <a:lstStyle/>
          <a:p>
            <a:r>
              <a:rPr lang="it-IT" sz="2400" b="1" kern="0">
                <a:latin typeface="Helvetica Neue" panose="020B0604020202020204"/>
                <a:ea typeface="Microsoft Sans Serif" panose="020B0604020202020204" pitchFamily="34" charset="0"/>
                <a:cs typeface="Microsoft Sans Serif" panose="020B0604020202020204" pitchFamily="34" charset="0"/>
              </a:rPr>
              <a:t>Fasi principali del funnel dei pirati alias modello AARRR!</a:t>
            </a:r>
          </a:p>
        </p:txBody>
      </p:sp>
      <p:sp>
        <p:nvSpPr>
          <p:cNvPr id="17" name="Abrir llave 17">
            <a:extLst>
              <a:ext uri="{FF2B5EF4-FFF2-40B4-BE49-F238E27FC236}">
                <a16:creationId xmlns:a16="http://schemas.microsoft.com/office/drawing/2014/main" id="{A9CD2AE4-7EF3-36F3-A0F3-9A02D8D83C94}"/>
              </a:ext>
            </a:extLst>
          </p:cNvPr>
          <p:cNvSpPr/>
          <p:nvPr/>
        </p:nvSpPr>
        <p:spPr>
          <a:xfrm>
            <a:off x="7308000" y="6552000"/>
            <a:ext cx="180000" cy="25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latin typeface="Helvetica Neue" panose="020B0604020202020204"/>
            </a:endParaRPr>
          </a:p>
        </p:txBody>
      </p:sp>
      <p:sp>
        <p:nvSpPr>
          <p:cNvPr id="20" name="CuadroTexto 18">
            <a:extLst>
              <a:ext uri="{FF2B5EF4-FFF2-40B4-BE49-F238E27FC236}">
                <a16:creationId xmlns:a16="http://schemas.microsoft.com/office/drawing/2014/main" id="{3CA52F6F-536B-EE1F-12B3-A62B3E5B89AB}"/>
              </a:ext>
            </a:extLst>
          </p:cNvPr>
          <p:cNvSpPr txBox="1"/>
          <p:nvPr/>
        </p:nvSpPr>
        <p:spPr>
          <a:xfrm>
            <a:off x="7488000" y="6221739"/>
            <a:ext cx="9684000" cy="2520000"/>
          </a:xfrm>
          <a:prstGeom prst="rect">
            <a:avLst/>
          </a:prstGeom>
          <a:noFill/>
        </p:spPr>
        <p:txBody>
          <a:bodyPr wrap="square" rtlCol="0" anchor="ctr">
            <a:noAutofit/>
          </a:bodyPr>
          <a:lstStyle/>
          <a:p>
            <a:pPr>
              <a:spcAft>
                <a:spcPts val="600"/>
              </a:spcAft>
            </a:pPr>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pPr>
            <a:r>
              <a:rPr lang="it-IT" sz="2400" kern="0" dirty="0">
                <a:latin typeface="Helvetica Neue" panose="020B0604020202020204"/>
                <a:ea typeface="Microsoft Sans Serif" panose="020B0604020202020204" pitchFamily="34" charset="0"/>
                <a:cs typeface="Microsoft Sans Serif" panose="020B0604020202020204" pitchFamily="34" charset="0"/>
              </a:rPr>
              <a:t>2.1 Acquisizione — La fase principale</a:t>
            </a:r>
          </a:p>
          <a:p>
            <a:pPr marL="534988" indent="-534988">
              <a:spcAft>
                <a:spcPts val="600"/>
              </a:spcAft>
            </a:pPr>
            <a:r>
              <a:rPr lang="it-IT" sz="2400" kern="0" dirty="0">
                <a:latin typeface="Helvetica Neue" panose="020B0604020202020204"/>
                <a:ea typeface="Microsoft Sans Serif" panose="020B0604020202020204" pitchFamily="34" charset="0"/>
                <a:cs typeface="Microsoft Sans Serif" panose="020B0604020202020204" pitchFamily="34" charset="0"/>
              </a:rPr>
              <a:t>2.2 Attivazione — Stimolare ulteriormente i contatti lead</a:t>
            </a:r>
          </a:p>
          <a:p>
            <a:pPr marL="534988" indent="-534988">
              <a:spcAft>
                <a:spcPts val="600"/>
              </a:spcAft>
            </a:pPr>
            <a:r>
              <a:rPr lang="it-IT" sz="2400" kern="0" dirty="0">
                <a:latin typeface="Helvetica Neue" panose="020B0604020202020204"/>
                <a:ea typeface="Microsoft Sans Serif" panose="020B0604020202020204" pitchFamily="34" charset="0"/>
                <a:cs typeface="Microsoft Sans Serif" panose="020B0604020202020204" pitchFamily="34" charset="0"/>
              </a:rPr>
              <a:t>2.3 Fidelizzazione— Curare la fidelizzazione dei clienti</a:t>
            </a:r>
          </a:p>
          <a:p>
            <a:pPr marL="534988" indent="-534988">
              <a:spcAft>
                <a:spcPts val="600"/>
              </a:spcAft>
            </a:pPr>
            <a:r>
              <a:rPr lang="it-IT" sz="2400" kern="0" dirty="0">
                <a:latin typeface="Helvetica Neue" panose="020B0604020202020204"/>
                <a:ea typeface="Microsoft Sans Serif" panose="020B0604020202020204" pitchFamily="34" charset="0"/>
                <a:cs typeface="Microsoft Sans Serif" panose="020B0604020202020204" pitchFamily="34" charset="0"/>
              </a:rPr>
              <a:t>2.4 Ricavo — Step del profitto </a:t>
            </a:r>
          </a:p>
          <a:p>
            <a:pPr marL="534988" indent="-534988">
              <a:spcAft>
                <a:spcPts val="600"/>
              </a:spcAft>
            </a:pPr>
            <a:r>
              <a:rPr lang="it-IT" sz="2400" kern="0" dirty="0">
                <a:latin typeface="Helvetica Neue" panose="020B0604020202020204"/>
                <a:ea typeface="Microsoft Sans Serif" panose="020B0604020202020204" pitchFamily="34" charset="0"/>
                <a:cs typeface="Microsoft Sans Serif" panose="020B0604020202020204" pitchFamily="34" charset="0"/>
              </a:rPr>
              <a:t>2.5 Referenza — Attivazione dell'effetto passaparola e delle esternalità positive</a:t>
            </a:r>
          </a:p>
        </p:txBody>
      </p:sp>
    </p:spTree>
    <p:extLst>
      <p:ext uri="{BB962C8B-B14F-4D97-AF65-F5344CB8AC3E}">
        <p14:creationId xmlns:p14="http://schemas.microsoft.com/office/powerpoint/2010/main" val="10594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Obiettivi: </a:t>
            </a:r>
            <a:endParaRPr lang="it-IT" sz="4800" b="1"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it-IT" sz="24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Alla fine di questo modulo sarai in grado di:</a:t>
            </a:r>
          </a:p>
          <a:p>
            <a:pPr algn="just"/>
            <a:endParaRPr lang="it-IT" sz="2400" b="1"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Familiarizzare con gli elementi essenziali del growth hacking</a:t>
            </a:r>
          </a:p>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Sperimentare le cinque fasi chiave del funnel dei pirati</a:t>
            </a:r>
          </a:p>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Convalidare l'analisi delle metriche nella pratica per la fidelizzazione dei clienti</a:t>
            </a: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2895600" y="3888000"/>
            <a:ext cx="111084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Breve introduzione al funnel dei pirati alias modello AARRR!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Unità 1</a:t>
            </a:r>
            <a:endParaRPr kumimoji="0" lang="it-IT"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0980000" cy="353880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Cos’è il modello AARRR! ? </a:t>
            </a: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Una rapida introduzione al funnel dei Pirati </a:t>
            </a:r>
          </a:p>
          <a:p>
            <a:pPr marL="534988" indent="-534988">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1.2 L'AARRR! per intrapreneurs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Perché preoccuparsi</a:t>
            </a: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p>
          <a:p>
            <a:pPr marL="534988" indent="-534988">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1.3 Il modello AARRR! nei suoi elementi essenziali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Cinque step per la misurazione delle metriche</a:t>
            </a:r>
          </a:p>
          <a:p>
            <a:pPr marL="534988" indent="-534988">
              <a:spcAft>
                <a:spcPts val="1200"/>
              </a:spcAft>
              <a:tabLst>
                <a:tab pos="1205230" algn="l"/>
                <a:tab pos="1926589" algn="l"/>
                <a:tab pos="2915920" algn="l"/>
                <a:tab pos="3444875" algn="l"/>
                <a:tab pos="4383405" algn="l"/>
                <a:tab pos="6796405" algn="l"/>
              </a:tabLst>
              <a:defRPr/>
            </a:pPr>
            <a:r>
              <a:rPr kumimoji="0" lang="it-IT" sz="28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Leggere variazioni in gran parte applicate e valorizzate in pratica — il modello AARRR!</a:t>
            </a:r>
          </a:p>
          <a:p>
            <a:pPr>
              <a:spcAft>
                <a:spcPts val="1200"/>
              </a:spcAft>
              <a:tabLst>
                <a:tab pos="1205230" algn="l"/>
                <a:tab pos="1926589" algn="l"/>
                <a:tab pos="2915920" algn="l"/>
                <a:tab pos="3444875" algn="l"/>
                <a:tab pos="4383405" algn="l"/>
                <a:tab pos="6796405" algn="l"/>
              </a:tabLst>
              <a:defRPr/>
            </a:pPr>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kumimoji="0" lang="it-IT" sz="2800"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spcBef>
                <a:spcPts val="5"/>
              </a:spcBef>
              <a:spcAft>
                <a:spcPts val="1200"/>
              </a:spcAft>
              <a:buClrTx/>
              <a:buSzTx/>
              <a:buFontTx/>
              <a:buNone/>
              <a:tabLst>
                <a:tab pos="1205230" algn="l"/>
                <a:tab pos="1926589" algn="l"/>
                <a:tab pos="2915920" algn="l"/>
                <a:tab pos="3444875" algn="l"/>
                <a:tab pos="4383405" algn="l"/>
                <a:tab pos="6796405" algn="l"/>
              </a:tabLst>
              <a:defRPr/>
            </a:pPr>
            <a:endParaRPr kumimoji="0" lang="it-IT" sz="2800"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E8D23B66-F107-0D55-713F-C282BE65A05E}"/>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6611000" cy="830997"/>
          </a:xfrm>
          <a:prstGeom prst="rect">
            <a:avLst/>
          </a:prstGeom>
          <a:noFill/>
        </p:spPr>
        <p:txBody>
          <a:bodyPr wrap="square" rtlCol="0">
            <a:noAutofit/>
          </a:bodyPr>
          <a:lstStyle/>
          <a:p>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1.Breve introduzione al </a:t>
            </a:r>
            <a:r>
              <a:rPr lang="it-IT"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funnel</a:t>
            </a:r>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dei Pirati alias modello AARRR! </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Cos’è il modello AARRR! ? Una rapida introduzione al </a:t>
            </a:r>
            <a:r>
              <a:rPr lang="it-IT"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funnel</a:t>
            </a:r>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dei Pirati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Il modello AARRR! è un quadro teorico per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Growth Hacking e</a:t>
            </a:r>
            <a:r>
              <a:rPr lang="it-IT" sz="2400" kern="0">
                <a:latin typeface="Helvetica Neue" panose="020B0604020202020204"/>
                <a:ea typeface="Microsoft Sans Serif" panose="020B0604020202020204" pitchFamily="34" charset="0"/>
                <a:cs typeface="Microsoft Sans Serif" panose="020B0604020202020204" pitchFamily="34" charset="0"/>
              </a:rPr>
              <a:t>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accelerazione del business </a:t>
            </a:r>
            <a:r>
              <a:rPr lang="it-IT" sz="2400" kern="0">
                <a:latin typeface="Helvetica Neue" panose="020B0604020202020204"/>
                <a:ea typeface="Microsoft Sans Serif" panose="020B0604020202020204" pitchFamily="34" charset="0"/>
                <a:cs typeface="Microsoft Sans Serif" panose="020B0604020202020204" pitchFamily="34" charset="0"/>
              </a:rPr>
              <a:t>introdotto per la prima volta nel 2007 da Dave McClure – fondatore di 500 Startup, uno dei più importanti e rinnovati Venture Capital a livello mondiale.</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Il concetto di Growth Hacking si riferisce a una metodologia basata sulla raccolta, l'elaborazione e la sperimentazione di dati a livello di prodotti e canali di marketing a cui le organizzazioni di nuova fondazione si affidano per accelerare il più velocemente possibile la loro penetrazione nel mercato e costruire la loro base di clienti.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Il vero modello AARRR! si basa infatti fortemente sull'analisi quantitativa e sul benchmark delle metriche per filtrare quali delle alternative di business/investimento disponibili sono più adatte e realizzabili in quel dato momento.</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Il modello consente agli utenti di mettere a punto e ottimizzare la matrice di marketing più rilevante per la crescita e la competitività di un progetto, ovvero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acquisizione</a:t>
            </a:r>
            <a:r>
              <a:rPr lang="it-IT" sz="2400" kern="0">
                <a:latin typeface="Helvetica Neue" panose="020B0604020202020204"/>
                <a:ea typeface="Microsoft Sans Serif" panose="020B0604020202020204" pitchFamily="34" charset="0"/>
                <a:cs typeface="Microsoft Sans Serif" panose="020B0604020202020204" pitchFamily="34" charset="0"/>
              </a:rPr>
              <a:t> e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fidelizzazione </a:t>
            </a:r>
            <a:r>
              <a:rPr lang="it-IT" sz="2400" kern="0">
                <a:latin typeface="Helvetica Neue" panose="020B0604020202020204"/>
                <a:ea typeface="Microsoft Sans Serif" panose="020B0604020202020204" pitchFamily="34" charset="0"/>
                <a:cs typeface="Microsoft Sans Serif" panose="020B0604020202020204" pitchFamily="34" charset="0"/>
              </a:rPr>
              <a:t>dei clienti.</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1.2 L'AARRR! per intrapreneurs - Perché preoccuparsi...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6934200" cy="5417100"/>
          </a:xfrm>
          <a:prstGeom prst="rect">
            <a:avLst/>
          </a:prstGeom>
          <a:noFill/>
        </p:spPr>
        <p:txBody>
          <a:bodyPr wrap="square" rtlCol="0">
            <a:noAutofit/>
          </a:bodyPr>
          <a:lstStyle/>
          <a:p>
            <a:r>
              <a:rPr lang="ig-NG" sz="2400" kern="0">
                <a:latin typeface="Helvetica Neue" panose="020B0604020202020204"/>
                <a:ea typeface="Microsoft Sans Serif" panose="020B0604020202020204" pitchFamily="34" charset="0"/>
                <a:cs typeface="Microsoft Sans Serif" panose="020B0604020202020204" pitchFamily="34" charset="0"/>
              </a:rPr>
              <a:t>Gli intrapreneurs condividono molte somiglianze con gli startupper e la ri-applicazione del modello AARRR! in queste diverse impostazioni potrebbe generare benefici significativi.</a:t>
            </a:r>
          </a:p>
          <a:p>
            <a:endParaRPr lang="ig-NG" sz="2400" kern="0">
              <a:latin typeface="Helvetica Neue" panose="020B0604020202020204"/>
              <a:ea typeface="Microsoft Sans Serif" panose="020B0604020202020204" pitchFamily="34" charset="0"/>
              <a:cs typeface="Microsoft Sans Serif" panose="020B0604020202020204" pitchFamily="34" charset="0"/>
            </a:endParaRPr>
          </a:p>
          <a:p>
            <a:r>
              <a:rPr lang="ig-NG" sz="2400" kern="0">
                <a:latin typeface="Helvetica Neue" panose="020B0604020202020204"/>
                <a:ea typeface="Microsoft Sans Serif" panose="020B0604020202020204" pitchFamily="34" charset="0"/>
                <a:cs typeface="Microsoft Sans Serif" panose="020B0604020202020204" pitchFamily="34" charset="0"/>
              </a:rPr>
              <a:t>Il modello AARRR! potrebbe aiutare aspiranti intrapreneurs a capire meglio in che misura il mercato è interessato alla loro idea (cioè la </a:t>
            </a:r>
            <a:r>
              <a:rPr lang="ig-NG"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trazione</a:t>
            </a:r>
            <a:r>
              <a:rPr lang="ig-NG" sz="2400" kern="0">
                <a:latin typeface="Helvetica Neue" panose="020B0604020202020204"/>
                <a:ea typeface="Microsoft Sans Serif" panose="020B0604020202020204" pitchFamily="34" charset="0"/>
                <a:cs typeface="Microsoft Sans Serif" panose="020B0604020202020204" pitchFamily="34" charset="0"/>
              </a:rPr>
              <a:t>) e in che misura è fattibile per loro passare dalla fase dell'idea, attraverso il pilotaggio e il mercato.</a:t>
            </a:r>
          </a:p>
          <a:p>
            <a:endParaRPr lang="ig-NG" sz="2400" kern="0">
              <a:latin typeface="Helvetica Neue" panose="020B0604020202020204"/>
              <a:ea typeface="Microsoft Sans Serif" panose="020B0604020202020204" pitchFamily="34" charset="0"/>
              <a:cs typeface="Microsoft Sans Serif" panose="020B0604020202020204" pitchFamily="34" charset="0"/>
            </a:endParaRPr>
          </a:p>
          <a:p>
            <a:r>
              <a:rPr lang="ig-NG" sz="2400" kern="0">
                <a:latin typeface="Helvetica Neue" panose="020B0604020202020204"/>
                <a:ea typeface="Microsoft Sans Serif" panose="020B0604020202020204" pitchFamily="34" charset="0"/>
                <a:cs typeface="Microsoft Sans Serif" panose="020B0604020202020204" pitchFamily="34" charset="0"/>
              </a:rPr>
              <a:t>Per riferimento, qui a destra, l'introduzione originale del modello del 2007.</a:t>
            </a:r>
          </a:p>
        </p:txBody>
      </p:sp>
      <p:pic>
        <p:nvPicPr>
          <p:cNvPr id="4" name="Immagine 3"/>
          <p:cNvPicPr>
            <a:picLocks noChangeAspect="1"/>
          </p:cNvPicPr>
          <p:nvPr/>
        </p:nvPicPr>
        <p:blipFill>
          <a:blip r:embed="rId2"/>
          <a:stretch>
            <a:fillRect/>
          </a:stretch>
        </p:blipFill>
        <p:spPr>
          <a:xfrm>
            <a:off x="9067800" y="3407315"/>
            <a:ext cx="6889182" cy="5644354"/>
          </a:xfrm>
          <a:prstGeom prst="rect">
            <a:avLst/>
          </a:prstGeom>
          <a:ln w="38100">
            <a:solidFill>
              <a:schemeClr val="accent1"/>
            </a:solidFill>
          </a:ln>
        </p:spPr>
      </p:pic>
      <p:sp>
        <p:nvSpPr>
          <p:cNvPr id="2" name="CuadroTexto 1">
            <a:extLst>
              <a:ext uri="{FF2B5EF4-FFF2-40B4-BE49-F238E27FC236}">
                <a16:creationId xmlns:a16="http://schemas.microsoft.com/office/drawing/2014/main" id="{49D50D8E-3DAD-F78F-46BE-6DBF54F6034C}"/>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1 </a:t>
            </a:r>
          </a:p>
        </p:txBody>
      </p:sp>
      <p:sp>
        <p:nvSpPr>
          <p:cNvPr id="5" name="CuadroTexto 1">
            <a:extLst>
              <a:ext uri="{FF2B5EF4-FFF2-40B4-BE49-F238E27FC236}">
                <a16:creationId xmlns:a16="http://schemas.microsoft.com/office/drawing/2014/main" id="{9ED99DFD-5873-FCA4-EC6F-DD9DCD737C0D}"/>
              </a:ext>
            </a:extLst>
          </p:cNvPr>
          <p:cNvSpPr txBox="1"/>
          <p:nvPr/>
        </p:nvSpPr>
        <p:spPr>
          <a:xfrm>
            <a:off x="1296000" y="1548000"/>
            <a:ext cx="16611000" cy="830997"/>
          </a:xfrm>
          <a:prstGeom prst="rect">
            <a:avLst/>
          </a:prstGeom>
          <a:noFill/>
        </p:spPr>
        <p:txBody>
          <a:bodyPr wrap="square" rtlCol="0">
            <a:noAutofit/>
          </a:bodyPr>
          <a:lstStyle/>
          <a:p>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1.Breve introduzione al </a:t>
            </a:r>
            <a:r>
              <a:rPr lang="it-IT"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funnel</a:t>
            </a:r>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dei Pirati alias modello AARRR! </a:t>
            </a:r>
          </a:p>
        </p:txBody>
      </p:sp>
    </p:spTree>
    <p:extLst>
      <p:ext uri="{BB962C8B-B14F-4D97-AF65-F5344CB8AC3E}">
        <p14:creationId xmlns:p14="http://schemas.microsoft.com/office/powerpoint/2010/main" val="43999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Il modello AARRR! nei suoi elementi essenziali — Cinque step per la misurazione delle metriche</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621000" cy="9213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Il modello AARRR! descrive il ciclo di vita del cliente in cinque step / fasi chiave: ognuna di queste fasi è fondamentale per garantire la crescita e la continuità del business. Queste cinque fasi sono:</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44396690"/>
              </p:ext>
            </p:extLst>
          </p:nvPr>
        </p:nvGraphicFramePr>
        <p:xfrm>
          <a:off x="5238300" y="4457700"/>
          <a:ext cx="781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DAAF905A-E4A7-5603-6C4A-14D7FE4080A3}"/>
              </a:ext>
            </a:extLst>
          </p:cNvPr>
          <p:cNvSpPr txBox="1"/>
          <p:nvPr/>
        </p:nvSpPr>
        <p:spPr>
          <a:xfrm>
            <a:off x="1296000" y="1548000"/>
            <a:ext cx="16611000" cy="830997"/>
          </a:xfrm>
          <a:prstGeom prst="rect">
            <a:avLst/>
          </a:prstGeom>
          <a:noFill/>
        </p:spPr>
        <p:txBody>
          <a:bodyPr wrap="square" rtlCol="0">
            <a:noAutofit/>
          </a:bodyPr>
          <a:lstStyle/>
          <a:p>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1.Breve introduzione al </a:t>
            </a:r>
            <a:r>
              <a:rPr lang="it-IT"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funnel</a:t>
            </a:r>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dei Pirati alias modello AARRR! </a:t>
            </a:r>
          </a:p>
        </p:txBody>
      </p:sp>
    </p:spTree>
    <p:extLst>
      <p:ext uri="{BB962C8B-B14F-4D97-AF65-F5344CB8AC3E}">
        <p14:creationId xmlns:p14="http://schemas.microsoft.com/office/powerpoint/2010/main" val="270732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Leggere variazioni in gran parte applicate e valorizzate in pratica — il modello AARRR!</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89916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Una leggera variazione del modello originale ha trovato grande applicazione sia nella letteratura specializzata che nella pratica. Questo perché di per sé il modello è molto flessibile e potenzialmente trasferibile in molte impostazioni diverse.</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Ad esempio, alcuni hanno suggerito che la prima dimensione di questa valutazione metrica dovrebbe concentrarsi sulla </a:t>
            </a:r>
            <a:r>
              <a:rPr lang="it-IT"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consapevolezza</a:t>
            </a:r>
            <a:r>
              <a:rPr lang="it-IT" sz="2400" kern="0" dirty="0">
                <a:latin typeface="Helvetica Neue" panose="020B0604020202020204"/>
                <a:ea typeface="Microsoft Sans Serif" panose="020B0604020202020204" pitchFamily="34" charset="0"/>
                <a:cs typeface="Microsoft Sans Serif" panose="020B0604020202020204" pitchFamily="34" charset="0"/>
              </a:rPr>
              <a:t> che le persone hanno del nuovo progetto/prodotto/servizio disponibile.</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Per alcuni altri, anche se questo è davvero molto rilevante, la consapevolezza è più di ogni altra cosa una metrica di vanità: prove accessorie che sono di grande rilevanza naturalmente ma che non prevedono misure concrete e significative della crescita di un progetto.</a:t>
            </a:r>
          </a:p>
        </p:txBody>
      </p:sp>
      <p:graphicFrame>
        <p:nvGraphicFramePr>
          <p:cNvPr id="4" name="Diagramma 3"/>
          <p:cNvGraphicFramePr/>
          <p:nvPr>
            <p:extLst>
              <p:ext uri="{D42A27DB-BD31-4B8C-83A1-F6EECF244321}">
                <p14:modId xmlns:p14="http://schemas.microsoft.com/office/powerpoint/2010/main" val="3125967834"/>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31A2C9D6-65B7-5A5E-3BC7-89889AA6F21C}"/>
              </a:ext>
            </a:extLst>
          </p:cNvPr>
          <p:cNvSpPr txBox="1"/>
          <p:nvPr/>
        </p:nvSpPr>
        <p:spPr>
          <a:xfrm>
            <a:off x="1296000" y="1548000"/>
            <a:ext cx="16611000" cy="830997"/>
          </a:xfrm>
          <a:prstGeom prst="rect">
            <a:avLst/>
          </a:prstGeom>
          <a:noFill/>
        </p:spPr>
        <p:txBody>
          <a:bodyPr wrap="square" rtlCol="0">
            <a:noAutofit/>
          </a:bodyPr>
          <a:lstStyle/>
          <a:p>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1.Breve introduzione al </a:t>
            </a:r>
            <a:r>
              <a:rPr lang="it-IT"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funnel</a:t>
            </a:r>
            <a:r>
              <a:rPr lang="it-IT"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dei Pirati alias modello AARRR! </a:t>
            </a:r>
          </a:p>
        </p:txBody>
      </p:sp>
    </p:spTree>
    <p:extLst>
      <p:ext uri="{BB962C8B-B14F-4D97-AF65-F5344CB8AC3E}">
        <p14:creationId xmlns:p14="http://schemas.microsoft.com/office/powerpoint/2010/main" val="35298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Fasi principali del funnel dei Pirati alias modello AARRR!</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Unità 2</a:t>
            </a:r>
            <a:endParaRPr kumimoji="0" lang="it-IT"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1700000" cy="3538800"/>
          </a:xfrm>
          <a:prstGeom prst="rect">
            <a:avLst/>
          </a:prstGeom>
          <a:noFill/>
        </p:spPr>
        <p:txBody>
          <a:bodyPr wrap="square">
            <a:noAutofit/>
          </a:bodyPr>
          <a:lstStyle/>
          <a:p>
            <a:pPr marL="633413" indent="-633413">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2.1 Acquisizione — La fase principale</a:t>
            </a:r>
          </a:p>
          <a:p>
            <a:pPr marL="633413" indent="-633413">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2.2 Attivazione — Stimolare ulteriormente i contatti lead</a:t>
            </a:r>
          </a:p>
          <a:p>
            <a:pPr marL="633413" indent="-633413">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2.3 Fidelizzazione— Curare la fidelizzazione dei clienti</a:t>
            </a:r>
          </a:p>
          <a:p>
            <a:pPr marL="633413" indent="-633413">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2.4 Ricavo — Step del profitto </a:t>
            </a:r>
          </a:p>
          <a:p>
            <a:pPr marL="633413" indent="-633413">
              <a:spcAft>
                <a:spcPts val="1200"/>
              </a:spcAft>
              <a:tabLst>
                <a:tab pos="1205230" algn="l"/>
                <a:tab pos="1926589" algn="l"/>
                <a:tab pos="2915920" algn="l"/>
                <a:tab pos="3444875" algn="l"/>
                <a:tab pos="4383405" algn="l"/>
                <a:tab pos="6796405" algn="l"/>
              </a:tabLst>
              <a:defRPr/>
            </a:pPr>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2.5 Referenza — Attivazione dell'effetto passaparola e delle esternalità positive</a:t>
            </a:r>
          </a:p>
        </p:txBody>
      </p:sp>
      <p:pic>
        <p:nvPicPr>
          <p:cNvPr id="2" name="Google Shape;111;p5">
            <a:extLst>
              <a:ext uri="{FF2B5EF4-FFF2-40B4-BE49-F238E27FC236}">
                <a16:creationId xmlns:a16="http://schemas.microsoft.com/office/drawing/2014/main" id="{935CA6E1-65C8-343F-2FBF-0AD359B7F1C7}"/>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235693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1854</Words>
  <Application>Microsoft Office PowerPoint</Application>
  <PresentationFormat>Benutzerdefiniert</PresentationFormat>
  <Paragraphs>216</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Monika Dorr</cp:lastModifiedBy>
  <cp:revision>92</cp:revision>
  <dcterms:created xsi:type="dcterms:W3CDTF">2022-01-27T16:04:38Z</dcterms:created>
  <dcterms:modified xsi:type="dcterms:W3CDTF">2024-02-02T09:54:46Z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