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9"/>
  </p:notesMasterIdLst>
  <p:handoutMasterIdLst>
    <p:handoutMasterId r:id="rId30"/>
  </p:handoutMasterIdLst>
  <p:sldIdLst>
    <p:sldId id="277" r:id="rId3"/>
    <p:sldId id="278" r:id="rId4"/>
    <p:sldId id="279" r:id="rId5"/>
    <p:sldId id="289" r:id="rId6"/>
    <p:sldId id="280" r:id="rId7"/>
    <p:sldId id="291" r:id="rId8"/>
    <p:sldId id="292" r:id="rId9"/>
    <p:sldId id="293" r:id="rId10"/>
    <p:sldId id="296" r:id="rId11"/>
    <p:sldId id="295" r:id="rId12"/>
    <p:sldId id="297" r:id="rId13"/>
    <p:sldId id="298" r:id="rId14"/>
    <p:sldId id="299" r:id="rId15"/>
    <p:sldId id="300" r:id="rId16"/>
    <p:sldId id="281" r:id="rId17"/>
    <p:sldId id="301" r:id="rId18"/>
    <p:sldId id="302" r:id="rId19"/>
    <p:sldId id="303" r:id="rId20"/>
    <p:sldId id="304" r:id="rId21"/>
    <p:sldId id="305" r:id="rId22"/>
    <p:sldId id="306" r:id="rId23"/>
    <p:sldId id="285" r:id="rId24"/>
    <p:sldId id="308" r:id="rId25"/>
    <p:sldId id="290" r:id="rId26"/>
    <p:sldId id="268" r:id="rId27"/>
    <p:sldId id="287" r:id="rId2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859" autoAdjust="0"/>
    <p:restoredTop sz="94663"/>
  </p:normalViewPr>
  <p:slideViewPr>
    <p:cSldViewPr>
      <p:cViewPr varScale="1">
        <p:scale>
          <a:sx n="61" d="100"/>
          <a:sy n="61" d="100"/>
        </p:scale>
        <p:origin x="416" y="56"/>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C77FF-DF45-4F3A-A195-23BE9B3020B5}" type="doc">
      <dgm:prSet loTypeId="urn:microsoft.com/office/officeart/2005/8/layout/cycle2" loCatId="cycle" qsTypeId="urn:microsoft.com/office/officeart/2005/8/quickstyle/simple1" qsCatId="simple" csTypeId="urn:microsoft.com/office/officeart/2005/8/colors/accent0_2" csCatId="mainScheme" phldr="1"/>
      <dgm:spPr/>
      <dgm:t>
        <a:bodyPr/>
        <a:lstStyle/>
        <a:p>
          <a:endParaRPr lang="it-IT"/>
        </a:p>
      </dgm:t>
    </dgm:pt>
    <dgm:pt modelId="{6FBFE652-C198-4C88-8F83-C19B26B419EE}">
      <dgm:prSet phldrT="[Testo]" custT="1"/>
      <dgm:spPr/>
      <dgm:t>
        <a:bodyPr/>
        <a:lstStyle/>
        <a:p>
          <a:r>
            <a:rPr lang="it-IT" sz="2400" noProof="0" dirty="0">
              <a:latin typeface="Helvetica Neue" panose="020B0604020202020204" charset="0"/>
            </a:rPr>
            <a:t>Visualizza </a:t>
          </a:r>
          <a:endParaRPr lang="it-IT" sz="2400" dirty="0">
            <a:latin typeface="Helvetica Neue" panose="020B0604020202020204" charset="0"/>
          </a:endParaRPr>
        </a:p>
      </dgm:t>
    </dgm:pt>
    <dgm:pt modelId="{5DE6870A-E139-49D4-89E3-6AEDAF044FC6}" type="parTrans" cxnId="{967F4C8C-4B01-4115-83FC-FBDEAAD5ABF3}">
      <dgm:prSet/>
      <dgm:spPr/>
      <dgm:t>
        <a:bodyPr/>
        <a:lstStyle/>
        <a:p>
          <a:endParaRPr lang="it-IT"/>
        </a:p>
      </dgm:t>
    </dgm:pt>
    <dgm:pt modelId="{B002C68E-0604-4A71-8CCA-65C60B96A323}" type="sibTrans" cxnId="{967F4C8C-4B01-4115-83FC-FBDEAAD5ABF3}">
      <dgm:prSet/>
      <dgm:spPr/>
      <dgm:t>
        <a:bodyPr/>
        <a:lstStyle/>
        <a:p>
          <a:endParaRPr lang="it-IT" dirty="0"/>
        </a:p>
      </dgm:t>
    </dgm:pt>
    <dgm:pt modelId="{2F5A167E-9651-4F63-BBE9-86E0A9C9CBBC}">
      <dgm:prSet phldrT="[Testo]" custT="1"/>
      <dgm:spPr/>
      <dgm:t>
        <a:bodyPr/>
        <a:lstStyle/>
        <a:p>
          <a:r>
            <a:rPr lang="it-IT" sz="2400" dirty="0">
              <a:latin typeface="Helvetica Neue" panose="020B0604020202020204" charset="0"/>
            </a:rPr>
            <a:t>Piano di lavoro </a:t>
          </a:r>
        </a:p>
      </dgm:t>
    </dgm:pt>
    <dgm:pt modelId="{26132A69-6EBF-40B6-A469-6422EB3341A2}" type="parTrans" cxnId="{A23D5E1B-E0B5-460B-9868-EB4C41B280C0}">
      <dgm:prSet/>
      <dgm:spPr/>
      <dgm:t>
        <a:bodyPr/>
        <a:lstStyle/>
        <a:p>
          <a:endParaRPr lang="it-IT"/>
        </a:p>
      </dgm:t>
    </dgm:pt>
    <dgm:pt modelId="{B02B785D-F5D1-4FDD-85CD-C2D21EDBC7E8}" type="sibTrans" cxnId="{A23D5E1B-E0B5-460B-9868-EB4C41B280C0}">
      <dgm:prSet/>
      <dgm:spPr/>
      <dgm:t>
        <a:bodyPr/>
        <a:lstStyle/>
        <a:p>
          <a:endParaRPr lang="it-IT" dirty="0"/>
        </a:p>
      </dgm:t>
    </dgm:pt>
    <dgm:pt modelId="{B6DFAFE3-63E3-4E8D-B893-56B7E6006E8C}">
      <dgm:prSet phldrT="[Testo]" custT="1"/>
      <dgm:spPr/>
      <dgm:t>
        <a:bodyPr/>
        <a:lstStyle/>
        <a:p>
          <a:r>
            <a:rPr lang="en-US" sz="2000" noProof="0" dirty="0">
              <a:latin typeface="Helvetica Neue" panose="020B0604020202020204" charset="0"/>
            </a:rPr>
            <a:t>Implementa</a:t>
          </a:r>
          <a:r>
            <a:rPr lang="it-IT" sz="2000" dirty="0">
              <a:latin typeface="Helvetica Neue" panose="020B0604020202020204" charset="0"/>
            </a:rPr>
            <a:t> </a:t>
          </a:r>
        </a:p>
      </dgm:t>
    </dgm:pt>
    <dgm:pt modelId="{0FCCE536-E455-4FBD-B2EE-00F4660CB7FA}" type="parTrans" cxnId="{EC1485D8-464D-468C-90A6-EC0298A4D765}">
      <dgm:prSet/>
      <dgm:spPr/>
      <dgm:t>
        <a:bodyPr/>
        <a:lstStyle/>
        <a:p>
          <a:endParaRPr lang="it-IT"/>
        </a:p>
      </dgm:t>
    </dgm:pt>
    <dgm:pt modelId="{7A22C95C-B651-4DF0-B050-967DCD4C7AA5}" type="sibTrans" cxnId="{EC1485D8-464D-468C-90A6-EC0298A4D765}">
      <dgm:prSet/>
      <dgm:spPr/>
      <dgm:t>
        <a:bodyPr/>
        <a:lstStyle/>
        <a:p>
          <a:endParaRPr lang="it-IT" dirty="0"/>
        </a:p>
      </dgm:t>
    </dgm:pt>
    <dgm:pt modelId="{1C558A97-FA2A-45D3-B2C8-9DB611641469}" type="pres">
      <dgm:prSet presAssocID="{D74C77FF-DF45-4F3A-A195-23BE9B3020B5}" presName="cycle" presStyleCnt="0">
        <dgm:presLayoutVars>
          <dgm:dir/>
          <dgm:resizeHandles val="exact"/>
        </dgm:presLayoutVars>
      </dgm:prSet>
      <dgm:spPr/>
    </dgm:pt>
    <dgm:pt modelId="{FA6A58B8-D652-441B-B0A3-BF0D2C4BE270}" type="pres">
      <dgm:prSet presAssocID="{6FBFE652-C198-4C88-8F83-C19B26B419EE}" presName="node" presStyleLbl="node1" presStyleIdx="0" presStyleCnt="3">
        <dgm:presLayoutVars>
          <dgm:bulletEnabled val="1"/>
        </dgm:presLayoutVars>
      </dgm:prSet>
      <dgm:spPr/>
    </dgm:pt>
    <dgm:pt modelId="{4E501A2F-E83A-469A-A687-BC3167181B31}" type="pres">
      <dgm:prSet presAssocID="{B002C68E-0604-4A71-8CCA-65C60B96A323}" presName="sibTrans" presStyleLbl="sibTrans2D1" presStyleIdx="0" presStyleCnt="3"/>
      <dgm:spPr/>
    </dgm:pt>
    <dgm:pt modelId="{52C61379-1A48-48FA-AED5-4B3988560678}" type="pres">
      <dgm:prSet presAssocID="{B002C68E-0604-4A71-8CCA-65C60B96A323}" presName="connectorText" presStyleLbl="sibTrans2D1" presStyleIdx="0" presStyleCnt="3"/>
      <dgm:spPr/>
    </dgm:pt>
    <dgm:pt modelId="{8E43C16E-F8E3-4262-96F3-13128ABFCC95}" type="pres">
      <dgm:prSet presAssocID="{2F5A167E-9651-4F63-BBE9-86E0A9C9CBBC}" presName="node" presStyleLbl="node1" presStyleIdx="1" presStyleCnt="3">
        <dgm:presLayoutVars>
          <dgm:bulletEnabled val="1"/>
        </dgm:presLayoutVars>
      </dgm:prSet>
      <dgm:spPr/>
    </dgm:pt>
    <dgm:pt modelId="{3B539CC0-6B72-46AB-B04A-3FE433E7E3E0}" type="pres">
      <dgm:prSet presAssocID="{B02B785D-F5D1-4FDD-85CD-C2D21EDBC7E8}" presName="sibTrans" presStyleLbl="sibTrans2D1" presStyleIdx="1" presStyleCnt="3"/>
      <dgm:spPr/>
    </dgm:pt>
    <dgm:pt modelId="{A26B2B04-D208-47C2-9928-FCA9BB914FC6}" type="pres">
      <dgm:prSet presAssocID="{B02B785D-F5D1-4FDD-85CD-C2D21EDBC7E8}" presName="connectorText" presStyleLbl="sibTrans2D1" presStyleIdx="1" presStyleCnt="3"/>
      <dgm:spPr/>
    </dgm:pt>
    <dgm:pt modelId="{3A9C97B1-CB63-4186-A1F7-029A5C402FAE}" type="pres">
      <dgm:prSet presAssocID="{B6DFAFE3-63E3-4E8D-B893-56B7E6006E8C}" presName="node" presStyleLbl="node1" presStyleIdx="2" presStyleCnt="3">
        <dgm:presLayoutVars>
          <dgm:bulletEnabled val="1"/>
        </dgm:presLayoutVars>
      </dgm:prSet>
      <dgm:spPr/>
    </dgm:pt>
    <dgm:pt modelId="{D050DE1E-DD49-445C-AA98-AC2C4B8F4E28}" type="pres">
      <dgm:prSet presAssocID="{7A22C95C-B651-4DF0-B050-967DCD4C7AA5}" presName="sibTrans" presStyleLbl="sibTrans2D1" presStyleIdx="2" presStyleCnt="3"/>
      <dgm:spPr/>
    </dgm:pt>
    <dgm:pt modelId="{79A909F6-CB2C-4C31-8178-95492F25FA7A}" type="pres">
      <dgm:prSet presAssocID="{7A22C95C-B651-4DF0-B050-967DCD4C7AA5}" presName="connectorText" presStyleLbl="sibTrans2D1" presStyleIdx="2" presStyleCnt="3"/>
      <dgm:spPr/>
    </dgm:pt>
  </dgm:ptLst>
  <dgm:cxnLst>
    <dgm:cxn modelId="{646C330A-0AC4-4823-92E0-4ADE5656A45F}" type="presOf" srcId="{B02B785D-F5D1-4FDD-85CD-C2D21EDBC7E8}" destId="{A26B2B04-D208-47C2-9928-FCA9BB914FC6}" srcOrd="1" destOrd="0" presId="urn:microsoft.com/office/officeart/2005/8/layout/cycle2"/>
    <dgm:cxn modelId="{A23D5E1B-E0B5-460B-9868-EB4C41B280C0}" srcId="{D74C77FF-DF45-4F3A-A195-23BE9B3020B5}" destId="{2F5A167E-9651-4F63-BBE9-86E0A9C9CBBC}" srcOrd="1" destOrd="0" parTransId="{26132A69-6EBF-40B6-A469-6422EB3341A2}" sibTransId="{B02B785D-F5D1-4FDD-85CD-C2D21EDBC7E8}"/>
    <dgm:cxn modelId="{F92A5D2D-B906-4AA5-9B28-B0EFB9DCB174}" type="presOf" srcId="{B002C68E-0604-4A71-8CCA-65C60B96A323}" destId="{52C61379-1A48-48FA-AED5-4B3988560678}" srcOrd="1" destOrd="0" presId="urn:microsoft.com/office/officeart/2005/8/layout/cycle2"/>
    <dgm:cxn modelId="{C1452E68-D6A7-4E0B-BCC6-F5B2325AFEC2}" type="presOf" srcId="{2F5A167E-9651-4F63-BBE9-86E0A9C9CBBC}" destId="{8E43C16E-F8E3-4262-96F3-13128ABFCC95}" srcOrd="0" destOrd="0" presId="urn:microsoft.com/office/officeart/2005/8/layout/cycle2"/>
    <dgm:cxn modelId="{B3646E68-ED53-4290-B9A0-024B9A0A31D9}" type="presOf" srcId="{B6DFAFE3-63E3-4E8D-B893-56B7E6006E8C}" destId="{3A9C97B1-CB63-4186-A1F7-029A5C402FAE}" srcOrd="0" destOrd="0" presId="urn:microsoft.com/office/officeart/2005/8/layout/cycle2"/>
    <dgm:cxn modelId="{39BCEB74-58F5-4ABA-B81F-B16B55C10E26}" type="presOf" srcId="{B002C68E-0604-4A71-8CCA-65C60B96A323}" destId="{4E501A2F-E83A-469A-A687-BC3167181B31}" srcOrd="0" destOrd="0" presId="urn:microsoft.com/office/officeart/2005/8/layout/cycle2"/>
    <dgm:cxn modelId="{D316A87F-C8DD-4F45-BC20-D993EF176890}" type="presOf" srcId="{B02B785D-F5D1-4FDD-85CD-C2D21EDBC7E8}" destId="{3B539CC0-6B72-46AB-B04A-3FE433E7E3E0}" srcOrd="0" destOrd="0" presId="urn:microsoft.com/office/officeart/2005/8/layout/cycle2"/>
    <dgm:cxn modelId="{967F4C8C-4B01-4115-83FC-FBDEAAD5ABF3}" srcId="{D74C77FF-DF45-4F3A-A195-23BE9B3020B5}" destId="{6FBFE652-C198-4C88-8F83-C19B26B419EE}" srcOrd="0" destOrd="0" parTransId="{5DE6870A-E139-49D4-89E3-6AEDAF044FC6}" sibTransId="{B002C68E-0604-4A71-8CCA-65C60B96A323}"/>
    <dgm:cxn modelId="{79095F9E-24BC-4762-9A5B-7601B2589826}" type="presOf" srcId="{6FBFE652-C198-4C88-8F83-C19B26B419EE}" destId="{FA6A58B8-D652-441B-B0A3-BF0D2C4BE270}" srcOrd="0" destOrd="0" presId="urn:microsoft.com/office/officeart/2005/8/layout/cycle2"/>
    <dgm:cxn modelId="{3EADF2AF-88A6-4399-89D8-76DA280EDFC9}" type="presOf" srcId="{7A22C95C-B651-4DF0-B050-967DCD4C7AA5}" destId="{D050DE1E-DD49-445C-AA98-AC2C4B8F4E28}" srcOrd="0" destOrd="0" presId="urn:microsoft.com/office/officeart/2005/8/layout/cycle2"/>
    <dgm:cxn modelId="{C9282AC7-C197-4CE3-BA00-F57535C6D800}" type="presOf" srcId="{D74C77FF-DF45-4F3A-A195-23BE9B3020B5}" destId="{1C558A97-FA2A-45D3-B2C8-9DB611641469}" srcOrd="0" destOrd="0" presId="urn:microsoft.com/office/officeart/2005/8/layout/cycle2"/>
    <dgm:cxn modelId="{671D1AD6-3BDC-4410-A0C7-05F28F84B23F}" type="presOf" srcId="{7A22C95C-B651-4DF0-B050-967DCD4C7AA5}" destId="{79A909F6-CB2C-4C31-8178-95492F25FA7A}" srcOrd="1" destOrd="0" presId="urn:microsoft.com/office/officeart/2005/8/layout/cycle2"/>
    <dgm:cxn modelId="{EC1485D8-464D-468C-90A6-EC0298A4D765}" srcId="{D74C77FF-DF45-4F3A-A195-23BE9B3020B5}" destId="{B6DFAFE3-63E3-4E8D-B893-56B7E6006E8C}" srcOrd="2" destOrd="0" parTransId="{0FCCE536-E455-4FBD-B2EE-00F4660CB7FA}" sibTransId="{7A22C95C-B651-4DF0-B050-967DCD4C7AA5}"/>
    <dgm:cxn modelId="{CBF4A4E7-E00A-478C-9846-46F4253246C8}" type="presParOf" srcId="{1C558A97-FA2A-45D3-B2C8-9DB611641469}" destId="{FA6A58B8-D652-441B-B0A3-BF0D2C4BE270}" srcOrd="0" destOrd="0" presId="urn:microsoft.com/office/officeart/2005/8/layout/cycle2"/>
    <dgm:cxn modelId="{00A7BDF7-FB64-4BF7-AA7B-B231F96CD6BB}" type="presParOf" srcId="{1C558A97-FA2A-45D3-B2C8-9DB611641469}" destId="{4E501A2F-E83A-469A-A687-BC3167181B31}" srcOrd="1" destOrd="0" presId="urn:microsoft.com/office/officeart/2005/8/layout/cycle2"/>
    <dgm:cxn modelId="{199C4480-2B27-4FAB-A216-FA1760985D0D}" type="presParOf" srcId="{4E501A2F-E83A-469A-A687-BC3167181B31}" destId="{52C61379-1A48-48FA-AED5-4B3988560678}" srcOrd="0" destOrd="0" presId="urn:microsoft.com/office/officeart/2005/8/layout/cycle2"/>
    <dgm:cxn modelId="{34750AC3-EB64-4F31-98CC-9BC2B2B0C714}" type="presParOf" srcId="{1C558A97-FA2A-45D3-B2C8-9DB611641469}" destId="{8E43C16E-F8E3-4262-96F3-13128ABFCC95}" srcOrd="2" destOrd="0" presId="urn:microsoft.com/office/officeart/2005/8/layout/cycle2"/>
    <dgm:cxn modelId="{A6355794-87C9-4165-B7CA-B0192E597F6D}" type="presParOf" srcId="{1C558A97-FA2A-45D3-B2C8-9DB611641469}" destId="{3B539CC0-6B72-46AB-B04A-3FE433E7E3E0}" srcOrd="3" destOrd="0" presId="urn:microsoft.com/office/officeart/2005/8/layout/cycle2"/>
    <dgm:cxn modelId="{33D64BEB-3C46-4703-8D09-4FC0BC1DEAB4}" type="presParOf" srcId="{3B539CC0-6B72-46AB-B04A-3FE433E7E3E0}" destId="{A26B2B04-D208-47C2-9928-FCA9BB914FC6}" srcOrd="0" destOrd="0" presId="urn:microsoft.com/office/officeart/2005/8/layout/cycle2"/>
    <dgm:cxn modelId="{8099FE2D-619B-4DA5-B03D-E21E6E97FB0A}" type="presParOf" srcId="{1C558A97-FA2A-45D3-B2C8-9DB611641469}" destId="{3A9C97B1-CB63-4186-A1F7-029A5C402FAE}" srcOrd="4" destOrd="0" presId="urn:microsoft.com/office/officeart/2005/8/layout/cycle2"/>
    <dgm:cxn modelId="{0C17B266-9EE9-46A3-97DF-B57C61BCD2F8}" type="presParOf" srcId="{1C558A97-FA2A-45D3-B2C8-9DB611641469}" destId="{D050DE1E-DD49-445C-AA98-AC2C4B8F4E28}" srcOrd="5" destOrd="0" presId="urn:microsoft.com/office/officeart/2005/8/layout/cycle2"/>
    <dgm:cxn modelId="{BEB0FC77-4FE2-40C3-822C-8EB507F96DCB}" type="presParOf" srcId="{D050DE1E-DD49-445C-AA98-AC2C4B8F4E28}" destId="{79A909F6-CB2C-4C31-8178-95492F25FA7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A58B8-D652-441B-B0A3-BF0D2C4BE270}">
      <dsp:nvSpPr>
        <dsp:cNvPr id="0" name=""/>
        <dsp:cNvSpPr/>
      </dsp:nvSpPr>
      <dsp:spPr>
        <a:xfrm>
          <a:off x="1734213" y="296"/>
          <a:ext cx="211157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kern="1200" noProof="0" dirty="0">
              <a:latin typeface="Helvetica Neue" panose="020B0604020202020204" charset="0"/>
            </a:rPr>
            <a:t>Visualizza </a:t>
          </a:r>
          <a:endParaRPr lang="it-IT" sz="2400" kern="1200" dirty="0">
            <a:latin typeface="Helvetica Neue" panose="020B0604020202020204" charset="0"/>
          </a:endParaRPr>
        </a:p>
      </dsp:txBody>
      <dsp:txXfrm>
        <a:off x="2043446" y="309529"/>
        <a:ext cx="1493106" cy="1493106"/>
      </dsp:txXfrm>
    </dsp:sp>
    <dsp:sp modelId="{4E501A2F-E83A-469A-A687-BC3167181B31}">
      <dsp:nvSpPr>
        <dsp:cNvPr id="0" name=""/>
        <dsp:cNvSpPr/>
      </dsp:nvSpPr>
      <dsp:spPr>
        <a:xfrm rot="3600000">
          <a:off x="3294012" y="2059884"/>
          <a:ext cx="56251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a:off x="3336201" y="2129342"/>
        <a:ext cx="393762" cy="427593"/>
      </dsp:txXfrm>
    </dsp:sp>
    <dsp:sp modelId="{8E43C16E-F8E3-4262-96F3-13128ABFCC95}">
      <dsp:nvSpPr>
        <dsp:cNvPr id="0" name=""/>
        <dsp:cNvSpPr/>
      </dsp:nvSpPr>
      <dsp:spPr>
        <a:xfrm>
          <a:off x="3320676" y="2748131"/>
          <a:ext cx="211157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kern="1200" dirty="0">
              <a:latin typeface="Helvetica Neue" panose="020B0604020202020204" charset="0"/>
            </a:rPr>
            <a:t>Piano di lavoro </a:t>
          </a:r>
        </a:p>
      </dsp:txBody>
      <dsp:txXfrm>
        <a:off x="3629909" y="3057364"/>
        <a:ext cx="1493106" cy="1493106"/>
      </dsp:txXfrm>
    </dsp:sp>
    <dsp:sp modelId="{3B539CC0-6B72-46AB-B04A-3FE433E7E3E0}">
      <dsp:nvSpPr>
        <dsp:cNvPr id="0" name=""/>
        <dsp:cNvSpPr/>
      </dsp:nvSpPr>
      <dsp:spPr>
        <a:xfrm rot="10800000">
          <a:off x="2524661" y="3447589"/>
          <a:ext cx="56251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rot="10800000">
        <a:off x="2693416" y="3590120"/>
        <a:ext cx="393762" cy="427593"/>
      </dsp:txXfrm>
    </dsp:sp>
    <dsp:sp modelId="{3A9C97B1-CB63-4186-A1F7-029A5C402FAE}">
      <dsp:nvSpPr>
        <dsp:cNvPr id="0" name=""/>
        <dsp:cNvSpPr/>
      </dsp:nvSpPr>
      <dsp:spPr>
        <a:xfrm>
          <a:off x="147750" y="2748131"/>
          <a:ext cx="211157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noProof="0" dirty="0">
              <a:latin typeface="Helvetica Neue" panose="020B0604020202020204" charset="0"/>
            </a:rPr>
            <a:t>Implementa</a:t>
          </a:r>
          <a:r>
            <a:rPr lang="it-IT" sz="2000" kern="1200" dirty="0">
              <a:latin typeface="Helvetica Neue" panose="020B0604020202020204" charset="0"/>
            </a:rPr>
            <a:t> </a:t>
          </a:r>
        </a:p>
      </dsp:txBody>
      <dsp:txXfrm>
        <a:off x="456983" y="3057364"/>
        <a:ext cx="1493106" cy="1493106"/>
      </dsp:txXfrm>
    </dsp:sp>
    <dsp:sp modelId="{D050DE1E-DD49-445C-AA98-AC2C4B8F4E28}">
      <dsp:nvSpPr>
        <dsp:cNvPr id="0" name=""/>
        <dsp:cNvSpPr/>
      </dsp:nvSpPr>
      <dsp:spPr>
        <a:xfrm rot="18000000">
          <a:off x="1707549" y="2087459"/>
          <a:ext cx="56251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a:off x="1749738" y="2303063"/>
        <a:ext cx="393762" cy="42759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dirty="0"/>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dirty="0"/>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dirty="0"/>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dirty="0"/>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dirty="0"/>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25</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5.jpe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4F037E79-6E81-8994-8CED-A4906FC611C3}"/>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88D72A8D-FC97-237C-E317-A60FA137C44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54C3A1D8-AD9F-0F80-58A4-AC227E927DFA}"/>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pic>
        <p:nvPicPr>
          <p:cNvPr id="7" name="Google Shape;46;p44">
            <a:extLst>
              <a:ext uri="{FF2B5EF4-FFF2-40B4-BE49-F238E27FC236}">
                <a16:creationId xmlns:a16="http://schemas.microsoft.com/office/drawing/2014/main" id="{86F04B2F-BA9F-33A8-4EF9-C288B0DD97AA}"/>
              </a:ext>
            </a:extLst>
          </p:cNvPr>
          <p:cNvPicPr preferRelativeResize="0"/>
          <p:nvPr userDrawn="1"/>
        </p:nvPicPr>
        <p:blipFill rotWithShape="1">
          <a:blip r:embed="rId10">
            <a:alphaModFix/>
          </a:blip>
          <a:srcRect/>
          <a:stretch/>
        </p:blipFill>
        <p:spPr>
          <a:xfrm>
            <a:off x="881449" y="9069571"/>
            <a:ext cx="276224" cy="276224"/>
          </a:xfrm>
          <a:prstGeom prst="rect">
            <a:avLst/>
          </a:prstGeom>
          <a:noFill/>
          <a:ln>
            <a:noFill/>
          </a:ln>
        </p:spPr>
      </p:pic>
      <p:sp>
        <p:nvSpPr>
          <p:cNvPr id="8" name="Google Shape;48;p44">
            <a:extLst>
              <a:ext uri="{FF2B5EF4-FFF2-40B4-BE49-F238E27FC236}">
                <a16:creationId xmlns:a16="http://schemas.microsoft.com/office/drawing/2014/main" id="{4DEF934D-F582-89FC-1654-67E666F975FB}"/>
              </a:ext>
            </a:extLst>
          </p:cNvPr>
          <p:cNvSpPr/>
          <p:nvPr userDrawn="1"/>
        </p:nvSpPr>
        <p:spPr>
          <a:xfrm>
            <a:off x="1275071" y="9210240"/>
            <a:ext cx="15850235" cy="5080"/>
          </a:xfrm>
          <a:custGeom>
            <a:avLst/>
            <a:gdLst/>
            <a:ahLst/>
            <a:cxnLst/>
            <a:rect l="l" t="t" r="r" b="b"/>
            <a:pathLst>
              <a:path w="15850235" h="5079" extrusionOk="0">
                <a:moveTo>
                  <a:pt x="0" y="0"/>
                </a:moveTo>
                <a:lnTo>
                  <a:pt x="15849653" y="4759"/>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Helvetica Neue" panose="020B0604020202020204" charset="0"/>
              <a:ea typeface="Calibri"/>
              <a:cs typeface="Calibri"/>
              <a:sym typeface="Calibri"/>
            </a:endParaRPr>
          </a:p>
        </p:txBody>
      </p:sp>
      <p:pic>
        <p:nvPicPr>
          <p:cNvPr id="9" name="Google Shape;54;p44">
            <a:extLst>
              <a:ext uri="{FF2B5EF4-FFF2-40B4-BE49-F238E27FC236}">
                <a16:creationId xmlns:a16="http://schemas.microsoft.com/office/drawing/2014/main" id="{2FB89D0C-7CD4-E3D3-71DD-F6DDB854811D}"/>
              </a:ext>
            </a:extLst>
          </p:cNvPr>
          <p:cNvPicPr preferRelativeResize="0"/>
          <p:nvPr userDrawn="1"/>
        </p:nvPicPr>
        <p:blipFill rotWithShape="1">
          <a:blip r:embed="rId11">
            <a:alphaModFix/>
          </a:blip>
          <a:srcRect/>
          <a:stretch/>
        </p:blipFill>
        <p:spPr>
          <a:xfrm>
            <a:off x="16936029" y="9135565"/>
            <a:ext cx="388731" cy="123825"/>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2" name="object 7">
            <a:extLst>
              <a:ext uri="{FF2B5EF4-FFF2-40B4-BE49-F238E27FC236}">
                <a16:creationId xmlns:a16="http://schemas.microsoft.com/office/drawing/2014/main" id="{89B1340D-3E00-4BD7-961B-E87C3E8DE389}"/>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B10F60FD-449D-F6F6-DB0E-BF66264F7F19}"/>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20C13824-3C8D-D471-F311-FE159977260C}"/>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679D54B9-F8B1-22B8-C6D8-961C9BFC167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2" name="Google Shape;11;p15">
            <a:extLst>
              <a:ext uri="{FF2B5EF4-FFF2-40B4-BE49-F238E27FC236}">
                <a16:creationId xmlns:a16="http://schemas.microsoft.com/office/drawing/2014/main" id="{345B2DDE-32F4-AFD8-92FF-9AE4469FA19E}"/>
              </a:ext>
            </a:extLst>
          </p:cNvPr>
          <p:cNvSpPr/>
          <p:nvPr userDrawn="1"/>
        </p:nvSpPr>
        <p:spPr>
          <a:xfrm>
            <a:off x="1970110" y="9032117"/>
            <a:ext cx="14615794" cy="0"/>
          </a:xfrm>
          <a:custGeom>
            <a:avLst/>
            <a:gdLst/>
            <a:ahLst/>
            <a:cxnLst/>
            <a:rect l="l" t="t" r="r" b="b"/>
            <a:pathLst>
              <a:path w="14615794" h="120000" extrusionOk="0">
                <a:moveTo>
                  <a:pt x="0" y="0"/>
                </a:moveTo>
                <a:lnTo>
                  <a:pt x="14615238" y="0"/>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Helvetica Neue" panose="020B0604020202020204" charset="0"/>
              <a:ea typeface="Calibri"/>
              <a:cs typeface="Calibri"/>
              <a:sym typeface="Calibri"/>
            </a:endParaRPr>
          </a:p>
        </p:txBody>
      </p:sp>
      <p:pic>
        <p:nvPicPr>
          <p:cNvPr id="3" name="Google Shape;14;p15">
            <a:extLst>
              <a:ext uri="{FF2B5EF4-FFF2-40B4-BE49-F238E27FC236}">
                <a16:creationId xmlns:a16="http://schemas.microsoft.com/office/drawing/2014/main" id="{FBAD6902-7779-C355-61AE-3BFB743404A4}"/>
              </a:ext>
            </a:extLst>
          </p:cNvPr>
          <p:cNvPicPr preferRelativeResize="0"/>
          <p:nvPr userDrawn="1"/>
        </p:nvPicPr>
        <p:blipFill rotWithShape="1">
          <a:blip r:embed="rId8">
            <a:alphaModFix/>
          </a:blip>
          <a:srcRect/>
          <a:stretch/>
        </p:blipFill>
        <p:spPr>
          <a:xfrm>
            <a:off x="16512506" y="8916083"/>
            <a:ext cx="720646" cy="228599"/>
          </a:xfrm>
          <a:prstGeom prst="rect">
            <a:avLst/>
          </a:prstGeom>
          <a:noFill/>
          <a:ln>
            <a:noFill/>
          </a:ln>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3267800" cy="1800000"/>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Far sì che le cose accadano 1: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Un elenco di fattori scatenanti per coltivare, valutare e premiare gli atteggiamenti imprenditoriali e il senso di iniziativa</a:t>
            </a:r>
            <a:endParaRPr kumimoji="0" lang="en-US" sz="3600" b="1" i="0" u="none" strike="noStrike" kern="1200" cap="none" spc="0" normalizeH="0" baseline="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1.5 Nessuna visione a breve termine consentita — </a:t>
            </a:r>
            <a:r>
              <a:rPr lang="it-IT" sz="2800" i="1" kern="0">
                <a:solidFill>
                  <a:srgbClr val="AED633"/>
                </a:solidFill>
                <a:latin typeface="Helvetica Neue" panose="020B0604020202020204"/>
                <a:ea typeface="Microsoft Sans Serif" panose="020B0604020202020204" pitchFamily="34" charset="0"/>
                <a:cs typeface="Microsoft Sans Serif" panose="020B0604020202020204" pitchFamily="34" charset="0"/>
              </a:rPr>
              <a:t>Aspettando che la pianta fiorisca…</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311442" y="3105609"/>
            <a:ext cx="15840000" cy="4075781"/>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I vostri potenziali sognatori in erba potrebbero mostrare i primi segni di essere </a:t>
            </a:r>
            <a:r>
              <a:rPr lang="it-IT" sz="2400" kern="0" dirty="0" err="1">
                <a:latin typeface="Helvetica Neue" panose="020B0604020202020204"/>
                <a:ea typeface="Microsoft Sans Serif" panose="020B0604020202020204" pitchFamily="34" charset="0"/>
                <a:cs typeface="Microsoft Sans Serif" panose="020B0604020202020204" pitchFamily="34" charset="0"/>
              </a:rPr>
              <a:t>intrapreneur</a:t>
            </a:r>
            <a:r>
              <a:rPr lang="it-IT" sz="2400" kern="0" dirty="0">
                <a:latin typeface="Helvetica Neue" panose="020B0604020202020204"/>
                <a:ea typeface="Microsoft Sans Serif" panose="020B0604020202020204" pitchFamily="34" charset="0"/>
                <a:cs typeface="Microsoft Sans Serif" panose="020B0604020202020204" pitchFamily="34" charset="0"/>
              </a:rPr>
              <a:t>, ma questo non significa che le idee da loro generate saranno davvero d'impatto, redditizie e affidabili in tempi brevi.</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Le persone che giocano secondo le regole sanno già quali sono: hanno familiarità con la roadmap e, soprattutto, conoscono bene gli elementi essenziali della loro struttura di ripartizione del lavoro.</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D'altro canto, gli </a:t>
            </a:r>
            <a:r>
              <a:rPr lang="it-IT" sz="2400" kern="0" dirty="0" err="1">
                <a:latin typeface="Helvetica Neue" panose="020B0604020202020204"/>
                <a:ea typeface="Microsoft Sans Serif" panose="020B0604020202020204" pitchFamily="34" charset="0"/>
                <a:cs typeface="Microsoft Sans Serif" panose="020B0604020202020204" pitchFamily="34" charset="0"/>
              </a:rPr>
              <a:t>intrapreneurs</a:t>
            </a:r>
            <a:r>
              <a:rPr lang="it-IT" sz="2400" kern="0" dirty="0">
                <a:latin typeface="Helvetica Neue" panose="020B0604020202020204"/>
                <a:ea typeface="Microsoft Sans Serif" panose="020B0604020202020204" pitchFamily="34" charset="0"/>
                <a:cs typeface="Microsoft Sans Serif" panose="020B0604020202020204" pitchFamily="34" charset="0"/>
              </a:rPr>
              <a:t> stanno creando i propri libri e stanno definendo da soli le regole che si applicano a loro.</a:t>
            </a:r>
          </a:p>
          <a:p>
            <a:r>
              <a:rPr lang="it-IT" sz="2400" kern="0" dirty="0">
                <a:latin typeface="Helvetica Neue" panose="020B0604020202020204"/>
                <a:ea typeface="Microsoft Sans Serif" panose="020B0604020202020204" pitchFamily="34" charset="0"/>
                <a:cs typeface="Microsoft Sans Serif" panose="020B0604020202020204" pitchFamily="34" charset="0"/>
              </a:rPr>
              <a:t>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Naturalmente non c'è nulla di male nel giocare secondo le regole, ma è evidente come nel secondo caso ci troviamo su un livello e una scala di responsabilità completamente diversi.</a:t>
            </a:r>
          </a:p>
        </p:txBody>
      </p:sp>
      <p:sp>
        <p:nvSpPr>
          <p:cNvPr id="5" name="Rettangolo arrotondato 4"/>
          <p:cNvSpPr/>
          <p:nvPr/>
        </p:nvSpPr>
        <p:spPr>
          <a:xfrm>
            <a:off x="1295400" y="7812000"/>
            <a:ext cx="15336000" cy="119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0" cap="none" spc="0" normalizeH="0" baseline="0">
                <a:ln>
                  <a:noFill/>
                </a:ln>
                <a:solidFill>
                  <a:prstClr val="black"/>
                </a:solidFill>
                <a:effectLst/>
                <a:uLnTx/>
                <a:uFillTx/>
                <a:latin typeface="Helvetica Neue" panose="020B0604020202020204"/>
                <a:ea typeface="Microsoft Sans Serif" panose="020B0604020202020204" pitchFamily="34" charset="0"/>
                <a:cs typeface="Microsoft Sans Serif" panose="020B0604020202020204" pitchFamily="34" charset="0"/>
              </a:rPr>
              <a:t>Il consolidamento di ricadute positive da queste nuove dinamiche emergenti richiede tempo, pazienza e la volontà di sperimentare numerose battute d'arresto frequenti e talvolta anche dannose. Se gli imprenditori hanno un piano di emergenza da sopportare ed essere resilienti a tutto questo, il tempo farà la sua azione...</a:t>
            </a:r>
          </a:p>
        </p:txBody>
      </p:sp>
      <p:sp>
        <p:nvSpPr>
          <p:cNvPr id="6" name="CuadroTexto 1">
            <a:extLst>
              <a:ext uri="{FF2B5EF4-FFF2-40B4-BE49-F238E27FC236}">
                <a16:creationId xmlns:a16="http://schemas.microsoft.com/office/drawing/2014/main" id="{EA79BD07-A2A4-132E-6095-BDF8D6E299B9}"/>
              </a:ext>
            </a:extLst>
          </p:cNvPr>
          <p:cNvSpPr txBox="1"/>
          <p:nvPr/>
        </p:nvSpPr>
        <p:spPr>
          <a:xfrm>
            <a:off x="1296000" y="1548000"/>
            <a:ext cx="15840000" cy="830997"/>
          </a:xfrm>
          <a:prstGeom prst="rect">
            <a:avLst/>
          </a:prstGeom>
          <a:noFill/>
        </p:spPr>
        <p:txBody>
          <a:bodyPr wrap="square" rtlCol="0">
            <a:noAutofit/>
          </a:bodyPr>
          <a:lstStyle/>
          <a:p>
            <a:r>
              <a:rPr lang="it-IT"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a:t>
            </a:r>
            <a:r>
              <a:rPr lang="it-IT"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DOs</a:t>
            </a:r>
            <a:r>
              <a:rPr lang="it-IT"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e </a:t>
            </a:r>
            <a:r>
              <a:rPr lang="it-IT"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DON’Ts</a:t>
            </a:r>
            <a:endParaRPr lang="it-IT"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9858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044550"/>
            <a:ext cx="15840000" cy="4197900"/>
          </a:xfrm>
          <a:prstGeom prst="rect">
            <a:avLst/>
          </a:prstGeom>
          <a:noFill/>
        </p:spPr>
        <p:txBody>
          <a:bodyPr wrap="square" rtlCol="0">
            <a:noAutofit/>
          </a:bodyPr>
          <a:lstStyle/>
          <a:p>
            <a:r>
              <a:rPr lang="it-IT" sz="2400" kern="0">
                <a:latin typeface="Helvetica Neue" panose="020B0604020202020204"/>
                <a:ea typeface="Microsoft Sans Serif" panose="020B0604020202020204" pitchFamily="34" charset="0"/>
                <a:cs typeface="Microsoft Sans Serif" panose="020B0604020202020204" pitchFamily="34" charset="0"/>
              </a:rPr>
              <a:t>L'elemento del rischio è una caratteristica distintiva dell'imprenditorialità, e questo è l'elemento che distingue una brillante carriera manageriale da una brillante carriera imprenditoriale. </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Gli imprenditori imparano ad affrontare un fattore di affaticamento mentale e di disagio come nessun altro. </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L'onere e le responsabilità che derivano da qualsiasi decisione sono solo sulle loro spalle: se vogliono nutrire i loro sognatori nel fare, hanno bisogno di trasferire tutta la ricchezza di conoscenza che possono per aiutare le persone ad indossare queste nuove scarpe. </a:t>
            </a:r>
          </a:p>
          <a:p>
            <a:r>
              <a:rPr lang="it-IT" sz="2400" kern="0">
                <a:latin typeface="Helvetica Neue" panose="020B0604020202020204"/>
                <a:ea typeface="Microsoft Sans Serif" panose="020B0604020202020204" pitchFamily="34" charset="0"/>
                <a:cs typeface="Microsoft Sans Serif" panose="020B0604020202020204" pitchFamily="34" charset="0"/>
              </a:rPr>
              <a:t> </a:t>
            </a:r>
          </a:p>
          <a:p>
            <a:r>
              <a:rPr lang="it-IT" sz="2400" kern="0">
                <a:latin typeface="Helvetica Neue" panose="020B0604020202020204"/>
                <a:ea typeface="Microsoft Sans Serif" panose="020B0604020202020204" pitchFamily="34" charset="0"/>
                <a:cs typeface="Microsoft Sans Serif" panose="020B0604020202020204" pitchFamily="34" charset="0"/>
              </a:rPr>
              <a:t>L'impegno che le persone mostreranno alla causa che abbracciano potrebbe variare da persona a persona, a seconda degli elementi intrinseci dietro la loro rinnovata motivazione nel fare un passo avanti.</a:t>
            </a:r>
          </a:p>
        </p:txBody>
      </p:sp>
      <p:sp>
        <p:nvSpPr>
          <p:cNvPr id="5" name="Rettangolo arrotondato 4"/>
          <p:cNvSpPr/>
          <p:nvPr/>
        </p:nvSpPr>
        <p:spPr>
          <a:xfrm>
            <a:off x="1275347" y="7242450"/>
            <a:ext cx="15336000" cy="165541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a:solidFill>
                  <a:schemeClr val="tx1"/>
                </a:solidFill>
                <a:latin typeface="Helvetica Neue" panose="020B0604020202020204" charset="0"/>
              </a:rPr>
              <a:t>In qualità di imprenditore "originario", ti verrà richiesto di valutare qual è il loro limite: il punto oltre il quale non sono disposti ad andare oltre — altrimenti questo potrebbe creare qualche disallineamento tra le vostre aspettative da loro e quali sono le loro aspettative per se stessi (cioè, uno scenario tipico che è l'ambiente perfetto per il conflitto).</a:t>
            </a:r>
          </a:p>
        </p:txBody>
      </p:sp>
      <p:sp>
        <p:nvSpPr>
          <p:cNvPr id="7"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1.6 Costruisci un sistema che è qui per rimanere — </a:t>
            </a:r>
            <a:r>
              <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Praticare resistenza e resilienza</a:t>
            </a:r>
          </a:p>
        </p:txBody>
      </p:sp>
      <p:sp>
        <p:nvSpPr>
          <p:cNvPr id="2" name="CuadroTexto 1">
            <a:extLst>
              <a:ext uri="{FF2B5EF4-FFF2-40B4-BE49-F238E27FC236}">
                <a16:creationId xmlns:a16="http://schemas.microsoft.com/office/drawing/2014/main" id="{6B981935-E6C2-80CC-6F1D-2CCB5BAD12F5}"/>
              </a:ext>
            </a:extLst>
          </p:cNvPr>
          <p:cNvSpPr txBox="1"/>
          <p:nvPr/>
        </p:nvSpPr>
        <p:spPr>
          <a:xfrm>
            <a:off x="1296000" y="1548000"/>
            <a:ext cx="158400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1. DOs e DON’Ts</a:t>
            </a:r>
          </a:p>
        </p:txBody>
      </p:sp>
    </p:spTree>
    <p:extLst>
      <p:ext uri="{BB962C8B-B14F-4D97-AF65-F5344CB8AC3E}">
        <p14:creationId xmlns:p14="http://schemas.microsoft.com/office/powerpoint/2010/main" val="376182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9677400" cy="23691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Ispirare e motivare non basta.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Un sistema che è immune all'innovazione organizzativa, è un sistema che ha paura di attuare cambiamenti che potrebbero interrompere il corso naturale e tradizionale delle cose.</a:t>
            </a:r>
          </a:p>
        </p:txBody>
      </p:sp>
      <p:sp>
        <p:nvSpPr>
          <p:cNvPr id="5" name="Rettangolo arrotondato 4"/>
          <p:cNvSpPr/>
          <p:nvPr/>
        </p:nvSpPr>
        <p:spPr>
          <a:xfrm>
            <a:off x="1295400" y="6120000"/>
            <a:ext cx="9144000" cy="2023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kern="0" dirty="0">
                <a:solidFill>
                  <a:schemeClr val="tx1"/>
                </a:solidFill>
                <a:latin typeface="Helvetica Neue" panose="020B0604020202020204" charset="0"/>
              </a:rPr>
              <a:t>Impostare le condizioni per un "clima imprenditoriale" che è incline ad innescare mentalità imprenditoriale tra i dipendenti implica flessibilità all'interno di alcuni margini o errori che inevitabilmente sorgeranno una volta che le cose saranno finalmente in movimento.</a:t>
            </a:r>
          </a:p>
        </p:txBody>
      </p:sp>
      <p:graphicFrame>
        <p:nvGraphicFramePr>
          <p:cNvPr id="6" name="Diagramma 5"/>
          <p:cNvGraphicFramePr/>
          <p:nvPr>
            <p:extLst>
              <p:ext uri="{D42A27DB-BD31-4B8C-83A1-F6EECF244321}">
                <p14:modId xmlns:p14="http://schemas.microsoft.com/office/powerpoint/2010/main" val="2032296294"/>
              </p:ext>
            </p:extLst>
          </p:nvPr>
        </p:nvGraphicFramePr>
        <p:xfrm>
          <a:off x="11268000" y="3384000"/>
          <a:ext cx="5580000" cy="48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2">
            <a:extLst>
              <a:ext uri="{FF2B5EF4-FFF2-40B4-BE49-F238E27FC236}">
                <a16:creationId xmlns:a16="http://schemas.microsoft.com/office/drawing/2014/main" id="{16A4D055-76E7-A0A4-E559-28C375DACDD5}"/>
              </a:ext>
            </a:extLst>
          </p:cNvPr>
          <p:cNvSpPr txBox="1"/>
          <p:nvPr/>
        </p:nvSpPr>
        <p:spPr>
          <a:xfrm>
            <a:off x="1295400" y="2378996"/>
            <a:ext cx="15840000" cy="448223"/>
          </a:xfrm>
          <a:prstGeom prst="rect">
            <a:avLst/>
          </a:prstGeom>
          <a:noFill/>
        </p:spPr>
        <p:txBody>
          <a:bodyPr wrap="square" rtlCol="0">
            <a:noAutofit/>
          </a:bodyPr>
          <a:lstStyle/>
          <a:p>
            <a:pPr marL="534988" indent="-534988"/>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1.7 La formula magica è la formula senza magia — </a:t>
            </a:r>
            <a:r>
              <a:rPr lang="it-IT"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abbraccia l'incertezza...in qualche misura</a:t>
            </a:r>
          </a:p>
        </p:txBody>
      </p:sp>
      <p:sp>
        <p:nvSpPr>
          <p:cNvPr id="2" name="CuadroTexto 1">
            <a:extLst>
              <a:ext uri="{FF2B5EF4-FFF2-40B4-BE49-F238E27FC236}">
                <a16:creationId xmlns:a16="http://schemas.microsoft.com/office/drawing/2014/main" id="{EDF84D3F-A81C-3344-2509-948CEABEB6D3}"/>
              </a:ext>
            </a:extLst>
          </p:cNvPr>
          <p:cNvSpPr txBox="1"/>
          <p:nvPr/>
        </p:nvSpPr>
        <p:spPr>
          <a:xfrm>
            <a:off x="1296000" y="1548000"/>
            <a:ext cx="15840000" cy="830997"/>
          </a:xfrm>
          <a:prstGeom prst="rect">
            <a:avLst/>
          </a:prstGeom>
          <a:noFill/>
        </p:spPr>
        <p:txBody>
          <a:bodyPr wrap="square" rtlCol="0">
            <a:noAutofit/>
          </a:bodyPr>
          <a:lstStyle/>
          <a:p>
            <a:r>
              <a:rPr lang="it-IT"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a:t>
            </a:r>
            <a:r>
              <a:rPr lang="it-IT"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DOs</a:t>
            </a:r>
            <a:r>
              <a:rPr lang="it-IT"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e </a:t>
            </a:r>
            <a:r>
              <a:rPr lang="it-IT"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DON’Ts</a:t>
            </a:r>
            <a:endParaRPr lang="it-IT"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4941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114800" y="3848868"/>
            <a:ext cx="100584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4800" b="1" kern="0"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Un nuovo approccio manageriale</a:t>
            </a:r>
            <a:endParaRPr kumimoji="0" lang="en-US" sz="4800" b="1" i="0" u="none" strike="noStrike" kern="0" cap="none" spc="0"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Unità 2</a:t>
            </a:r>
            <a:endParaRPr kumimoji="0" lang="en-US" sz="6000" b="1"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36000"/>
            <a:ext cx="10980000" cy="3538800"/>
          </a:xfrm>
          <a:prstGeom prst="rect">
            <a:avLst/>
          </a:prstGeom>
          <a:noFill/>
        </p:spPr>
        <p:txBody>
          <a:bodyPr wrap="square">
            <a:noAutofit/>
          </a:bodyPr>
          <a:lstStyle/>
          <a:p>
            <a:pPr>
              <a:spcAft>
                <a:spcPts val="600"/>
              </a:spcAft>
              <a:tabLst>
                <a:tab pos="1205230" algn="l"/>
                <a:tab pos="1926589" algn="l"/>
                <a:tab pos="2915920" algn="l"/>
                <a:tab pos="3444875" algn="l"/>
                <a:tab pos="4383405" algn="l"/>
                <a:tab pos="6796405" algn="l"/>
              </a:tabLst>
              <a:defRPr/>
            </a:pP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Supporto e sponsorizzazione </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Una cultura aperta e fluida per favorire l'intrapreneurship</a:t>
            </a:r>
          </a:p>
          <a:p>
            <a:pPr>
              <a:spcAft>
                <a:spcPts val="600"/>
              </a:spcAft>
              <a:tabLst>
                <a:tab pos="1205230" algn="l"/>
                <a:tab pos="1926589" algn="l"/>
                <a:tab pos="2915920" algn="l"/>
                <a:tab pos="3444875" algn="l"/>
                <a:tab pos="4383405" algn="l"/>
                <a:tab pos="6796405" algn="l"/>
              </a:tabLst>
              <a:defRPr/>
            </a:pP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Consapevolezza di sé e autoefficacia </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Esplorare le vie future</a:t>
            </a:r>
          </a:p>
          <a:p>
            <a:pPr>
              <a:spcAft>
                <a:spcPts val="600"/>
              </a:spcAft>
              <a:tabLst>
                <a:tab pos="1205230" algn="l"/>
                <a:tab pos="1926589" algn="l"/>
                <a:tab pos="2915920" algn="l"/>
                <a:tab pos="3444875" algn="l"/>
                <a:tab pos="4383405" algn="l"/>
                <a:tab pos="6796405" algn="l"/>
              </a:tabLst>
              <a:defRPr/>
            </a:pP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Incentivi</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non di natura finanziaria</a:t>
            </a:r>
          </a:p>
          <a:p>
            <a:pPr>
              <a:spcAft>
                <a:spcPts val="600"/>
              </a:spcAft>
              <a:tabLst>
                <a:tab pos="1205230" algn="l"/>
                <a:tab pos="1926589" algn="l"/>
                <a:tab pos="2915920" algn="l"/>
                <a:tab pos="3444875" algn="l"/>
                <a:tab pos="4383405" algn="l"/>
                <a:tab pos="6796405" algn="l"/>
              </a:tabLst>
              <a:defRPr/>
            </a:pP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2.4 Ricompense... </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di natura finanziaria</a:t>
            </a:r>
          </a:p>
          <a:p>
            <a:pPr>
              <a:spcAft>
                <a:spcPts val="600"/>
              </a:spcAft>
              <a:tabLst>
                <a:tab pos="1205230" algn="l"/>
                <a:tab pos="1926589" algn="l"/>
                <a:tab pos="2915920" algn="l"/>
                <a:tab pos="3444875" algn="l"/>
                <a:tab pos="4383405" algn="l"/>
                <a:tab pos="6796405" algn="l"/>
              </a:tabLst>
              <a:defRPr/>
            </a:pP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Risorse </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Capitale della conoscenza, tempo e margini di errore</a:t>
            </a:r>
          </a:p>
          <a:p>
            <a:pPr>
              <a:spcAft>
                <a:spcPts val="600"/>
              </a:spcAft>
              <a:tabLst>
                <a:tab pos="1205230" algn="l"/>
                <a:tab pos="1926589" algn="l"/>
                <a:tab pos="2915920" algn="l"/>
                <a:tab pos="3444875" algn="l"/>
                <a:tab pos="4383405" algn="l"/>
                <a:tab pos="6796405" algn="l"/>
              </a:tabLst>
              <a:defRPr/>
            </a:pP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2.6 Comunicazione</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per la garanzia della qualità e la pianificazione strategica </a:t>
            </a:r>
          </a:p>
          <a:p>
            <a:pPr>
              <a:spcAft>
                <a:spcPts val="600"/>
              </a:spcAft>
              <a:tabLst>
                <a:tab pos="1205230" algn="l"/>
                <a:tab pos="1926589" algn="l"/>
                <a:tab pos="2915920" algn="l"/>
                <a:tab pos="3444875" algn="l"/>
                <a:tab pos="4383405" algn="l"/>
                <a:tab pos="6796405" algn="l"/>
              </a:tabLst>
              <a:defRPr/>
            </a:pP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2.7 Processi </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Decentralizzazione e delega</a:t>
            </a: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kumimoji="0" lang="en-US" sz="2400"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200000"/>
              </a:lnSpc>
              <a:spcBef>
                <a:spcPts val="5"/>
              </a:spcBef>
              <a:spcAft>
                <a:spcPts val="600"/>
              </a:spcAft>
              <a:buClrTx/>
              <a:buSzTx/>
              <a:buFontTx/>
              <a:buNone/>
              <a:tabLst>
                <a:tab pos="1205230" algn="l"/>
                <a:tab pos="1926589" algn="l"/>
                <a:tab pos="2915920" algn="l"/>
                <a:tab pos="3444875" algn="l"/>
                <a:tab pos="4383405" algn="l"/>
                <a:tab pos="6796405" algn="l"/>
              </a:tabLst>
              <a:defRPr/>
            </a:pPr>
            <a:endParaRPr kumimoji="0" lang="en-US" sz="2400"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DA94E471-DE92-2E59-33E4-FF3328C7B03C}"/>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412671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6000" y="2933700"/>
            <a:ext cx="15840000" cy="2369100"/>
          </a:xfrm>
          <a:prstGeom prst="rect">
            <a:avLst/>
          </a:prstGeom>
          <a:noFill/>
        </p:spPr>
        <p:txBody>
          <a:bodyPr wrap="square" rtlCol="0">
            <a:noAutofit/>
          </a:bodyPr>
          <a:lstStyle/>
          <a:p>
            <a:r>
              <a:rPr lang="it-IT" sz="2400" kern="0">
                <a:latin typeface="Helvetica Neue" panose="020B0604020202020204"/>
                <a:ea typeface="Microsoft Sans Serif" panose="020B0604020202020204" pitchFamily="34" charset="0"/>
                <a:cs typeface="Microsoft Sans Serif" panose="020B0604020202020204" pitchFamily="34" charset="0"/>
              </a:rPr>
              <a:t>Nel contesto delle ultime diapositive, abbiamo individuato gli elementi essenziali necessari per gettare le basi per la crescita e l'emergere di ambienti aziendali orientati all'intrapreneurship. </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Nella prossima sezione, ci concentreremo invece su trigger e leva a cui gli imprenditori possono fare affidamento per mantenere le cose in movimento e continuare a nutrire il motore di intrapreneurship all'interno della loro organizzazione. Di seguito viene presentata una breve istantanea di quanto sopra:</a:t>
            </a:r>
          </a:p>
          <a:p>
            <a:pPr marL="1446213" lvl="2" indent="-531813">
              <a:buFont typeface="+mj-lt"/>
              <a:buAutoNum type="arabicPeriod"/>
            </a:pPr>
            <a:r>
              <a:rPr lang="it-IT" sz="2400" kern="0">
                <a:latin typeface="Helvetica Neue" panose="020B0604020202020204"/>
                <a:ea typeface="Microsoft Sans Serif" panose="020B0604020202020204" pitchFamily="34" charset="0"/>
                <a:cs typeface="Microsoft Sans Serif" panose="020B0604020202020204" pitchFamily="34" charset="0"/>
              </a:rPr>
              <a:t>Supporto e sponsorizzazione</a:t>
            </a:r>
          </a:p>
          <a:p>
            <a:pPr marL="1446213" lvl="2" indent="-531813">
              <a:buFont typeface="+mj-lt"/>
              <a:buAutoNum type="arabicPeriod"/>
            </a:pPr>
            <a:r>
              <a:rPr lang="it-IT" sz="2400" kern="0">
                <a:latin typeface="Helvetica Neue" panose="020B0604020202020204"/>
                <a:ea typeface="Microsoft Sans Serif" panose="020B0604020202020204" pitchFamily="34" charset="0"/>
                <a:cs typeface="Microsoft Sans Serif" panose="020B0604020202020204" pitchFamily="34" charset="0"/>
              </a:rPr>
              <a:t>Consapevolezza di sé e autoefficacia</a:t>
            </a:r>
          </a:p>
          <a:p>
            <a:pPr marL="1446213" lvl="2" indent="-531813">
              <a:buFont typeface="+mj-lt"/>
              <a:buAutoNum type="arabicPeriod"/>
            </a:pPr>
            <a:r>
              <a:rPr lang="it-IT" sz="2400" kern="0">
                <a:latin typeface="Helvetica Neue" panose="020B0604020202020204"/>
                <a:ea typeface="Microsoft Sans Serif" panose="020B0604020202020204" pitchFamily="34" charset="0"/>
                <a:cs typeface="Microsoft Sans Serif" panose="020B0604020202020204" pitchFamily="34" charset="0"/>
              </a:rPr>
              <a:t>Incentivi</a:t>
            </a:r>
          </a:p>
          <a:p>
            <a:pPr marL="1446213" lvl="2" indent="-531813">
              <a:buFont typeface="+mj-lt"/>
              <a:buAutoNum type="arabicPeriod"/>
            </a:pPr>
            <a:r>
              <a:rPr lang="it-IT" sz="2400" kern="0">
                <a:latin typeface="Helvetica Neue" panose="020B0604020202020204"/>
                <a:ea typeface="Microsoft Sans Serif" panose="020B0604020202020204" pitchFamily="34" charset="0"/>
                <a:cs typeface="Microsoft Sans Serif" panose="020B0604020202020204" pitchFamily="34" charset="0"/>
              </a:rPr>
              <a:t>Ricompense</a:t>
            </a:r>
          </a:p>
          <a:p>
            <a:pPr marL="1446213" lvl="2" indent="-531813">
              <a:buFont typeface="+mj-lt"/>
              <a:buAutoNum type="arabicPeriod"/>
            </a:pPr>
            <a:r>
              <a:rPr lang="it-IT" sz="2400" kern="0">
                <a:latin typeface="Helvetica Neue" panose="020B0604020202020204"/>
                <a:ea typeface="Microsoft Sans Serif" panose="020B0604020202020204" pitchFamily="34" charset="0"/>
                <a:cs typeface="Microsoft Sans Serif" panose="020B0604020202020204" pitchFamily="34" charset="0"/>
              </a:rPr>
              <a:t>Risorse</a:t>
            </a:r>
          </a:p>
          <a:p>
            <a:pPr marL="1446213" lvl="2" indent="-531813">
              <a:buFont typeface="+mj-lt"/>
              <a:buAutoNum type="arabicPeriod"/>
            </a:pPr>
            <a:r>
              <a:rPr lang="it-IT" sz="2400" kern="0">
                <a:latin typeface="Helvetica Neue" panose="020B0604020202020204"/>
                <a:ea typeface="Microsoft Sans Serif" panose="020B0604020202020204" pitchFamily="34" charset="0"/>
                <a:cs typeface="Microsoft Sans Serif" panose="020B0604020202020204" pitchFamily="34" charset="0"/>
              </a:rPr>
              <a:t>Comunicazione </a:t>
            </a:r>
          </a:p>
          <a:p>
            <a:pPr marL="1446213" lvl="2" indent="-531813">
              <a:buFont typeface="+mj-lt"/>
              <a:buAutoNum type="arabicPeriod"/>
            </a:pPr>
            <a:r>
              <a:rPr lang="it-IT" sz="2400" kern="0">
                <a:latin typeface="Helvetica Neue" panose="020B0604020202020204"/>
                <a:ea typeface="Microsoft Sans Serif" panose="020B0604020202020204" pitchFamily="34" charset="0"/>
                <a:cs typeface="Microsoft Sans Serif" panose="020B0604020202020204" pitchFamily="34" charset="0"/>
              </a:rPr>
              <a:t>Processi</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Un disclaimer</a:t>
            </a:r>
          </a:p>
        </p:txBody>
      </p:sp>
      <p:sp>
        <p:nvSpPr>
          <p:cNvPr id="2" name="CuadroTexto 1">
            <a:extLst>
              <a:ext uri="{FF2B5EF4-FFF2-40B4-BE49-F238E27FC236}">
                <a16:creationId xmlns:a16="http://schemas.microsoft.com/office/drawing/2014/main" id="{B19A38BC-E78F-AF18-CAC8-FB944163975B}"/>
              </a:ext>
            </a:extLst>
          </p:cNvPr>
          <p:cNvSpPr txBox="1"/>
          <p:nvPr/>
        </p:nvSpPr>
        <p:spPr>
          <a:xfrm>
            <a:off x="1296000" y="8928000"/>
            <a:ext cx="1676400" cy="276999"/>
          </a:xfrm>
          <a:prstGeom prst="rect">
            <a:avLst/>
          </a:prstGeom>
          <a:noFill/>
        </p:spPr>
        <p:txBody>
          <a:bodyPr wrap="square" rtlCol="0">
            <a:spAutoFit/>
          </a:bodyPr>
          <a:lstStyle/>
          <a:p>
            <a:r>
              <a:rPr lang="es-ES" sz="1200" dirty="0">
                <a:latin typeface="Helvetica Neue" panose="020B0604020202020204"/>
                <a:ea typeface="Microsoft Sans Serif" panose="020B0604020202020204" pitchFamily="34" charset="0"/>
                <a:cs typeface="Microsoft Sans Serif" panose="020B0604020202020204" pitchFamily="34" charset="0"/>
              </a:rPr>
              <a:t>Source no.: 2 </a:t>
            </a:r>
          </a:p>
        </p:txBody>
      </p:sp>
    </p:spTree>
    <p:extLst>
      <p:ext uri="{BB962C8B-B14F-4D97-AF65-F5344CB8AC3E}">
        <p14:creationId xmlns:p14="http://schemas.microsoft.com/office/powerpoint/2010/main" val="119128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43994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2. Un nuovo approccio manageriale</a:t>
            </a:r>
          </a:p>
        </p:txBody>
      </p:sp>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6230600" cy="477300"/>
          </a:xfrm>
          <a:prstGeom prst="rect">
            <a:avLst/>
          </a:prstGeom>
          <a:noFill/>
        </p:spPr>
        <p:txBody>
          <a:bodyPr wrap="square" rtlCol="0">
            <a:noAutofit/>
          </a:bodyPr>
          <a:lstStyle/>
          <a:p>
            <a:pPr marL="534988" indent="-534988"/>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2.1 Supporto e sponsorizzazione — </a:t>
            </a:r>
            <a:r>
              <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Una cultura aperta e fluida per favorire l'intrapreneurship</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it-IT" sz="2400" kern="0">
                <a:latin typeface="Helvetica Neue" panose="020B0604020202020204"/>
                <a:ea typeface="Microsoft Sans Serif" panose="020B0604020202020204" pitchFamily="34" charset="0"/>
                <a:cs typeface="Microsoft Sans Serif" panose="020B0604020202020204" pitchFamily="34" charset="0"/>
              </a:rPr>
              <a:t>I sognatori in lavorazione dovrebbero sentirsi pienamente supportati e valorizzati. </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La valorizzazione e l'approvazione non significa che tutto ciò che esce dalla loro mente dovrebbe essere sostenuto e sostenuto indipendentemente, ma che almeno ci dovrebbe essere considerazione e discussione sulla questione data. </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La creazione di una cultura aperta e di un clima imprenditoriale accogliente di questo tipo di atteggiamento rappresenta certamente la sine qua non per incoraggiare input, commenti e feedback dal basso verso l'alto. </a:t>
            </a:r>
          </a:p>
          <a:p>
            <a:r>
              <a:rPr lang="it-IT" sz="2400" kern="0">
                <a:latin typeface="Helvetica Neue" panose="020B0604020202020204"/>
                <a:ea typeface="Microsoft Sans Serif" panose="020B0604020202020204" pitchFamily="34" charset="0"/>
                <a:cs typeface="Microsoft Sans Serif" panose="020B0604020202020204" pitchFamily="34" charset="0"/>
              </a:rPr>
              <a:t> </a:t>
            </a:r>
          </a:p>
          <a:p>
            <a:r>
              <a:rPr lang="it-IT" sz="2400" kern="0">
                <a:latin typeface="Helvetica Neue" panose="020B0604020202020204"/>
                <a:ea typeface="Microsoft Sans Serif" panose="020B0604020202020204" pitchFamily="34" charset="0"/>
                <a:cs typeface="Microsoft Sans Serif" panose="020B0604020202020204" pitchFamily="34" charset="0"/>
              </a:rPr>
              <a:t>Un sistema di feedback strutturato rapido, efficiente e reattivo (responsivo) consente alle idee di circolare più agevolmente, riducendo al contempo i margini per i colli di bottiglia dirompenti e le barriere per un dialogo efficace.</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186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2.2 Consapevolezza di sé e autoefficacia — </a:t>
            </a:r>
            <a:r>
              <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Esplorare le vie future</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it-IT" sz="2400" kern="0">
                <a:latin typeface="Helvetica Neue" panose="020B0604020202020204"/>
                <a:ea typeface="Microsoft Sans Serif" panose="020B0604020202020204" pitchFamily="34" charset="0"/>
                <a:cs typeface="Microsoft Sans Serif" panose="020B0604020202020204" pitchFamily="34" charset="0"/>
              </a:rPr>
              <a:t>I percorsi verso soluzioni ispirate all'imprenditorialità sono una strada sconnessa. </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Manager, imprenditori e persone al vertice della catena di comando devono incoraggiare le soluzioni indipendenti e creative dei dipendenti senza imporre meccanismi di valutazione troppo complicati che rischierebbero di annientare i benefici intrinseci dell'intero processo. </a:t>
            </a:r>
          </a:p>
          <a:p>
            <a:r>
              <a:rPr lang="it-IT" sz="2400" kern="0">
                <a:latin typeface="Helvetica Neue" panose="020B0604020202020204"/>
                <a:ea typeface="Microsoft Sans Serif" panose="020B0604020202020204" pitchFamily="34" charset="0"/>
                <a:cs typeface="Microsoft Sans Serif" panose="020B0604020202020204" pitchFamily="34" charset="0"/>
              </a:rPr>
              <a:t> </a:t>
            </a:r>
          </a:p>
          <a:p>
            <a:r>
              <a:rPr lang="it-IT" sz="2400" kern="0">
                <a:latin typeface="Helvetica Neue" panose="020B0604020202020204"/>
                <a:ea typeface="Microsoft Sans Serif" panose="020B0604020202020204" pitchFamily="34" charset="0"/>
                <a:cs typeface="Microsoft Sans Serif" panose="020B0604020202020204" pitchFamily="34" charset="0"/>
              </a:rPr>
              <a:t>Ci deve essere naturalmente un sistema strutturato di valutazione e monitoraggio, ma questi non dovrebbero avere un impatto negativo sul corso delle cose, rallentando ad esempio l'intera timeline tra l'input → elaborazione → la catena del valore dell'output.</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F6D69668-E7D8-DC20-C4AC-3EC98368452A}"/>
              </a:ext>
            </a:extLst>
          </p:cNvPr>
          <p:cNvSpPr txBox="1"/>
          <p:nvPr/>
        </p:nvSpPr>
        <p:spPr>
          <a:xfrm>
            <a:off x="1296000" y="1548000"/>
            <a:ext cx="143994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2. Un nuovo approccio manageriale</a:t>
            </a:r>
          </a:p>
        </p:txBody>
      </p:sp>
    </p:spTree>
    <p:extLst>
      <p:ext uri="{BB962C8B-B14F-4D97-AF65-F5344CB8AC3E}">
        <p14:creationId xmlns:p14="http://schemas.microsoft.com/office/powerpoint/2010/main" val="394109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Incentivi... </a:t>
            </a:r>
            <a:r>
              <a:rPr lang="it-IT"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non di natura finanziaria</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I sognatori in lavorazione sono (tipicamente) motivati da altri tipi di premi attesi, che potrebbero essere correlati più semplicemente all'auto-riconoscimento di uno status superiore. </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La costruzione di un sistema che favorisca l'emergere di iniziative imprenditoriali tra i dipendenti dovrebbe infatti lavorare sull'impostazione di incentivi più sofisticati che valorizzino la forma della collaborazione, e i ruoli/responsabilità dei responsabili della stessa.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La maggior parte delle volte, gli imprenditori forniscono un ambiente sicuro a queste persone per avere voce in capitolo in scenari decisionali critici, il che assicura a sua volta un grande senso di empowerment. </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7FD41DA2-F588-578C-1858-7893AC83F63E}"/>
              </a:ext>
            </a:extLst>
          </p:cNvPr>
          <p:cNvSpPr txBox="1"/>
          <p:nvPr/>
        </p:nvSpPr>
        <p:spPr>
          <a:xfrm>
            <a:off x="1296000" y="1548000"/>
            <a:ext cx="14399400" cy="830997"/>
          </a:xfrm>
          <a:prstGeom prst="rect">
            <a:avLst/>
          </a:prstGeom>
          <a:noFill/>
        </p:spPr>
        <p:txBody>
          <a:bodyPr wrap="square" rtlCol="0">
            <a:noAutofit/>
          </a:bodyPr>
          <a:lstStyle/>
          <a:p>
            <a:r>
              <a:rPr lang="it-IT"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Un nuovo approccio manageriale</a:t>
            </a:r>
          </a:p>
        </p:txBody>
      </p:sp>
    </p:spTree>
    <p:extLst>
      <p:ext uri="{BB962C8B-B14F-4D97-AF65-F5344CB8AC3E}">
        <p14:creationId xmlns:p14="http://schemas.microsoft.com/office/powerpoint/2010/main" val="315757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2.4 Ricompense... </a:t>
            </a:r>
            <a:r>
              <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di natura finanziaria</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it-IT" sz="2400" kern="0">
                <a:latin typeface="Helvetica Neue" panose="020B0604020202020204"/>
                <a:ea typeface="Microsoft Sans Serif" panose="020B0604020202020204" pitchFamily="34" charset="0"/>
                <a:cs typeface="Microsoft Sans Serif" panose="020B0604020202020204" pitchFamily="34" charset="0"/>
              </a:rPr>
              <a:t>I soggetti che assumono il rischio come sognatori sono (tipicamente) ben consapevoli delle implicazioni che una decisione sbagliata avrà sul successo della loro iniziativa. </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Allo stesso tempo, a causa delle caratteristiche molto distintive della realtà in cui giocano come intrapreneurs, non possono avere il pieno controllo sull'esito dell'azione di cui si stanno rendendo responsabili. </a:t>
            </a:r>
          </a:p>
          <a:p>
            <a:r>
              <a:rPr lang="it-IT" sz="2400" kern="0">
                <a:latin typeface="Helvetica Neue" panose="020B0604020202020204"/>
                <a:ea typeface="Microsoft Sans Serif" panose="020B0604020202020204" pitchFamily="34" charset="0"/>
                <a:cs typeface="Microsoft Sans Serif" panose="020B0604020202020204" pitchFamily="34" charset="0"/>
              </a:rPr>
              <a:t> </a:t>
            </a:r>
          </a:p>
          <a:p>
            <a:r>
              <a:rPr lang="it-IT" sz="2400" kern="0">
                <a:latin typeface="Helvetica Neue" panose="020B0604020202020204"/>
                <a:ea typeface="Microsoft Sans Serif" panose="020B0604020202020204" pitchFamily="34" charset="0"/>
                <a:cs typeface="Microsoft Sans Serif" panose="020B0604020202020204" pitchFamily="34" charset="0"/>
              </a:rPr>
              <a:t>La compensazione finanziaria per i loro sforzi dovrebbe prendere in considerazione le alternative co-sviluppate di </a:t>
            </a:r>
            <a:r>
              <a:rPr lang="it-IT" sz="2400" b="1" kern="0">
                <a:solidFill>
                  <a:srgbClr val="0070C0"/>
                </a:solidFill>
                <a:latin typeface="Helvetica Neue" panose="020B0604020202020204"/>
                <a:ea typeface="Microsoft Sans Serif" panose="020B0604020202020204" pitchFamily="34" charset="0"/>
                <a:cs typeface="Microsoft Sans Serif" panose="020B0604020202020204" pitchFamily="34" charset="0"/>
              </a:rPr>
              <a:t>profit-sharing</a:t>
            </a:r>
            <a:r>
              <a:rPr lang="it-IT" sz="2400" kern="0">
                <a:latin typeface="Helvetica Neue" panose="020B0604020202020204"/>
                <a:ea typeface="Microsoft Sans Serif" panose="020B0604020202020204" pitchFamily="34" charset="0"/>
                <a:cs typeface="Microsoft Sans Serif" panose="020B0604020202020204" pitchFamily="34" charset="0"/>
              </a:rPr>
              <a:t>, che includono pietre miliari sia a breve che a lungo termine.</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63D8BFE2-0327-E2BC-8634-0F7C91A260AA}"/>
              </a:ext>
            </a:extLst>
          </p:cNvPr>
          <p:cNvSpPr txBox="1"/>
          <p:nvPr/>
        </p:nvSpPr>
        <p:spPr>
          <a:xfrm>
            <a:off x="1296000" y="1548000"/>
            <a:ext cx="143994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2. Un nuovo approccio manageriale</a:t>
            </a:r>
          </a:p>
        </p:txBody>
      </p:sp>
    </p:spTree>
    <p:extLst>
      <p:ext uri="{BB962C8B-B14F-4D97-AF65-F5344CB8AC3E}">
        <p14:creationId xmlns:p14="http://schemas.microsoft.com/office/powerpoint/2010/main" val="247841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rtlCol="0">
            <a:noAutofit/>
          </a:bodyPr>
          <a:lstStyle/>
          <a:p>
            <a:pPr marL="534988" indent="-534988"/>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2.5 Risorse — </a:t>
            </a:r>
            <a:r>
              <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Capitale della conoscenza, tempo e margini di errore</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it-IT" sz="2400" kern="0">
                <a:latin typeface="Helvetica Neue" panose="020B0604020202020204"/>
                <a:ea typeface="Microsoft Sans Serif" panose="020B0604020202020204" pitchFamily="34" charset="0"/>
                <a:cs typeface="Microsoft Sans Serif" panose="020B0604020202020204" pitchFamily="34" charset="0"/>
              </a:rPr>
              <a:t>È importante tenere sempre a mente che alla fine della giornata, i sognatori nel fare (o potenziali intrapreneurs) sono ancora dipendenti più o meno "intrecciati" alle responsabilità e ai compiti quotidiani. </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Gli intraprendenti non possono permettersi di lasciare tutto alle spalle solo per perseguire le loro idee: questo è il motivo per cui è importante che imprenditori e top management negozino con gli intrapreneurs un piano di progetto chiaro e trasparente per lo sviluppo di tutto ciò che i dipendenti possono portare sul tavolo.</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Ciò include anche l’accesso a:</a:t>
            </a:r>
          </a:p>
          <a:p>
            <a:pPr marL="342900" indent="-342900">
              <a:buFont typeface="Arial" panose="020B0604020202020204" pitchFamily="34" charset="0"/>
              <a:buChar char="•"/>
            </a:pPr>
            <a:r>
              <a:rPr lang="it-IT" sz="2400" kern="0">
                <a:latin typeface="Helvetica Neue" panose="020B0604020202020204"/>
                <a:ea typeface="Microsoft Sans Serif" panose="020B0604020202020204" pitchFamily="34" charset="0"/>
                <a:cs typeface="Microsoft Sans Serif" panose="020B0604020202020204" pitchFamily="34" charset="0"/>
              </a:rPr>
              <a:t>Risorse finanziarie ed economiche che normalmente non sarebbero accessibili</a:t>
            </a:r>
          </a:p>
          <a:p>
            <a:pPr marL="342900" indent="-342900">
              <a:buFont typeface="Arial" panose="020B0604020202020204" pitchFamily="34" charset="0"/>
              <a:buChar char="•"/>
            </a:pPr>
            <a:r>
              <a:rPr lang="it-IT" sz="2400" kern="0">
                <a:latin typeface="Helvetica Neue" panose="020B0604020202020204"/>
                <a:ea typeface="Microsoft Sans Serif" panose="020B0604020202020204" pitchFamily="34" charset="0"/>
                <a:cs typeface="Microsoft Sans Serif" panose="020B0604020202020204" pitchFamily="34" charset="0"/>
              </a:rPr>
              <a:t>Tecnologie e </a:t>
            </a:r>
            <a:r>
              <a:rPr lang="it-IT" sz="2400" b="1" kern="0">
                <a:solidFill>
                  <a:srgbClr val="0070C0"/>
                </a:solidFill>
                <a:latin typeface="Helvetica Neue" panose="020B0604020202020204"/>
                <a:ea typeface="Microsoft Sans Serif" panose="020B0604020202020204" pitchFamily="34" charset="0"/>
                <a:cs typeface="Microsoft Sans Serif" panose="020B0604020202020204" pitchFamily="34" charset="0"/>
              </a:rPr>
              <a:t>capitale della conoscenza in generale </a:t>
            </a:r>
            <a:r>
              <a:rPr lang="it-IT" sz="2400" kern="0">
                <a:latin typeface="Helvetica Neue" panose="020B0604020202020204"/>
                <a:ea typeface="Microsoft Sans Serif" panose="020B0604020202020204" pitchFamily="34" charset="0"/>
                <a:cs typeface="Microsoft Sans Serif" panose="020B0604020202020204" pitchFamily="34" charset="0"/>
              </a:rPr>
              <a:t>(ossia, servizi di consulenza di esperti all'interno dell'azienda) che sono normalmente fuori dalla loro gamma di interessi</a:t>
            </a:r>
          </a:p>
          <a:p>
            <a:pPr marL="342900" indent="-342900">
              <a:buFont typeface="Arial" panose="020B0604020202020204" pitchFamily="34" charset="0"/>
              <a:buChar char="•"/>
            </a:pPr>
            <a:r>
              <a:rPr lang="it-IT" sz="2400" kern="0">
                <a:latin typeface="Helvetica Neue" panose="020B0604020202020204"/>
                <a:ea typeface="Microsoft Sans Serif" panose="020B0604020202020204" pitchFamily="34" charset="0"/>
                <a:cs typeface="Microsoft Sans Serif" panose="020B0604020202020204" pitchFamily="34" charset="0"/>
              </a:rPr>
              <a:t>…ultimo ma non meno importante, </a:t>
            </a:r>
            <a:r>
              <a:rPr lang="it-IT" sz="2400" b="1" kern="0">
                <a:solidFill>
                  <a:srgbClr val="0070C0"/>
                </a:solidFill>
                <a:latin typeface="Helvetica Neue" panose="020B0604020202020204"/>
                <a:ea typeface="Microsoft Sans Serif" panose="020B0604020202020204" pitchFamily="34" charset="0"/>
                <a:cs typeface="Microsoft Sans Serif" panose="020B0604020202020204" pitchFamily="34" charset="0"/>
              </a:rPr>
              <a:t>tempo</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C22C39E9-FF9E-6042-3832-3F7F7ABD9B80}"/>
              </a:ext>
            </a:extLst>
          </p:cNvPr>
          <p:cNvSpPr txBox="1"/>
          <p:nvPr/>
        </p:nvSpPr>
        <p:spPr>
          <a:xfrm>
            <a:off x="1296000" y="1548000"/>
            <a:ext cx="143994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2. Un nuovo approccio manageriale</a:t>
            </a:r>
          </a:p>
        </p:txBody>
      </p:sp>
    </p:spTree>
    <p:extLst>
      <p:ext uri="{BB962C8B-B14F-4D97-AF65-F5344CB8AC3E}">
        <p14:creationId xmlns:p14="http://schemas.microsoft.com/office/powerpoint/2010/main" val="238074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it-IT" sz="4800" b="1">
                <a:solidFill>
                  <a:srgbClr val="4D94B7"/>
                </a:solidFill>
                <a:latin typeface="Helvetica Neue" panose="020B0604020202020204"/>
                <a:ea typeface="Microsoft Sans Serif" panose="020B0604020202020204" pitchFamily="34" charset="0"/>
                <a:cs typeface="Microsoft Sans Serif" panose="020B0604020202020204" pitchFamily="34" charset="0"/>
              </a:rPr>
              <a:t>Indice</a:t>
            </a:r>
          </a:p>
        </p:txBody>
      </p:sp>
      <p:sp>
        <p:nvSpPr>
          <p:cNvPr id="6" name="CuadroTexto 3">
            <a:extLst>
              <a:ext uri="{FF2B5EF4-FFF2-40B4-BE49-F238E27FC236}">
                <a16:creationId xmlns:a16="http://schemas.microsoft.com/office/drawing/2014/main" id="{C71D465D-879B-6504-A4EF-7CC3AC0DB77C}"/>
              </a:ext>
            </a:extLst>
          </p:cNvPr>
          <p:cNvSpPr txBox="1"/>
          <p:nvPr/>
        </p:nvSpPr>
        <p:spPr>
          <a:xfrm>
            <a:off x="1296000" y="2916000"/>
            <a:ext cx="720000" cy="3204000"/>
          </a:xfrm>
          <a:prstGeom prst="rect">
            <a:avLst/>
          </a:prstGeom>
          <a:noFill/>
        </p:spPr>
        <p:txBody>
          <a:bodyPr wrap="square" rtlCol="0" anchor="ctr">
            <a:noAutofit/>
          </a:bodyPr>
          <a:lstStyle/>
          <a:p>
            <a:r>
              <a:rPr lang="en-US"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a:t>
            </a:r>
          </a:p>
        </p:txBody>
      </p:sp>
      <p:sp>
        <p:nvSpPr>
          <p:cNvPr id="9" name="CuadroTexto 6">
            <a:extLst>
              <a:ext uri="{FF2B5EF4-FFF2-40B4-BE49-F238E27FC236}">
                <a16:creationId xmlns:a16="http://schemas.microsoft.com/office/drawing/2014/main" id="{7B1D030C-15CE-39F2-3C8F-B2423FD625A8}"/>
              </a:ext>
            </a:extLst>
          </p:cNvPr>
          <p:cNvSpPr txBox="1"/>
          <p:nvPr/>
        </p:nvSpPr>
        <p:spPr>
          <a:xfrm>
            <a:off x="1944000" y="2916000"/>
            <a:ext cx="3600000" cy="3204000"/>
          </a:xfrm>
          <a:prstGeom prst="rect">
            <a:avLst/>
          </a:prstGeom>
          <a:noFill/>
        </p:spPr>
        <p:txBody>
          <a:bodyPr wrap="square" rtlCol="0" anchor="ctr">
            <a:noAutofit/>
          </a:bodyPr>
          <a:lstStyle/>
          <a:p>
            <a:r>
              <a:rPr lang="it-IT" sz="2400" b="1" kern="0">
                <a:latin typeface="Helvetica Neue" panose="020B0604020202020204"/>
                <a:ea typeface="Microsoft Sans Serif" panose="020B0604020202020204" pitchFamily="34" charset="0"/>
                <a:cs typeface="Microsoft Sans Serif" panose="020B0604020202020204" pitchFamily="34" charset="0"/>
              </a:rPr>
              <a:t>DOs e DON’Ts</a:t>
            </a:r>
          </a:p>
        </p:txBody>
      </p:sp>
      <p:sp>
        <p:nvSpPr>
          <p:cNvPr id="12" name="CuadroTexto 12">
            <a:extLst>
              <a:ext uri="{FF2B5EF4-FFF2-40B4-BE49-F238E27FC236}">
                <a16:creationId xmlns:a16="http://schemas.microsoft.com/office/drawing/2014/main" id="{CD119980-DAAF-B753-A614-EEBF11716009}"/>
              </a:ext>
            </a:extLst>
          </p:cNvPr>
          <p:cNvSpPr txBox="1"/>
          <p:nvPr/>
        </p:nvSpPr>
        <p:spPr>
          <a:xfrm>
            <a:off x="6642864" y="2405493"/>
            <a:ext cx="10512000" cy="3204000"/>
          </a:xfrm>
          <a:prstGeom prst="rect">
            <a:avLst/>
          </a:prstGeom>
          <a:noFill/>
        </p:spPr>
        <p:txBody>
          <a:bodyPr wrap="square" rtlCol="0" anchor="ctr">
            <a:noAutofit/>
          </a:bodyPr>
          <a:lstStyle/>
          <a:p>
            <a:pPr marL="450850" indent="-450850">
              <a:spcAft>
                <a:spcPts val="600"/>
              </a:spcAft>
              <a:tabLst>
                <a:tab pos="1205230" algn="l"/>
                <a:tab pos="1926589" algn="l"/>
                <a:tab pos="2915920" algn="l"/>
                <a:tab pos="3444875" algn="l"/>
                <a:tab pos="4383405" algn="l"/>
                <a:tab pos="6796405" algn="l"/>
              </a:tabLst>
              <a:defRPr/>
            </a:pPr>
            <a:r>
              <a:rPr lang="it-IT" sz="2000" kern="0" dirty="0">
                <a:latin typeface="Helvetica Neue" panose="020B0604020202020204"/>
                <a:ea typeface="Microsoft Sans Serif" panose="020B0604020202020204" pitchFamily="34" charset="0"/>
                <a:cs typeface="Microsoft Sans Serif" panose="020B0604020202020204" pitchFamily="34" charset="0"/>
              </a:rPr>
              <a:t>1.1 Lezione dalla storia — Gli Animal </a:t>
            </a:r>
            <a:r>
              <a:rPr lang="it-IT" sz="2000" kern="0" dirty="0" err="1">
                <a:latin typeface="Helvetica Neue" panose="020B0604020202020204"/>
                <a:ea typeface="Microsoft Sans Serif" panose="020B0604020202020204" pitchFamily="34" charset="0"/>
                <a:cs typeface="Microsoft Sans Serif" panose="020B0604020202020204" pitchFamily="34" charset="0"/>
              </a:rPr>
              <a:t>Spirits</a:t>
            </a:r>
            <a:endParaRPr lang="it-IT" sz="2000" kern="0" dirty="0">
              <a:latin typeface="Helvetica Neue" panose="020B0604020202020204"/>
              <a:ea typeface="Microsoft Sans Serif" panose="020B0604020202020204" pitchFamily="34" charset="0"/>
              <a:cs typeface="Microsoft Sans Serif" panose="020B0604020202020204" pitchFamily="34" charset="0"/>
            </a:endParaRPr>
          </a:p>
          <a:p>
            <a:pPr marL="450850" indent="-450850">
              <a:spcAft>
                <a:spcPts val="600"/>
              </a:spcAft>
              <a:tabLst>
                <a:tab pos="1205230" algn="l"/>
                <a:tab pos="1926589" algn="l"/>
                <a:tab pos="2915920" algn="l"/>
                <a:tab pos="3444875" algn="l"/>
                <a:tab pos="4383405" algn="l"/>
                <a:tab pos="6796405" algn="l"/>
              </a:tabLst>
              <a:defRPr/>
            </a:pPr>
            <a:r>
              <a:rPr lang="it-IT" sz="2000" kern="0" dirty="0">
                <a:latin typeface="Helvetica Neue" panose="020B0604020202020204"/>
                <a:ea typeface="Microsoft Sans Serif" panose="020B0604020202020204" pitchFamily="34" charset="0"/>
                <a:cs typeface="Microsoft Sans Serif" panose="020B0604020202020204" pitchFamily="34" charset="0"/>
              </a:rPr>
              <a:t>1.2 Una critica — Gli Animal </a:t>
            </a:r>
            <a:r>
              <a:rPr lang="it-IT" sz="2000" kern="0" dirty="0" err="1">
                <a:latin typeface="Helvetica Neue" panose="020B0604020202020204"/>
                <a:ea typeface="Microsoft Sans Serif" panose="020B0604020202020204" pitchFamily="34" charset="0"/>
                <a:cs typeface="Microsoft Sans Serif" panose="020B0604020202020204" pitchFamily="34" charset="0"/>
              </a:rPr>
              <a:t>Spirits</a:t>
            </a:r>
            <a:r>
              <a:rPr lang="it-IT" sz="2000" kern="0" dirty="0">
                <a:latin typeface="Helvetica Neue" panose="020B0604020202020204"/>
                <a:ea typeface="Microsoft Sans Serif" panose="020B0604020202020204" pitchFamily="34" charset="0"/>
                <a:cs typeface="Microsoft Sans Serif" panose="020B0604020202020204" pitchFamily="34" charset="0"/>
              </a:rPr>
              <a:t> funzionano davvero per l'imprenditorialità e l’atteggiamento imprenditoriale? </a:t>
            </a:r>
          </a:p>
          <a:p>
            <a:pPr marL="450850" indent="-450850">
              <a:spcAft>
                <a:spcPts val="600"/>
              </a:spcAft>
              <a:tabLst>
                <a:tab pos="1205230" algn="l"/>
                <a:tab pos="1926589" algn="l"/>
                <a:tab pos="2915920" algn="l"/>
                <a:tab pos="3444875" algn="l"/>
                <a:tab pos="4383405" algn="l"/>
                <a:tab pos="6796405" algn="l"/>
              </a:tabLst>
              <a:defRPr/>
            </a:pPr>
            <a:r>
              <a:rPr lang="it-IT" sz="2000" kern="0" dirty="0">
                <a:latin typeface="Helvetica Neue" panose="020B0604020202020204"/>
                <a:ea typeface="Microsoft Sans Serif" panose="020B0604020202020204" pitchFamily="34" charset="0"/>
                <a:cs typeface="Microsoft Sans Serif" panose="020B0604020202020204" pitchFamily="34" charset="0"/>
              </a:rPr>
              <a:t>1.3 Ispirare e motivare!...o forse no? L'</a:t>
            </a:r>
            <a:r>
              <a:rPr lang="it-IT" sz="2000" kern="0" dirty="0" err="1">
                <a:latin typeface="Helvetica Neue" panose="020B0604020202020204"/>
                <a:ea typeface="Microsoft Sans Serif" panose="020B0604020202020204" pitchFamily="34" charset="0"/>
                <a:cs typeface="Microsoft Sans Serif" panose="020B0604020202020204" pitchFamily="34" charset="0"/>
              </a:rPr>
              <a:t>intrapreneurship</a:t>
            </a:r>
            <a:r>
              <a:rPr lang="it-IT" sz="2000" kern="0" dirty="0">
                <a:latin typeface="Helvetica Neue" panose="020B0604020202020204"/>
                <a:ea typeface="Microsoft Sans Serif" panose="020B0604020202020204" pitchFamily="34" charset="0"/>
                <a:cs typeface="Microsoft Sans Serif" panose="020B0604020202020204" pitchFamily="34" charset="0"/>
              </a:rPr>
              <a:t> non funziona per tutti...</a:t>
            </a:r>
          </a:p>
          <a:p>
            <a:pPr marL="450850" indent="-450850">
              <a:spcAft>
                <a:spcPts val="600"/>
              </a:spcAft>
              <a:tabLst>
                <a:tab pos="1205230" algn="l"/>
                <a:tab pos="1926589" algn="l"/>
                <a:tab pos="2915920" algn="l"/>
                <a:tab pos="3444875" algn="l"/>
                <a:tab pos="4383405" algn="l"/>
                <a:tab pos="6796405" algn="l"/>
              </a:tabLst>
              <a:defRPr/>
            </a:pPr>
            <a:r>
              <a:rPr lang="it-IT" sz="2000" kern="0" dirty="0">
                <a:latin typeface="Helvetica Neue" panose="020B0604020202020204"/>
                <a:ea typeface="Microsoft Sans Serif" panose="020B0604020202020204" pitchFamily="34" charset="0"/>
                <a:cs typeface="Microsoft Sans Serif" panose="020B0604020202020204" pitchFamily="34" charset="0"/>
              </a:rPr>
              <a:t>1.4 Attenzione alle trappole — </a:t>
            </a:r>
            <a:r>
              <a:rPr lang="it-IT" sz="2000" kern="0" dirty="0" err="1">
                <a:latin typeface="Helvetica Neue" panose="020B0604020202020204"/>
                <a:ea typeface="Microsoft Sans Serif" panose="020B0604020202020204" pitchFamily="34" charset="0"/>
                <a:cs typeface="Microsoft Sans Serif" panose="020B0604020202020204" pitchFamily="34" charset="0"/>
              </a:rPr>
              <a:t>Slaloming</a:t>
            </a:r>
            <a:r>
              <a:rPr lang="it-IT" sz="2000" kern="0" dirty="0">
                <a:latin typeface="Helvetica Neue" panose="020B0604020202020204"/>
                <a:ea typeface="Microsoft Sans Serif" panose="020B0604020202020204" pitchFamily="34" charset="0"/>
                <a:cs typeface="Microsoft Sans Serif" panose="020B0604020202020204" pitchFamily="34" charset="0"/>
              </a:rPr>
              <a:t> attraverso inibitori comuni e barriere all'</a:t>
            </a:r>
            <a:r>
              <a:rPr lang="it-IT" sz="2000" kern="0" dirty="0" err="1">
                <a:latin typeface="Helvetica Neue" panose="020B0604020202020204"/>
                <a:ea typeface="Microsoft Sans Serif" panose="020B0604020202020204" pitchFamily="34" charset="0"/>
                <a:cs typeface="Microsoft Sans Serif" panose="020B0604020202020204" pitchFamily="34" charset="0"/>
              </a:rPr>
              <a:t>intrapreneurship</a:t>
            </a:r>
            <a:endParaRPr lang="it-IT" sz="2000" kern="0" dirty="0">
              <a:latin typeface="Helvetica Neue" panose="020B0604020202020204"/>
              <a:ea typeface="Microsoft Sans Serif" panose="020B0604020202020204" pitchFamily="34" charset="0"/>
              <a:cs typeface="Microsoft Sans Serif" panose="020B0604020202020204" pitchFamily="34" charset="0"/>
            </a:endParaRPr>
          </a:p>
          <a:p>
            <a:pPr marL="450850" indent="-450850">
              <a:spcAft>
                <a:spcPts val="600"/>
              </a:spcAft>
              <a:tabLst>
                <a:tab pos="1205230" algn="l"/>
                <a:tab pos="1926589" algn="l"/>
                <a:tab pos="2915920" algn="l"/>
                <a:tab pos="3444875" algn="l"/>
                <a:tab pos="4383405" algn="l"/>
                <a:tab pos="6796405" algn="l"/>
              </a:tabLst>
              <a:defRPr/>
            </a:pPr>
            <a:r>
              <a:rPr lang="it-IT" sz="2000" kern="0" dirty="0">
                <a:latin typeface="Helvetica Neue" panose="020B0604020202020204"/>
                <a:ea typeface="Microsoft Sans Serif" panose="020B0604020202020204" pitchFamily="34" charset="0"/>
                <a:cs typeface="Microsoft Sans Serif" panose="020B0604020202020204" pitchFamily="34" charset="0"/>
              </a:rPr>
              <a:t>1.5 Nessuna visione a breve termine consentita — Aspettando che la pianta fiorisca...</a:t>
            </a:r>
          </a:p>
          <a:p>
            <a:pPr marL="450850" indent="-450850">
              <a:spcAft>
                <a:spcPts val="600"/>
              </a:spcAft>
              <a:tabLst>
                <a:tab pos="1205230" algn="l"/>
                <a:tab pos="1926589" algn="l"/>
                <a:tab pos="2915920" algn="l"/>
                <a:tab pos="3444875" algn="l"/>
                <a:tab pos="4383405" algn="l"/>
                <a:tab pos="6796405" algn="l"/>
              </a:tabLst>
              <a:defRPr/>
            </a:pPr>
            <a:r>
              <a:rPr lang="it-IT" sz="2000" kern="0" dirty="0">
                <a:latin typeface="Helvetica Neue" panose="020B0604020202020204"/>
                <a:ea typeface="Microsoft Sans Serif" panose="020B0604020202020204" pitchFamily="34" charset="0"/>
                <a:cs typeface="Microsoft Sans Serif" panose="020B0604020202020204" pitchFamily="34" charset="0"/>
              </a:rPr>
              <a:t>1.6 Costruisci un sistema che è qui per rimanere — Praticare resistenza e resilienza </a:t>
            </a:r>
          </a:p>
          <a:p>
            <a:pPr marL="450850" indent="-450850">
              <a:spcAft>
                <a:spcPts val="600"/>
              </a:spcAft>
              <a:tabLst>
                <a:tab pos="1205230" algn="l"/>
                <a:tab pos="1926589" algn="l"/>
                <a:tab pos="2915920" algn="l"/>
                <a:tab pos="3444875" algn="l"/>
                <a:tab pos="4383405" algn="l"/>
                <a:tab pos="6796405" algn="l"/>
              </a:tabLst>
              <a:defRPr/>
            </a:pPr>
            <a:r>
              <a:rPr lang="it-IT" sz="2000" kern="0" dirty="0">
                <a:latin typeface="Helvetica Neue" panose="020B0604020202020204"/>
                <a:ea typeface="Microsoft Sans Serif" panose="020B0604020202020204" pitchFamily="34" charset="0"/>
                <a:cs typeface="Microsoft Sans Serif" panose="020B0604020202020204" pitchFamily="34" charset="0"/>
              </a:rPr>
              <a:t>1.7 La formula magica è la formula senza magia — abbraccia l'incertezza...in qualche misura</a:t>
            </a:r>
          </a:p>
        </p:txBody>
      </p:sp>
      <p:sp>
        <p:nvSpPr>
          <p:cNvPr id="14" name="Abrir llave 17">
            <a:extLst>
              <a:ext uri="{FF2B5EF4-FFF2-40B4-BE49-F238E27FC236}">
                <a16:creationId xmlns:a16="http://schemas.microsoft.com/office/drawing/2014/main" id="{EF39F3B6-F81F-3012-A00B-B85B214EDCB3}"/>
              </a:ext>
            </a:extLst>
          </p:cNvPr>
          <p:cNvSpPr/>
          <p:nvPr/>
        </p:nvSpPr>
        <p:spPr>
          <a:xfrm>
            <a:off x="6228000" y="2405493"/>
            <a:ext cx="180000" cy="3204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Helvetica Neue" panose="020B0604020202020204"/>
            </a:endParaRPr>
          </a:p>
        </p:txBody>
      </p:sp>
      <p:sp>
        <p:nvSpPr>
          <p:cNvPr id="16" name="CuadroTexto 4">
            <a:extLst>
              <a:ext uri="{FF2B5EF4-FFF2-40B4-BE49-F238E27FC236}">
                <a16:creationId xmlns:a16="http://schemas.microsoft.com/office/drawing/2014/main" id="{65CB7BFB-0D12-55A7-13B7-B11E223263FA}"/>
              </a:ext>
            </a:extLst>
          </p:cNvPr>
          <p:cNvSpPr txBox="1"/>
          <p:nvPr/>
        </p:nvSpPr>
        <p:spPr>
          <a:xfrm>
            <a:off x="1296000" y="6480000"/>
            <a:ext cx="720000" cy="2628000"/>
          </a:xfrm>
          <a:prstGeom prst="rect">
            <a:avLst/>
          </a:prstGeom>
          <a:noFill/>
        </p:spPr>
        <p:txBody>
          <a:bodyPr wrap="square" rtlCol="0" anchor="ctr">
            <a:noAutofit/>
          </a:bodyPr>
          <a:lstStyle/>
          <a:p>
            <a:r>
              <a:rPr lang="en-US" sz="4800" b="1" dirty="0">
                <a:solidFill>
                  <a:srgbClr val="78B17A"/>
                </a:solidFill>
                <a:latin typeface="Helvetica Neue" panose="020B0604020202020204"/>
                <a:ea typeface="Microsoft Sans Serif" panose="020B0604020202020204" pitchFamily="34" charset="0"/>
                <a:cs typeface="Microsoft Sans Serif" panose="020B0604020202020204" pitchFamily="34" charset="0"/>
              </a:rPr>
              <a:t>2</a:t>
            </a:r>
          </a:p>
        </p:txBody>
      </p:sp>
      <p:sp>
        <p:nvSpPr>
          <p:cNvPr id="17" name="CuadroTexto 7">
            <a:extLst>
              <a:ext uri="{FF2B5EF4-FFF2-40B4-BE49-F238E27FC236}">
                <a16:creationId xmlns:a16="http://schemas.microsoft.com/office/drawing/2014/main" id="{7E9DD049-60BC-BA7B-D52A-1B07C3B89275}"/>
              </a:ext>
            </a:extLst>
          </p:cNvPr>
          <p:cNvSpPr txBox="1"/>
          <p:nvPr/>
        </p:nvSpPr>
        <p:spPr>
          <a:xfrm>
            <a:off x="1944000" y="6480000"/>
            <a:ext cx="3600000" cy="2628000"/>
          </a:xfrm>
          <a:prstGeom prst="rect">
            <a:avLst/>
          </a:prstGeom>
          <a:noFill/>
        </p:spPr>
        <p:txBody>
          <a:bodyPr wrap="square" rtlCol="0" anchor="ctr">
            <a:noAutofit/>
          </a:bodyPr>
          <a:lstStyle/>
          <a:p>
            <a:r>
              <a:rPr lang="it-IT" sz="2400" b="1" kern="0">
                <a:latin typeface="Helvetica Neue" panose="020B0604020202020204"/>
                <a:ea typeface="Microsoft Sans Serif" panose="020B0604020202020204" pitchFamily="34" charset="0"/>
                <a:cs typeface="Microsoft Sans Serif" panose="020B0604020202020204" pitchFamily="34" charset="0"/>
              </a:rPr>
              <a:t>Un nuovo approccio manageriale</a:t>
            </a:r>
          </a:p>
        </p:txBody>
      </p:sp>
      <p:sp>
        <p:nvSpPr>
          <p:cNvPr id="20" name="Abrir llave 17">
            <a:extLst>
              <a:ext uri="{FF2B5EF4-FFF2-40B4-BE49-F238E27FC236}">
                <a16:creationId xmlns:a16="http://schemas.microsoft.com/office/drawing/2014/main" id="{0BC7AEDF-F01B-70F1-43EE-256F9D6C4B9B}"/>
              </a:ext>
            </a:extLst>
          </p:cNvPr>
          <p:cNvSpPr/>
          <p:nvPr/>
        </p:nvSpPr>
        <p:spPr>
          <a:xfrm>
            <a:off x="6192000" y="6120000"/>
            <a:ext cx="180000" cy="2628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Helvetica Neue" panose="020B0604020202020204"/>
            </a:endParaRPr>
          </a:p>
        </p:txBody>
      </p:sp>
      <p:sp>
        <p:nvSpPr>
          <p:cNvPr id="21" name="CuadroTexto 18">
            <a:extLst>
              <a:ext uri="{FF2B5EF4-FFF2-40B4-BE49-F238E27FC236}">
                <a16:creationId xmlns:a16="http://schemas.microsoft.com/office/drawing/2014/main" id="{150EFBC2-92AA-9D9D-0DF5-AD02FFB04DD7}"/>
              </a:ext>
            </a:extLst>
          </p:cNvPr>
          <p:cNvSpPr txBox="1"/>
          <p:nvPr/>
        </p:nvSpPr>
        <p:spPr>
          <a:xfrm>
            <a:off x="6670296" y="6120000"/>
            <a:ext cx="10512000" cy="2628000"/>
          </a:xfrm>
          <a:prstGeom prst="rect">
            <a:avLst/>
          </a:prstGeom>
          <a:noFill/>
        </p:spPr>
        <p:txBody>
          <a:bodyPr wrap="square" rtlCol="0" anchor="ctr">
            <a:noAutofit/>
          </a:bodyPr>
          <a:lstStyle/>
          <a:p>
            <a:pPr>
              <a:spcAft>
                <a:spcPts val="600"/>
              </a:spcAft>
            </a:pPr>
            <a:r>
              <a:rPr lang="it-IT" sz="2000" kern="0" dirty="0">
                <a:latin typeface="Helvetica Neue" panose="020B0604020202020204"/>
                <a:ea typeface="Microsoft Sans Serif" panose="020B0604020202020204" pitchFamily="34" charset="0"/>
                <a:cs typeface="Microsoft Sans Serif" panose="020B0604020202020204" pitchFamily="34" charset="0"/>
              </a:rPr>
              <a:t>2.1 Supporto e sponsorizzazione — Una cultura aperta e fluida per favorire l'</a:t>
            </a:r>
            <a:r>
              <a:rPr lang="it-IT" sz="2000" kern="0" dirty="0" err="1">
                <a:latin typeface="Helvetica Neue" panose="020B0604020202020204"/>
                <a:ea typeface="Microsoft Sans Serif" panose="020B0604020202020204" pitchFamily="34" charset="0"/>
                <a:cs typeface="Microsoft Sans Serif" panose="020B0604020202020204" pitchFamily="34" charset="0"/>
              </a:rPr>
              <a:t>intrapreneurship</a:t>
            </a:r>
            <a:endParaRPr lang="it-IT" sz="2000" kern="0" dirty="0">
              <a:latin typeface="Helvetica Neue" panose="020B0604020202020204"/>
              <a:ea typeface="Microsoft Sans Serif" panose="020B0604020202020204" pitchFamily="34" charset="0"/>
              <a:cs typeface="Microsoft Sans Serif" panose="020B0604020202020204" pitchFamily="34" charset="0"/>
            </a:endParaRPr>
          </a:p>
          <a:p>
            <a:pPr>
              <a:spcAft>
                <a:spcPts val="600"/>
              </a:spcAft>
            </a:pPr>
            <a:r>
              <a:rPr lang="it-IT" sz="2000" kern="0" dirty="0">
                <a:latin typeface="Helvetica Neue" panose="020B0604020202020204"/>
                <a:ea typeface="Microsoft Sans Serif" panose="020B0604020202020204" pitchFamily="34" charset="0"/>
                <a:cs typeface="Microsoft Sans Serif" panose="020B0604020202020204" pitchFamily="34" charset="0"/>
              </a:rPr>
              <a:t>2.2 Consapevolezza di sé e autoefficacia — Esplorare le vie future</a:t>
            </a:r>
          </a:p>
          <a:p>
            <a:pPr>
              <a:spcAft>
                <a:spcPts val="600"/>
              </a:spcAft>
            </a:pPr>
            <a:r>
              <a:rPr lang="it-IT" sz="2000" kern="0" dirty="0">
                <a:latin typeface="Helvetica Neue" panose="020B0604020202020204"/>
                <a:ea typeface="Microsoft Sans Serif" panose="020B0604020202020204" pitchFamily="34" charset="0"/>
                <a:cs typeface="Microsoft Sans Serif" panose="020B0604020202020204" pitchFamily="34" charset="0"/>
              </a:rPr>
              <a:t>2.3 Incentivi... non di natura finanziaria</a:t>
            </a:r>
          </a:p>
          <a:p>
            <a:pPr>
              <a:spcAft>
                <a:spcPts val="600"/>
              </a:spcAft>
            </a:pPr>
            <a:r>
              <a:rPr lang="it-IT" sz="2000" kern="0" dirty="0">
                <a:latin typeface="Helvetica Neue" panose="020B0604020202020204"/>
                <a:ea typeface="Microsoft Sans Serif" panose="020B0604020202020204" pitchFamily="34" charset="0"/>
                <a:cs typeface="Microsoft Sans Serif" panose="020B0604020202020204" pitchFamily="34" charset="0"/>
              </a:rPr>
              <a:t>2.4 Ricompense... di natura finanziaria</a:t>
            </a:r>
          </a:p>
          <a:p>
            <a:pPr>
              <a:spcAft>
                <a:spcPts val="600"/>
              </a:spcAft>
            </a:pPr>
            <a:r>
              <a:rPr lang="it-IT" sz="2000" kern="0" dirty="0">
                <a:latin typeface="Helvetica Neue" panose="020B0604020202020204"/>
                <a:ea typeface="Microsoft Sans Serif" panose="020B0604020202020204" pitchFamily="34" charset="0"/>
                <a:cs typeface="Microsoft Sans Serif" panose="020B0604020202020204" pitchFamily="34" charset="0"/>
              </a:rPr>
              <a:t>2.5 Risorse — Capitale della conoscenza, tempo e margini di errore</a:t>
            </a:r>
          </a:p>
          <a:p>
            <a:pPr>
              <a:spcAft>
                <a:spcPts val="600"/>
              </a:spcAft>
            </a:pPr>
            <a:r>
              <a:rPr lang="it-IT" sz="2000" kern="0" dirty="0">
                <a:latin typeface="Helvetica Neue" panose="020B0604020202020204"/>
                <a:ea typeface="Microsoft Sans Serif" panose="020B0604020202020204" pitchFamily="34" charset="0"/>
                <a:cs typeface="Microsoft Sans Serif" panose="020B0604020202020204" pitchFamily="34" charset="0"/>
              </a:rPr>
              <a:t>2.6 Comunicazione... per la garanzia della qualità e la pianificazione strategica </a:t>
            </a:r>
          </a:p>
          <a:p>
            <a:pPr>
              <a:spcAft>
                <a:spcPts val="600"/>
              </a:spcAft>
            </a:pPr>
            <a:r>
              <a:rPr lang="it-IT" sz="2000" kern="0" dirty="0">
                <a:latin typeface="Helvetica Neue" panose="020B0604020202020204"/>
                <a:ea typeface="Microsoft Sans Serif" panose="020B0604020202020204" pitchFamily="34" charset="0"/>
                <a:cs typeface="Microsoft Sans Serif" panose="020B0604020202020204" pitchFamily="34" charset="0"/>
              </a:rPr>
              <a:t>2.7 Processi — Decentralizzazione e delega</a:t>
            </a: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ig-NG"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2.6 Comunicazione... </a:t>
            </a:r>
            <a:r>
              <a:rPr lang="ig-NG"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per la garanzia della qualità e la pianificazione strategica</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ig-NG" sz="2400" kern="0">
                <a:latin typeface="Helvetica Neue" panose="020B0604020202020204"/>
                <a:ea typeface="Microsoft Sans Serif" panose="020B0604020202020204" pitchFamily="34" charset="0"/>
                <a:cs typeface="Microsoft Sans Serif" panose="020B0604020202020204" pitchFamily="34" charset="0"/>
              </a:rPr>
              <a:t>Ci sono diversi modi in cui le aziende possono fare leva sulla comunicazione per promuovere un ambiente nutritivo di sognatori e aspiranti intrapreneurs. </a:t>
            </a:r>
          </a:p>
          <a:p>
            <a:endParaRPr lang="ig-NG" sz="2400" kern="0">
              <a:latin typeface="Helvetica Neue" panose="020B0604020202020204"/>
              <a:ea typeface="Microsoft Sans Serif" panose="020B0604020202020204" pitchFamily="34" charset="0"/>
              <a:cs typeface="Microsoft Sans Serif" panose="020B0604020202020204" pitchFamily="34" charset="0"/>
            </a:endParaRPr>
          </a:p>
          <a:p>
            <a:r>
              <a:rPr lang="ig-NG" sz="2400" kern="0">
                <a:latin typeface="Helvetica Neue" panose="020B0604020202020204"/>
                <a:ea typeface="Microsoft Sans Serif" panose="020B0604020202020204" pitchFamily="34" charset="0"/>
                <a:cs typeface="Microsoft Sans Serif" panose="020B0604020202020204" pitchFamily="34" charset="0"/>
              </a:rPr>
              <a:t>Nella grande organizzazione, ad esempio, è comune disporre di una piattaforma digitale per lo scambio di conoscenze, idee e competenze accessibili a tutti e liberi da pregiudizi. </a:t>
            </a:r>
          </a:p>
          <a:p>
            <a:endParaRPr lang="ig-NG" sz="2400" kern="0">
              <a:latin typeface="Helvetica Neue" panose="020B0604020202020204"/>
              <a:ea typeface="Microsoft Sans Serif" panose="020B0604020202020204" pitchFamily="34" charset="0"/>
              <a:cs typeface="Microsoft Sans Serif" panose="020B0604020202020204" pitchFamily="34" charset="0"/>
            </a:endParaRPr>
          </a:p>
          <a:p>
            <a:r>
              <a:rPr lang="ig-NG" sz="2400" kern="0">
                <a:latin typeface="Helvetica Neue" panose="020B0604020202020204"/>
                <a:ea typeface="Microsoft Sans Serif" panose="020B0604020202020204" pitchFamily="34" charset="0"/>
                <a:cs typeface="Microsoft Sans Serif" panose="020B0604020202020204" pitchFamily="34" charset="0"/>
              </a:rPr>
              <a:t>In alcune altre organizzazioni più orientate alla produzione, le "scatole delle lettere" fisiche sono posizionate vicino alla linea di produzione, in modo che i lavoratori che operano quotidianamente con il macchinario possano contribuire con le idee per l'efficienza complessiva e l'efficacia dell'intero sistema di assemblaggio/produzione. </a:t>
            </a:r>
          </a:p>
          <a:p>
            <a:endParaRPr lang="ig-NG" sz="2400" kern="0">
              <a:latin typeface="Helvetica Neue" panose="020B0604020202020204"/>
              <a:ea typeface="Microsoft Sans Serif" panose="020B0604020202020204" pitchFamily="34" charset="0"/>
              <a:cs typeface="Microsoft Sans Serif" panose="020B0604020202020204" pitchFamily="34" charset="0"/>
            </a:endParaRPr>
          </a:p>
          <a:p>
            <a:r>
              <a:rPr lang="ig-NG" sz="2400" kern="0">
                <a:latin typeface="Helvetica Neue" panose="020B0604020202020204"/>
                <a:ea typeface="Microsoft Sans Serif" panose="020B0604020202020204" pitchFamily="34" charset="0"/>
                <a:cs typeface="Microsoft Sans Serif" panose="020B0604020202020204" pitchFamily="34" charset="0"/>
              </a:rPr>
              <a:t>In altri casi, è comune sottoporre sfide commerciali a lavoratori e dipendenti che non sono necessariamente responsabili della funzione cui si riferisce la sfida: i loro input sono esenti da potenziali pregiudizi e possono infatti innescare nuove soluzioni/alternative che generano da un nuovo modo di vedere le cose...</a:t>
            </a:r>
          </a:p>
        </p:txBody>
      </p:sp>
      <p:sp>
        <p:nvSpPr>
          <p:cNvPr id="3" name="CuadroTexto 1">
            <a:extLst>
              <a:ext uri="{FF2B5EF4-FFF2-40B4-BE49-F238E27FC236}">
                <a16:creationId xmlns:a16="http://schemas.microsoft.com/office/drawing/2014/main" id="{FBB147CF-6955-FEA8-4369-B8C607497B70}"/>
              </a:ext>
            </a:extLst>
          </p:cNvPr>
          <p:cNvSpPr txBox="1"/>
          <p:nvPr/>
        </p:nvSpPr>
        <p:spPr>
          <a:xfrm>
            <a:off x="1296000" y="1548000"/>
            <a:ext cx="14399400" cy="830997"/>
          </a:xfrm>
          <a:prstGeom prst="rect">
            <a:avLst/>
          </a:prstGeom>
          <a:noFill/>
        </p:spPr>
        <p:txBody>
          <a:bodyPr wrap="square" rtlCol="0">
            <a:noAutofit/>
          </a:bodyPr>
          <a:lstStyle/>
          <a:p>
            <a:r>
              <a:rPr lang="ig-NG"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2. Un nuovo approccio manageriale</a:t>
            </a:r>
          </a:p>
        </p:txBody>
      </p:sp>
    </p:spTree>
    <p:extLst>
      <p:ext uri="{BB962C8B-B14F-4D97-AF65-F5344CB8AC3E}">
        <p14:creationId xmlns:p14="http://schemas.microsoft.com/office/powerpoint/2010/main" val="1246398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2.7 Processi — </a:t>
            </a:r>
            <a:r>
              <a:rPr lang="it-IT"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Decentralizzazione e delega</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Non è sbagliato supporre che spesso la conoscenza più solida e affidabile del processo o di un prodotto sia trattenuta dalle persone al livello più basso della catena decisionale, ma che sono anche le stesse con una visione più stretta delle sue caratteristiche distintive.</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Aziende e organizzazioni che riescono a mettere in atto ambienti esperti </a:t>
            </a:r>
            <a:r>
              <a:rPr lang="it-IT" sz="2400" kern="0" dirty="0" err="1">
                <a:latin typeface="Helvetica Neue" panose="020B0604020202020204"/>
                <a:ea typeface="Microsoft Sans Serif" panose="020B0604020202020204" pitchFamily="34" charset="0"/>
                <a:cs typeface="Microsoft Sans Serif" panose="020B0604020202020204" pitchFamily="34" charset="0"/>
              </a:rPr>
              <a:t>intrapreneurship</a:t>
            </a:r>
            <a:r>
              <a:rPr lang="it-IT" sz="2400" kern="0" dirty="0">
                <a:latin typeface="Helvetica Neue" panose="020B0604020202020204"/>
                <a:ea typeface="Microsoft Sans Serif" panose="020B0604020202020204" pitchFamily="34" charset="0"/>
                <a:cs typeface="Microsoft Sans Serif" panose="020B0604020202020204" pitchFamily="34" charset="0"/>
              </a:rPr>
              <a:t> tentano di snellire la catena di comando, favorendo allo stesso tempo sistemi di governance decentralizzati che combinano collaborazioni di conoscenza </a:t>
            </a:r>
            <a:r>
              <a:rPr lang="it-IT"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intersettoriale </a:t>
            </a:r>
            <a:r>
              <a:rPr lang="it-IT" sz="2400" kern="0" dirty="0">
                <a:latin typeface="Helvetica Neue" panose="020B0604020202020204"/>
                <a:ea typeface="Microsoft Sans Serif" panose="020B0604020202020204" pitchFamily="34" charset="0"/>
                <a:cs typeface="Microsoft Sans Serif" panose="020B0604020202020204" pitchFamily="34" charset="0"/>
              </a:rPr>
              <a:t>e progetti di cooperazione </a:t>
            </a:r>
            <a:r>
              <a:rPr lang="it-IT"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multidisciplinari</a:t>
            </a:r>
            <a:r>
              <a:rPr lang="it-IT" sz="2400" kern="0" dirty="0">
                <a:latin typeface="Helvetica Neue" panose="020B0604020202020204"/>
                <a:ea typeface="Microsoft Sans Serif" panose="020B0604020202020204" pitchFamily="34" charset="0"/>
                <a:cs typeface="Microsoft Sans Serif" panose="020B0604020202020204" pitchFamily="34" charset="0"/>
              </a:rPr>
              <a:t>.</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In una certa misura, nel caso delle micro e piccole imprese questo decentramento è ancora più facile, essendo questa organizzazione già molto più flessibile rispetto alle grandi società consolidate, e dove — grazie alla ridotta scala delle attività e numero delle persone coinvolte — è molto meno complesso gestire progetti multidisciplinari e intersettoriali come appena descritto.</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4AA270AF-FC3C-37AD-24C1-4EF757C40E53}"/>
              </a:ext>
            </a:extLst>
          </p:cNvPr>
          <p:cNvSpPr txBox="1"/>
          <p:nvPr/>
        </p:nvSpPr>
        <p:spPr>
          <a:xfrm>
            <a:off x="1296000" y="1548000"/>
            <a:ext cx="14399400" cy="830997"/>
          </a:xfrm>
          <a:prstGeom prst="rect">
            <a:avLst/>
          </a:prstGeom>
          <a:noFill/>
        </p:spPr>
        <p:txBody>
          <a:bodyPr wrap="square" rtlCol="0">
            <a:noAutofit/>
          </a:bodyPr>
          <a:lstStyle/>
          <a:p>
            <a:r>
              <a:rPr lang="it-IT"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Un nuovo approccio manageriale</a:t>
            </a:r>
          </a:p>
        </p:txBody>
      </p:sp>
    </p:spTree>
    <p:extLst>
      <p:ext uri="{BB962C8B-B14F-4D97-AF65-F5344CB8AC3E}">
        <p14:creationId xmlns:p14="http://schemas.microsoft.com/office/powerpoint/2010/main" val="2479815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it-IT" altLang="es-ES" sz="2400" b="1" kern="0">
                <a:latin typeface="Helvetica Neue" panose="020B0604020202020204"/>
                <a:ea typeface="Microsoft Sans Serif" panose="020B0604020202020204" pitchFamily="34" charset="0"/>
                <a:cs typeface="Microsoft Sans Serif" panose="020B0604020202020204" pitchFamily="34" charset="0"/>
              </a:rPr>
              <a:t>La formula no-magic implica un ciclo continuo di:</a:t>
            </a:r>
          </a:p>
          <a:p>
            <a:pPr marL="457200" indent="-457200">
              <a:buFont typeface="+mj-lt"/>
              <a:buAutoNum type="arabicPeriod" startAt="3"/>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Motivazione e ispirazione</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Pianificazione, attuazione e revisione</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Valutazione dell’audit e controllo finanziario</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it-IT" altLang="es-ES" sz="2400" b="1" kern="0">
                <a:latin typeface="Helvetica Neue" panose="020B0604020202020204" charset="0"/>
                <a:ea typeface="Microsoft Sans Serif" panose="020B0604020202020204" pitchFamily="34" charset="0"/>
                <a:cs typeface="Microsoft Sans Serif" panose="020B0604020202020204" pitchFamily="34" charset="0"/>
              </a:rPr>
              <a:t>Gli incentivi:</a:t>
            </a:r>
          </a:p>
          <a:p>
            <a:pPr marL="342900" indent="-342900">
              <a:buBlip>
                <a:blip r:embed="rId2"/>
              </a:buBlip>
              <a:defRPr/>
            </a:pPr>
            <a:endParaRPr lang="it-IT" altLang="es-ES" sz="2400" kern="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kern="0">
                <a:latin typeface="Helvetica Neue" panose="020B0604020202020204" charset="0"/>
                <a:ea typeface="Microsoft Sans Serif" panose="020B0604020202020204" pitchFamily="34" charset="0"/>
                <a:cs typeface="Microsoft Sans Serif" panose="020B0604020202020204" pitchFamily="34" charset="0"/>
              </a:rPr>
              <a:t>Sono solo di natura finanziaria</a:t>
            </a:r>
          </a:p>
          <a:p>
            <a:pPr marL="342900" indent="-342900">
              <a:buBlip>
                <a:blip r:embed="rId2"/>
              </a:buBlip>
              <a:defRPr/>
            </a:pPr>
            <a:r>
              <a:rPr lang="it-IT" altLang="es-ES" sz="2200" kern="0">
                <a:latin typeface="Helvetica Neue" panose="020B0604020202020204" charset="0"/>
                <a:ea typeface="Microsoft Sans Serif" panose="020B0604020202020204" pitchFamily="34" charset="0"/>
                <a:cs typeface="Microsoft Sans Serif" panose="020B0604020202020204" pitchFamily="34" charset="0"/>
              </a:rPr>
              <a:t>Sono riservati solo ai dirigenti di alto livello</a:t>
            </a:r>
          </a:p>
          <a:p>
            <a:pPr marL="342900" indent="-342900">
              <a:buBlip>
                <a:blip r:embed="rId2"/>
              </a:buBlip>
              <a:defRPr/>
            </a:pPr>
            <a:r>
              <a:rPr lang="it-IT" altLang="es-ES" sz="2200" kern="0">
                <a:latin typeface="Helvetica Neue" panose="020B0604020202020204" charset="0"/>
                <a:ea typeface="Microsoft Sans Serif" panose="020B0604020202020204" pitchFamily="34" charset="0"/>
                <a:cs typeface="Microsoft Sans Serif" panose="020B0604020202020204" pitchFamily="34" charset="0"/>
              </a:rPr>
              <a:t>Nessuna delle precedenti</a:t>
            </a:r>
          </a:p>
          <a:p>
            <a:pPr>
              <a:defRPr/>
            </a:pPr>
            <a:endParaRPr lang="it-IT" altLang="es-ES" sz="2400" kern="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81000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Testa le tue conoscenze: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8100000" cy="954107"/>
          </a:xfrm>
          <a:prstGeom prst="rect">
            <a:avLst/>
          </a:prstGeom>
          <a:noFill/>
        </p:spPr>
        <p:txBody>
          <a:bodyPr wrap="square" rtlCol="0">
            <a:noAutofit/>
          </a:bodyPr>
          <a:lstStyle/>
          <a:p>
            <a:r>
              <a:rPr lang="it-IT" sz="2800" b="1">
                <a:solidFill>
                  <a:srgbClr val="AED633"/>
                </a:solidFill>
                <a:latin typeface="Helvetica Neue" panose="020B0604020202020204"/>
                <a:ea typeface="Microsoft Sans Serif" panose="020B0604020202020204" pitchFamily="34" charset="0"/>
                <a:cs typeface="Microsoft Sans Serif" panose="020B0604020202020204" pitchFamily="34" charset="0"/>
              </a:rPr>
              <a:t>Si prega di rispondere alle seguenti domande:</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AutoNum type="arabicPeriod"/>
              <a:defRPr/>
            </a:pPr>
            <a:r>
              <a:rPr lang="it-IT" altLang="es-ES" sz="2400" b="1" kern="0">
                <a:latin typeface="Helvetica Neue" panose="020B0604020202020204"/>
                <a:ea typeface="Microsoft Sans Serif" panose="020B0604020202020204" pitchFamily="34" charset="0"/>
                <a:cs typeface="Microsoft Sans Serif" panose="020B0604020202020204" pitchFamily="34" charset="0"/>
              </a:rPr>
              <a:t>In economia, gli Animal Spirit sono:</a:t>
            </a:r>
          </a:p>
          <a:p>
            <a:pPr marL="457200" indent="-457200">
              <a:buAutoNum type="arabicPeriod"/>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Tattiche di marketing predatorie</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Banchieri di alto livello</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Una spiegazione metaforica dell’atteggiamento imprenditoriale</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a:defRPr/>
            </a:pPr>
            <a:r>
              <a:rPr lang="it-IT" altLang="es-ES" sz="2400" b="1" kern="0">
                <a:latin typeface="Helvetica Neue" panose="020B0604020202020204"/>
                <a:ea typeface="Microsoft Sans Serif" panose="020B0604020202020204" pitchFamily="34" charset="0"/>
                <a:cs typeface="Microsoft Sans Serif" panose="020B0604020202020204" pitchFamily="34" charset="0"/>
              </a:rPr>
              <a:t>5. Il capitale della conoscenza è:</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…necessario agli aspirant intrapreneurs per mettere in moto le cose</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Disponibile solo per la R&amp;S</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Protetto dai DPI</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a:defRPr/>
            </a:pPr>
            <a:r>
              <a:rPr lang="it-IT" altLang="es-ES" sz="2400" b="1" kern="0">
                <a:latin typeface="Helvetica Neue" panose="020B0604020202020204"/>
                <a:ea typeface="Microsoft Sans Serif" panose="020B0604020202020204" pitchFamily="34" charset="0"/>
                <a:cs typeface="Microsoft Sans Serif" panose="020B0604020202020204" pitchFamily="34" charset="0"/>
              </a:rPr>
              <a:t>2. Nelle organizzazioni ispirate all’intrapreneurship, la comunicazione è:</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Sempre dall’alto verso il basso</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Sempre dal basso verso l’alto</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Nessuno dei precedenti</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it-IT" altLang="es-ES" sz="2400" b="1" kern="0">
                <a:latin typeface="Helvetica Neue" panose="020B0604020202020204"/>
                <a:ea typeface="Microsoft Sans Serif" panose="020B0604020202020204" pitchFamily="34" charset="0"/>
                <a:cs typeface="Microsoft Sans Serif" panose="020B0604020202020204" pitchFamily="34" charset="0"/>
              </a:rPr>
              <a:t>La formula no-magic implica un ciclo continuo di:</a:t>
            </a:r>
          </a:p>
          <a:p>
            <a:pPr marL="457200" indent="-457200">
              <a:buFont typeface="+mj-lt"/>
              <a:buAutoNum type="arabicPeriod" startAt="3"/>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Motivazione e ispirazione</a:t>
            </a:r>
          </a:p>
          <a:p>
            <a:pPr marL="342900" indent="-342900">
              <a:buBlip>
                <a:blip r:embed="rId2"/>
              </a:buBlip>
              <a:defRPr/>
            </a:pPr>
            <a:r>
              <a:rPr lang="it-IT" altLang="es-ES" sz="2200" b="1" kern="0">
                <a:latin typeface="Helvetica Neue" panose="020B0604020202020204"/>
                <a:ea typeface="Microsoft Sans Serif" panose="020B0604020202020204" pitchFamily="34" charset="0"/>
                <a:cs typeface="Microsoft Sans Serif" panose="020B0604020202020204" pitchFamily="34" charset="0"/>
              </a:rPr>
              <a:t>Pianificazione, attuazione e revisione</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Valutazione dell’audit e controllo finanziario</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it-IT" altLang="es-ES" sz="2400" b="1" kern="0">
                <a:latin typeface="Helvetica Neue" panose="020B0604020202020204" charset="0"/>
                <a:ea typeface="Microsoft Sans Serif" panose="020B0604020202020204" pitchFamily="34" charset="0"/>
                <a:cs typeface="Microsoft Sans Serif" panose="020B0604020202020204" pitchFamily="34" charset="0"/>
              </a:rPr>
              <a:t>Gli incentivi</a:t>
            </a:r>
          </a:p>
          <a:p>
            <a:pPr marL="342900" indent="-342900">
              <a:buBlip>
                <a:blip r:embed="rId2"/>
              </a:buBlip>
              <a:defRPr/>
            </a:pPr>
            <a:endParaRPr lang="it-IT" altLang="es-ES" sz="2400" kern="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kern="0">
                <a:latin typeface="Helvetica Neue" panose="020B0604020202020204" charset="0"/>
                <a:ea typeface="Microsoft Sans Serif" panose="020B0604020202020204" pitchFamily="34" charset="0"/>
                <a:cs typeface="Microsoft Sans Serif" panose="020B0604020202020204" pitchFamily="34" charset="0"/>
              </a:rPr>
              <a:t>Sono solo di natura finanziaria</a:t>
            </a:r>
          </a:p>
          <a:p>
            <a:pPr marL="342900" indent="-342900">
              <a:buBlip>
                <a:blip r:embed="rId2"/>
              </a:buBlip>
              <a:defRPr/>
            </a:pPr>
            <a:r>
              <a:rPr lang="it-IT" altLang="es-ES" sz="2200" kern="0">
                <a:latin typeface="Helvetica Neue" panose="020B0604020202020204" charset="0"/>
                <a:ea typeface="Microsoft Sans Serif" panose="020B0604020202020204" pitchFamily="34" charset="0"/>
                <a:cs typeface="Microsoft Sans Serif" panose="020B0604020202020204" pitchFamily="34" charset="0"/>
              </a:rPr>
              <a:t>Sono riservati solo ai dirigenti di alto livello </a:t>
            </a:r>
          </a:p>
          <a:p>
            <a:pPr marL="342900" indent="-342900">
              <a:buBlip>
                <a:blip r:embed="rId2"/>
              </a:buBlip>
              <a:defRPr/>
            </a:pPr>
            <a:r>
              <a:rPr lang="it-IT" altLang="es-ES" sz="2200" b="1" kern="0">
                <a:latin typeface="Helvetica Neue" panose="020B0604020202020204" charset="0"/>
                <a:ea typeface="Microsoft Sans Serif" panose="020B0604020202020204" pitchFamily="34" charset="0"/>
                <a:cs typeface="Microsoft Sans Serif" panose="020B0604020202020204" pitchFamily="34" charset="0"/>
              </a:rPr>
              <a:t>Nessuna delle precedenti</a:t>
            </a:r>
          </a:p>
          <a:p>
            <a:pPr>
              <a:defRPr/>
            </a:pPr>
            <a:endParaRPr lang="it-IT" altLang="es-ES" sz="2400" kern="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7400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Testa le tue conoscenze: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it-IT" sz="2800" b="1">
                <a:solidFill>
                  <a:srgbClr val="AED633"/>
                </a:solidFill>
                <a:latin typeface="Helvetica Neue" panose="020B0604020202020204"/>
                <a:ea typeface="Microsoft Sans Serif" panose="020B0604020202020204" pitchFamily="34" charset="0"/>
                <a:cs typeface="Microsoft Sans Serif" panose="020B0604020202020204" pitchFamily="34" charset="0"/>
              </a:rPr>
              <a:t>Soluzioni:</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it-IT" altLang="es-ES" sz="2400" b="1" kern="0">
                <a:latin typeface="Helvetica Neue" panose="020B0604020202020204"/>
                <a:ea typeface="Microsoft Sans Serif" panose="020B0604020202020204" pitchFamily="34" charset="0"/>
                <a:cs typeface="Microsoft Sans Serif" panose="020B0604020202020204" pitchFamily="34" charset="0"/>
              </a:rPr>
              <a:t>In economia, gli Animal Spirit sono:</a:t>
            </a: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Tattiche di marketing predatorie</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Banchieri di alto livello</a:t>
            </a:r>
          </a:p>
          <a:p>
            <a:pPr marL="342900" indent="-342900">
              <a:buBlip>
                <a:blip r:embed="rId2"/>
              </a:buBlip>
              <a:defRPr/>
            </a:pPr>
            <a:r>
              <a:rPr lang="it-IT" altLang="es-ES" sz="2200" b="1" kern="0">
                <a:latin typeface="Helvetica Neue" panose="020B0604020202020204"/>
                <a:ea typeface="Microsoft Sans Serif" panose="020B0604020202020204" pitchFamily="34" charset="0"/>
                <a:cs typeface="Microsoft Sans Serif" panose="020B0604020202020204" pitchFamily="34" charset="0"/>
              </a:rPr>
              <a:t>Una spiegazione metaforica dell’atteggiamento imprenditoriale</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it-IT" altLang="es-ES" sz="2400" b="1" kern="0">
                <a:latin typeface="Helvetica Neue" panose="020B0604020202020204"/>
                <a:ea typeface="Microsoft Sans Serif" panose="020B0604020202020204" pitchFamily="34" charset="0"/>
                <a:cs typeface="Microsoft Sans Serif" panose="020B0604020202020204" pitchFamily="34" charset="0"/>
              </a:rPr>
              <a:t>Il capitale della conoscenza è:</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b="1" kern="0">
                <a:latin typeface="Helvetica Neue" panose="020B0604020202020204"/>
                <a:ea typeface="Microsoft Sans Serif" panose="020B0604020202020204" pitchFamily="34" charset="0"/>
                <a:cs typeface="Microsoft Sans Serif" panose="020B0604020202020204" pitchFamily="34" charset="0"/>
              </a:rPr>
              <a:t>…necessario agli aspiranti intrapreneurs per mettere in moto le cose</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Disponibile solo per la R&amp;S</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Protetto dai DPI</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it-IT" altLang="es-ES" sz="2400" b="1" kern="0">
                <a:latin typeface="Helvetica Neue" panose="020B0604020202020204"/>
                <a:ea typeface="Microsoft Sans Serif" panose="020B0604020202020204" pitchFamily="34" charset="0"/>
                <a:cs typeface="Microsoft Sans Serif" panose="020B0604020202020204" pitchFamily="34" charset="0"/>
              </a:rPr>
              <a:t>Nelle organizzazioni ispirate all’intrapreneurship, la comunicazione è:</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Sempre dall’alto verso il basso</a:t>
            </a:r>
          </a:p>
          <a:p>
            <a:pPr marL="342900" indent="-342900">
              <a:buBlip>
                <a:blip r:embed="rId2"/>
              </a:buBlip>
              <a:defRPr/>
            </a:pPr>
            <a:r>
              <a:rPr lang="it-IT" altLang="es-ES" sz="2200" kern="0">
                <a:latin typeface="Helvetica Neue" panose="020B0604020202020204"/>
                <a:ea typeface="Microsoft Sans Serif" panose="020B0604020202020204" pitchFamily="34" charset="0"/>
                <a:cs typeface="Microsoft Sans Serif" panose="020B0604020202020204" pitchFamily="34" charset="0"/>
              </a:rPr>
              <a:t>Sempre dal basso verso l’alto</a:t>
            </a:r>
          </a:p>
          <a:p>
            <a:pPr marL="342900" indent="-342900">
              <a:buBlip>
                <a:blip r:embed="rId2"/>
              </a:buBlip>
              <a:defRPr/>
            </a:pPr>
            <a:r>
              <a:rPr lang="it-IT" altLang="es-ES" sz="2200" b="1" kern="0">
                <a:latin typeface="Helvetica Neue" panose="020B0604020202020204"/>
                <a:ea typeface="Microsoft Sans Serif" panose="020B0604020202020204" pitchFamily="34" charset="0"/>
                <a:cs typeface="Microsoft Sans Serif" panose="020B0604020202020204" pitchFamily="34" charset="0"/>
              </a:rPr>
              <a:t>Nessuno dei precedenti</a:t>
            </a:r>
          </a:p>
          <a:p>
            <a:pPr>
              <a:defRPr/>
            </a:pPr>
            <a:endParaRPr lang="it-IT" altLang="es-ES" sz="2400" kern="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303698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4724400" cy="830997"/>
          </a:xfrm>
          <a:prstGeom prst="rect">
            <a:avLst/>
          </a:prstGeom>
          <a:noFill/>
        </p:spPr>
        <p:txBody>
          <a:bodyPr wrap="square" rtlCol="0">
            <a:noAutofit/>
          </a:bodyPr>
          <a:lstStyle/>
          <a:p>
            <a:r>
              <a:rPr lang="ig-NG"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Riassumendo:</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r>
              <a:rPr lang="ig-NG"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Ben fatto! Ora sai di più su:</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9054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ig-NG" sz="2400" kern="0" dirty="0">
                <a:latin typeface="Helvetica Neue" panose="020B0604020202020204"/>
                <a:ea typeface="Microsoft Sans Serif" panose="020B0604020202020204" pitchFamily="34" charset="0"/>
                <a:cs typeface="Microsoft Sans Serif" panose="020B0604020202020204" pitchFamily="34" charset="0"/>
              </a:rPr>
              <a:t>Buone pratiche e non per la stimolazione degli spiriti intraprendenti</a:t>
            </a:r>
          </a:p>
          <a:p>
            <a:pPr marL="342900" indent="-342900">
              <a:spcAft>
                <a:spcPts val="1800"/>
              </a:spcAft>
              <a:buBlip>
                <a:blip r:embed="rId3"/>
              </a:buBlip>
            </a:pPr>
            <a:r>
              <a:rPr lang="ig-NG" sz="2400" kern="0" dirty="0">
                <a:latin typeface="Helvetica Neue" panose="020B0604020202020204"/>
                <a:ea typeface="Microsoft Sans Serif" panose="020B0604020202020204" pitchFamily="34" charset="0"/>
                <a:cs typeface="Microsoft Sans Serif" panose="020B0604020202020204" pitchFamily="34" charset="0"/>
              </a:rPr>
              <a:t>Trigger e inibitori del senso di iniziativa dei dipendenti</a:t>
            </a:r>
          </a:p>
          <a:p>
            <a:pPr marL="342900" indent="-342900">
              <a:spcAft>
                <a:spcPts val="1800"/>
              </a:spcAft>
              <a:buBlip>
                <a:blip r:embed="rId3"/>
              </a:buBlip>
            </a:pPr>
            <a:r>
              <a:rPr lang="ig-NG" sz="2400" kern="0" dirty="0">
                <a:latin typeface="Helvetica Neue" panose="020B0604020202020204"/>
                <a:ea typeface="Microsoft Sans Serif" panose="020B0604020202020204" pitchFamily="34" charset="0"/>
                <a:cs typeface="Microsoft Sans Serif" panose="020B0604020202020204" pitchFamily="34" charset="0"/>
              </a:rPr>
              <a:t>Leva per un approccio manageriale favorevole all'intrapreneurship</a:t>
            </a:r>
          </a:p>
          <a:p>
            <a:endParaRPr lang="ig-NG"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58165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46482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4800" b="1" kern="0">
                <a:solidFill>
                  <a:srgbClr val="4D94B7"/>
                </a:solidFill>
                <a:latin typeface="Helvetica Neue" panose="020B0604020202020204"/>
                <a:ea typeface="Helvetica Neue" panose="020B0604020202020204"/>
                <a:cs typeface="Helvetica Neue" panose="020B0604020202020204"/>
                <a:sym typeface="Helvetica Neue"/>
              </a:rPr>
              <a:t>Bibliografia</a:t>
            </a:r>
            <a:endParaRPr lang="it-IT" kern="0">
              <a:latin typeface="Helvetica Neue" panose="020B0604020202020204"/>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1508105"/>
          </a:xfrm>
          <a:prstGeom prst="rect">
            <a:avLst/>
          </a:prstGeom>
          <a:ln>
            <a:noFill/>
          </a:ln>
        </p:spPr>
        <p:txBody>
          <a:bodyPr wrap="square">
            <a:noAutofit/>
          </a:bodyPr>
          <a:lstStyle/>
          <a:p>
            <a:pPr marL="534988" indent="-534988">
              <a:spcAft>
                <a:spcPts val="2400"/>
              </a:spcAft>
              <a:buClr>
                <a:srgbClr val="4D94B7"/>
              </a:buClr>
              <a:buSzPct val="105000"/>
              <a:buFont typeface="+mj-lt"/>
              <a:buAutoNum type="arabicParenBoth"/>
              <a:defRPr/>
            </a:pP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Goldberg, W. H. (1986). Book Reviews : Gifford Pinchot III: Intrapreneuring: Why You Don’t Have to Leave the Corporation to Become an Entrepreneur 1985, New York: Harper and Row. 368 pages. Organization Studies, 7(4), 398–399. https://doi.org/10.1177/017084068600700408</a:t>
            </a:r>
          </a:p>
          <a:p>
            <a:pPr marL="534988" indent="-534988">
              <a:spcAft>
                <a:spcPts val="2400"/>
              </a:spcAft>
              <a:buClr>
                <a:srgbClr val="4D94B7"/>
              </a:buClr>
              <a:buSzPct val="105000"/>
              <a:buFont typeface="+mj-lt"/>
              <a:buAutoNum type="arabicParenBoth"/>
              <a:defRPr/>
            </a:pP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Five Insights into Intrapreneurship. A guide to Accelerating Innovation within Corporations. </a:t>
            </a:r>
            <a:r>
              <a:rPr lang="en-US" altLang="es-ES" sz="2400" i="1" kern="0" dirty="0">
                <a:latin typeface="Helvetica Neue" panose="020B0604020202020204"/>
                <a:ea typeface="Microsoft Sans Serif" panose="020B0604020202020204" pitchFamily="34" charset="0"/>
                <a:cs typeface="Microsoft Sans Serif" panose="020B0604020202020204" pitchFamily="34" charset="0"/>
              </a:rPr>
              <a:t>Deloitte Digital. </a:t>
            </a: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URL: https://www2.deloitte.com/content/dam/Deloitte/de/Documents/technology/Intrapreneurship_Whitepaper_English.pdf</a:t>
            </a:r>
            <a:endParaRPr lang="en-US" altLang="es-ES" sz="2400" i="1" kern="0" dirty="0">
              <a:latin typeface="Helvetica Neue" panose="020B0604020202020204"/>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7200" b="1" spc="-114">
                <a:solidFill>
                  <a:srgbClr val="4D94B7"/>
                </a:solidFill>
                <a:latin typeface="Helvetica Neue" panose="020B0604020202020204"/>
                <a:ea typeface="Microsoft Sans Serif" panose="020B0604020202020204" pitchFamily="34" charset="0"/>
                <a:cs typeface="Microsoft Sans Serif" panose="020B0604020202020204" pitchFamily="34" charset="0"/>
              </a:rPr>
              <a:t>Grazie!</a:t>
            </a:r>
            <a:endParaRPr kumimoji="0" lang="it-IT" sz="7200" b="1" i="0" u="none" strike="noStrike" kern="1200" cap="none" spc="0" normalizeH="0" baseline="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r>
              <a:rPr lang="en-U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Obiettivi </a:t>
            </a:r>
            <a:endParaRPr lang="it-IT" sz="4800" b="1" kern="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it-IT" sz="24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Alla fine di questo modulo sarai in grado di:</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it-IT" sz="2400" kern="0">
                <a:latin typeface="Helvetica Neue" panose="020B0604020202020204"/>
                <a:ea typeface="Microsoft Sans Serif" panose="020B0604020202020204" pitchFamily="34" charset="0"/>
                <a:cs typeface="Microsoft Sans Serif" panose="020B0604020202020204" pitchFamily="34" charset="0"/>
              </a:rPr>
              <a:t>Comprendere gli elementi essenziali dell'intrapreneurship</a:t>
            </a:r>
          </a:p>
          <a:p>
            <a:pPr marL="342900" indent="-342900">
              <a:spcAft>
                <a:spcPts val="1800"/>
              </a:spcAft>
              <a:buBlip>
                <a:blip r:embed="rId3"/>
              </a:buBlip>
            </a:pPr>
            <a:r>
              <a:rPr lang="it-IT" sz="2400" kern="0">
                <a:latin typeface="Helvetica Neue" panose="020B0604020202020204"/>
                <a:ea typeface="Microsoft Sans Serif" panose="020B0604020202020204" pitchFamily="34" charset="0"/>
                <a:cs typeface="Microsoft Sans Serif" panose="020B0604020202020204" pitchFamily="34" charset="0"/>
              </a:rPr>
              <a:t>Implementare le DOs e le DON’Ts per coltivare la cultura intraprendente</a:t>
            </a:r>
          </a:p>
          <a:p>
            <a:pPr marL="342900" indent="-342900">
              <a:spcAft>
                <a:spcPts val="1800"/>
              </a:spcAft>
              <a:buBlip>
                <a:blip r:embed="rId3"/>
              </a:buBlip>
            </a:pPr>
            <a:r>
              <a:rPr lang="it-IT" sz="2400" kern="0">
                <a:latin typeface="Helvetica Neue" panose="020B0604020202020204"/>
                <a:ea typeface="Microsoft Sans Serif" panose="020B0604020202020204" pitchFamily="34" charset="0"/>
                <a:cs typeface="Microsoft Sans Serif" panose="020B0604020202020204" pitchFamily="34" charset="0"/>
              </a:rPr>
              <a:t>Perfezionare un approccio manageriale rinnovato</a:t>
            </a: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4800" b="1" kern="0" spc="-114">
                <a:solidFill>
                  <a:srgbClr val="4D94B7"/>
                </a:solidFill>
                <a:latin typeface="Helvetica Neue" panose="020B0604020202020204"/>
                <a:ea typeface="Microsoft Sans Serif" panose="020B0604020202020204" pitchFamily="34" charset="0"/>
                <a:cs typeface="Microsoft Sans Serif" panose="020B0604020202020204" pitchFamily="34" charset="0"/>
              </a:rPr>
              <a:t>DOs e DON’Ts</a:t>
            </a:r>
            <a:endParaRPr kumimoji="0" lang="it-IT" sz="4800" b="1" i="0" u="none" strike="noStrike" kern="0" cap="none" spc="0" normalizeH="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6000" b="1" kern="0" spc="-114">
                <a:solidFill>
                  <a:srgbClr val="AED633"/>
                </a:solidFill>
                <a:latin typeface="Helvetica Neue" panose="020B0604020202020204"/>
                <a:ea typeface="Microsoft Sans Serif" panose="020B0604020202020204" pitchFamily="34" charset="0"/>
                <a:cs typeface="Microsoft Sans Serif" panose="020B0604020202020204" pitchFamily="34" charset="0"/>
              </a:rPr>
              <a:t>Unità 1</a:t>
            </a:r>
            <a:endParaRPr kumimoji="0" lang="it-IT" sz="6000" b="1" i="0" u="none" strike="noStrike" kern="0" cap="none" spc="0"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3EE4750C-D6F4-5978-8478-203FE57F86F7}"/>
              </a:ext>
            </a:extLst>
          </p:cNvPr>
          <p:cNvSpPr txBox="1"/>
          <p:nvPr/>
        </p:nvSpPr>
        <p:spPr>
          <a:xfrm>
            <a:off x="1271616" y="4921071"/>
            <a:ext cx="11268000" cy="3538800"/>
          </a:xfrm>
          <a:prstGeom prst="rect">
            <a:avLst/>
          </a:prstGeom>
          <a:noFill/>
        </p:spPr>
        <p:txBody>
          <a:bodyPr wrap="square">
            <a:noAutofit/>
          </a:bodyPr>
          <a:lstStyle/>
          <a:p>
            <a:pPr marL="450850" indent="-450850">
              <a:spcAft>
                <a:spcPts val="600"/>
              </a:spcAft>
              <a:tabLst>
                <a:tab pos="1205230" algn="l"/>
                <a:tab pos="1926589" algn="l"/>
                <a:tab pos="2915920" algn="l"/>
                <a:tab pos="3444875" algn="l"/>
                <a:tab pos="4383405" algn="l"/>
                <a:tab pos="6796405" algn="l"/>
              </a:tabLst>
              <a:defRPr/>
            </a:pP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a:t>
            </a: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Lezione della storia – </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Gli </a:t>
            </a:r>
            <a:r>
              <a:rPr lang="it-IT"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Animal </a:t>
            </a:r>
            <a:r>
              <a:rPr lang="it-IT" sz="2400" b="1" kern="0"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Spirits</a:t>
            </a:r>
            <a:endParaRPr lang="it-IT"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marL="450850" indent="-450850">
              <a:spcAft>
                <a:spcPts val="600"/>
              </a:spcAft>
              <a:tabLst>
                <a:tab pos="1205230" algn="l"/>
                <a:tab pos="1926589" algn="l"/>
                <a:tab pos="2915920" algn="l"/>
                <a:tab pos="3444875" algn="l"/>
                <a:tab pos="4383405" algn="l"/>
                <a:tab pos="6796405" algn="l"/>
              </a:tabLst>
              <a:defRPr/>
            </a:pP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t>
            </a: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Una critica – </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Gli Animal </a:t>
            </a:r>
            <a:r>
              <a:rPr lang="it-IT" sz="2400" b="1" kern="0" spc="-114"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spirits</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lavorano davvero per l’imprenditorialità e l’atteggiamento imprenditoriale? </a:t>
            </a:r>
          </a:p>
          <a:p>
            <a:pPr marL="450850" indent="-450850">
              <a:spcAft>
                <a:spcPts val="600"/>
              </a:spcAft>
              <a:tabLst>
                <a:tab pos="1205230" algn="l"/>
                <a:tab pos="1926589" algn="l"/>
                <a:tab pos="2915920" algn="l"/>
                <a:tab pos="3444875" algn="l"/>
                <a:tab pos="4383405" algn="l"/>
                <a:tab pos="6796405" algn="l"/>
              </a:tabLst>
              <a:defRPr/>
            </a:pP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a:t>
            </a: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Ispirare o motivare! O forse no? –</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L’</a:t>
            </a:r>
            <a:r>
              <a:rPr lang="it-IT" sz="2400" b="1" kern="0" spc="-114"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intrapreneurship</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non funziona per tutti…</a:t>
            </a:r>
          </a:p>
          <a:p>
            <a:pPr marL="450850" indent="-450850">
              <a:spcAft>
                <a:spcPts val="600"/>
              </a:spcAft>
              <a:tabLst>
                <a:tab pos="1205230" algn="l"/>
                <a:tab pos="1926589" algn="l"/>
                <a:tab pos="2915920" algn="l"/>
                <a:tab pos="3444875" algn="l"/>
                <a:tab pos="4383405" algn="l"/>
                <a:tab pos="6796405" algn="l"/>
              </a:tabLst>
              <a:defRPr/>
            </a:pPr>
            <a:r>
              <a:rPr kumimoji="0" lang="it-IT" sz="2400" b="1" u="none" strike="noStrike" kern="0" cap="none" spc="-114"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1.4 </a:t>
            </a: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Attenzione alle trappole – </a:t>
            </a:r>
            <a:r>
              <a:rPr lang="it-IT" sz="2400" b="1" kern="0" spc="-114"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Slaloming</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attraverso inibitori comuni e barriere all’</a:t>
            </a:r>
            <a:r>
              <a:rPr lang="it-IT" sz="2400" b="1" kern="0" spc="-114"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intrapreneurship</a:t>
            </a:r>
            <a:endPar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marL="450850" indent="-450850">
              <a:spcAft>
                <a:spcPts val="600"/>
              </a:spcAft>
              <a:tabLst>
                <a:tab pos="1205230" algn="l"/>
                <a:tab pos="1926589" algn="l"/>
                <a:tab pos="2915920" algn="l"/>
                <a:tab pos="3444875" algn="l"/>
                <a:tab pos="4383405" algn="l"/>
                <a:tab pos="6796405" algn="l"/>
              </a:tabLst>
              <a:defRPr/>
            </a:pP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1.5 </a:t>
            </a: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Nessuna visione a breve termine consentita– </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Aspettando che la pianta fiorisca…</a:t>
            </a:r>
          </a:p>
          <a:p>
            <a:pPr marL="450850" indent="-450850">
              <a:spcAft>
                <a:spcPts val="600"/>
              </a:spcAft>
              <a:tabLst>
                <a:tab pos="1205230" algn="l"/>
                <a:tab pos="1926589" algn="l"/>
                <a:tab pos="2915920" algn="l"/>
                <a:tab pos="3444875" algn="l"/>
                <a:tab pos="4383405" algn="l"/>
                <a:tab pos="6796405" algn="l"/>
              </a:tabLst>
              <a:defRPr/>
            </a:pP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1.6 </a:t>
            </a: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Costruisci un sistema che è qui per rimanere– </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Praticare resistenza e resilienza</a:t>
            </a:r>
          </a:p>
          <a:p>
            <a:pPr marL="450850" indent="-450850">
              <a:spcAft>
                <a:spcPts val="600"/>
              </a:spcAft>
              <a:tabLst>
                <a:tab pos="1205230" algn="l"/>
                <a:tab pos="1926589" algn="l"/>
                <a:tab pos="2915920" algn="l"/>
                <a:tab pos="3444875" algn="l"/>
                <a:tab pos="4383405" algn="l"/>
                <a:tab pos="6796405" algn="l"/>
              </a:tabLst>
              <a:defRPr/>
            </a:pP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1.7 </a:t>
            </a:r>
            <a:r>
              <a:rPr lang="it-IT"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la formula magica è la formula senza magia – </a:t>
            </a:r>
            <a:r>
              <a:rPr lang="it-IT"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Abbracciare l’incertezza…in qualche misura</a:t>
            </a:r>
          </a:p>
        </p:txBody>
      </p:sp>
      <p:pic>
        <p:nvPicPr>
          <p:cNvPr id="2" name="Google Shape;111;p5">
            <a:extLst>
              <a:ext uri="{FF2B5EF4-FFF2-40B4-BE49-F238E27FC236}">
                <a16:creationId xmlns:a16="http://schemas.microsoft.com/office/drawing/2014/main" id="{5186E340-41AB-050D-D2EA-8BE30A7F19FA}"/>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Un disclaimer</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Ci sono un sacco di equivoci circa l'imprenditorialità, e soprattutto, l'atteggiamento imprenditoriale. </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I toni tentano di essere più spesso troppo vaghi, iper-semplificati e connotati da un senso di positività forzata — poiché gli atteggiamenti imprenditoriali derivano dalla capacità di rimanere motivati e eccessivamente positivi.</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Questo falso senso di ottimismo minaccia di nascondere nell'ombra la dura realtà di essere una persona guidata dall'atteggiamento imprenditoriale e dalla mentalità, e ciò che serve davvero per favorire l'emergere di ambienti operativi favorevoli all'intrapreneurship.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Il contenuto di questo modulo è destinato a fornire le coordinate chiave su cui è possibile fare affidamento per impostare l'essenziale e la sine qua non delle organizzazioni di intrapreneurship-proficient.</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1. DOs e DON’Ts</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it-IT"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Lezione della storia </a:t>
            </a:r>
            <a:r>
              <a:rPr lang="it-IT"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Gli Animal </a:t>
            </a:r>
            <a:r>
              <a:rPr lang="it-IT" sz="2800" kern="0"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Spirits</a:t>
            </a:r>
            <a:endParaRPr lang="it-IT"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it-IT" sz="2400" kern="0">
                <a:latin typeface="Helvetica Neue" panose="020B0604020202020204"/>
                <a:ea typeface="Microsoft Sans Serif" panose="020B0604020202020204" pitchFamily="34" charset="0"/>
                <a:cs typeface="Microsoft Sans Serif" panose="020B0604020202020204" pitchFamily="34" charset="0"/>
              </a:rPr>
              <a:t>Nei primi tempi della neuromedicina, i ricercatori hanno fatto riferimento al concetto di </a:t>
            </a:r>
            <a:r>
              <a:rPr lang="it-IT" sz="2400" b="1" kern="0">
                <a:latin typeface="Helvetica Neue" panose="020B0604020202020204"/>
                <a:ea typeface="Microsoft Sans Serif" panose="020B0604020202020204" pitchFamily="34" charset="0"/>
                <a:cs typeface="Microsoft Sans Serif" panose="020B0604020202020204" pitchFamily="34" charset="0"/>
              </a:rPr>
              <a:t>Animal Spirit </a:t>
            </a:r>
            <a:r>
              <a:rPr lang="it-IT" sz="2400" kern="0">
                <a:latin typeface="Helvetica Neue" panose="020B0604020202020204"/>
                <a:ea typeface="Microsoft Sans Serif" panose="020B0604020202020204" pitchFamily="34" charset="0"/>
                <a:cs typeface="Microsoft Sans Serif" panose="020B0604020202020204" pitchFamily="34" charset="0"/>
              </a:rPr>
              <a:t>per descrivere metaforicamente i primordiali fattori scatenanti del senso di agency degli esseri umani e catalizzatori delle trasmissioni neurali responsabili del movimento.</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Il termine ha trovato molte applicazioni diverse all'interno delle discipline anche abbastanza diverse tra loro, compresa l'economia.</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Il prestito del concetto è attribuito all'economista </a:t>
            </a:r>
            <a:r>
              <a:rPr lang="it-IT" sz="2400" b="1" kern="0">
                <a:latin typeface="Helvetica Neue" panose="020B0604020202020204"/>
                <a:ea typeface="Microsoft Sans Serif" panose="020B0604020202020204" pitchFamily="34" charset="0"/>
                <a:cs typeface="Microsoft Sans Serif" panose="020B0604020202020204" pitchFamily="34" charset="0"/>
              </a:rPr>
              <a:t>John Maynard Keynes</a:t>
            </a:r>
            <a:r>
              <a:rPr lang="it-IT" sz="2400" kern="0">
                <a:latin typeface="Helvetica Neue" panose="020B0604020202020204"/>
                <a:ea typeface="Microsoft Sans Serif" panose="020B0604020202020204" pitchFamily="34" charset="0"/>
                <a:cs typeface="Microsoft Sans Serif" panose="020B0604020202020204" pitchFamily="34" charset="0"/>
              </a:rPr>
              <a:t>, che ne </a:t>
            </a:r>
            <a:r>
              <a:rPr lang="it-IT" sz="2400" b="1" kern="0">
                <a:latin typeface="Helvetica Neue" panose="020B0604020202020204"/>
                <a:ea typeface="Microsoft Sans Serif" panose="020B0604020202020204" pitchFamily="34" charset="0"/>
                <a:cs typeface="Microsoft Sans Serif" panose="020B0604020202020204" pitchFamily="34" charset="0"/>
              </a:rPr>
              <a:t>La Teoria Generale dell’Occupazione, dell’Interesse e della Moneta</a:t>
            </a:r>
            <a:r>
              <a:rPr lang="it-IT" sz="2400" kern="0">
                <a:latin typeface="Helvetica Neue" panose="020B0604020202020204"/>
                <a:ea typeface="Microsoft Sans Serif" panose="020B0604020202020204" pitchFamily="34" charset="0"/>
                <a:cs typeface="Microsoft Sans Serif" panose="020B0604020202020204" pitchFamily="34" charset="0"/>
              </a:rPr>
              <a:t> identifica gli Animal Spirit come il principale motore del perseguimento di un'iniziativa imprenditoriale, motivato dalla pura fiducia nell'intuizione alla base dell'idea imprenditoriale (cioè del business).</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Sebbene sia certamente molto affascinante, l'idea degli Animal Spirit (spiriti animali) imprenditoriali osservati nella pratica presenta alcuni limiti distintivi, che vogliamo affrontare nel contesto di questo modulo.</a:t>
            </a:r>
          </a:p>
        </p:txBody>
      </p:sp>
    </p:spTree>
    <p:extLst>
      <p:ext uri="{BB962C8B-B14F-4D97-AF65-F5344CB8AC3E}">
        <p14:creationId xmlns:p14="http://schemas.microsoft.com/office/powerpoint/2010/main" val="324736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1.2 Una critica</a:t>
            </a:r>
            <a:r>
              <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 Gli Animal spirits funzionano davvero per l'imprenditorialità e l’atteggiamento imprenditoriale?</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it-IT" sz="2400" kern="0">
                <a:latin typeface="Helvetica Neue" panose="020B0604020202020204"/>
                <a:ea typeface="Microsoft Sans Serif" panose="020B0604020202020204" pitchFamily="34" charset="0"/>
                <a:cs typeface="Microsoft Sans Serif" panose="020B0604020202020204" pitchFamily="34" charset="0"/>
              </a:rPr>
              <a:t>La convinzione che le cose andranno bene solo perché dovrebbero non avere nulla a che fare con il senso di iniziativa e l'atteggiamento imprenditoriale — questo è solo il pensiero di desiderio e non è diverso dal gioco d'azzardo nel casinò...</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Le persone non agiscono perché si aspettano cose buone che accadano intorno a loro indipendentemente, le persone agiscono per soddisfare uno stato di bisogno e per andare avanti da un punto di status quo che non è più sostenibile. </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Ma il cambiamento dello status quo è inevitabilmente scomodo: costringe le persone a muoversi nell'ignoto e a cambiare molte delle loro percezioni consolidate sulla realtà e sul mondo conosciuto. </a:t>
            </a:r>
          </a:p>
          <a:p>
            <a:endParaRPr lang="it-IT" sz="2400" kern="0">
              <a:latin typeface="Helvetica Neue" panose="020B0604020202020204"/>
              <a:ea typeface="Microsoft Sans Serif" panose="020B0604020202020204" pitchFamily="34" charset="0"/>
              <a:cs typeface="Microsoft Sans Serif" panose="020B0604020202020204" pitchFamily="34" charset="0"/>
            </a:endParaRPr>
          </a:p>
          <a:p>
            <a:r>
              <a:rPr lang="it-IT" sz="2400" kern="0">
                <a:latin typeface="Helvetica Neue" panose="020B0604020202020204"/>
                <a:ea typeface="Microsoft Sans Serif" panose="020B0604020202020204" pitchFamily="34" charset="0"/>
                <a:cs typeface="Microsoft Sans Serif" panose="020B0604020202020204" pitchFamily="34" charset="0"/>
              </a:rPr>
              <a:t>Quindi, come fai a fare in modo che le persone siano a loro agio attraverso il processo? Quali sono le leve su cui puoi contare per migliorare efficacemente il loro senso di iniziativa e la loro percezione del comfort all'interno di un ambiente di disagio? In conclusione, come aiutare le persone a far accadere le cose?</a:t>
            </a:r>
          </a:p>
        </p:txBody>
      </p:sp>
      <p:sp>
        <p:nvSpPr>
          <p:cNvPr id="5" name="CuadroTexto 1">
            <a:extLst>
              <a:ext uri="{FF2B5EF4-FFF2-40B4-BE49-F238E27FC236}">
                <a16:creationId xmlns:a16="http://schemas.microsoft.com/office/drawing/2014/main" id="{1537CD40-74CD-9816-EC3A-0428FD48234D}"/>
              </a:ext>
            </a:extLst>
          </p:cNvPr>
          <p:cNvSpPr txBox="1"/>
          <p:nvPr/>
        </p:nvSpPr>
        <p:spPr>
          <a:xfrm>
            <a:off x="1296000" y="1548000"/>
            <a:ext cx="158400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1. DOs e DON’Ts</a:t>
            </a:r>
          </a:p>
        </p:txBody>
      </p:sp>
    </p:spTree>
    <p:extLst>
      <p:ext uri="{BB962C8B-B14F-4D97-AF65-F5344CB8AC3E}">
        <p14:creationId xmlns:p14="http://schemas.microsoft.com/office/powerpoint/2010/main" val="366271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1.3 Ispirare e motivare!...o forse no? </a:t>
            </a:r>
            <a:r>
              <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L'intrapreneurship non funziona per tutti...</a:t>
            </a:r>
          </a:p>
          <a:p>
            <a:endPar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3664500"/>
          </a:xfrm>
          <a:prstGeom prst="rect">
            <a:avLst/>
          </a:prstGeom>
          <a:noFill/>
        </p:spPr>
        <p:txBody>
          <a:bodyPr wrap="square" rtlCol="0">
            <a:noAutofit/>
          </a:bodyPr>
          <a:lstStyle/>
          <a:p>
            <a:r>
              <a:rPr lang="it-IT" sz="2400" kern="0" dirty="0">
                <a:latin typeface="Helvetica Neue" panose="020B0604020202020204"/>
                <a:ea typeface="Microsoft Sans Serif" panose="020B0604020202020204" pitchFamily="34" charset="0"/>
                <a:cs typeface="Microsoft Sans Serif" panose="020B0604020202020204" pitchFamily="34" charset="0"/>
              </a:rPr>
              <a:t>Prima di tutto, se il tuo obiettivo è quello di catalizzare l'iniziativa imprenditoriale devi prima riconoscere dove si trova un terreno fertile e dove c'è un margine concreto per ulteriori interventi e sviluppo. </a:t>
            </a:r>
          </a:p>
          <a:p>
            <a:endParaRPr lang="it-IT" sz="2400" kern="0" dirty="0">
              <a:latin typeface="Helvetica Neue" panose="020B0604020202020204"/>
              <a:ea typeface="Microsoft Sans Serif" panose="020B0604020202020204" pitchFamily="34" charset="0"/>
              <a:cs typeface="Microsoft Sans Serif" panose="020B0604020202020204" pitchFamily="34" charset="0"/>
            </a:endParaRPr>
          </a:p>
          <a:p>
            <a:r>
              <a:rPr lang="it-IT" sz="2400" kern="0" dirty="0">
                <a:latin typeface="Helvetica Neue" panose="020B0604020202020204"/>
                <a:ea typeface="Microsoft Sans Serif" panose="020B0604020202020204" pitchFamily="34" charset="0"/>
                <a:cs typeface="Microsoft Sans Serif" panose="020B0604020202020204" pitchFamily="34" charset="0"/>
              </a:rPr>
              <a:t>L'</a:t>
            </a:r>
            <a:r>
              <a:rPr lang="it-IT" sz="2400" kern="0" dirty="0" err="1">
                <a:latin typeface="Helvetica Neue" panose="020B0604020202020204"/>
                <a:ea typeface="Microsoft Sans Serif" panose="020B0604020202020204" pitchFamily="34" charset="0"/>
                <a:cs typeface="Microsoft Sans Serif" panose="020B0604020202020204" pitchFamily="34" charset="0"/>
              </a:rPr>
              <a:t>intrapreneurship</a:t>
            </a:r>
            <a:r>
              <a:rPr lang="it-IT" sz="2400" kern="0" dirty="0">
                <a:latin typeface="Helvetica Neue" panose="020B0604020202020204"/>
                <a:ea typeface="Microsoft Sans Serif" panose="020B0604020202020204" pitchFamily="34" charset="0"/>
                <a:cs typeface="Microsoft Sans Serif" panose="020B0604020202020204" pitchFamily="34" charset="0"/>
              </a:rPr>
              <a:t> non funziona per tutti: la maggior parte delle persone non è a suo agio con l'idea di gestire gli altri o di essere a carico di interi processi. Tale responsabilità potrebbe essere troppo per loro da gestire.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 </a:t>
            </a:r>
          </a:p>
          <a:p>
            <a:r>
              <a:rPr lang="it-IT" sz="2400" kern="0" dirty="0">
                <a:latin typeface="Helvetica Neue" panose="020B0604020202020204"/>
                <a:ea typeface="Microsoft Sans Serif" panose="020B0604020202020204" pitchFamily="34" charset="0"/>
                <a:cs typeface="Microsoft Sans Serif" panose="020B0604020202020204" pitchFamily="34" charset="0"/>
              </a:rPr>
              <a:t>Non importa quanti discorsi d’incoraggiamento e motivazionali farai, queste persone non si vedranno semplicemente in una posizione di comando... anzi, più li vorrai in hype e iper-energici da questa prospettiva, più ansia causerai loro.</a:t>
            </a:r>
          </a:p>
        </p:txBody>
      </p:sp>
      <p:sp>
        <p:nvSpPr>
          <p:cNvPr id="5" name="Rettangolo arrotondato 4"/>
          <p:cNvSpPr/>
          <p:nvPr/>
        </p:nvSpPr>
        <p:spPr>
          <a:xfrm>
            <a:off x="1296000" y="7272000"/>
            <a:ext cx="15336000" cy="1467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kern="0">
                <a:solidFill>
                  <a:schemeClr val="tx1"/>
                </a:solidFill>
                <a:latin typeface="Helvetica Neue" panose="020B0604020202020204" charset="0"/>
              </a:rPr>
              <a:t>Il primo passo fondamentale per nutrire gli spiriti intra-imprenditoriali all'interno della tua azienda è trovare quella percentuale molto piccola di persone con quella scintilla nei loro occhi e restringere la tua ulteriore attenzione e gli sforzi su di loro.</a:t>
            </a:r>
          </a:p>
        </p:txBody>
      </p:sp>
      <p:sp>
        <p:nvSpPr>
          <p:cNvPr id="6" name="CuadroTexto 1">
            <a:extLst>
              <a:ext uri="{FF2B5EF4-FFF2-40B4-BE49-F238E27FC236}">
                <a16:creationId xmlns:a16="http://schemas.microsoft.com/office/drawing/2014/main" id="{45FF4B00-9AAD-34C1-0EC2-F7535C6DC0F4}"/>
              </a:ext>
            </a:extLst>
          </p:cNvPr>
          <p:cNvSpPr txBox="1"/>
          <p:nvPr/>
        </p:nvSpPr>
        <p:spPr>
          <a:xfrm>
            <a:off x="1296000" y="1548000"/>
            <a:ext cx="158400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1. DOs e DON’Ts</a:t>
            </a:r>
          </a:p>
        </p:txBody>
      </p:sp>
    </p:spTree>
    <p:extLst>
      <p:ext uri="{BB962C8B-B14F-4D97-AF65-F5344CB8AC3E}">
        <p14:creationId xmlns:p14="http://schemas.microsoft.com/office/powerpoint/2010/main" val="218341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it-IT"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1.4 Attenzione alle trappole </a:t>
            </a:r>
            <a:r>
              <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rPr>
              <a:t>- Slaloming attraverso inibitori comuni e barriere all'intrapreneurship</a:t>
            </a:r>
          </a:p>
          <a:p>
            <a:pPr marL="534988" indent="-534988"/>
            <a:endParaRPr lang="it-IT" sz="2800" kern="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14700"/>
            <a:ext cx="15840000" cy="4142602"/>
          </a:xfrm>
          <a:prstGeom prst="rect">
            <a:avLst/>
          </a:prstGeom>
          <a:noFill/>
        </p:spPr>
        <p:txBody>
          <a:bodyPr wrap="square" rtlCol="0">
            <a:noAutofit/>
          </a:bodyPr>
          <a:lstStyle/>
          <a:p>
            <a:r>
              <a:rPr lang="it-IT" sz="2400" kern="0">
                <a:latin typeface="Helvetica Neue" panose="020B0604020202020204"/>
                <a:ea typeface="Microsoft Sans Serif" panose="020B0604020202020204" pitchFamily="34" charset="0"/>
                <a:cs typeface="Microsoft Sans Serif" panose="020B0604020202020204" pitchFamily="34" charset="0"/>
              </a:rPr>
              <a:t>La prima definizione ufficiale che abbiamo di intrapreneurs è [...] </a:t>
            </a:r>
            <a:r>
              <a:rPr lang="it-IT" sz="2400" b="1" i="1" kern="0">
                <a:solidFill>
                  <a:srgbClr val="0070C0"/>
                </a:solidFill>
                <a:latin typeface="Helvetica Neue" panose="020B0604020202020204"/>
                <a:ea typeface="Microsoft Sans Serif" panose="020B0604020202020204" pitchFamily="34" charset="0"/>
                <a:cs typeface="Microsoft Sans Serif" panose="020B0604020202020204" pitchFamily="34" charset="0"/>
              </a:rPr>
              <a:t>sognatore</a:t>
            </a:r>
            <a:r>
              <a:rPr lang="it-IT" sz="2400" i="1" kern="0">
                <a:latin typeface="Helvetica Neue" panose="020B0604020202020204"/>
                <a:ea typeface="Microsoft Sans Serif" panose="020B0604020202020204" pitchFamily="34" charset="0"/>
                <a:cs typeface="Microsoft Sans Serif" panose="020B0604020202020204" pitchFamily="34" charset="0"/>
              </a:rPr>
              <a:t> che fa. Coloro che si assumono la responsabilità pratica di </a:t>
            </a:r>
            <a:r>
              <a:rPr lang="it-IT" sz="2400" b="1" i="1" kern="0">
                <a:solidFill>
                  <a:srgbClr val="0070C0"/>
                </a:solidFill>
                <a:latin typeface="Helvetica Neue" panose="020B0604020202020204"/>
                <a:ea typeface="Microsoft Sans Serif" panose="020B0604020202020204" pitchFamily="34" charset="0"/>
                <a:cs typeface="Microsoft Sans Serif" panose="020B0604020202020204" pitchFamily="34" charset="0"/>
              </a:rPr>
              <a:t>creare innovazioni di qualsiasi tipo</a:t>
            </a:r>
            <a:r>
              <a:rPr lang="it-IT" sz="2400" i="1" kern="0">
                <a:latin typeface="Helvetica Neue" panose="020B0604020202020204"/>
                <a:ea typeface="Microsoft Sans Serif" panose="020B0604020202020204" pitchFamily="34" charset="0"/>
                <a:cs typeface="Microsoft Sans Serif" panose="020B0604020202020204" pitchFamily="34" charset="0"/>
              </a:rPr>
              <a:t>, all’interno di un’azienda.</a:t>
            </a:r>
          </a:p>
          <a:p>
            <a:endParaRPr lang="it-IT" sz="2400" i="1"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it-IT" sz="2400" b="1" kern="0">
                <a:solidFill>
                  <a:srgbClr val="0070C0"/>
                </a:solidFill>
                <a:latin typeface="Helvetica Neue" panose="020B0604020202020204"/>
                <a:ea typeface="Microsoft Sans Serif" panose="020B0604020202020204" pitchFamily="34" charset="0"/>
                <a:cs typeface="Microsoft Sans Serif" panose="020B0604020202020204" pitchFamily="34" charset="0"/>
              </a:rPr>
              <a:t>Creazione</a:t>
            </a:r>
            <a:r>
              <a:rPr lang="it-IT" sz="2400" kern="0">
                <a:latin typeface="Helvetica Neue" panose="020B0604020202020204"/>
                <a:ea typeface="Microsoft Sans Serif" panose="020B0604020202020204" pitchFamily="34" charset="0"/>
                <a:cs typeface="Microsoft Sans Serif" panose="020B0604020202020204" pitchFamily="34" charset="0"/>
              </a:rPr>
              <a:t> implica l'opportunità di sperimentare input e risorse in un qualcosa che non è mai stato pilotato prima (ad esempio, l'aggiunta di nuovi ingredienti al valore dell'equazione, la ristrutturazione dei processi già stabiliti, ecc.).</a:t>
            </a:r>
          </a:p>
          <a:p>
            <a:pPr marL="342900" indent="-342900">
              <a:buFont typeface="Arial" panose="020B0604020202020204" pitchFamily="34" charset="0"/>
              <a:buChar char="•"/>
            </a:pPr>
            <a:endParaRPr lang="it-IT" sz="10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it-IT" sz="2400" b="1" kern="0">
                <a:solidFill>
                  <a:srgbClr val="0070C0"/>
                </a:solidFill>
                <a:latin typeface="Helvetica Neue" panose="020B0604020202020204"/>
                <a:ea typeface="Microsoft Sans Serif" panose="020B0604020202020204" pitchFamily="34" charset="0"/>
                <a:cs typeface="Microsoft Sans Serif" panose="020B0604020202020204" pitchFamily="34" charset="0"/>
              </a:rPr>
              <a:t>Innovazione</a:t>
            </a:r>
            <a:r>
              <a:rPr lang="it-IT" sz="2400" kern="0">
                <a:latin typeface="Helvetica Neue" panose="020B0604020202020204"/>
                <a:ea typeface="Microsoft Sans Serif" panose="020B0604020202020204" pitchFamily="34" charset="0"/>
                <a:cs typeface="Microsoft Sans Serif" panose="020B0604020202020204" pitchFamily="34" charset="0"/>
              </a:rPr>
              <a:t> implica l'opportunità di contribuire alla generazione di qualcosa che non è mai stato consolidato prima e con il potenziale di generare nuovi risultati quantitativi/qualitativi positivi</a:t>
            </a:r>
          </a:p>
          <a:p>
            <a:pPr marL="342900" indent="-342900">
              <a:buFont typeface="Arial" panose="020B0604020202020204" pitchFamily="34" charset="0"/>
              <a:buChar char="•"/>
            </a:pPr>
            <a:endParaRPr lang="it-IT" sz="1000" i="1"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it-IT" sz="2400" b="1" kern="0">
                <a:solidFill>
                  <a:srgbClr val="0070C0"/>
                </a:solidFill>
                <a:latin typeface="Helvetica Neue" panose="020B0604020202020204"/>
                <a:ea typeface="Microsoft Sans Serif" panose="020B0604020202020204" pitchFamily="34" charset="0"/>
                <a:cs typeface="Microsoft Sans Serif" panose="020B0604020202020204" pitchFamily="34" charset="0"/>
              </a:rPr>
              <a:t>Di qualsiasi tipo </a:t>
            </a:r>
            <a:r>
              <a:rPr lang="it-IT" sz="2400" kern="0">
                <a:latin typeface="Helvetica Neue" panose="020B0604020202020204"/>
                <a:ea typeface="Microsoft Sans Serif" panose="020B0604020202020204" pitchFamily="34" charset="0"/>
                <a:cs typeface="Microsoft Sans Serif" panose="020B0604020202020204" pitchFamily="34" charset="0"/>
              </a:rPr>
              <a:t>implica l'opportunità di realizzare processi creativi innovativi al di fuori di qualsiasi stretto confine e con la consapevolezza di muoversi all'interno di una zona di prova libera.</a:t>
            </a:r>
          </a:p>
          <a:p>
            <a:pPr marL="342900" indent="-342900">
              <a:buFont typeface="Arial" panose="020B0604020202020204" pitchFamily="34" charset="0"/>
              <a:buChar char="•"/>
            </a:pPr>
            <a:endParaRPr lang="it-IT"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1">
            <a:extLst>
              <a:ext uri="{FF2B5EF4-FFF2-40B4-BE49-F238E27FC236}">
                <a16:creationId xmlns:a16="http://schemas.microsoft.com/office/drawing/2014/main" id="{53A4973B-9D55-DE40-8783-A5F9688B4511}"/>
              </a:ext>
            </a:extLst>
          </p:cNvPr>
          <p:cNvSpPr txBox="1"/>
          <p:nvPr/>
        </p:nvSpPr>
        <p:spPr>
          <a:xfrm>
            <a:off x="1296000" y="8928000"/>
            <a:ext cx="2590200" cy="276999"/>
          </a:xfrm>
          <a:prstGeom prst="rect">
            <a:avLst/>
          </a:prstGeom>
          <a:noFill/>
        </p:spPr>
        <p:txBody>
          <a:bodyPr wrap="square" rtlCol="0">
            <a:spAutoFit/>
          </a:bodyPr>
          <a:lstStyle/>
          <a:p>
            <a:r>
              <a:rPr lang="en-US" sz="1200" dirty="0">
                <a:latin typeface="Helvetica Neue" panose="020B0604020202020204"/>
                <a:ea typeface="Microsoft Sans Serif" panose="020B0604020202020204" pitchFamily="34" charset="0"/>
                <a:cs typeface="Microsoft Sans Serif" panose="020B0604020202020204" pitchFamily="34" charset="0"/>
              </a:rPr>
              <a:t>Source: 1</a:t>
            </a:r>
            <a:endParaRPr lang="en-US" sz="1200" dirty="0"/>
          </a:p>
        </p:txBody>
      </p:sp>
      <p:sp>
        <p:nvSpPr>
          <p:cNvPr id="8" name="Rettangolo arrotondato 7"/>
          <p:cNvSpPr/>
          <p:nvPr/>
        </p:nvSpPr>
        <p:spPr>
          <a:xfrm>
            <a:off x="1295400" y="7457301"/>
            <a:ext cx="15336000" cy="14706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kern="0">
                <a:solidFill>
                  <a:schemeClr val="tx1"/>
                </a:solidFill>
                <a:latin typeface="Helvetica Neue" panose="020B0604020202020204" charset="0"/>
              </a:rPr>
              <a:t>I tuoi sognatori che fanno nel fare avranno bisogno di uno spazio per iniziare ad esprimere e consolidare la loro innovazione creativa che sia libera da pregiudizi sottili e "malizi" contro ciò che sembra sconosciuto, ciò che sembra troppo lontano dal mostrare segni di maturità, ciò che sembra troppo lontano da comode soluzioni proxy</a:t>
            </a:r>
          </a:p>
        </p:txBody>
      </p:sp>
      <p:sp>
        <p:nvSpPr>
          <p:cNvPr id="5" name="CuadroTexto 1">
            <a:extLst>
              <a:ext uri="{FF2B5EF4-FFF2-40B4-BE49-F238E27FC236}">
                <a16:creationId xmlns:a16="http://schemas.microsoft.com/office/drawing/2014/main" id="{E5402BD7-299B-9CAD-C38A-F3C9C7E123F4}"/>
              </a:ext>
            </a:extLst>
          </p:cNvPr>
          <p:cNvSpPr txBox="1"/>
          <p:nvPr/>
        </p:nvSpPr>
        <p:spPr>
          <a:xfrm>
            <a:off x="1296000" y="1548000"/>
            <a:ext cx="15840000" cy="830997"/>
          </a:xfrm>
          <a:prstGeom prst="rect">
            <a:avLst/>
          </a:prstGeom>
          <a:noFill/>
        </p:spPr>
        <p:txBody>
          <a:bodyPr wrap="square" rtlCol="0">
            <a:noAutofit/>
          </a:bodyPr>
          <a:lstStyle/>
          <a:p>
            <a:r>
              <a:rPr lang="it-IT"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1. DOs e DON’Ts</a:t>
            </a:r>
          </a:p>
        </p:txBody>
      </p:sp>
    </p:spTree>
    <p:extLst>
      <p:ext uri="{BB962C8B-B14F-4D97-AF65-F5344CB8AC3E}">
        <p14:creationId xmlns:p14="http://schemas.microsoft.com/office/powerpoint/2010/main" val="2056254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3209</Words>
  <Application>Microsoft Office PowerPoint</Application>
  <PresentationFormat>Benutzerdefiniert</PresentationFormat>
  <Paragraphs>272</Paragraphs>
  <Slides>26</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26</vt:i4>
      </vt:variant>
    </vt:vector>
  </HeadingPairs>
  <TitlesOfParts>
    <vt:vector size="31"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117</cp:revision>
  <dcterms:created xsi:type="dcterms:W3CDTF">2022-01-27T16:04:38Z</dcterms:created>
  <dcterms:modified xsi:type="dcterms:W3CDTF">2024-02-05T00:22:13Z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