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36"/>
  </p:notesMasterIdLst>
  <p:handoutMasterIdLst>
    <p:handoutMasterId r:id="rId37"/>
  </p:handoutMasterIdLst>
  <p:sldIdLst>
    <p:sldId id="277" r:id="rId3"/>
    <p:sldId id="278" r:id="rId4"/>
    <p:sldId id="279" r:id="rId5"/>
    <p:sldId id="289" r:id="rId6"/>
    <p:sldId id="304" r:id="rId7"/>
    <p:sldId id="302" r:id="rId8"/>
    <p:sldId id="305" r:id="rId9"/>
    <p:sldId id="306" r:id="rId10"/>
    <p:sldId id="307" r:id="rId11"/>
    <p:sldId id="323" r:id="rId12"/>
    <p:sldId id="281" r:id="rId13"/>
    <p:sldId id="291" r:id="rId14"/>
    <p:sldId id="311" r:id="rId15"/>
    <p:sldId id="312" r:id="rId16"/>
    <p:sldId id="309" r:id="rId17"/>
    <p:sldId id="284" r:id="rId18"/>
    <p:sldId id="324" r:id="rId19"/>
    <p:sldId id="292" r:id="rId20"/>
    <p:sldId id="313" r:id="rId21"/>
    <p:sldId id="314" r:id="rId22"/>
    <p:sldId id="300" r:id="rId23"/>
    <p:sldId id="301" r:id="rId24"/>
    <p:sldId id="310" r:id="rId25"/>
    <p:sldId id="293" r:id="rId26"/>
    <p:sldId id="315" r:id="rId27"/>
    <p:sldId id="285" r:id="rId28"/>
    <p:sldId id="325" r:id="rId29"/>
    <p:sldId id="290" r:id="rId30"/>
    <p:sldId id="316" r:id="rId31"/>
    <p:sldId id="326" r:id="rId32"/>
    <p:sldId id="327" r:id="rId33"/>
    <p:sldId id="328" r:id="rId34"/>
    <p:sldId id="287" r:id="rId35"/>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F770FA1-16AD-4335-ED35-1F9876AF6202}" name="Adilhan Adil (CCG)" initials="AA(" userId="S::adilhan.adil@ccgeurope.com::525f50c8-9af0-493a-950e-9bb6f042934b" providerId="AD"/>
  <p188:author id="{6F186EDB-37F9-7058-194F-FFFEFA10FF25}" name="francesca chiavaroli" initials="fc" userId="S::chiavaroli.2021769@studenti.uniroma1.it::de57b6c3-5f54-49fc-a102-3e8b3eceaa4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78B1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6ACC0-4670-4DD8-BA07-1D86A441EB38}" v="47" dt="2022-11-15T18:28:27.27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756" autoAdjust="0"/>
    <p:restoredTop sz="94663"/>
  </p:normalViewPr>
  <p:slideViewPr>
    <p:cSldViewPr>
      <p:cViewPr varScale="1">
        <p:scale>
          <a:sx n="61" d="100"/>
          <a:sy n="61" d="100"/>
        </p:scale>
        <p:origin x="416" y="56"/>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microsoft.com/office/2018/10/relationships/authors" Target="author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BBCC62-4168-45F7-9B59-3A00B7BD131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S"/>
        </a:p>
      </dgm:t>
    </dgm:pt>
    <dgm:pt modelId="{9BBD28ED-822E-4AAF-9863-41B96A812890}">
      <dgm:prSet phldrT="[Texto]" custT="1"/>
      <dgm:spPr>
        <a:solidFill>
          <a:srgbClr val="AED633"/>
        </a:solidFill>
      </dgm:spPr>
      <dgm:t>
        <a:bodyPr/>
        <a:lstStyle/>
        <a:p>
          <a:r>
            <a:rPr lang="it-IT" sz="2400" noProof="0" dirty="0">
              <a:latin typeface="Helvetica Neue"/>
            </a:rPr>
            <a:t> Mancanza di comunicazione per quanto riguarda il livello di libertà imprenditoriale per i professionisti junior</a:t>
          </a:r>
          <a:endParaRPr lang="en-IE" sz="2400" noProof="0" dirty="0">
            <a:latin typeface="Helvetica Neue"/>
          </a:endParaRPr>
        </a:p>
      </dgm:t>
    </dgm:pt>
    <dgm:pt modelId="{1CB79019-0CE4-43C8-AF4F-B31A2C6EFD51}" type="parTrans" cxnId="{509D4E3A-3D10-40A0-AB0A-B32E4372CD90}">
      <dgm:prSet/>
      <dgm:spPr/>
      <dgm:t>
        <a:bodyPr/>
        <a:lstStyle/>
        <a:p>
          <a:endParaRPr lang="es-ES"/>
        </a:p>
      </dgm:t>
    </dgm:pt>
    <dgm:pt modelId="{BA7815DD-03D0-49E8-A08B-59C65D01C410}" type="sibTrans" cxnId="{509D4E3A-3D10-40A0-AB0A-B32E4372CD90}">
      <dgm:prSet/>
      <dgm:spPr/>
      <dgm:t>
        <a:bodyPr/>
        <a:lstStyle/>
        <a:p>
          <a:endParaRPr lang="es-ES"/>
        </a:p>
      </dgm:t>
    </dgm:pt>
    <dgm:pt modelId="{D51BFEAE-B0D4-4920-ADF0-5667C068D592}">
      <dgm:prSet phldrT="[Texto]" custT="1"/>
      <dgm:spPr>
        <a:solidFill>
          <a:srgbClr val="AED633"/>
        </a:solidFill>
      </dgm:spPr>
      <dgm:t>
        <a:bodyPr/>
        <a:lstStyle/>
        <a:p>
          <a:r>
            <a:rPr lang="it-IT" sz="2400" noProof="0" dirty="0">
              <a:latin typeface="Helvetica Neue"/>
            </a:rPr>
            <a:t>Enfasi sulle entrate personali individuali piuttosto che sulla collaborazione </a:t>
          </a:r>
          <a:endParaRPr lang="en-IE" sz="2400" noProof="0" dirty="0">
            <a:latin typeface="Helvetica Neue"/>
          </a:endParaRPr>
        </a:p>
      </dgm:t>
    </dgm:pt>
    <dgm:pt modelId="{E73953A9-3C21-4C7A-B7EA-A0F968A4EEEE}" type="parTrans" cxnId="{A0042052-DEF2-460E-96D6-461A435461E9}">
      <dgm:prSet/>
      <dgm:spPr/>
      <dgm:t>
        <a:bodyPr/>
        <a:lstStyle/>
        <a:p>
          <a:endParaRPr lang="es-ES"/>
        </a:p>
      </dgm:t>
    </dgm:pt>
    <dgm:pt modelId="{B4A75EF7-965B-46DA-AB53-32553BAF48B3}" type="sibTrans" cxnId="{A0042052-DEF2-460E-96D6-461A435461E9}">
      <dgm:prSet/>
      <dgm:spPr/>
      <dgm:t>
        <a:bodyPr/>
        <a:lstStyle/>
        <a:p>
          <a:endParaRPr lang="es-ES"/>
        </a:p>
      </dgm:t>
    </dgm:pt>
    <dgm:pt modelId="{14FDC5FA-FC11-4798-B559-480A802A3B33}">
      <dgm:prSet custT="1"/>
      <dgm:spPr/>
      <dgm:t>
        <a:bodyPr/>
        <a:lstStyle/>
        <a:p>
          <a:pPr>
            <a:buFontTx/>
            <a:buBlip>
              <a:blip xmlns:r="http://schemas.openxmlformats.org/officeDocument/2006/relationships" r:embed="rId1"/>
            </a:buBlip>
          </a:pPr>
          <a:r>
            <a:rPr lang="it-IT" sz="2200" noProof="0" dirty="0">
              <a:latin typeface="Helvetica Neue"/>
            </a:rPr>
            <a:t>Una cultura dell'apertura da rafforzare attraverso la diffusione di idee innovative pregresse a supporto del comportamento imprenditoriale.</a:t>
          </a:r>
          <a:endParaRPr lang="en-US" sz="2200" noProof="0" dirty="0">
            <a:latin typeface="Helvetica Neue"/>
          </a:endParaRPr>
        </a:p>
      </dgm:t>
    </dgm:pt>
    <dgm:pt modelId="{CDBB4606-A806-40DC-9BEF-24AE8AB81A8F}" type="parTrans" cxnId="{2CF40845-FA46-4969-8520-C9A30E98856B}">
      <dgm:prSet/>
      <dgm:spPr/>
      <dgm:t>
        <a:bodyPr/>
        <a:lstStyle/>
        <a:p>
          <a:endParaRPr lang="en-GB"/>
        </a:p>
      </dgm:t>
    </dgm:pt>
    <dgm:pt modelId="{7846D640-E22C-4661-8267-57F519386CE2}" type="sibTrans" cxnId="{2CF40845-FA46-4969-8520-C9A30E98856B}">
      <dgm:prSet/>
      <dgm:spPr/>
      <dgm:t>
        <a:bodyPr/>
        <a:lstStyle/>
        <a:p>
          <a:endParaRPr lang="en-GB"/>
        </a:p>
      </dgm:t>
    </dgm:pt>
    <dgm:pt modelId="{E7980370-0A6E-402E-B734-B02EEEDF9051}">
      <dgm:prSet custT="1"/>
      <dgm:spPr/>
      <dgm:t>
        <a:bodyPr/>
        <a:lstStyle/>
        <a:p>
          <a:pPr>
            <a:buFontTx/>
            <a:buBlip>
              <a:blip xmlns:r="http://schemas.openxmlformats.org/officeDocument/2006/relationships" r:embed="rId1"/>
            </a:buBlip>
          </a:pPr>
          <a:r>
            <a:rPr lang="en-US" sz="2200" noProof="0" dirty="0">
              <a:latin typeface="Helvetica Neue"/>
            </a:rPr>
            <a:t>L’Intrapreneurship </a:t>
          </a:r>
          <a:r>
            <a:rPr lang="it-IT" sz="2200" noProof="0" dirty="0">
              <a:latin typeface="Helvetica Neue"/>
            </a:rPr>
            <a:t>è spesso vista come uno sforzo di squadra e la collaborazione è la chiave, non tutte le revisioni delle prestazioni delle nostre istanze tengono adeguatamente conto dell'importanza dei professionisti imprenditoriali che lavorano come una squadra.</a:t>
          </a:r>
          <a:endParaRPr lang="en-US" sz="2200" noProof="0" dirty="0">
            <a:latin typeface="Helvetica Neue"/>
          </a:endParaRPr>
        </a:p>
      </dgm:t>
    </dgm:pt>
    <dgm:pt modelId="{ED4D42A7-AA77-484E-9E79-C3ACBFDDD749}" type="parTrans" cxnId="{346D8864-0122-4C76-B680-D1F3304D662C}">
      <dgm:prSet/>
      <dgm:spPr/>
      <dgm:t>
        <a:bodyPr/>
        <a:lstStyle/>
        <a:p>
          <a:endParaRPr lang="en-GB"/>
        </a:p>
      </dgm:t>
    </dgm:pt>
    <dgm:pt modelId="{6CFE643C-E767-4A17-8833-094D1C9010E7}" type="sibTrans" cxnId="{346D8864-0122-4C76-B680-D1F3304D662C}">
      <dgm:prSet/>
      <dgm:spPr/>
      <dgm:t>
        <a:bodyPr/>
        <a:lstStyle/>
        <a:p>
          <a:endParaRPr lang="en-GB"/>
        </a:p>
      </dgm:t>
    </dgm:pt>
    <dgm:pt modelId="{A665AF82-8505-4171-BAA9-2174A3D59870}" type="pres">
      <dgm:prSet presAssocID="{33BBCC62-4168-45F7-9B59-3A00B7BD1316}" presName="linear" presStyleCnt="0">
        <dgm:presLayoutVars>
          <dgm:dir/>
          <dgm:animLvl val="lvl"/>
          <dgm:resizeHandles val="exact"/>
        </dgm:presLayoutVars>
      </dgm:prSet>
      <dgm:spPr/>
    </dgm:pt>
    <dgm:pt modelId="{F27413A5-844A-4287-A424-A551899BCB91}" type="pres">
      <dgm:prSet presAssocID="{9BBD28ED-822E-4AAF-9863-41B96A812890}" presName="parentLin" presStyleCnt="0"/>
      <dgm:spPr/>
    </dgm:pt>
    <dgm:pt modelId="{15E60A09-B80D-4920-965A-FEC7544B77FC}" type="pres">
      <dgm:prSet presAssocID="{9BBD28ED-822E-4AAF-9863-41B96A812890}" presName="parentLeftMargin" presStyleLbl="node1" presStyleIdx="0" presStyleCnt="2"/>
      <dgm:spPr/>
    </dgm:pt>
    <dgm:pt modelId="{4764129B-7761-4B95-A03D-502AE032A78A}" type="pres">
      <dgm:prSet presAssocID="{9BBD28ED-822E-4AAF-9863-41B96A812890}" presName="parentText" presStyleLbl="node1" presStyleIdx="0" presStyleCnt="2" custScaleX="113825" custScaleY="117988">
        <dgm:presLayoutVars>
          <dgm:chMax val="0"/>
          <dgm:bulletEnabled val="1"/>
        </dgm:presLayoutVars>
      </dgm:prSet>
      <dgm:spPr/>
    </dgm:pt>
    <dgm:pt modelId="{5D581533-A251-49EE-8202-8190EC80410A}" type="pres">
      <dgm:prSet presAssocID="{9BBD28ED-822E-4AAF-9863-41B96A812890}" presName="negativeSpace" presStyleCnt="0"/>
      <dgm:spPr/>
    </dgm:pt>
    <dgm:pt modelId="{F758E55E-F9F3-4981-BCEE-5D7BA43DD5DB}" type="pres">
      <dgm:prSet presAssocID="{9BBD28ED-822E-4AAF-9863-41B96A812890}" presName="childText" presStyleLbl="conFgAcc1" presStyleIdx="0" presStyleCnt="2">
        <dgm:presLayoutVars>
          <dgm:bulletEnabled val="1"/>
        </dgm:presLayoutVars>
      </dgm:prSet>
      <dgm:spPr/>
    </dgm:pt>
    <dgm:pt modelId="{5C69DA75-0C34-4631-911E-F9FA646AF0AE}" type="pres">
      <dgm:prSet presAssocID="{BA7815DD-03D0-49E8-A08B-59C65D01C410}" presName="spaceBetweenRectangles" presStyleCnt="0"/>
      <dgm:spPr/>
    </dgm:pt>
    <dgm:pt modelId="{93775101-5B73-45A7-ABB2-94A0AB52997A}" type="pres">
      <dgm:prSet presAssocID="{D51BFEAE-B0D4-4920-ADF0-5667C068D592}" presName="parentLin" presStyleCnt="0"/>
      <dgm:spPr/>
    </dgm:pt>
    <dgm:pt modelId="{09C529E0-36CD-4B46-9FEB-5E228A4543D2}" type="pres">
      <dgm:prSet presAssocID="{D51BFEAE-B0D4-4920-ADF0-5667C068D592}" presName="parentLeftMargin" presStyleLbl="node1" presStyleIdx="0" presStyleCnt="2"/>
      <dgm:spPr/>
    </dgm:pt>
    <dgm:pt modelId="{5368F5F0-0155-4F7D-A6DE-89E67052E07A}" type="pres">
      <dgm:prSet presAssocID="{D51BFEAE-B0D4-4920-ADF0-5667C068D592}" presName="parentText" presStyleLbl="node1" presStyleIdx="1" presStyleCnt="2" custScaleX="113825">
        <dgm:presLayoutVars>
          <dgm:chMax val="0"/>
          <dgm:bulletEnabled val="1"/>
        </dgm:presLayoutVars>
      </dgm:prSet>
      <dgm:spPr/>
    </dgm:pt>
    <dgm:pt modelId="{A9764F67-D3D7-483F-82E4-06F03C778EE5}" type="pres">
      <dgm:prSet presAssocID="{D51BFEAE-B0D4-4920-ADF0-5667C068D592}" presName="negativeSpace" presStyleCnt="0"/>
      <dgm:spPr/>
    </dgm:pt>
    <dgm:pt modelId="{708B0FF5-326D-47CA-8907-B37CB19FA87D}" type="pres">
      <dgm:prSet presAssocID="{D51BFEAE-B0D4-4920-ADF0-5667C068D592}" presName="childText" presStyleLbl="conFgAcc1" presStyleIdx="1" presStyleCnt="2">
        <dgm:presLayoutVars>
          <dgm:bulletEnabled val="1"/>
        </dgm:presLayoutVars>
      </dgm:prSet>
      <dgm:spPr/>
    </dgm:pt>
  </dgm:ptLst>
  <dgm:cxnLst>
    <dgm:cxn modelId="{8911F20E-090C-412E-8AE7-4A4605C3EA1F}" type="presOf" srcId="{D51BFEAE-B0D4-4920-ADF0-5667C068D592}" destId="{5368F5F0-0155-4F7D-A6DE-89E67052E07A}" srcOrd="1" destOrd="0" presId="urn:microsoft.com/office/officeart/2005/8/layout/list1"/>
    <dgm:cxn modelId="{106B5926-889D-4756-94A4-4051C75E398B}" type="presOf" srcId="{9BBD28ED-822E-4AAF-9863-41B96A812890}" destId="{15E60A09-B80D-4920-965A-FEC7544B77FC}" srcOrd="0" destOrd="0" presId="urn:microsoft.com/office/officeart/2005/8/layout/list1"/>
    <dgm:cxn modelId="{85E64134-ED34-4EEF-B059-749A6600A63C}" type="presOf" srcId="{D51BFEAE-B0D4-4920-ADF0-5667C068D592}" destId="{09C529E0-36CD-4B46-9FEB-5E228A4543D2}" srcOrd="0" destOrd="0" presId="urn:microsoft.com/office/officeart/2005/8/layout/list1"/>
    <dgm:cxn modelId="{509D4E3A-3D10-40A0-AB0A-B32E4372CD90}" srcId="{33BBCC62-4168-45F7-9B59-3A00B7BD1316}" destId="{9BBD28ED-822E-4AAF-9863-41B96A812890}" srcOrd="0" destOrd="0" parTransId="{1CB79019-0CE4-43C8-AF4F-B31A2C6EFD51}" sibTransId="{BA7815DD-03D0-49E8-A08B-59C65D01C410}"/>
    <dgm:cxn modelId="{346D8864-0122-4C76-B680-D1F3304D662C}" srcId="{D51BFEAE-B0D4-4920-ADF0-5667C068D592}" destId="{E7980370-0A6E-402E-B734-B02EEEDF9051}" srcOrd="0" destOrd="0" parTransId="{ED4D42A7-AA77-484E-9E79-C3ACBFDDD749}" sibTransId="{6CFE643C-E767-4A17-8833-094D1C9010E7}"/>
    <dgm:cxn modelId="{2CF40845-FA46-4969-8520-C9A30E98856B}" srcId="{9BBD28ED-822E-4AAF-9863-41B96A812890}" destId="{14FDC5FA-FC11-4798-B559-480A802A3B33}" srcOrd="0" destOrd="0" parTransId="{CDBB4606-A806-40DC-9BEF-24AE8AB81A8F}" sibTransId="{7846D640-E22C-4661-8267-57F519386CE2}"/>
    <dgm:cxn modelId="{A0042052-DEF2-460E-96D6-461A435461E9}" srcId="{33BBCC62-4168-45F7-9B59-3A00B7BD1316}" destId="{D51BFEAE-B0D4-4920-ADF0-5667C068D592}" srcOrd="1" destOrd="0" parTransId="{E73953A9-3C21-4C7A-B7EA-A0F968A4EEEE}" sibTransId="{B4A75EF7-965B-46DA-AB53-32553BAF48B3}"/>
    <dgm:cxn modelId="{ABA792AB-901F-44C4-98DF-00A458A08913}" type="presOf" srcId="{9BBD28ED-822E-4AAF-9863-41B96A812890}" destId="{4764129B-7761-4B95-A03D-502AE032A78A}" srcOrd="1" destOrd="0" presId="urn:microsoft.com/office/officeart/2005/8/layout/list1"/>
    <dgm:cxn modelId="{331D93E6-7624-45E1-BE42-7F8C47A526F6}" type="presOf" srcId="{14FDC5FA-FC11-4798-B559-480A802A3B33}" destId="{F758E55E-F9F3-4981-BCEE-5D7BA43DD5DB}" srcOrd="0" destOrd="0" presId="urn:microsoft.com/office/officeart/2005/8/layout/list1"/>
    <dgm:cxn modelId="{B314F0EB-0B51-4FED-8534-2A3CAEDAEF08}" type="presOf" srcId="{33BBCC62-4168-45F7-9B59-3A00B7BD1316}" destId="{A665AF82-8505-4171-BAA9-2174A3D59870}" srcOrd="0" destOrd="0" presId="urn:microsoft.com/office/officeart/2005/8/layout/list1"/>
    <dgm:cxn modelId="{C3D866F0-8FCC-4477-B8B0-ACC21819A024}" type="presOf" srcId="{E7980370-0A6E-402E-B734-B02EEEDF9051}" destId="{708B0FF5-326D-47CA-8907-B37CB19FA87D}" srcOrd="0" destOrd="0" presId="urn:microsoft.com/office/officeart/2005/8/layout/list1"/>
    <dgm:cxn modelId="{354C5FAB-EB6A-47B0-9BDE-F60751088E25}" type="presParOf" srcId="{A665AF82-8505-4171-BAA9-2174A3D59870}" destId="{F27413A5-844A-4287-A424-A551899BCB91}" srcOrd="0" destOrd="0" presId="urn:microsoft.com/office/officeart/2005/8/layout/list1"/>
    <dgm:cxn modelId="{FDC75DFF-0FB0-4129-898E-6866745B16A5}" type="presParOf" srcId="{F27413A5-844A-4287-A424-A551899BCB91}" destId="{15E60A09-B80D-4920-965A-FEC7544B77FC}" srcOrd="0" destOrd="0" presId="urn:microsoft.com/office/officeart/2005/8/layout/list1"/>
    <dgm:cxn modelId="{913CA466-67EC-40D5-BCFA-4F5E0CBF6E98}" type="presParOf" srcId="{F27413A5-844A-4287-A424-A551899BCB91}" destId="{4764129B-7761-4B95-A03D-502AE032A78A}" srcOrd="1" destOrd="0" presId="urn:microsoft.com/office/officeart/2005/8/layout/list1"/>
    <dgm:cxn modelId="{F755C125-1C37-44D8-BA41-A57B5A9FA4F2}" type="presParOf" srcId="{A665AF82-8505-4171-BAA9-2174A3D59870}" destId="{5D581533-A251-49EE-8202-8190EC80410A}" srcOrd="1" destOrd="0" presId="urn:microsoft.com/office/officeart/2005/8/layout/list1"/>
    <dgm:cxn modelId="{AD09EDC7-2E66-4522-BCA6-1F3380752BD0}" type="presParOf" srcId="{A665AF82-8505-4171-BAA9-2174A3D59870}" destId="{F758E55E-F9F3-4981-BCEE-5D7BA43DD5DB}" srcOrd="2" destOrd="0" presId="urn:microsoft.com/office/officeart/2005/8/layout/list1"/>
    <dgm:cxn modelId="{BA5753C9-6283-4353-A736-49C9CAD69333}" type="presParOf" srcId="{A665AF82-8505-4171-BAA9-2174A3D59870}" destId="{5C69DA75-0C34-4631-911E-F9FA646AF0AE}" srcOrd="3" destOrd="0" presId="urn:microsoft.com/office/officeart/2005/8/layout/list1"/>
    <dgm:cxn modelId="{0C964C3D-59D3-4F8F-875A-050468E51190}" type="presParOf" srcId="{A665AF82-8505-4171-BAA9-2174A3D59870}" destId="{93775101-5B73-45A7-ABB2-94A0AB52997A}" srcOrd="4" destOrd="0" presId="urn:microsoft.com/office/officeart/2005/8/layout/list1"/>
    <dgm:cxn modelId="{157EB70E-DCD3-43AD-87E7-8C4AE79197E4}" type="presParOf" srcId="{93775101-5B73-45A7-ABB2-94A0AB52997A}" destId="{09C529E0-36CD-4B46-9FEB-5E228A4543D2}" srcOrd="0" destOrd="0" presId="urn:microsoft.com/office/officeart/2005/8/layout/list1"/>
    <dgm:cxn modelId="{07C10147-05F5-4B16-9F5A-2AB311743B82}" type="presParOf" srcId="{93775101-5B73-45A7-ABB2-94A0AB52997A}" destId="{5368F5F0-0155-4F7D-A6DE-89E67052E07A}" srcOrd="1" destOrd="0" presId="urn:microsoft.com/office/officeart/2005/8/layout/list1"/>
    <dgm:cxn modelId="{6853AB64-F59B-4C0E-817B-5A27F1253898}" type="presParOf" srcId="{A665AF82-8505-4171-BAA9-2174A3D59870}" destId="{A9764F67-D3D7-483F-82E4-06F03C778EE5}" srcOrd="5" destOrd="0" presId="urn:microsoft.com/office/officeart/2005/8/layout/list1"/>
    <dgm:cxn modelId="{23127F06-14ED-476F-B964-4085E94E2971}" type="presParOf" srcId="{A665AF82-8505-4171-BAA9-2174A3D59870}" destId="{708B0FF5-326D-47CA-8907-B37CB19FA87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it-IT" sz="2400" noProof="0" dirty="0">
              <a:latin typeface="Helvetica Neue"/>
              <a:ea typeface="Microsoft Sans Serif" panose="020B0604020202020204" pitchFamily="34" charset="0"/>
              <a:cs typeface="Microsoft Sans Serif" panose="020B0604020202020204" pitchFamily="34" charset="0"/>
            </a:rPr>
            <a:t>Le organizzazioni dovrebbero fornire lo stesso peso ai ricavi individuali, al supporto per gli impegni di altri professionisti e a fattori significativi al fine di enfatizzare il valore della cooperazione. </a:t>
          </a:r>
          <a:endParaRPr lang="en-IE" sz="2400" noProof="0" dirty="0">
            <a:latin typeface="Helvetica Neue"/>
            <a:ea typeface="Microsoft Sans Serif" panose="020B0604020202020204" pitchFamily="34" charset="0"/>
            <a:cs typeface="Microsoft Sans Serif" panose="020B0604020202020204" pitchFamily="34" charset="0"/>
          </a:endParaRPr>
        </a:p>
      </dgm:t>
    </dgm:pt>
    <dgm:pt modelId="{E365FBAA-F7F0-403A-8397-9FD8F939C0A5}" type="parTrans" cxnId="{3E3F5C2E-585E-46E0-9B67-4CF15D9DE66C}">
      <dgm:prSet/>
      <dgm:spPr/>
      <dgm:t>
        <a:bodyPr/>
        <a:lstStyle/>
        <a:p>
          <a:endParaRPr lang="en-US" sz="2400" noProof="0" dirty="0"/>
        </a:p>
      </dgm:t>
    </dgm:pt>
    <dgm:pt modelId="{CA4CCC53-C737-4D1A-A3D6-6E233543B85F}" type="sibTrans" cxnId="{3E3F5C2E-585E-46E0-9B67-4CF15D9DE66C}">
      <dgm:prSet custT="1"/>
      <dgm:spPr>
        <a:solidFill>
          <a:srgbClr val="4D94B7"/>
        </a:solidFill>
      </dgm:spPr>
      <dgm:t>
        <a:bodyPr/>
        <a:lstStyle/>
        <a:p>
          <a:endParaRPr lang="en-US" sz="2400" noProof="0" dirty="0"/>
        </a:p>
      </dgm:t>
    </dgm:pt>
    <dgm:pt modelId="{D3D983BC-C515-40C3-9047-D7D1391B1F27}">
      <dgm:prSet custT="1"/>
      <dgm:spPr/>
      <dgm:t>
        <a:bodyPr/>
        <a:lstStyle/>
        <a:p>
          <a:r>
            <a:rPr lang="it-IT" sz="2400" noProof="0" dirty="0">
              <a:latin typeface="Helvetica Neue"/>
              <a:ea typeface="Microsoft Sans Serif" panose="020B0604020202020204" pitchFamily="34" charset="0"/>
              <a:cs typeface="Microsoft Sans Serif" panose="020B0604020202020204" pitchFamily="34" charset="0"/>
            </a:rPr>
            <a:t>È essenziale dare agli imprenditori esperti con una prospettiva a lungo termine più tempo per realizzare i loro investimenti, nonché per esplorare ed espandersi in altri mercati e settori di servizi. </a:t>
          </a:r>
          <a:endParaRPr lang="en-IE" sz="2400" noProof="0" dirty="0">
            <a:latin typeface="Helvetica Neue"/>
            <a:ea typeface="Microsoft Sans Serif" panose="020B0604020202020204" pitchFamily="34" charset="0"/>
            <a:cs typeface="Microsoft Sans Serif" panose="020B0604020202020204" pitchFamily="34" charset="0"/>
          </a:endParaRPr>
        </a:p>
      </dgm:t>
    </dgm:pt>
    <dgm:pt modelId="{FCA0CEAB-B087-480A-9151-5EFAB6B03568}" type="parTrans" cxnId="{EFED3F2F-DED7-42FB-869E-6AF160A33A7A}">
      <dgm:prSet/>
      <dgm:spPr/>
      <dgm:t>
        <a:bodyPr/>
        <a:lstStyle/>
        <a:p>
          <a:endParaRPr lang="en-US" noProof="0" dirty="0"/>
        </a:p>
      </dgm:t>
    </dgm:pt>
    <dgm:pt modelId="{7BAA3435-1B7D-47B3-8F31-1DC9A997095B}" type="sibTrans" cxnId="{EFED3F2F-DED7-42FB-869E-6AF160A33A7A}">
      <dgm:prSet/>
      <dgm:spPr/>
      <dgm:t>
        <a:bodyPr/>
        <a:lstStyle/>
        <a:p>
          <a:endParaRPr lang="en-US" noProof="0" dirty="0"/>
        </a:p>
      </dgm:t>
    </dgm:pt>
    <dgm:pt modelId="{ACB8300B-DAEB-4002-BFC6-2F8944C61106}">
      <dgm:prSet custT="1"/>
      <dgm:spPr/>
      <dgm:t>
        <a:bodyPr/>
        <a:lstStyle/>
        <a:p>
          <a:r>
            <a:rPr lang="it-IT" sz="2400" noProof="0" dirty="0">
              <a:latin typeface="Helvetica Neue"/>
              <a:ea typeface="Microsoft Sans Serif" panose="020B0604020202020204" pitchFamily="34" charset="0"/>
              <a:cs typeface="Microsoft Sans Serif" panose="020B0604020202020204" pitchFamily="34" charset="0"/>
            </a:rPr>
            <a:t> Le riunioni interne con i partner e il riconoscimento pubblico non dovrebbero essere focalizzati solo sulla realizzazione individuale, ma anche sul lavoro di gruppo imprenditoriale.</a:t>
          </a:r>
          <a:endParaRPr lang="en-IE" sz="2400" noProof="0" dirty="0">
            <a:latin typeface="Helvetica Neue"/>
            <a:ea typeface="Microsoft Sans Serif" panose="020B0604020202020204" pitchFamily="34" charset="0"/>
            <a:cs typeface="Microsoft Sans Serif" panose="020B0604020202020204" pitchFamily="34" charset="0"/>
          </a:endParaRPr>
        </a:p>
      </dgm:t>
    </dgm:pt>
    <dgm:pt modelId="{C008A93E-3B10-4D1F-8264-305ABED6764F}" type="parTrans" cxnId="{2227972E-B265-44D7-9F55-24BA7941DB75}">
      <dgm:prSet/>
      <dgm:spPr/>
      <dgm:t>
        <a:bodyPr/>
        <a:lstStyle/>
        <a:p>
          <a:endParaRPr lang="en-US" noProof="0" dirty="0"/>
        </a:p>
      </dgm:t>
    </dgm:pt>
    <dgm:pt modelId="{4C97914D-C235-4105-9BFC-99A0527597FF}" type="sibTrans" cxnId="{2227972E-B265-44D7-9F55-24BA7941DB75}">
      <dgm:prSet/>
      <dgm:spPr/>
      <dgm:t>
        <a:bodyPr/>
        <a:lstStyle/>
        <a:p>
          <a:endParaRPr lang="en-US" noProof="0" dirty="0"/>
        </a:p>
      </dgm:t>
    </dgm:pt>
    <dgm:pt modelId="{481B99E2-07C2-4F31-B274-5C5173450CC9}">
      <dgm:prSet phldrT="[Texto]" custT="1"/>
      <dgm:spPr>
        <a:solidFill>
          <a:srgbClr val="78B17A"/>
        </a:solidFill>
      </dgm:spPr>
      <dgm:t>
        <a:bodyPr/>
        <a:lstStyle/>
        <a:p>
          <a:r>
            <a:rPr lang="it-IT" sz="2400" noProof="0" dirty="0">
              <a:latin typeface="Helvetica Neue"/>
              <a:ea typeface="Microsoft Sans Serif" panose="020B0604020202020204" pitchFamily="34" charset="0"/>
              <a:cs typeface="Microsoft Sans Serif" panose="020B0604020202020204" pitchFamily="34" charset="0"/>
            </a:rPr>
            <a:t>Le aziende devono esercitare coraggio nel valutare opzioni strutturali alternative per mantenere brillanti giovani professionisti</a:t>
          </a:r>
          <a:endParaRPr lang="en-IE" sz="2400" noProof="0" dirty="0">
            <a:latin typeface="Helvetica Neue"/>
            <a:ea typeface="Microsoft Sans Serif" panose="020B0604020202020204" pitchFamily="34" charset="0"/>
            <a:cs typeface="Microsoft Sans Serif" panose="020B0604020202020204" pitchFamily="34" charset="0"/>
          </a:endParaRPr>
        </a:p>
      </dgm:t>
    </dgm:pt>
    <dgm:pt modelId="{25726D37-C14A-41C3-B5DA-0AA7BB9A5C7F}" type="sibTrans" cxnId="{28923907-63B0-42D4-A1D0-E5764EC029D6}">
      <dgm:prSet custT="1"/>
      <dgm:spPr>
        <a:solidFill>
          <a:srgbClr val="78B17A"/>
        </a:solidFill>
      </dgm:spPr>
      <dgm:t>
        <a:bodyPr/>
        <a:lstStyle/>
        <a:p>
          <a:endParaRPr lang="en-US" sz="2400" noProof="0" dirty="0"/>
        </a:p>
      </dgm:t>
    </dgm:pt>
    <dgm:pt modelId="{B9409D82-36F5-4F73-B775-3E85ACD12163}" type="parTrans" cxnId="{28923907-63B0-42D4-A1D0-E5764EC029D6}">
      <dgm:prSet/>
      <dgm:spPr/>
      <dgm:t>
        <a:bodyPr/>
        <a:lstStyle/>
        <a:p>
          <a:endParaRPr lang="en-US" sz="2400" noProof="0"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4" custScaleX="134077">
        <dgm:presLayoutVars>
          <dgm:bulletEnabled val="1"/>
        </dgm:presLayoutVars>
      </dgm:prSet>
      <dgm:spPr/>
    </dgm:pt>
    <dgm:pt modelId="{B049AB22-CB79-4239-957A-264D6567709F}" type="pres">
      <dgm:prSet presAssocID="{CA4CCC53-C737-4D1A-A3D6-6E233543B85F}" presName="sibTrans" presStyleLbl="sibTrans2D1" presStyleIdx="0" presStyleCnt="3"/>
      <dgm:spPr/>
    </dgm:pt>
    <dgm:pt modelId="{C973A0D1-4934-4DA6-ABBF-9B27F8240C15}" type="pres">
      <dgm:prSet presAssocID="{CA4CCC53-C737-4D1A-A3D6-6E233543B85F}" presName="connectorText" presStyleLbl="sibTrans2D1" presStyleIdx="0" presStyleCnt="3"/>
      <dgm:spPr/>
    </dgm:pt>
    <dgm:pt modelId="{1A51DBB4-CE49-4EA3-A0A1-EC878643DC16}" type="pres">
      <dgm:prSet presAssocID="{D3D983BC-C515-40C3-9047-D7D1391B1F27}" presName="node" presStyleLbl="node1" presStyleIdx="1" presStyleCnt="4" custLinFactNeighborX="2986" custLinFactNeighborY="23">
        <dgm:presLayoutVars>
          <dgm:bulletEnabled val="1"/>
        </dgm:presLayoutVars>
      </dgm:prSet>
      <dgm:spPr/>
    </dgm:pt>
    <dgm:pt modelId="{47A2ED89-F85C-457C-9DF5-60B1283D7CEC}" type="pres">
      <dgm:prSet presAssocID="{7BAA3435-1B7D-47B3-8F31-1DC9A997095B}" presName="sibTrans" presStyleLbl="sibTrans2D1" presStyleIdx="1" presStyleCnt="3"/>
      <dgm:spPr/>
    </dgm:pt>
    <dgm:pt modelId="{02300276-2B4F-486A-9A97-C29853CE3613}" type="pres">
      <dgm:prSet presAssocID="{7BAA3435-1B7D-47B3-8F31-1DC9A997095B}" presName="connectorText" presStyleLbl="sibTrans2D1" presStyleIdx="1" presStyleCnt="3"/>
      <dgm:spPr/>
    </dgm:pt>
    <dgm:pt modelId="{361931FD-1DED-4571-8576-DC40683A8DA4}" type="pres">
      <dgm:prSet presAssocID="{ACB8300B-DAEB-4002-BFC6-2F8944C61106}" presName="node" presStyleLbl="node1" presStyleIdx="2" presStyleCnt="4">
        <dgm:presLayoutVars>
          <dgm:bulletEnabled val="1"/>
        </dgm:presLayoutVars>
      </dgm:prSet>
      <dgm:spPr/>
    </dgm:pt>
    <dgm:pt modelId="{1A00E249-D9AA-41E8-A4CE-7044BF31277E}" type="pres">
      <dgm:prSet presAssocID="{4C97914D-C235-4105-9BFC-99A0527597FF}" presName="sibTrans" presStyleLbl="sibTrans2D1" presStyleIdx="2" presStyleCnt="3"/>
      <dgm:spPr/>
    </dgm:pt>
    <dgm:pt modelId="{DA9DB881-6DC3-486A-B3A7-B3E72E86201F}" type="pres">
      <dgm:prSet presAssocID="{4C97914D-C235-4105-9BFC-99A0527597FF}" presName="connectorText" presStyleLbl="sibTrans2D1" presStyleIdx="2" presStyleCnt="3"/>
      <dgm:spPr/>
    </dgm:pt>
    <dgm:pt modelId="{BEFF05DD-BC54-49FA-ABC3-1F8158BEDE33}" type="pres">
      <dgm:prSet presAssocID="{481B99E2-07C2-4F31-B274-5C5173450CC9}" presName="node" presStyleLbl="node1" presStyleIdx="3" presStyleCnt="4">
        <dgm:presLayoutVars>
          <dgm:bulletEnabled val="1"/>
        </dgm:presLayoutVars>
      </dgm:prSet>
      <dgm:spPr/>
    </dgm:pt>
  </dgm:ptLst>
  <dgm:cxnLst>
    <dgm:cxn modelId="{28923907-63B0-42D4-A1D0-E5764EC029D6}" srcId="{79E588ED-7EBD-4940-A553-F6D0A1C66C40}" destId="{481B99E2-07C2-4F31-B274-5C5173450CC9}" srcOrd="3" destOrd="0" parTransId="{B9409D82-36F5-4F73-B775-3E85ACD12163}" sibTransId="{25726D37-C14A-41C3-B5DA-0AA7BB9A5C7F}"/>
    <dgm:cxn modelId="{7ABDEA1E-696C-479F-B0EA-EE00331FE2E5}" type="presOf" srcId="{CA4CCC53-C737-4D1A-A3D6-6E233543B85F}" destId="{C973A0D1-4934-4DA6-ABBF-9B27F8240C15}" srcOrd="1"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2227972E-B265-44D7-9F55-24BA7941DB75}" srcId="{79E588ED-7EBD-4940-A553-F6D0A1C66C40}" destId="{ACB8300B-DAEB-4002-BFC6-2F8944C61106}" srcOrd="2" destOrd="0" parTransId="{C008A93E-3B10-4D1F-8264-305ABED6764F}" sibTransId="{4C97914D-C235-4105-9BFC-99A0527597FF}"/>
    <dgm:cxn modelId="{EFED3F2F-DED7-42FB-869E-6AF160A33A7A}" srcId="{79E588ED-7EBD-4940-A553-F6D0A1C66C40}" destId="{D3D983BC-C515-40C3-9047-D7D1391B1F27}" srcOrd="1" destOrd="0" parTransId="{FCA0CEAB-B087-480A-9151-5EFAB6B03568}" sibTransId="{7BAA3435-1B7D-47B3-8F31-1DC9A997095B}"/>
    <dgm:cxn modelId="{FBCA6A2F-95A1-416A-9363-355E7AE23C54}" type="presOf" srcId="{7BAA3435-1B7D-47B3-8F31-1DC9A997095B}" destId="{47A2ED89-F85C-457C-9DF5-60B1283D7CEC}" srcOrd="0" destOrd="0" presId="urn:microsoft.com/office/officeart/2005/8/layout/process1"/>
    <dgm:cxn modelId="{174D6F7F-AE26-4E4D-8869-895D2B90A809}" type="presOf" srcId="{4C97914D-C235-4105-9BFC-99A0527597FF}" destId="{DA9DB881-6DC3-486A-B3A7-B3E72E86201F}"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19D20B91-4DE2-462F-8D82-6E0741B570AC}" type="presOf" srcId="{4C97914D-C235-4105-9BFC-99A0527597FF}" destId="{1A00E249-D9AA-41E8-A4CE-7044BF31277E}" srcOrd="0" destOrd="0" presId="urn:microsoft.com/office/officeart/2005/8/layout/process1"/>
    <dgm:cxn modelId="{EB7A9095-9ADB-4DC7-94D9-3DA758390DB1}" type="presOf" srcId="{D3D983BC-C515-40C3-9047-D7D1391B1F27}" destId="{1A51DBB4-CE49-4EA3-A0A1-EC878643DC16}"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82F2CBCB-791A-4F61-90EC-1E31853B16A5}" type="presOf" srcId="{ACB8300B-DAEB-4002-BFC6-2F8944C61106}" destId="{361931FD-1DED-4571-8576-DC40683A8DA4}"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3C2037F7-5CBC-4DA3-8005-9BCF93240AAF}" type="presOf" srcId="{7BAA3435-1B7D-47B3-8F31-1DC9A997095B}" destId="{02300276-2B4F-486A-9A97-C29853CE3613}" srcOrd="1"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15D3E4AB-812F-46F1-BD1B-5D86A94192D5}" type="presParOf" srcId="{86DBD685-4E9F-4113-AECB-029909B7CCA1}" destId="{1A51DBB4-CE49-4EA3-A0A1-EC878643DC16}" srcOrd="2" destOrd="0" presId="urn:microsoft.com/office/officeart/2005/8/layout/process1"/>
    <dgm:cxn modelId="{AB929757-DB25-421D-BF03-E2996D3F5AAF}" type="presParOf" srcId="{86DBD685-4E9F-4113-AECB-029909B7CCA1}" destId="{47A2ED89-F85C-457C-9DF5-60B1283D7CEC}" srcOrd="3" destOrd="0" presId="urn:microsoft.com/office/officeart/2005/8/layout/process1"/>
    <dgm:cxn modelId="{F3E89BF0-0382-4A2F-B65E-0B182334C881}" type="presParOf" srcId="{47A2ED89-F85C-457C-9DF5-60B1283D7CEC}" destId="{02300276-2B4F-486A-9A97-C29853CE3613}" srcOrd="0" destOrd="0" presId="urn:microsoft.com/office/officeart/2005/8/layout/process1"/>
    <dgm:cxn modelId="{D29284AF-4FDD-4C26-A6D2-2576187CD895}" type="presParOf" srcId="{86DBD685-4E9F-4113-AECB-029909B7CCA1}" destId="{361931FD-1DED-4571-8576-DC40683A8DA4}" srcOrd="4" destOrd="0" presId="urn:microsoft.com/office/officeart/2005/8/layout/process1"/>
    <dgm:cxn modelId="{FC31930D-3FAF-4EEF-A77B-DE29B55DD361}" type="presParOf" srcId="{86DBD685-4E9F-4113-AECB-029909B7CCA1}" destId="{1A00E249-D9AA-41E8-A4CE-7044BF31277E}" srcOrd="5" destOrd="0" presId="urn:microsoft.com/office/officeart/2005/8/layout/process1"/>
    <dgm:cxn modelId="{A31D3E2C-A226-444E-9D89-911140E534ED}" type="presParOf" srcId="{1A00E249-D9AA-41E8-A4CE-7044BF31277E}" destId="{DA9DB881-6DC3-486A-B3A7-B3E72E86201F}" srcOrd="0" destOrd="0" presId="urn:microsoft.com/office/officeart/2005/8/layout/process1"/>
    <dgm:cxn modelId="{C368DB53-8C83-44F3-8BC0-38BE85B6E180}" type="presParOf" srcId="{86DBD685-4E9F-4113-AECB-029909B7CCA1}" destId="{BEFF05DD-BC54-49FA-ABC3-1F8158BEDE3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E588ED-7EBD-4940-A553-F6D0A1C66C40}" type="doc">
      <dgm:prSet loTypeId="urn:microsoft.com/office/officeart/2005/8/layout/process1" loCatId="process" qsTypeId="urn:microsoft.com/office/officeart/2005/8/quickstyle/simple1" qsCatId="simple" csTypeId="urn:microsoft.com/office/officeart/2005/8/colors/accent1_2" csCatId="accent1" phldr="1"/>
      <dgm:spPr/>
    </dgm:pt>
    <dgm:pt modelId="{9F68FCD2-3E48-446E-8F22-E5810A80B537}">
      <dgm:prSet phldrT="[Texto]" custT="1"/>
      <dgm:spPr>
        <a:solidFill>
          <a:srgbClr val="4D94B7"/>
        </a:solidFill>
      </dgm:spPr>
      <dgm:t>
        <a:bodyPr/>
        <a:lstStyle/>
        <a:p>
          <a:r>
            <a:rPr lang="it-IT" sz="2200" noProof="0" dirty="0">
              <a:latin typeface="Helvetica Neue" panose="020B0604020202020204"/>
              <a:ea typeface="Microsoft Sans Serif" panose="020B0604020202020204" pitchFamily="34" charset="0"/>
              <a:cs typeface="Microsoft Sans Serif" panose="020B0604020202020204" pitchFamily="34" charset="0"/>
            </a:rPr>
            <a:t>Assicurarsi di attenersi ai tempi di revisione concordati se si desidera tenere adeguatamente i vostri </a:t>
          </a:r>
          <a:r>
            <a:rPr lang="it-IT" sz="2200" noProof="0" dirty="0" err="1">
              <a:latin typeface="Helvetica Neue" panose="020B0604020202020204"/>
              <a:ea typeface="Microsoft Sans Serif" panose="020B0604020202020204" pitchFamily="34" charset="0"/>
              <a:cs typeface="Microsoft Sans Serif" panose="020B0604020202020204" pitchFamily="34" charset="0"/>
            </a:rPr>
            <a:t>intrapreneurs</a:t>
          </a:r>
          <a:r>
            <a:rPr lang="it-IT" sz="2200" noProof="0" dirty="0">
              <a:latin typeface="Helvetica Neue" panose="020B0604020202020204"/>
              <a:ea typeface="Microsoft Sans Serif" panose="020B0604020202020204" pitchFamily="34" charset="0"/>
              <a:cs typeface="Microsoft Sans Serif" panose="020B0604020202020204" pitchFamily="34" charset="0"/>
            </a:rPr>
            <a:t> responsabili</a:t>
          </a:r>
        </a:p>
      </dgm:t>
    </dgm:pt>
    <dgm:pt modelId="{E365FBAA-F7F0-403A-8397-9FD8F939C0A5}" type="parTrans" cxnId="{3E3F5C2E-585E-46E0-9B67-4CF15D9DE66C}">
      <dgm:prSet/>
      <dgm:spPr/>
      <dgm:t>
        <a:bodyPr/>
        <a:lstStyle/>
        <a:p>
          <a:endParaRPr lang="it-IT" sz="2400" noProof="0" dirty="0"/>
        </a:p>
      </dgm:t>
    </dgm:pt>
    <dgm:pt modelId="{CA4CCC53-C737-4D1A-A3D6-6E233543B85F}" type="sibTrans" cxnId="{3E3F5C2E-585E-46E0-9B67-4CF15D9DE66C}">
      <dgm:prSet custT="1"/>
      <dgm:spPr>
        <a:solidFill>
          <a:srgbClr val="4D94B7"/>
        </a:solidFill>
      </dgm:spPr>
      <dgm:t>
        <a:bodyPr/>
        <a:lstStyle/>
        <a:p>
          <a:endParaRPr lang="it-IT" sz="2400" noProof="0" dirty="0"/>
        </a:p>
      </dgm:t>
    </dgm:pt>
    <dgm:pt modelId="{481B99E2-07C2-4F31-B274-5C5173450CC9}">
      <dgm:prSet phldrT="[Texto]" custT="1"/>
      <dgm:spPr>
        <a:solidFill>
          <a:srgbClr val="78B17A"/>
        </a:solidFill>
      </dgm:spPr>
      <dgm:t>
        <a:bodyPr/>
        <a:lstStyle/>
        <a:p>
          <a:r>
            <a:rPr lang="it-IT" sz="2200" noProof="0" dirty="0">
              <a:latin typeface="Helvetica Neue" panose="020B0604020202020204"/>
              <a:ea typeface="Microsoft Sans Serif" panose="020B0604020202020204" pitchFamily="34" charset="0"/>
              <a:cs typeface="Microsoft Sans Serif" panose="020B0604020202020204" pitchFamily="34" charset="0"/>
            </a:rPr>
            <a:t>Utilizza le recensioni per rafforzare la tua posizione di consulente affidabile</a:t>
          </a:r>
          <a:endParaRPr lang="it-IT" sz="2400" noProof="0" dirty="0">
            <a:latin typeface="Helvetica Neue" panose="020B0604020202020204"/>
          </a:endParaRPr>
        </a:p>
      </dgm:t>
    </dgm:pt>
    <dgm:pt modelId="{B9409D82-36F5-4F73-B775-3E85ACD12163}" type="parTrans" cxnId="{28923907-63B0-42D4-A1D0-E5764EC029D6}">
      <dgm:prSet/>
      <dgm:spPr/>
      <dgm:t>
        <a:bodyPr/>
        <a:lstStyle/>
        <a:p>
          <a:endParaRPr lang="it-IT" sz="2400" noProof="0" dirty="0"/>
        </a:p>
      </dgm:t>
    </dgm:pt>
    <dgm:pt modelId="{25726D37-C14A-41C3-B5DA-0AA7BB9A5C7F}" type="sibTrans" cxnId="{28923907-63B0-42D4-A1D0-E5764EC029D6}">
      <dgm:prSet custT="1"/>
      <dgm:spPr>
        <a:solidFill>
          <a:srgbClr val="78B17A"/>
        </a:solidFill>
      </dgm:spPr>
      <dgm:t>
        <a:bodyPr/>
        <a:lstStyle/>
        <a:p>
          <a:endParaRPr lang="it-IT" sz="2400" noProof="0" dirty="0"/>
        </a:p>
      </dgm:t>
    </dgm:pt>
    <dgm:pt modelId="{83888EDB-D508-422E-B9A0-24C7742CD4E7}">
      <dgm:prSet phldrT="[Texto]" custT="1"/>
      <dgm:spPr>
        <a:solidFill>
          <a:srgbClr val="AED633"/>
        </a:solidFill>
      </dgm:spPr>
      <dgm:t>
        <a:bodyPr/>
        <a:lstStyle/>
        <a:p>
          <a:r>
            <a:rPr lang="it-IT" sz="2200" noProof="0" dirty="0">
              <a:latin typeface="Helvetica Neue" panose="020B0604020202020204"/>
              <a:ea typeface="Microsoft Sans Serif" panose="020B0604020202020204" pitchFamily="34" charset="0"/>
              <a:cs typeface="Microsoft Sans Serif" panose="020B0604020202020204" pitchFamily="34" charset="0"/>
            </a:rPr>
            <a:t>Decidi su nuovi obiettivi e finanziamenti guidando delicatamente il team nel giusto percorso</a:t>
          </a:r>
          <a:endParaRPr lang="it-IT" sz="2200" noProof="0" dirty="0">
            <a:latin typeface="Helvetica Neue" panose="020B0604020202020204"/>
          </a:endParaRPr>
        </a:p>
      </dgm:t>
    </dgm:pt>
    <dgm:pt modelId="{3592B604-65E3-405B-A8EF-A2A8E584F15E}" type="parTrans" cxnId="{8DC64D60-50D3-49FA-8A32-9B8BDAE761DA}">
      <dgm:prSet/>
      <dgm:spPr/>
      <dgm:t>
        <a:bodyPr/>
        <a:lstStyle/>
        <a:p>
          <a:endParaRPr lang="it-IT" sz="2400" noProof="0" dirty="0"/>
        </a:p>
      </dgm:t>
    </dgm:pt>
    <dgm:pt modelId="{C3B89293-49C3-4627-94FF-417DD0944269}" type="sibTrans" cxnId="{8DC64D60-50D3-49FA-8A32-9B8BDAE761DA}">
      <dgm:prSet/>
      <dgm:spPr/>
      <dgm:t>
        <a:bodyPr/>
        <a:lstStyle/>
        <a:p>
          <a:endParaRPr lang="it-IT" sz="2400" noProof="0" dirty="0"/>
        </a:p>
      </dgm:t>
    </dgm:pt>
    <dgm:pt modelId="{04666621-46AD-40D4-8639-9BD0BB0B2280}">
      <dgm:prSet phldrT="[Texto]" custT="1"/>
      <dgm:spPr>
        <a:solidFill>
          <a:srgbClr val="AED633"/>
        </a:solidFill>
      </dgm:spPr>
      <dgm:t>
        <a:bodyPr/>
        <a:lstStyle/>
        <a:p>
          <a:r>
            <a:rPr lang="it-IT" sz="2200" noProof="0" dirty="0">
              <a:latin typeface="Helvetica Neue" panose="020B0604020202020204"/>
              <a:ea typeface="Microsoft Sans Serif" panose="020B0604020202020204" pitchFamily="34" charset="0"/>
              <a:cs typeface="Microsoft Sans Serif" panose="020B0604020202020204" pitchFamily="34" charset="0"/>
            </a:rPr>
            <a:t>Non penalizzare mai i tuoi </a:t>
          </a:r>
          <a:r>
            <a:rPr lang="it-IT" sz="2200" noProof="0" dirty="0" err="1">
              <a:latin typeface="Helvetica Neue" panose="020B0604020202020204"/>
              <a:ea typeface="Microsoft Sans Serif" panose="020B0604020202020204" pitchFamily="34" charset="0"/>
              <a:cs typeface="Microsoft Sans Serif" panose="020B0604020202020204" pitchFamily="34" charset="0"/>
            </a:rPr>
            <a:t>intrapreneurs</a:t>
          </a:r>
          <a:r>
            <a:rPr lang="it-IT" sz="2200" noProof="0" dirty="0">
              <a:latin typeface="Helvetica Neue" panose="020B0604020202020204"/>
              <a:ea typeface="Microsoft Sans Serif" panose="020B0604020202020204" pitchFamily="34" charset="0"/>
              <a:cs typeface="Microsoft Sans Serif" panose="020B0604020202020204" pitchFamily="34" charset="0"/>
            </a:rPr>
            <a:t> se un progetto non funziona. La maggior parte degli sforzi intraprendenti fallisce</a:t>
          </a:r>
          <a:endParaRPr lang="it-IT" sz="2200" noProof="0" dirty="0">
            <a:latin typeface="Helvetica Neue" panose="020B0604020202020204"/>
          </a:endParaRPr>
        </a:p>
      </dgm:t>
    </dgm:pt>
    <dgm:pt modelId="{4676A69C-5C6C-4F2D-A201-735515F566EE}" type="parTrans" cxnId="{CC398513-51FE-4CB9-9770-75BA274282EB}">
      <dgm:prSet/>
      <dgm:spPr/>
      <dgm:t>
        <a:bodyPr/>
        <a:lstStyle/>
        <a:p>
          <a:endParaRPr lang="it-IT" noProof="0" dirty="0"/>
        </a:p>
      </dgm:t>
    </dgm:pt>
    <dgm:pt modelId="{09683709-6212-42A3-B6C7-F4C14E4957A7}" type="sibTrans" cxnId="{CC398513-51FE-4CB9-9770-75BA274282EB}">
      <dgm:prSet/>
      <dgm:spPr/>
      <dgm:t>
        <a:bodyPr/>
        <a:lstStyle/>
        <a:p>
          <a:endParaRPr lang="it-IT" noProof="0" dirty="0"/>
        </a:p>
      </dgm:t>
    </dgm:pt>
    <dgm:pt modelId="{4229AF86-1F8E-4846-8005-ECD35CC7D1FA}">
      <dgm:prSet phldrT="[Texto]" custT="1"/>
      <dgm:spPr>
        <a:solidFill>
          <a:srgbClr val="AED633"/>
        </a:solidFill>
      </dgm:spPr>
      <dgm:t>
        <a:bodyPr/>
        <a:lstStyle/>
        <a:p>
          <a:r>
            <a:rPr lang="it-IT" sz="2200" noProof="0" dirty="0">
              <a:latin typeface="Helvetica Neue" panose="020B0604020202020204"/>
              <a:ea typeface="Microsoft Sans Serif" panose="020B0604020202020204" pitchFamily="34" charset="0"/>
              <a:cs typeface="Microsoft Sans Serif" panose="020B0604020202020204" pitchFamily="34" charset="0"/>
            </a:rPr>
            <a:t>Se ritieni che il progetto sia giunto alla sua conclusione, è tuo compito terminarlo e aiutare gli </a:t>
          </a:r>
          <a:r>
            <a:rPr lang="it-IT" sz="2200" noProof="0" dirty="0" err="1">
              <a:latin typeface="Helvetica Neue" panose="020B0604020202020204"/>
              <a:ea typeface="Microsoft Sans Serif" panose="020B0604020202020204" pitchFamily="34" charset="0"/>
              <a:cs typeface="Microsoft Sans Serif" panose="020B0604020202020204" pitchFamily="34" charset="0"/>
            </a:rPr>
            <a:t>intrapreneurs</a:t>
          </a:r>
          <a:r>
            <a:rPr lang="it-IT" sz="2200" noProof="0" dirty="0">
              <a:latin typeface="Helvetica Neue" panose="020B0604020202020204"/>
              <a:ea typeface="Microsoft Sans Serif" panose="020B0604020202020204" pitchFamily="34" charset="0"/>
              <a:cs typeface="Microsoft Sans Serif" panose="020B0604020202020204" pitchFamily="34" charset="0"/>
            </a:rPr>
            <a:t> a passare al loro prossimo sforzo</a:t>
          </a:r>
          <a:endParaRPr lang="it-IT" sz="2400" noProof="0" dirty="0">
            <a:latin typeface="Helvetica Neue" panose="020B0604020202020204"/>
            <a:ea typeface="Microsoft Sans Serif" panose="020B0604020202020204" pitchFamily="34" charset="0"/>
            <a:cs typeface="Microsoft Sans Serif" panose="020B0604020202020204" pitchFamily="34" charset="0"/>
          </a:endParaRPr>
        </a:p>
      </dgm:t>
    </dgm:pt>
    <dgm:pt modelId="{F0704586-52E4-4FC6-937E-86B9487118D5}" type="parTrans" cxnId="{10B2AFA9-73E1-476B-B0D5-F79E4EC65DCE}">
      <dgm:prSet/>
      <dgm:spPr/>
      <dgm:t>
        <a:bodyPr/>
        <a:lstStyle/>
        <a:p>
          <a:endParaRPr lang="it-IT" noProof="0" dirty="0"/>
        </a:p>
      </dgm:t>
    </dgm:pt>
    <dgm:pt modelId="{59F0459C-E91E-46EA-92F3-5E812E3B8CD8}" type="sibTrans" cxnId="{10B2AFA9-73E1-476B-B0D5-F79E4EC65DCE}">
      <dgm:prSet/>
      <dgm:spPr/>
      <dgm:t>
        <a:bodyPr/>
        <a:lstStyle/>
        <a:p>
          <a:endParaRPr lang="it-IT" noProof="0" dirty="0"/>
        </a:p>
      </dgm:t>
    </dgm:pt>
    <dgm:pt modelId="{86DBD685-4E9F-4113-AECB-029909B7CCA1}" type="pres">
      <dgm:prSet presAssocID="{79E588ED-7EBD-4940-A553-F6D0A1C66C40}" presName="Name0" presStyleCnt="0">
        <dgm:presLayoutVars>
          <dgm:dir/>
          <dgm:resizeHandles val="exact"/>
        </dgm:presLayoutVars>
      </dgm:prSet>
      <dgm:spPr/>
    </dgm:pt>
    <dgm:pt modelId="{450A97CA-7016-4E1E-9085-87FFAE26376F}" type="pres">
      <dgm:prSet presAssocID="{9F68FCD2-3E48-446E-8F22-E5810A80B537}" presName="node" presStyleLbl="node1" presStyleIdx="0" presStyleCnt="5" custScaleX="109573">
        <dgm:presLayoutVars>
          <dgm:bulletEnabled val="1"/>
        </dgm:presLayoutVars>
      </dgm:prSet>
      <dgm:spPr/>
    </dgm:pt>
    <dgm:pt modelId="{B049AB22-CB79-4239-957A-264D6567709F}" type="pres">
      <dgm:prSet presAssocID="{CA4CCC53-C737-4D1A-A3D6-6E233543B85F}" presName="sibTrans" presStyleLbl="sibTrans2D1" presStyleIdx="0" presStyleCnt="4"/>
      <dgm:spPr/>
    </dgm:pt>
    <dgm:pt modelId="{C973A0D1-4934-4DA6-ABBF-9B27F8240C15}" type="pres">
      <dgm:prSet presAssocID="{CA4CCC53-C737-4D1A-A3D6-6E233543B85F}" presName="connectorText" presStyleLbl="sibTrans2D1" presStyleIdx="0" presStyleCnt="4"/>
      <dgm:spPr/>
    </dgm:pt>
    <dgm:pt modelId="{BEFF05DD-BC54-49FA-ABC3-1F8158BEDE33}" type="pres">
      <dgm:prSet presAssocID="{481B99E2-07C2-4F31-B274-5C5173450CC9}" presName="node" presStyleLbl="node1" presStyleIdx="1" presStyleCnt="5" custScaleX="91701">
        <dgm:presLayoutVars>
          <dgm:bulletEnabled val="1"/>
        </dgm:presLayoutVars>
      </dgm:prSet>
      <dgm:spPr/>
    </dgm:pt>
    <dgm:pt modelId="{3703EE76-B3B5-46AA-A5D5-72A92C20F269}" type="pres">
      <dgm:prSet presAssocID="{25726D37-C14A-41C3-B5DA-0AA7BB9A5C7F}" presName="sibTrans" presStyleLbl="sibTrans2D1" presStyleIdx="1" presStyleCnt="4"/>
      <dgm:spPr/>
    </dgm:pt>
    <dgm:pt modelId="{C0732546-655D-4AEB-AAC0-13E6F6AC30E0}" type="pres">
      <dgm:prSet presAssocID="{25726D37-C14A-41C3-B5DA-0AA7BB9A5C7F}" presName="connectorText" presStyleLbl="sibTrans2D1" presStyleIdx="1" presStyleCnt="4"/>
      <dgm:spPr/>
    </dgm:pt>
    <dgm:pt modelId="{D74DD934-AFAA-4200-85A6-D99B1BD1E306}" type="pres">
      <dgm:prSet presAssocID="{83888EDB-D508-422E-B9A0-24C7742CD4E7}" presName="node" presStyleLbl="node1" presStyleIdx="2" presStyleCnt="5" custScaleX="118461">
        <dgm:presLayoutVars>
          <dgm:bulletEnabled val="1"/>
        </dgm:presLayoutVars>
      </dgm:prSet>
      <dgm:spPr/>
    </dgm:pt>
    <dgm:pt modelId="{5E582A72-72C0-41B8-A2AD-2916C50BDD9A}" type="pres">
      <dgm:prSet presAssocID="{C3B89293-49C3-4627-94FF-417DD0944269}" presName="sibTrans" presStyleLbl="sibTrans2D1" presStyleIdx="2" presStyleCnt="4"/>
      <dgm:spPr/>
    </dgm:pt>
    <dgm:pt modelId="{199E5F0B-77EC-40EF-89D9-DA9434E63361}" type="pres">
      <dgm:prSet presAssocID="{C3B89293-49C3-4627-94FF-417DD0944269}" presName="connectorText" presStyleLbl="sibTrans2D1" presStyleIdx="2" presStyleCnt="4"/>
      <dgm:spPr/>
    </dgm:pt>
    <dgm:pt modelId="{AED5F8EC-C5A6-442A-8C3C-1FA41DD78C22}" type="pres">
      <dgm:prSet presAssocID="{4229AF86-1F8E-4846-8005-ECD35CC7D1FA}" presName="node" presStyleLbl="node1" presStyleIdx="3" presStyleCnt="5" custScaleX="144864">
        <dgm:presLayoutVars>
          <dgm:bulletEnabled val="1"/>
        </dgm:presLayoutVars>
      </dgm:prSet>
      <dgm:spPr/>
    </dgm:pt>
    <dgm:pt modelId="{6CE14338-2AC7-4F7E-8502-7F23EB8E5BD9}" type="pres">
      <dgm:prSet presAssocID="{59F0459C-E91E-46EA-92F3-5E812E3B8CD8}" presName="sibTrans" presStyleLbl="sibTrans2D1" presStyleIdx="3" presStyleCnt="4"/>
      <dgm:spPr/>
    </dgm:pt>
    <dgm:pt modelId="{E472C655-5D8E-4A00-BB83-041D4B82C18F}" type="pres">
      <dgm:prSet presAssocID="{59F0459C-E91E-46EA-92F3-5E812E3B8CD8}" presName="connectorText" presStyleLbl="sibTrans2D1" presStyleIdx="3" presStyleCnt="4"/>
      <dgm:spPr/>
    </dgm:pt>
    <dgm:pt modelId="{10AFD01F-0C50-49B5-BBA4-63F6B3C0EBE5}" type="pres">
      <dgm:prSet presAssocID="{04666621-46AD-40D4-8639-9BD0BB0B2280}" presName="node" presStyleLbl="node1" presStyleIdx="4" presStyleCnt="5" custScaleX="122437">
        <dgm:presLayoutVars>
          <dgm:bulletEnabled val="1"/>
        </dgm:presLayoutVars>
      </dgm:prSet>
      <dgm:spPr/>
    </dgm:pt>
  </dgm:ptLst>
  <dgm:cxnLst>
    <dgm:cxn modelId="{E98EA705-D464-45D6-B20A-E9A2D856AE23}" type="presOf" srcId="{04666621-46AD-40D4-8639-9BD0BB0B2280}" destId="{10AFD01F-0C50-49B5-BBA4-63F6B3C0EBE5}" srcOrd="0" destOrd="0" presId="urn:microsoft.com/office/officeart/2005/8/layout/process1"/>
    <dgm:cxn modelId="{28923907-63B0-42D4-A1D0-E5764EC029D6}" srcId="{79E588ED-7EBD-4940-A553-F6D0A1C66C40}" destId="{481B99E2-07C2-4F31-B274-5C5173450CC9}" srcOrd="1" destOrd="0" parTransId="{B9409D82-36F5-4F73-B775-3E85ACD12163}" sibTransId="{25726D37-C14A-41C3-B5DA-0AA7BB9A5C7F}"/>
    <dgm:cxn modelId="{A312660C-7CDA-4B79-919E-A7BEBF839215}" type="presOf" srcId="{83888EDB-D508-422E-B9A0-24C7742CD4E7}" destId="{D74DD934-AFAA-4200-85A6-D99B1BD1E306}" srcOrd="0" destOrd="0" presId="urn:microsoft.com/office/officeart/2005/8/layout/process1"/>
    <dgm:cxn modelId="{CC398513-51FE-4CB9-9770-75BA274282EB}" srcId="{79E588ED-7EBD-4940-A553-F6D0A1C66C40}" destId="{04666621-46AD-40D4-8639-9BD0BB0B2280}" srcOrd="4" destOrd="0" parTransId="{4676A69C-5C6C-4F2D-A201-735515F566EE}" sibTransId="{09683709-6212-42A3-B6C7-F4C14E4957A7}"/>
    <dgm:cxn modelId="{C7120D18-0A8B-48FC-AC15-36EBFA10FCDA}" type="presOf" srcId="{59F0459C-E91E-46EA-92F3-5E812E3B8CD8}" destId="{6CE14338-2AC7-4F7E-8502-7F23EB8E5BD9}" srcOrd="0" destOrd="0" presId="urn:microsoft.com/office/officeart/2005/8/layout/process1"/>
    <dgm:cxn modelId="{46BB931E-B33B-40D8-BF6E-B83D576EA6ED}" type="presOf" srcId="{C3B89293-49C3-4627-94FF-417DD0944269}" destId="{5E582A72-72C0-41B8-A2AD-2916C50BDD9A}" srcOrd="0" destOrd="0" presId="urn:microsoft.com/office/officeart/2005/8/layout/process1"/>
    <dgm:cxn modelId="{7ABDEA1E-696C-479F-B0EA-EE00331FE2E5}" type="presOf" srcId="{CA4CCC53-C737-4D1A-A3D6-6E233543B85F}" destId="{C973A0D1-4934-4DA6-ABBF-9B27F8240C15}" srcOrd="1" destOrd="0" presId="urn:microsoft.com/office/officeart/2005/8/layout/process1"/>
    <dgm:cxn modelId="{6B527C28-3E06-47CD-856A-7CF5B6E4F4B8}" type="presOf" srcId="{25726D37-C14A-41C3-B5DA-0AA7BB9A5C7F}" destId="{3703EE76-B3B5-46AA-A5D5-72A92C20F269}" srcOrd="0" destOrd="0" presId="urn:microsoft.com/office/officeart/2005/8/layout/process1"/>
    <dgm:cxn modelId="{3E3F5C2E-585E-46E0-9B67-4CF15D9DE66C}" srcId="{79E588ED-7EBD-4940-A553-F6D0A1C66C40}" destId="{9F68FCD2-3E48-446E-8F22-E5810A80B537}" srcOrd="0" destOrd="0" parTransId="{E365FBAA-F7F0-403A-8397-9FD8F939C0A5}" sibTransId="{CA4CCC53-C737-4D1A-A3D6-6E233543B85F}"/>
    <dgm:cxn modelId="{8DC64D60-50D3-49FA-8A32-9B8BDAE761DA}" srcId="{79E588ED-7EBD-4940-A553-F6D0A1C66C40}" destId="{83888EDB-D508-422E-B9A0-24C7742CD4E7}" srcOrd="2" destOrd="0" parTransId="{3592B604-65E3-405B-A8EF-A2A8E584F15E}" sibTransId="{C3B89293-49C3-4627-94FF-417DD0944269}"/>
    <dgm:cxn modelId="{460DD378-53DF-4E4E-8059-3799076CD1C0}" type="presOf" srcId="{59F0459C-E91E-46EA-92F3-5E812E3B8CD8}" destId="{E472C655-5D8E-4A00-BB83-041D4B82C18F}" srcOrd="1" destOrd="0" presId="urn:microsoft.com/office/officeart/2005/8/layout/process1"/>
    <dgm:cxn modelId="{9B18F782-9339-4A5C-9FDA-F494DC7BEB7A}" type="presOf" srcId="{C3B89293-49C3-4627-94FF-417DD0944269}" destId="{199E5F0B-77EC-40EF-89D9-DA9434E63361}" srcOrd="1" destOrd="0" presId="urn:microsoft.com/office/officeart/2005/8/layout/process1"/>
    <dgm:cxn modelId="{8676A88C-A5F3-4334-A713-ACE35D22BE5B}" type="presOf" srcId="{25726D37-C14A-41C3-B5DA-0AA7BB9A5C7F}" destId="{C0732546-655D-4AEB-AAC0-13E6F6AC30E0}" srcOrd="1" destOrd="0" presId="urn:microsoft.com/office/officeart/2005/8/layout/process1"/>
    <dgm:cxn modelId="{9FE4598E-845C-4DAA-B168-C79A2D93C7B0}" type="presOf" srcId="{79E588ED-7EBD-4940-A553-F6D0A1C66C40}" destId="{86DBD685-4E9F-4113-AECB-029909B7CCA1}" srcOrd="0" destOrd="0" presId="urn:microsoft.com/office/officeart/2005/8/layout/process1"/>
    <dgm:cxn modelId="{E5885498-13D1-47BC-8C11-D62DE6CA8E4A}" type="presOf" srcId="{CA4CCC53-C737-4D1A-A3D6-6E233543B85F}" destId="{B049AB22-CB79-4239-957A-264D6567709F}" srcOrd="0" destOrd="0" presId="urn:microsoft.com/office/officeart/2005/8/layout/process1"/>
    <dgm:cxn modelId="{10B2AFA9-73E1-476B-B0D5-F79E4EC65DCE}" srcId="{79E588ED-7EBD-4940-A553-F6D0A1C66C40}" destId="{4229AF86-1F8E-4846-8005-ECD35CC7D1FA}" srcOrd="3" destOrd="0" parTransId="{F0704586-52E4-4FC6-937E-86B9487118D5}" sibTransId="{59F0459C-E91E-46EA-92F3-5E812E3B8CD8}"/>
    <dgm:cxn modelId="{0F12A3B0-53CF-43DF-9D61-D6A2733F83A1}" type="presOf" srcId="{4229AF86-1F8E-4846-8005-ECD35CC7D1FA}" destId="{AED5F8EC-C5A6-442A-8C3C-1FA41DD78C22}" srcOrd="0" destOrd="0" presId="urn:microsoft.com/office/officeart/2005/8/layout/process1"/>
    <dgm:cxn modelId="{A34B2CC8-C3FB-4367-B962-AD300C9D0899}" type="presOf" srcId="{9F68FCD2-3E48-446E-8F22-E5810A80B537}" destId="{450A97CA-7016-4E1E-9085-87FFAE26376F}" srcOrd="0" destOrd="0" presId="urn:microsoft.com/office/officeart/2005/8/layout/process1"/>
    <dgm:cxn modelId="{3F4665D7-1C1F-446B-8B3B-7ADA1D5F7C78}" type="presOf" srcId="{481B99E2-07C2-4F31-B274-5C5173450CC9}" destId="{BEFF05DD-BC54-49FA-ABC3-1F8158BEDE33}" srcOrd="0" destOrd="0" presId="urn:microsoft.com/office/officeart/2005/8/layout/process1"/>
    <dgm:cxn modelId="{89E3FED2-358A-45BB-BDD0-EDD1BD0C99DE}" type="presParOf" srcId="{86DBD685-4E9F-4113-AECB-029909B7CCA1}" destId="{450A97CA-7016-4E1E-9085-87FFAE26376F}" srcOrd="0" destOrd="0" presId="urn:microsoft.com/office/officeart/2005/8/layout/process1"/>
    <dgm:cxn modelId="{FCE26AD3-E2A8-406B-902B-E5B1F0AA54D9}" type="presParOf" srcId="{86DBD685-4E9F-4113-AECB-029909B7CCA1}" destId="{B049AB22-CB79-4239-957A-264D6567709F}" srcOrd="1" destOrd="0" presId="urn:microsoft.com/office/officeart/2005/8/layout/process1"/>
    <dgm:cxn modelId="{8363C24B-A1FD-4772-AE16-33FC619B18AE}" type="presParOf" srcId="{B049AB22-CB79-4239-957A-264D6567709F}" destId="{C973A0D1-4934-4DA6-ABBF-9B27F8240C15}" srcOrd="0" destOrd="0" presId="urn:microsoft.com/office/officeart/2005/8/layout/process1"/>
    <dgm:cxn modelId="{C368DB53-8C83-44F3-8BC0-38BE85B6E180}" type="presParOf" srcId="{86DBD685-4E9F-4113-AECB-029909B7CCA1}" destId="{BEFF05DD-BC54-49FA-ABC3-1F8158BEDE33}" srcOrd="2" destOrd="0" presId="urn:microsoft.com/office/officeart/2005/8/layout/process1"/>
    <dgm:cxn modelId="{07EB6A65-5135-4BD6-BC42-4435B953C78A}" type="presParOf" srcId="{86DBD685-4E9F-4113-AECB-029909B7CCA1}" destId="{3703EE76-B3B5-46AA-A5D5-72A92C20F269}" srcOrd="3" destOrd="0" presId="urn:microsoft.com/office/officeart/2005/8/layout/process1"/>
    <dgm:cxn modelId="{ABB1555D-1999-48DC-8729-6DCF48BE31AF}" type="presParOf" srcId="{3703EE76-B3B5-46AA-A5D5-72A92C20F269}" destId="{C0732546-655D-4AEB-AAC0-13E6F6AC30E0}" srcOrd="0" destOrd="0" presId="urn:microsoft.com/office/officeart/2005/8/layout/process1"/>
    <dgm:cxn modelId="{9B89F699-C273-4AEC-9948-B66A2A97752B}" type="presParOf" srcId="{86DBD685-4E9F-4113-AECB-029909B7CCA1}" destId="{D74DD934-AFAA-4200-85A6-D99B1BD1E306}" srcOrd="4" destOrd="0" presId="urn:microsoft.com/office/officeart/2005/8/layout/process1"/>
    <dgm:cxn modelId="{5AFD89CC-A3AD-43DC-8A9C-77024151CB3C}" type="presParOf" srcId="{86DBD685-4E9F-4113-AECB-029909B7CCA1}" destId="{5E582A72-72C0-41B8-A2AD-2916C50BDD9A}" srcOrd="5" destOrd="0" presId="urn:microsoft.com/office/officeart/2005/8/layout/process1"/>
    <dgm:cxn modelId="{FF7761ED-A4CC-4022-96AA-4CE82F4D6B2D}" type="presParOf" srcId="{5E582A72-72C0-41B8-A2AD-2916C50BDD9A}" destId="{199E5F0B-77EC-40EF-89D9-DA9434E63361}" srcOrd="0" destOrd="0" presId="urn:microsoft.com/office/officeart/2005/8/layout/process1"/>
    <dgm:cxn modelId="{4C988640-A8F9-4A15-A901-A39FCBDFE625}" type="presParOf" srcId="{86DBD685-4E9F-4113-AECB-029909B7CCA1}" destId="{AED5F8EC-C5A6-442A-8C3C-1FA41DD78C22}" srcOrd="6" destOrd="0" presId="urn:microsoft.com/office/officeart/2005/8/layout/process1"/>
    <dgm:cxn modelId="{2608F120-E1A2-4880-BB62-4F3AB05B7A22}" type="presParOf" srcId="{86DBD685-4E9F-4113-AECB-029909B7CCA1}" destId="{6CE14338-2AC7-4F7E-8502-7F23EB8E5BD9}" srcOrd="7" destOrd="0" presId="urn:microsoft.com/office/officeart/2005/8/layout/process1"/>
    <dgm:cxn modelId="{FFBCBF26-6E6A-4E74-9B28-2D972AA0FAC8}" type="presParOf" srcId="{6CE14338-2AC7-4F7E-8502-7F23EB8E5BD9}" destId="{E472C655-5D8E-4A00-BB83-041D4B82C18F}" srcOrd="0" destOrd="0" presId="urn:microsoft.com/office/officeart/2005/8/layout/process1"/>
    <dgm:cxn modelId="{05F90AFB-C625-4A35-BFD3-6063B0DBDBB1}" type="presParOf" srcId="{86DBD685-4E9F-4113-AECB-029909B7CCA1}" destId="{10AFD01F-0C50-49B5-BBA4-63F6B3C0EBE5}"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8E55E-F9F3-4981-BCEE-5D7BA43DD5DB}">
      <dsp:nvSpPr>
        <dsp:cNvPr id="0" name=""/>
        <dsp:cNvSpPr/>
      </dsp:nvSpPr>
      <dsp:spPr>
        <a:xfrm>
          <a:off x="0" y="829193"/>
          <a:ext cx="10620000" cy="16143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853948"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pPr>
          <a:r>
            <a:rPr lang="it-IT" sz="2200" kern="1200" noProof="0" dirty="0">
              <a:latin typeface="Helvetica Neue"/>
            </a:rPr>
            <a:t>Una cultura dell'apertura da rafforzare attraverso la diffusione di idee innovative pregresse a supporto del comportamento imprenditoriale.</a:t>
          </a:r>
          <a:endParaRPr lang="en-US" sz="2200" kern="1200" noProof="0" dirty="0">
            <a:latin typeface="Helvetica Neue"/>
          </a:endParaRPr>
        </a:p>
      </dsp:txBody>
      <dsp:txXfrm>
        <a:off x="0" y="829193"/>
        <a:ext cx="10620000" cy="1614375"/>
      </dsp:txXfrm>
    </dsp:sp>
    <dsp:sp modelId="{4764129B-7761-4B95-A03D-502AE032A78A}">
      <dsp:nvSpPr>
        <dsp:cNvPr id="0" name=""/>
        <dsp:cNvSpPr/>
      </dsp:nvSpPr>
      <dsp:spPr>
        <a:xfrm>
          <a:off x="531000" y="6321"/>
          <a:ext cx="8461750" cy="1428032"/>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a:rPr>
            <a:t> Mancanza di comunicazione per quanto riguarda il livello di libertà imprenditoriale per i professionisti junior</a:t>
          </a:r>
          <a:endParaRPr lang="en-IE" sz="2400" kern="1200" noProof="0" dirty="0">
            <a:latin typeface="Helvetica Neue"/>
          </a:endParaRPr>
        </a:p>
      </dsp:txBody>
      <dsp:txXfrm>
        <a:off x="600711" y="76032"/>
        <a:ext cx="8322328" cy="1288610"/>
      </dsp:txXfrm>
    </dsp:sp>
    <dsp:sp modelId="{708B0FF5-326D-47CA-8907-B37CB19FA87D}">
      <dsp:nvSpPr>
        <dsp:cNvPr id="0" name=""/>
        <dsp:cNvSpPr/>
      </dsp:nvSpPr>
      <dsp:spPr>
        <a:xfrm>
          <a:off x="0" y="3270128"/>
          <a:ext cx="10620000" cy="21955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4230" tIns="853948" rIns="824230" bIns="156464" numCol="1" spcCol="1270" anchor="t" anchorCtr="0">
          <a:noAutofit/>
        </a:bodyPr>
        <a:lstStyle/>
        <a:p>
          <a:pPr marL="228600" lvl="1" indent="-228600" algn="l" defTabSz="977900">
            <a:lnSpc>
              <a:spcPct val="90000"/>
            </a:lnSpc>
            <a:spcBef>
              <a:spcPct val="0"/>
            </a:spcBef>
            <a:spcAft>
              <a:spcPct val="15000"/>
            </a:spcAft>
            <a:buFontTx/>
            <a:buBlip>
              <a:blip xmlns:r="http://schemas.openxmlformats.org/officeDocument/2006/relationships" r:embed="rId1"/>
            </a:buBlip>
          </a:pPr>
          <a:r>
            <a:rPr lang="en-US" sz="2200" kern="1200" noProof="0" dirty="0">
              <a:latin typeface="Helvetica Neue"/>
            </a:rPr>
            <a:t>L’Intrapreneurship </a:t>
          </a:r>
          <a:r>
            <a:rPr lang="it-IT" sz="2200" kern="1200" noProof="0" dirty="0">
              <a:latin typeface="Helvetica Neue"/>
            </a:rPr>
            <a:t>è spesso vista come uno sforzo di squadra e la collaborazione è la chiave, non tutte le revisioni delle prestazioni delle nostre istanze tengono adeguatamente conto dell'importanza dei professionisti imprenditoriali che lavorano come una squadra.</a:t>
          </a:r>
          <a:endParaRPr lang="en-US" sz="2200" kern="1200" noProof="0" dirty="0">
            <a:latin typeface="Helvetica Neue"/>
          </a:endParaRPr>
        </a:p>
      </dsp:txBody>
      <dsp:txXfrm>
        <a:off x="0" y="3270128"/>
        <a:ext cx="10620000" cy="2195550"/>
      </dsp:txXfrm>
    </dsp:sp>
    <dsp:sp modelId="{5368F5F0-0155-4F7D-A6DE-89E67052E07A}">
      <dsp:nvSpPr>
        <dsp:cNvPr id="0" name=""/>
        <dsp:cNvSpPr/>
      </dsp:nvSpPr>
      <dsp:spPr>
        <a:xfrm>
          <a:off x="531000" y="2664968"/>
          <a:ext cx="8461750" cy="1210320"/>
        </a:xfrm>
        <a:prstGeom prst="roundRect">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988" tIns="0" rIns="280988" bIns="0" numCol="1" spcCol="1270" anchor="ctr" anchorCtr="0">
          <a:noAutofit/>
        </a:bodyPr>
        <a:lstStyle/>
        <a:p>
          <a:pPr marL="0" lvl="0" indent="0" algn="l" defTabSz="1066800">
            <a:lnSpc>
              <a:spcPct val="90000"/>
            </a:lnSpc>
            <a:spcBef>
              <a:spcPct val="0"/>
            </a:spcBef>
            <a:spcAft>
              <a:spcPct val="35000"/>
            </a:spcAft>
            <a:buNone/>
          </a:pPr>
          <a:r>
            <a:rPr lang="it-IT" sz="2400" kern="1200" noProof="0" dirty="0">
              <a:latin typeface="Helvetica Neue"/>
            </a:rPr>
            <a:t>Enfasi sulle entrate personali individuali piuttosto che sulla collaborazione </a:t>
          </a:r>
          <a:endParaRPr lang="en-IE" sz="2400" kern="1200" noProof="0" dirty="0">
            <a:latin typeface="Helvetica Neue"/>
          </a:endParaRPr>
        </a:p>
      </dsp:txBody>
      <dsp:txXfrm>
        <a:off x="590083" y="2724051"/>
        <a:ext cx="8343584" cy="1092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2620" y="232706"/>
          <a:ext cx="3788179" cy="4466587"/>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noProof="0" dirty="0">
              <a:latin typeface="Helvetica Neue"/>
              <a:ea typeface="Microsoft Sans Serif" panose="020B0604020202020204" pitchFamily="34" charset="0"/>
              <a:cs typeface="Microsoft Sans Serif" panose="020B0604020202020204" pitchFamily="34" charset="0"/>
            </a:rPr>
            <a:t>Le organizzazioni dovrebbero fornire lo stesso peso ai ricavi individuali, al supporto per gli impegni di altri professionisti e a fattori significativi al fine di enfatizzare il valore della cooperazione. </a:t>
          </a:r>
          <a:endParaRPr lang="en-IE" sz="2400" kern="1200" noProof="0" dirty="0">
            <a:latin typeface="Helvetica Neue"/>
            <a:ea typeface="Microsoft Sans Serif" panose="020B0604020202020204" pitchFamily="34" charset="0"/>
            <a:cs typeface="Microsoft Sans Serif" panose="020B0604020202020204" pitchFamily="34" charset="0"/>
          </a:endParaRPr>
        </a:p>
      </dsp:txBody>
      <dsp:txXfrm>
        <a:off x="113572" y="343658"/>
        <a:ext cx="3566275" cy="4244683"/>
      </dsp:txXfrm>
    </dsp:sp>
    <dsp:sp modelId="{B049AB22-CB79-4239-957A-264D6567709F}">
      <dsp:nvSpPr>
        <dsp:cNvPr id="0" name=""/>
        <dsp:cNvSpPr/>
      </dsp:nvSpPr>
      <dsp:spPr>
        <a:xfrm rot="790">
          <a:off x="4081774" y="2116226"/>
          <a:ext cx="616865" cy="70069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noProof="0" dirty="0"/>
        </a:p>
      </dsp:txBody>
      <dsp:txXfrm>
        <a:off x="4081774" y="2256344"/>
        <a:ext cx="431806" cy="420415"/>
      </dsp:txXfrm>
    </dsp:sp>
    <dsp:sp modelId="{1A51DBB4-CE49-4EA3-A0A1-EC878643DC16}">
      <dsp:nvSpPr>
        <dsp:cNvPr id="0" name=""/>
        <dsp:cNvSpPr/>
      </dsp:nvSpPr>
      <dsp:spPr>
        <a:xfrm>
          <a:off x="4954696" y="233733"/>
          <a:ext cx="2825375" cy="44665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noProof="0" dirty="0">
              <a:latin typeface="Helvetica Neue"/>
              <a:ea typeface="Microsoft Sans Serif" panose="020B0604020202020204" pitchFamily="34" charset="0"/>
              <a:cs typeface="Microsoft Sans Serif" panose="020B0604020202020204" pitchFamily="34" charset="0"/>
            </a:rPr>
            <a:t>È essenziale dare agli imprenditori esperti con una prospettiva a lungo termine più tempo per realizzare i loro investimenti, nonché per esplorare ed espandersi in altri mercati e settori di servizi. </a:t>
          </a:r>
          <a:endParaRPr lang="en-IE" sz="2400" kern="1200" noProof="0" dirty="0">
            <a:latin typeface="Helvetica Neue"/>
            <a:ea typeface="Microsoft Sans Serif" panose="020B0604020202020204" pitchFamily="34" charset="0"/>
            <a:cs typeface="Microsoft Sans Serif" panose="020B0604020202020204" pitchFamily="34" charset="0"/>
          </a:endParaRPr>
        </a:p>
      </dsp:txBody>
      <dsp:txXfrm>
        <a:off x="5037448" y="316485"/>
        <a:ext cx="2659871" cy="4301083"/>
      </dsp:txXfrm>
    </dsp:sp>
    <dsp:sp modelId="{47A2ED89-F85C-457C-9DF5-60B1283D7CEC}">
      <dsp:nvSpPr>
        <dsp:cNvPr id="0" name=""/>
        <dsp:cNvSpPr/>
      </dsp:nvSpPr>
      <dsp:spPr>
        <a:xfrm rot="21599099">
          <a:off x="8054173" y="2116162"/>
          <a:ext cx="581094" cy="7006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noProof="0" dirty="0"/>
        </a:p>
      </dsp:txBody>
      <dsp:txXfrm>
        <a:off x="8054173" y="2256324"/>
        <a:ext cx="406766" cy="420415"/>
      </dsp:txXfrm>
    </dsp:sp>
    <dsp:sp modelId="{361931FD-1DED-4571-8576-DC40683A8DA4}">
      <dsp:nvSpPr>
        <dsp:cNvPr id="0" name=""/>
        <dsp:cNvSpPr/>
      </dsp:nvSpPr>
      <dsp:spPr>
        <a:xfrm>
          <a:off x="8876476" y="232706"/>
          <a:ext cx="2825375" cy="44665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noProof="0" dirty="0">
              <a:latin typeface="Helvetica Neue"/>
              <a:ea typeface="Microsoft Sans Serif" panose="020B0604020202020204" pitchFamily="34" charset="0"/>
              <a:cs typeface="Microsoft Sans Serif" panose="020B0604020202020204" pitchFamily="34" charset="0"/>
            </a:rPr>
            <a:t> Le riunioni interne con i partner e il riconoscimento pubblico non dovrebbero essere focalizzati solo sulla realizzazione individuale, ma anche sul lavoro di gruppo imprenditoriale.</a:t>
          </a:r>
          <a:endParaRPr lang="en-IE" sz="2400" kern="1200" noProof="0" dirty="0">
            <a:latin typeface="Helvetica Neue"/>
            <a:ea typeface="Microsoft Sans Serif" panose="020B0604020202020204" pitchFamily="34" charset="0"/>
            <a:cs typeface="Microsoft Sans Serif" panose="020B0604020202020204" pitchFamily="34" charset="0"/>
          </a:endParaRPr>
        </a:p>
      </dsp:txBody>
      <dsp:txXfrm>
        <a:off x="8959228" y="315458"/>
        <a:ext cx="2659871" cy="4301083"/>
      </dsp:txXfrm>
    </dsp:sp>
    <dsp:sp modelId="{1A00E249-D9AA-41E8-A4CE-7044BF31277E}">
      <dsp:nvSpPr>
        <dsp:cNvPr id="0" name=""/>
        <dsp:cNvSpPr/>
      </dsp:nvSpPr>
      <dsp:spPr>
        <a:xfrm>
          <a:off x="11984390" y="2115653"/>
          <a:ext cx="598979" cy="7006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n-US" sz="3000" kern="1200" noProof="0" dirty="0"/>
        </a:p>
      </dsp:txBody>
      <dsp:txXfrm>
        <a:off x="11984390" y="2255792"/>
        <a:ext cx="419285" cy="420415"/>
      </dsp:txXfrm>
    </dsp:sp>
    <dsp:sp modelId="{BEFF05DD-BC54-49FA-ABC3-1F8158BEDE33}">
      <dsp:nvSpPr>
        <dsp:cNvPr id="0" name=""/>
        <dsp:cNvSpPr/>
      </dsp:nvSpPr>
      <dsp:spPr>
        <a:xfrm>
          <a:off x="12832003" y="232706"/>
          <a:ext cx="2825375" cy="4466587"/>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it-IT" sz="2400" kern="1200" noProof="0" dirty="0">
              <a:latin typeface="Helvetica Neue"/>
              <a:ea typeface="Microsoft Sans Serif" panose="020B0604020202020204" pitchFamily="34" charset="0"/>
              <a:cs typeface="Microsoft Sans Serif" panose="020B0604020202020204" pitchFamily="34" charset="0"/>
            </a:rPr>
            <a:t>Le aziende devono esercitare coraggio nel valutare opzioni strutturali alternative per mantenere brillanti giovani professionisti</a:t>
          </a:r>
          <a:endParaRPr lang="en-IE" sz="2400" kern="1200" noProof="0" dirty="0">
            <a:latin typeface="Helvetica Neue"/>
            <a:ea typeface="Microsoft Sans Serif" panose="020B0604020202020204" pitchFamily="34" charset="0"/>
            <a:cs typeface="Microsoft Sans Serif" panose="020B0604020202020204" pitchFamily="34" charset="0"/>
          </a:endParaRPr>
        </a:p>
      </dsp:txBody>
      <dsp:txXfrm>
        <a:off x="12914755" y="315458"/>
        <a:ext cx="2659871" cy="43010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0A97CA-7016-4E1E-9085-87FFAE26376F}">
      <dsp:nvSpPr>
        <dsp:cNvPr id="0" name=""/>
        <dsp:cNvSpPr/>
      </dsp:nvSpPr>
      <dsp:spPr>
        <a:xfrm>
          <a:off x="11984" y="990339"/>
          <a:ext cx="2304006" cy="3203321"/>
        </a:xfrm>
        <a:prstGeom prst="roundRect">
          <a:avLst>
            <a:gd name="adj" fmla="val 10000"/>
          </a:avLst>
        </a:prstGeom>
        <a:solidFill>
          <a:srgbClr val="4D94B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kern="1200" noProof="0" dirty="0">
              <a:latin typeface="Helvetica Neue" panose="020B0604020202020204"/>
              <a:ea typeface="Microsoft Sans Serif" panose="020B0604020202020204" pitchFamily="34" charset="0"/>
              <a:cs typeface="Microsoft Sans Serif" panose="020B0604020202020204" pitchFamily="34" charset="0"/>
            </a:rPr>
            <a:t>Assicurarsi di attenersi ai tempi di revisione concordati se si desidera tenere adeguatamente i vostri </a:t>
          </a:r>
          <a:r>
            <a:rPr lang="it-IT" sz="2200" kern="1200" noProof="0" dirty="0" err="1">
              <a:latin typeface="Helvetica Neue" panose="020B0604020202020204"/>
              <a:ea typeface="Microsoft Sans Serif" panose="020B0604020202020204" pitchFamily="34" charset="0"/>
              <a:cs typeface="Microsoft Sans Serif" panose="020B0604020202020204" pitchFamily="34" charset="0"/>
            </a:rPr>
            <a:t>intrapreneurs</a:t>
          </a:r>
          <a:r>
            <a:rPr lang="it-IT" sz="2200" kern="1200" noProof="0" dirty="0">
              <a:latin typeface="Helvetica Neue" panose="020B0604020202020204"/>
              <a:ea typeface="Microsoft Sans Serif" panose="020B0604020202020204" pitchFamily="34" charset="0"/>
              <a:cs typeface="Microsoft Sans Serif" panose="020B0604020202020204" pitchFamily="34" charset="0"/>
            </a:rPr>
            <a:t> responsabili</a:t>
          </a:r>
        </a:p>
      </dsp:txBody>
      <dsp:txXfrm>
        <a:off x="79466" y="1057821"/>
        <a:ext cx="2169042" cy="3068357"/>
      </dsp:txXfrm>
    </dsp:sp>
    <dsp:sp modelId="{B049AB22-CB79-4239-957A-264D6567709F}">
      <dsp:nvSpPr>
        <dsp:cNvPr id="0" name=""/>
        <dsp:cNvSpPr/>
      </dsp:nvSpPr>
      <dsp:spPr>
        <a:xfrm>
          <a:off x="2526262" y="2331263"/>
          <a:ext cx="445775" cy="521473"/>
        </a:xfrm>
        <a:prstGeom prst="rightArrow">
          <a:avLst>
            <a:gd name="adj1" fmla="val 60000"/>
            <a:gd name="adj2" fmla="val 50000"/>
          </a:avLst>
        </a:prstGeom>
        <a:solidFill>
          <a:srgbClr val="4D94B7"/>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it-IT" sz="2400" kern="1200" noProof="0" dirty="0"/>
        </a:p>
      </dsp:txBody>
      <dsp:txXfrm>
        <a:off x="2526262" y="2435558"/>
        <a:ext cx="312043" cy="312883"/>
      </dsp:txXfrm>
    </dsp:sp>
    <dsp:sp modelId="{BEFF05DD-BC54-49FA-ABC3-1F8158BEDE33}">
      <dsp:nvSpPr>
        <dsp:cNvPr id="0" name=""/>
        <dsp:cNvSpPr/>
      </dsp:nvSpPr>
      <dsp:spPr>
        <a:xfrm>
          <a:off x="3157076" y="990339"/>
          <a:ext cx="1928209" cy="3203321"/>
        </a:xfrm>
        <a:prstGeom prst="roundRect">
          <a:avLst>
            <a:gd name="adj" fmla="val 10000"/>
          </a:avLst>
        </a:prstGeom>
        <a:solidFill>
          <a:srgbClr val="78B17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kern="1200" noProof="0" dirty="0">
              <a:latin typeface="Helvetica Neue" panose="020B0604020202020204"/>
              <a:ea typeface="Microsoft Sans Serif" panose="020B0604020202020204" pitchFamily="34" charset="0"/>
              <a:cs typeface="Microsoft Sans Serif" panose="020B0604020202020204" pitchFamily="34" charset="0"/>
            </a:rPr>
            <a:t>Utilizza le recensioni per rafforzare la tua posizione di consulente affidabile</a:t>
          </a:r>
          <a:endParaRPr lang="it-IT" sz="2400" kern="1200" noProof="0" dirty="0">
            <a:latin typeface="Helvetica Neue" panose="020B0604020202020204"/>
          </a:endParaRPr>
        </a:p>
      </dsp:txBody>
      <dsp:txXfrm>
        <a:off x="3213551" y="1046814"/>
        <a:ext cx="1815259" cy="3090371"/>
      </dsp:txXfrm>
    </dsp:sp>
    <dsp:sp modelId="{3703EE76-B3B5-46AA-A5D5-72A92C20F269}">
      <dsp:nvSpPr>
        <dsp:cNvPr id="0" name=""/>
        <dsp:cNvSpPr/>
      </dsp:nvSpPr>
      <dsp:spPr>
        <a:xfrm>
          <a:off x="5295558" y="2331263"/>
          <a:ext cx="445775" cy="521473"/>
        </a:xfrm>
        <a:prstGeom prst="rightArrow">
          <a:avLst>
            <a:gd name="adj1" fmla="val 60000"/>
            <a:gd name="adj2" fmla="val 50000"/>
          </a:avLst>
        </a:prstGeom>
        <a:solidFill>
          <a:srgbClr val="78B17A"/>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it-IT" sz="2400" kern="1200" noProof="0" dirty="0"/>
        </a:p>
      </dsp:txBody>
      <dsp:txXfrm>
        <a:off x="5295558" y="2435558"/>
        <a:ext cx="312043" cy="312883"/>
      </dsp:txXfrm>
    </dsp:sp>
    <dsp:sp modelId="{D74DD934-AFAA-4200-85A6-D99B1BD1E306}">
      <dsp:nvSpPr>
        <dsp:cNvPr id="0" name=""/>
        <dsp:cNvSpPr/>
      </dsp:nvSpPr>
      <dsp:spPr>
        <a:xfrm>
          <a:off x="5926372" y="990339"/>
          <a:ext cx="2490896" cy="3203321"/>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kern="1200" noProof="0" dirty="0">
              <a:latin typeface="Helvetica Neue" panose="020B0604020202020204"/>
              <a:ea typeface="Microsoft Sans Serif" panose="020B0604020202020204" pitchFamily="34" charset="0"/>
              <a:cs typeface="Microsoft Sans Serif" panose="020B0604020202020204" pitchFamily="34" charset="0"/>
            </a:rPr>
            <a:t>Decidi su nuovi obiettivi e finanziamenti guidando delicatamente il team nel giusto percorso</a:t>
          </a:r>
          <a:endParaRPr lang="it-IT" sz="2200" kern="1200" noProof="0" dirty="0">
            <a:latin typeface="Helvetica Neue" panose="020B0604020202020204"/>
          </a:endParaRPr>
        </a:p>
      </dsp:txBody>
      <dsp:txXfrm>
        <a:off x="5999328" y="1063295"/>
        <a:ext cx="2344984" cy="3057409"/>
      </dsp:txXfrm>
    </dsp:sp>
    <dsp:sp modelId="{5E582A72-72C0-41B8-A2AD-2916C50BDD9A}">
      <dsp:nvSpPr>
        <dsp:cNvPr id="0" name=""/>
        <dsp:cNvSpPr/>
      </dsp:nvSpPr>
      <dsp:spPr>
        <a:xfrm>
          <a:off x="8627539" y="2331263"/>
          <a:ext cx="445775" cy="5214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it-IT" sz="2200" kern="1200" noProof="0" dirty="0"/>
        </a:p>
      </dsp:txBody>
      <dsp:txXfrm>
        <a:off x="8627539" y="2435558"/>
        <a:ext cx="312043" cy="312883"/>
      </dsp:txXfrm>
    </dsp:sp>
    <dsp:sp modelId="{AED5F8EC-C5A6-442A-8C3C-1FA41DD78C22}">
      <dsp:nvSpPr>
        <dsp:cNvPr id="0" name=""/>
        <dsp:cNvSpPr/>
      </dsp:nvSpPr>
      <dsp:spPr>
        <a:xfrm>
          <a:off x="9258354" y="990339"/>
          <a:ext cx="3046075" cy="3203321"/>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kern="1200" noProof="0" dirty="0">
              <a:latin typeface="Helvetica Neue" panose="020B0604020202020204"/>
              <a:ea typeface="Microsoft Sans Serif" panose="020B0604020202020204" pitchFamily="34" charset="0"/>
              <a:cs typeface="Microsoft Sans Serif" panose="020B0604020202020204" pitchFamily="34" charset="0"/>
            </a:rPr>
            <a:t>Se ritieni che il progetto sia giunto alla sua conclusione, è tuo compito terminarlo e aiutare gli </a:t>
          </a:r>
          <a:r>
            <a:rPr lang="it-IT" sz="2200" kern="1200" noProof="0" dirty="0" err="1">
              <a:latin typeface="Helvetica Neue" panose="020B0604020202020204"/>
              <a:ea typeface="Microsoft Sans Serif" panose="020B0604020202020204" pitchFamily="34" charset="0"/>
              <a:cs typeface="Microsoft Sans Serif" panose="020B0604020202020204" pitchFamily="34" charset="0"/>
            </a:rPr>
            <a:t>intrapreneurs</a:t>
          </a:r>
          <a:r>
            <a:rPr lang="it-IT" sz="2200" kern="1200" noProof="0" dirty="0">
              <a:latin typeface="Helvetica Neue" panose="020B0604020202020204"/>
              <a:ea typeface="Microsoft Sans Serif" panose="020B0604020202020204" pitchFamily="34" charset="0"/>
              <a:cs typeface="Microsoft Sans Serif" panose="020B0604020202020204" pitchFamily="34" charset="0"/>
            </a:rPr>
            <a:t> a passare al loro prossimo sforzo</a:t>
          </a:r>
          <a:endParaRPr lang="it-IT" sz="2400" kern="1200" noProof="0" dirty="0">
            <a:latin typeface="Helvetica Neue" panose="020B0604020202020204"/>
            <a:ea typeface="Microsoft Sans Serif" panose="020B0604020202020204" pitchFamily="34" charset="0"/>
            <a:cs typeface="Microsoft Sans Serif" panose="020B0604020202020204" pitchFamily="34" charset="0"/>
          </a:endParaRPr>
        </a:p>
      </dsp:txBody>
      <dsp:txXfrm>
        <a:off x="9347570" y="1079555"/>
        <a:ext cx="2867643" cy="3024889"/>
      </dsp:txXfrm>
    </dsp:sp>
    <dsp:sp modelId="{6CE14338-2AC7-4F7E-8502-7F23EB8E5BD9}">
      <dsp:nvSpPr>
        <dsp:cNvPr id="0" name=""/>
        <dsp:cNvSpPr/>
      </dsp:nvSpPr>
      <dsp:spPr>
        <a:xfrm>
          <a:off x="12514701" y="2331263"/>
          <a:ext cx="445775" cy="52147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it-IT" sz="2200" kern="1200" noProof="0" dirty="0"/>
        </a:p>
      </dsp:txBody>
      <dsp:txXfrm>
        <a:off x="12514701" y="2435558"/>
        <a:ext cx="312043" cy="312883"/>
      </dsp:txXfrm>
    </dsp:sp>
    <dsp:sp modelId="{10AFD01F-0C50-49B5-BBA4-63F6B3C0EBE5}">
      <dsp:nvSpPr>
        <dsp:cNvPr id="0" name=""/>
        <dsp:cNvSpPr/>
      </dsp:nvSpPr>
      <dsp:spPr>
        <a:xfrm>
          <a:off x="13145515" y="990339"/>
          <a:ext cx="2574500" cy="3203321"/>
        </a:xfrm>
        <a:prstGeom prst="roundRect">
          <a:avLst>
            <a:gd name="adj" fmla="val 10000"/>
          </a:avLst>
        </a:prstGeom>
        <a:solidFill>
          <a:srgbClr val="AED63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it-IT" sz="2200" kern="1200" noProof="0" dirty="0">
              <a:latin typeface="Helvetica Neue" panose="020B0604020202020204"/>
              <a:ea typeface="Microsoft Sans Serif" panose="020B0604020202020204" pitchFamily="34" charset="0"/>
              <a:cs typeface="Microsoft Sans Serif" panose="020B0604020202020204" pitchFamily="34" charset="0"/>
            </a:rPr>
            <a:t>Non penalizzare mai i tuoi </a:t>
          </a:r>
          <a:r>
            <a:rPr lang="it-IT" sz="2200" kern="1200" noProof="0" dirty="0" err="1">
              <a:latin typeface="Helvetica Neue" panose="020B0604020202020204"/>
              <a:ea typeface="Microsoft Sans Serif" panose="020B0604020202020204" pitchFamily="34" charset="0"/>
              <a:cs typeface="Microsoft Sans Serif" panose="020B0604020202020204" pitchFamily="34" charset="0"/>
            </a:rPr>
            <a:t>intrapreneurs</a:t>
          </a:r>
          <a:r>
            <a:rPr lang="it-IT" sz="2200" kern="1200" noProof="0" dirty="0">
              <a:latin typeface="Helvetica Neue" panose="020B0604020202020204"/>
              <a:ea typeface="Microsoft Sans Serif" panose="020B0604020202020204" pitchFamily="34" charset="0"/>
              <a:cs typeface="Microsoft Sans Serif" panose="020B0604020202020204" pitchFamily="34" charset="0"/>
            </a:rPr>
            <a:t> se un progetto non funziona. La maggior parte degli sforzi intraprendenti fallisce</a:t>
          </a:r>
          <a:endParaRPr lang="it-IT" sz="2200" kern="1200" noProof="0" dirty="0">
            <a:latin typeface="Helvetica Neue" panose="020B0604020202020204"/>
          </a:endParaRPr>
        </a:p>
      </dsp:txBody>
      <dsp:txXfrm>
        <a:off x="13220920" y="1065744"/>
        <a:ext cx="2423690" cy="305251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dirty="0"/>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dirty="0"/>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dirty="0"/>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dirty="0"/>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224C3282-B3AE-4A99-BAF5-A2BE9A86BDC0}" type="slidenum">
              <a:rPr lang="es-ES" smtClean="0"/>
              <a:t>1</a:t>
            </a:fld>
            <a:endParaRPr lang="es-ES" dirty="0"/>
          </a:p>
        </p:txBody>
      </p:sp>
    </p:spTree>
    <p:extLst>
      <p:ext uri="{BB962C8B-B14F-4D97-AF65-F5344CB8AC3E}">
        <p14:creationId xmlns:p14="http://schemas.microsoft.com/office/powerpoint/2010/main" val="1282039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29</a:t>
            </a:fld>
            <a:endParaRPr dirty="0"/>
          </a:p>
        </p:txBody>
      </p:sp>
    </p:spTree>
    <p:extLst>
      <p:ext uri="{BB962C8B-B14F-4D97-AF65-F5344CB8AC3E}">
        <p14:creationId xmlns:p14="http://schemas.microsoft.com/office/powerpoint/2010/main" val="2716644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30</a:t>
            </a:fld>
            <a:endParaRPr dirty="0"/>
          </a:p>
        </p:txBody>
      </p:sp>
    </p:spTree>
    <p:extLst>
      <p:ext uri="{BB962C8B-B14F-4D97-AF65-F5344CB8AC3E}">
        <p14:creationId xmlns:p14="http://schemas.microsoft.com/office/powerpoint/2010/main" val="3412162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31</a:t>
            </a:fld>
            <a:endParaRPr dirty="0"/>
          </a:p>
        </p:txBody>
      </p:sp>
    </p:spTree>
    <p:extLst>
      <p:ext uri="{BB962C8B-B14F-4D97-AF65-F5344CB8AC3E}">
        <p14:creationId xmlns:p14="http://schemas.microsoft.com/office/powerpoint/2010/main" val="3076345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32</a:t>
            </a:fld>
            <a:endParaRPr dirty="0"/>
          </a:p>
        </p:txBody>
      </p:sp>
    </p:spTree>
    <p:extLst>
      <p:ext uri="{BB962C8B-B14F-4D97-AF65-F5344CB8AC3E}">
        <p14:creationId xmlns:p14="http://schemas.microsoft.com/office/powerpoint/2010/main" val="3516178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jpe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userDrawn="1"/>
        </p:nvPicPr>
        <p:blipFill>
          <a:blip r:embed="rId5"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8" name="bg object 18"/>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6" name="object 4">
            <a:extLst>
              <a:ext uri="{FF2B5EF4-FFF2-40B4-BE49-F238E27FC236}">
                <a16:creationId xmlns:a16="http://schemas.microsoft.com/office/drawing/2014/main" id="{88ECF8A8-C411-4090-98E1-07705AA71495}"/>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9"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5670B28C-10C9-D66D-813F-E0A177E249B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071A0BCB-5D80-0760-B04B-09C66C9B9188}"/>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1DCD2AA8-D7A9-8AEA-C540-736848973AF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8" name="object 3">
            <a:extLst>
              <a:ext uri="{FF2B5EF4-FFF2-40B4-BE49-F238E27FC236}">
                <a16:creationId xmlns:a16="http://schemas.microsoft.com/office/drawing/2014/main" id="{B0F32C39-276F-418A-9B97-B0032C4F5E3C}"/>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1" name="object 6">
            <a:extLst>
              <a:ext uri="{FF2B5EF4-FFF2-40B4-BE49-F238E27FC236}">
                <a16:creationId xmlns:a16="http://schemas.microsoft.com/office/drawing/2014/main" id="{76CD63D4-EE58-4D93-AA5C-3B3B3AB4E24E}"/>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12" name="object 7">
            <a:extLst>
              <a:ext uri="{FF2B5EF4-FFF2-40B4-BE49-F238E27FC236}">
                <a16:creationId xmlns:a16="http://schemas.microsoft.com/office/drawing/2014/main" id="{89B1340D-3E00-4BD7-961B-E87C3E8DE389}"/>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3" name="object 8">
            <a:extLst>
              <a:ext uri="{FF2B5EF4-FFF2-40B4-BE49-F238E27FC236}">
                <a16:creationId xmlns:a16="http://schemas.microsoft.com/office/drawing/2014/main" id="{88424E79-4007-4876-9AF9-3C745F6F8540}"/>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3" y="8451621"/>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4E6B2FCC-57FE-D8C6-91C4-A4E4E228F87E}"/>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A05F649C-31AF-39C4-5489-09BA3D16937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BCCB2CC0-470B-115B-B96F-660D01EA2BD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754326"/>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3600" b="1" spc="-114" dirty="0">
                <a:solidFill>
                  <a:srgbClr val="4D94B7"/>
                </a:solidFill>
                <a:latin typeface="Helvetica Neue"/>
                <a:ea typeface="Microsoft Sans Serif" panose="020B0604020202020204" pitchFamily="34" charset="0"/>
                <a:cs typeface="Microsoft Sans Serif" panose="020B0604020202020204" pitchFamily="34" charset="0"/>
              </a:rPr>
              <a:t>Trovare l’equilibrio: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3600" b="1" spc="-114" dirty="0">
                <a:solidFill>
                  <a:srgbClr val="4D94B7"/>
                </a:solidFill>
                <a:latin typeface="Helvetica Neue"/>
                <a:ea typeface="Microsoft Sans Serif" panose="020B0604020202020204" pitchFamily="34" charset="0"/>
                <a:cs typeface="Microsoft Sans Serif" panose="020B0604020202020204" pitchFamily="34" charset="0"/>
              </a:rPr>
              <a:t>Gestione delle risorse e del tempo nelle microimprese e PMI intraprendenti</a:t>
            </a:r>
            <a:endParaRPr kumimoji="0" lang="en-US" sz="36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29475"/>
            <a:ext cx="6483600" cy="461665"/>
          </a:xfrm>
          <a:prstGeom prst="rect">
            <a:avLst/>
          </a:prstGeom>
          <a:noFill/>
        </p:spPr>
        <p:txBody>
          <a:bodyPr wrap="square">
            <a:noAutofit/>
          </a:bodyPr>
          <a:lstStyle/>
          <a:p>
            <a:pPr algn="ctr"/>
            <a:r>
              <a:rPr lang="en-US" sz="2400" b="1" i="0" u="none" strike="noStrike" dirty="0">
                <a:solidFill>
                  <a:srgbClr val="AED633"/>
                </a:solidFill>
                <a:effectLst/>
                <a:latin typeface="Helvetica Neue"/>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1569660"/>
          </a:xfrm>
          <a:prstGeom prst="rect">
            <a:avLst/>
          </a:prstGeom>
          <a:noFill/>
        </p:spPr>
        <p:txBody>
          <a:bodyPr wrap="square">
            <a:noAutofit/>
          </a:bodyPr>
          <a:lstStyle/>
          <a:p>
            <a:pPr algn="ctr"/>
            <a:r>
              <a:rPr lang="ig-NG" sz="4800" b="1" dirty="0">
                <a:solidFill>
                  <a:srgbClr val="4D94B7"/>
                </a:solidFill>
                <a:latin typeface="Helvetica Neue"/>
                <a:ea typeface="Microsoft Sans Serif" panose="020B0604020202020204" pitchFamily="34" charset="0"/>
                <a:cs typeface="Microsoft Sans Serif" panose="020B0604020202020204" pitchFamily="34" charset="0"/>
              </a:rPr>
              <a:t>Gestione degli intrapreneurs</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spc="-114" dirty="0">
                <a:solidFill>
                  <a:srgbClr val="AED633"/>
                </a:solidFill>
                <a:latin typeface="Helvetica Neue"/>
                <a:ea typeface="Microsoft Sans Serif" panose="020B0604020202020204" pitchFamily="34" charset="0"/>
                <a:cs typeface="Microsoft Sans Serif" panose="020B0604020202020204" pitchFamily="34" charset="0"/>
              </a:rPr>
              <a:t>Unità 2</a:t>
            </a:r>
            <a:endParaRPr kumimoji="0" lang="it-IT"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2.1 Gestione dei dipendenti innovativi</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2.2 </a:t>
            </a:r>
            <a:r>
              <a:rPr kumimoji="0" lang="it-IT" sz="2800" b="1" i="0" u="none" strike="noStrike" kern="1200" cap="none" spc="-114" normalizeH="0" baseline="0" dirty="0" err="1">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Intrapreneurship</a:t>
            </a: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 come sistema distinto</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2.3 Transizione al sistema intraprendente</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2.4</a:t>
            </a:r>
            <a:r>
              <a:rPr lang="it-IT"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 </a:t>
            </a: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Il mentore</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2.5 Sfide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2.6 Rimedi</a:t>
            </a:r>
          </a:p>
        </p:txBody>
      </p:sp>
    </p:spTree>
    <p:extLst>
      <p:ext uri="{BB962C8B-B14F-4D97-AF65-F5344CB8AC3E}">
        <p14:creationId xmlns:p14="http://schemas.microsoft.com/office/powerpoint/2010/main" val="408031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1395364" cy="830997"/>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2. </a:t>
            </a:r>
            <a:r>
              <a:rPr lang="ig-NG" sz="4800" b="1" dirty="0">
                <a:solidFill>
                  <a:srgbClr val="4D94B7"/>
                </a:solidFill>
                <a:latin typeface="Helvetica Neue"/>
                <a:ea typeface="Microsoft Sans Serif" panose="020B0604020202020204" pitchFamily="34" charset="0"/>
                <a:cs typeface="Microsoft Sans Serif" panose="020B0604020202020204" pitchFamily="34" charset="0"/>
              </a:rPr>
              <a:t>Gestione degli intrapreneurs</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524315"/>
          </a:xfrm>
          <a:prstGeom prst="rect">
            <a:avLst/>
          </a:prstGeom>
          <a:noFill/>
        </p:spPr>
        <p:txBody>
          <a:bodyPr wrap="square" rtlCol="0">
            <a:noAutofit/>
          </a:bodyPr>
          <a:lstStyle/>
          <a:p>
            <a:pPr>
              <a:spcAft>
                <a:spcPts val="600"/>
              </a:spcAft>
            </a:pPr>
            <a:r>
              <a:rPr lang="it-IT" sz="2400" dirty="0">
                <a:latin typeface="Helvetica Neue"/>
                <a:ea typeface="Microsoft Sans Serif" panose="020B0604020202020204" pitchFamily="34" charset="0"/>
                <a:cs typeface="Microsoft Sans Serif" panose="020B0604020202020204" pitchFamily="34" charset="0"/>
              </a:rPr>
              <a:t>Potrebbe essere difficile gestire individui creativi, innovativi e imprenditoriali; ha meno a che fare con convincere le persone a lavorare sodo o raggiungere scadenze e più a che fare con ottenere il massimo da loro e mantenerle motivate. </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Non importa quanto sia efficace il tuo piano, può sempre essere migliorato. Per un intrapreneur, l'apprendimento non si ferma mai, che si tratti di migliorare le competenze professionali, lo sviluppo personale o aziendale, la gestione del tempo o la qualità della vita. Siate sempre consapevoli dei compiti che richiedono troppo tempo o che richiedono troppa attenzione e lavorate per semplificarli o migliorarli per il vostro intrapreneur. </a:t>
            </a: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 </a:t>
            </a: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Ora esamineremo i vari elementi di questo tipo di gestione del personale ed esamineremo le strategie per ottenere il massimo dai vostri dipendenti.</a:t>
            </a:r>
            <a:endParaRPr lang="en-US" sz="2400" dirty="0">
              <a:latin typeface="Helvetica Neue"/>
              <a:ea typeface="Microsoft Sans Serif" panose="020B0604020202020204" pitchFamily="34" charset="0"/>
              <a:cs typeface="Microsoft Sans Serif" panose="020B0604020202020204" pitchFamily="34" charset="0"/>
            </a:endParaRPr>
          </a:p>
          <a:p>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CuadroTexto 2">
            <a:extLst>
              <a:ext uri="{FF2B5EF4-FFF2-40B4-BE49-F238E27FC236}">
                <a16:creationId xmlns:a16="http://schemas.microsoft.com/office/drawing/2014/main" id="{0E8CD706-BCFB-120F-4BB9-F2B4C36DB904}"/>
              </a:ext>
            </a:extLst>
          </p:cNvPr>
          <p:cNvSpPr txBox="1"/>
          <p:nvPr/>
        </p:nvSpPr>
        <p:spPr>
          <a:xfrm>
            <a:off x="1295400" y="2304000"/>
            <a:ext cx="143256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2.1 Gestione dei dipendenti innovativi</a:t>
            </a:r>
          </a:p>
        </p:txBody>
      </p:sp>
    </p:spTree>
    <p:extLst>
      <p:ext uri="{BB962C8B-B14F-4D97-AF65-F5344CB8AC3E}">
        <p14:creationId xmlns:p14="http://schemas.microsoft.com/office/powerpoint/2010/main" val="171861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416320"/>
          </a:xfrm>
          <a:prstGeom prst="rect">
            <a:avLst/>
          </a:prstGeom>
          <a:noFill/>
        </p:spPr>
        <p:txBody>
          <a:bodyPr wrap="square" rtlCol="0">
            <a:noAutofit/>
          </a:bodyPr>
          <a:lstStyle/>
          <a:p>
            <a:pPr>
              <a:spcAft>
                <a:spcPts val="600"/>
              </a:spcAft>
            </a:pPr>
            <a:r>
              <a:rPr lang="it-IT" sz="2400" dirty="0">
                <a:latin typeface="Helvetica Neue"/>
                <a:ea typeface="Microsoft Sans Serif" panose="020B0604020202020204" pitchFamily="34" charset="0"/>
                <a:cs typeface="Microsoft Sans Serif" panose="020B0604020202020204" pitchFamily="34" charset="0"/>
              </a:rPr>
              <a:t>È </a:t>
            </a:r>
            <a:r>
              <a:rPr lang="ig-NG" sz="2400" dirty="0">
                <a:latin typeface="Helvetica Neue"/>
                <a:ea typeface="Microsoft Sans Serif" panose="020B0604020202020204" pitchFamily="34" charset="0"/>
                <a:cs typeface="Microsoft Sans Serif" panose="020B0604020202020204" pitchFamily="34" charset="0"/>
              </a:rPr>
              <a:t>necessario costruire l'intrapreneurship come sistema distinto che potrebbe essere creato e offerto a coloro che cercano di affrontare nuove sfide. </a:t>
            </a: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 </a:t>
            </a: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Se non è integrato nel piano di innovazione, sarà rapidamente respinto come "semplicemente un altro esperimento".</a:t>
            </a:r>
          </a:p>
          <a:p>
            <a:pPr>
              <a:spcAft>
                <a:spcPts val="600"/>
              </a:spcAft>
            </a:pPr>
            <a:endParaRPr lang="en-US" sz="2400" dirty="0">
              <a:latin typeface="Helvetica Neue"/>
              <a:ea typeface="Microsoft Sans Serif" panose="020B0604020202020204" pitchFamily="34" charset="0"/>
              <a:cs typeface="Microsoft Sans Serif" panose="020B0604020202020204" pitchFamily="34" charset="0"/>
            </a:endParaRPr>
          </a:p>
          <a:p>
            <a:pPr lvl="1">
              <a:spcAft>
                <a:spcPts val="600"/>
              </a:spcAft>
            </a:pPr>
            <a:r>
              <a:rPr lang="it-IT" sz="2400" dirty="0">
                <a:latin typeface="Helvetica Neue"/>
                <a:ea typeface="Microsoft Sans Serif" panose="020B0604020202020204" pitchFamily="34" charset="0"/>
                <a:cs typeface="Microsoft Sans Serif" panose="020B0604020202020204" pitchFamily="34" charset="0"/>
              </a:rPr>
              <a:t>‘’Questo non attirerebbe il giusto tipo di persona perché trasmette una mancanza di impegno, quindi gli intraprendenti in erba rimangono </a:t>
            </a:r>
            <a:r>
              <a:rPr lang="it-IT" sz="2400" b="1" dirty="0">
                <a:latin typeface="Helvetica Neue"/>
                <a:ea typeface="Microsoft Sans Serif" panose="020B0604020202020204" pitchFamily="34" charset="0"/>
                <a:cs typeface="Microsoft Sans Serif" panose="020B0604020202020204" pitchFamily="34" charset="0"/>
              </a:rPr>
              <a:t>sotto copertura </a:t>
            </a:r>
            <a:r>
              <a:rPr lang="it-IT" sz="2400" dirty="0">
                <a:latin typeface="Helvetica Neue"/>
                <a:ea typeface="Microsoft Sans Serif" panose="020B0604020202020204" pitchFamily="34" charset="0"/>
                <a:cs typeface="Microsoft Sans Serif" panose="020B0604020202020204" pitchFamily="34" charset="0"/>
              </a:rPr>
              <a:t>o sono alla ricerca di modi per andarsene in modo da poter perseguire i propri obiettivi e aspirazioni’’</a:t>
            </a:r>
            <a:endParaRPr lang="en-US" sz="2400" dirty="0">
              <a:latin typeface="Helvetica Neue"/>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844BFD55-875A-3BF0-6897-635BD117FC1C}"/>
              </a:ext>
            </a:extLst>
          </p:cNvPr>
          <p:cNvSpPr txBox="1"/>
          <p:nvPr/>
        </p:nvSpPr>
        <p:spPr>
          <a:xfrm>
            <a:off x="1295400" y="2304000"/>
            <a:ext cx="143256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2.2 </a:t>
            </a:r>
            <a:r>
              <a:rPr lang="it-IT" sz="2800" b="1" dirty="0" err="1">
                <a:solidFill>
                  <a:srgbClr val="AED633"/>
                </a:solidFill>
                <a:latin typeface="Helvetica Neue"/>
                <a:ea typeface="Microsoft Sans Serif" panose="020B0604020202020204" pitchFamily="34" charset="0"/>
                <a:cs typeface="Microsoft Sans Serif" panose="020B0604020202020204" pitchFamily="34" charset="0"/>
              </a:rPr>
              <a:t>Intrapreneurship</a:t>
            </a:r>
            <a:r>
              <a:rPr lang="it-IT" sz="2800" b="1" dirty="0">
                <a:solidFill>
                  <a:srgbClr val="AED633"/>
                </a:solidFill>
                <a:latin typeface="Helvetica Neue"/>
                <a:ea typeface="Microsoft Sans Serif" panose="020B0604020202020204" pitchFamily="34" charset="0"/>
                <a:cs typeface="Microsoft Sans Serif" panose="020B0604020202020204" pitchFamily="34" charset="0"/>
              </a:rPr>
              <a:t> come sistema distinto</a:t>
            </a:r>
          </a:p>
        </p:txBody>
      </p:sp>
      <p:sp>
        <p:nvSpPr>
          <p:cNvPr id="3" name="CuadroTexto 1">
            <a:extLst>
              <a:ext uri="{FF2B5EF4-FFF2-40B4-BE49-F238E27FC236}">
                <a16:creationId xmlns:a16="http://schemas.microsoft.com/office/drawing/2014/main" id="{8B226CF6-8987-535F-1A4D-E7F7A6E65919}"/>
              </a:ext>
            </a:extLst>
          </p:cNvPr>
          <p:cNvSpPr txBox="1"/>
          <p:nvPr/>
        </p:nvSpPr>
        <p:spPr>
          <a:xfrm>
            <a:off x="1296000" y="1548000"/>
            <a:ext cx="11395364" cy="830997"/>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2. Gestione degli </a:t>
            </a:r>
            <a:r>
              <a:rPr lang="it-IT" sz="4800" b="1" dirty="0" err="1">
                <a:solidFill>
                  <a:srgbClr val="4D94B7"/>
                </a:solidFill>
                <a:latin typeface="Helvetica Neue"/>
                <a:ea typeface="Microsoft Sans Serif" panose="020B0604020202020204" pitchFamily="34" charset="0"/>
                <a:cs typeface="Microsoft Sans Serif" panose="020B0604020202020204" pitchFamily="34" charset="0"/>
              </a:rPr>
              <a:t>intrapreneurs</a:t>
            </a:r>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3A2C2C09-3C49-36A4-C2F4-C7B42D6612C0}"/>
              </a:ext>
            </a:extLst>
          </p:cNvPr>
          <p:cNvSpPr txBox="1"/>
          <p:nvPr/>
        </p:nvSpPr>
        <p:spPr>
          <a:xfrm>
            <a:off x="1296000" y="8928000"/>
            <a:ext cx="21330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Tree>
    <p:extLst>
      <p:ext uri="{BB962C8B-B14F-4D97-AF65-F5344CB8AC3E}">
        <p14:creationId xmlns:p14="http://schemas.microsoft.com/office/powerpoint/2010/main" val="1754175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6000" y="2304000"/>
            <a:ext cx="126492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2.3 Transizione al sistema intraprendente</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785652"/>
          </a:xfrm>
          <a:prstGeom prst="rect">
            <a:avLst/>
          </a:prstGeom>
          <a:noFill/>
        </p:spPr>
        <p:txBody>
          <a:bodyPr wrap="square" rtlCol="0">
            <a:noAutofit/>
          </a:bodyPr>
          <a:lstStyle/>
          <a:p>
            <a:pPr>
              <a:spcAft>
                <a:spcPts val="600"/>
              </a:spcAft>
            </a:pPr>
            <a:r>
              <a:rPr lang="it-IT" sz="2400" dirty="0">
                <a:latin typeface="Helvetica Neue"/>
                <a:ea typeface="Microsoft Sans Serif" panose="020B0604020202020204" pitchFamily="34" charset="0"/>
                <a:cs typeface="Microsoft Sans Serif" panose="020B0604020202020204" pitchFamily="34" charset="0"/>
              </a:rPr>
              <a:t>I fattori più importanti sono un forte supporto esecutivo, la promozione di una cultura imprenditoriale e il riconoscimento delle persone giuste da assumere. </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marL="342900"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Il calibro di qualsiasi idea</a:t>
            </a:r>
          </a:p>
          <a:p>
            <a:pPr marL="342900"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La missione associata a tali idee</a:t>
            </a:r>
          </a:p>
          <a:p>
            <a:pPr marL="342900"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I requisiti di finanziamento</a:t>
            </a:r>
          </a:p>
          <a:p>
            <a:pPr marL="342900"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Le tappe fondamentali che devono essere raggiunte</a:t>
            </a:r>
          </a:p>
          <a:p>
            <a:pPr marL="342900"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La trasparenza del fallimento e tutto ciò che comporta</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Ognuno di questi si trasforma in un fattore abilitante cruciale per il successo degli </a:t>
            </a:r>
            <a:r>
              <a:rPr lang="it-IT" sz="2400" dirty="0" err="1">
                <a:latin typeface="Helvetica Neue"/>
                <a:ea typeface="Microsoft Sans Serif" panose="020B0604020202020204" pitchFamily="34" charset="0"/>
                <a:cs typeface="Microsoft Sans Serif" panose="020B0604020202020204" pitchFamily="34" charset="0"/>
              </a:rPr>
              <a:t>intrapreneurs</a:t>
            </a:r>
            <a:r>
              <a:rPr lang="it-IT" sz="2400" dirty="0">
                <a:latin typeface="Helvetica Neue"/>
                <a:ea typeface="Microsoft Sans Serif" panose="020B0604020202020204" pitchFamily="34" charset="0"/>
                <a:cs typeface="Microsoft Sans Serif" panose="020B0604020202020204" pitchFamily="34" charset="0"/>
              </a:rPr>
              <a:t>.</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
        <p:nvSpPr>
          <p:cNvPr id="6" name="CuadroTexto 1">
            <a:extLst>
              <a:ext uri="{FF2B5EF4-FFF2-40B4-BE49-F238E27FC236}">
                <a16:creationId xmlns:a16="http://schemas.microsoft.com/office/drawing/2014/main" id="{C4E49802-0026-1491-5F96-B32A6BEA2578}"/>
              </a:ext>
            </a:extLst>
          </p:cNvPr>
          <p:cNvSpPr txBox="1"/>
          <p:nvPr/>
        </p:nvSpPr>
        <p:spPr>
          <a:xfrm>
            <a:off x="1296000" y="1548000"/>
            <a:ext cx="11395364" cy="830997"/>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2. Gestione degli </a:t>
            </a:r>
            <a:r>
              <a:rPr lang="it-IT" sz="4800" b="1" dirty="0" err="1">
                <a:solidFill>
                  <a:srgbClr val="4D94B7"/>
                </a:solidFill>
                <a:latin typeface="Helvetica Neue"/>
                <a:ea typeface="Microsoft Sans Serif" panose="020B0604020202020204" pitchFamily="34" charset="0"/>
                <a:cs typeface="Microsoft Sans Serif" panose="020B0604020202020204" pitchFamily="34" charset="0"/>
              </a:rPr>
              <a:t>intrapreneurs</a:t>
            </a:r>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88994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56210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2.4 Il mentore</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046988"/>
          </a:xfrm>
          <a:prstGeom prst="rect">
            <a:avLst/>
          </a:prstGeom>
          <a:noFill/>
        </p:spPr>
        <p:txBody>
          <a:bodyPr wrap="square" rtlCol="0">
            <a:noAutofit/>
          </a:bodyPr>
          <a:lstStyle/>
          <a:p>
            <a:pPr>
              <a:spcAft>
                <a:spcPts val="600"/>
              </a:spcAft>
            </a:pPr>
            <a:r>
              <a:rPr lang="it-IT" sz="2400" dirty="0">
                <a:latin typeface="Helvetica Neue"/>
                <a:ea typeface="Microsoft Sans Serif" panose="020B0604020202020204" pitchFamily="34" charset="0"/>
                <a:cs typeface="Microsoft Sans Serif" panose="020B0604020202020204" pitchFamily="34" charset="0"/>
              </a:rPr>
              <a:t> Le qualità richiedono cura e incoraggiamento, ed è qui che entra in gioco un mentore chiaro:</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Questa persona (il mentore) deve agire:</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Nell’assistere l'imprenditore nel superare le sfide presentate dalla società madre</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Nel mantenere un alto grado di fiducia in tutte le decisioni e i progressi</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g-NG" sz="2400" dirty="0">
                <a:latin typeface="Helvetica Neue"/>
                <a:ea typeface="Microsoft Sans Serif" panose="020B0604020202020204" pitchFamily="34" charset="0"/>
                <a:cs typeface="Microsoft Sans Serif" panose="020B0604020202020204" pitchFamily="34" charset="0"/>
              </a:rPr>
              <a:t>L’intrapreneur</a:t>
            </a:r>
            <a:r>
              <a:rPr lang="it-IT" sz="2400" dirty="0">
                <a:latin typeface="Helvetica Neue"/>
                <a:ea typeface="Microsoft Sans Serif" panose="020B0604020202020204" pitchFamily="34" charset="0"/>
                <a:cs typeface="Microsoft Sans Serif" panose="020B0604020202020204" pitchFamily="34" charset="0"/>
              </a:rPr>
              <a:t> alla fine diventa più dipendente dalle relazioni che dall'implementazione dei processi. Sia il lavoro che le relazioni richiedono un impegno continuo.</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
        <p:nvSpPr>
          <p:cNvPr id="6" name="CuadroTexto 1">
            <a:extLst>
              <a:ext uri="{FF2B5EF4-FFF2-40B4-BE49-F238E27FC236}">
                <a16:creationId xmlns:a16="http://schemas.microsoft.com/office/drawing/2014/main" id="{FCB10632-CAA7-5E95-CF8A-8CDD83D2CCDD}"/>
              </a:ext>
            </a:extLst>
          </p:cNvPr>
          <p:cNvSpPr txBox="1"/>
          <p:nvPr/>
        </p:nvSpPr>
        <p:spPr>
          <a:xfrm>
            <a:off x="1296000" y="1548000"/>
            <a:ext cx="11395364" cy="830997"/>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2. Gestione degli </a:t>
            </a:r>
            <a:r>
              <a:rPr lang="it-IT" sz="4800" b="1" dirty="0" err="1">
                <a:solidFill>
                  <a:srgbClr val="4D94B7"/>
                </a:solidFill>
                <a:latin typeface="Helvetica Neue"/>
                <a:ea typeface="Microsoft Sans Serif" panose="020B0604020202020204" pitchFamily="34" charset="0"/>
                <a:cs typeface="Microsoft Sans Serif" panose="020B0604020202020204" pitchFamily="34" charset="0"/>
              </a:rPr>
              <a:t>intrapreneurs</a:t>
            </a:r>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40688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a:extLst>
              <a:ext uri="{FF2B5EF4-FFF2-40B4-BE49-F238E27FC236}">
                <a16:creationId xmlns:a16="http://schemas.microsoft.com/office/drawing/2014/main" id="{34A57B07-5BED-4778-64EE-41A5C62C8675}"/>
              </a:ext>
            </a:extLst>
          </p:cNvPr>
          <p:cNvGraphicFramePr/>
          <p:nvPr>
            <p:extLst>
              <p:ext uri="{D42A27DB-BD31-4B8C-83A1-F6EECF244321}">
                <p14:modId xmlns:p14="http://schemas.microsoft.com/office/powerpoint/2010/main" val="2555369630"/>
              </p:ext>
            </p:extLst>
          </p:nvPr>
        </p:nvGraphicFramePr>
        <p:xfrm>
          <a:off x="1296000" y="3383999"/>
          <a:ext cx="10620000" cy="54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FB0556BB-C8CC-FD4D-29F4-286BE6363094}"/>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13, 14</a:t>
            </a:r>
          </a:p>
        </p:txBody>
      </p:sp>
      <p:sp>
        <p:nvSpPr>
          <p:cNvPr id="5" name="CuadroTexto 2">
            <a:extLst>
              <a:ext uri="{FF2B5EF4-FFF2-40B4-BE49-F238E27FC236}">
                <a16:creationId xmlns:a16="http://schemas.microsoft.com/office/drawing/2014/main" id="{FBAA7C37-ACA5-1268-59B9-01AAAF56557D}"/>
              </a:ext>
            </a:extLst>
          </p:cNvPr>
          <p:cNvSpPr txBox="1"/>
          <p:nvPr/>
        </p:nvSpPr>
        <p:spPr>
          <a:xfrm>
            <a:off x="1295400" y="2304000"/>
            <a:ext cx="156210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2.5 Sfide</a:t>
            </a:r>
          </a:p>
        </p:txBody>
      </p:sp>
      <p:sp>
        <p:nvSpPr>
          <p:cNvPr id="3" name="CuadroTexto 1">
            <a:extLst>
              <a:ext uri="{FF2B5EF4-FFF2-40B4-BE49-F238E27FC236}">
                <a16:creationId xmlns:a16="http://schemas.microsoft.com/office/drawing/2014/main" id="{8DB2AA68-8E64-C086-D73F-58C036AF9235}"/>
              </a:ext>
            </a:extLst>
          </p:cNvPr>
          <p:cNvSpPr txBox="1"/>
          <p:nvPr/>
        </p:nvSpPr>
        <p:spPr>
          <a:xfrm>
            <a:off x="1296000" y="1548000"/>
            <a:ext cx="11395364" cy="830997"/>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2. Gestione degli </a:t>
            </a:r>
            <a:r>
              <a:rPr lang="ig-NG" sz="4800" b="1" dirty="0">
                <a:solidFill>
                  <a:srgbClr val="4D94B7"/>
                </a:solidFill>
                <a:latin typeface="Helvetica Neue"/>
                <a:ea typeface="Microsoft Sans Serif" panose="020B0604020202020204" pitchFamily="34" charset="0"/>
                <a:cs typeface="Microsoft Sans Serif" panose="020B0604020202020204" pitchFamily="34" charset="0"/>
              </a:rPr>
              <a:t>intrapreneurs</a:t>
            </a:r>
          </a:p>
        </p:txBody>
      </p:sp>
      <p:pic>
        <p:nvPicPr>
          <p:cNvPr id="6" name="Picture 2">
            <a:extLst>
              <a:ext uri="{FF2B5EF4-FFF2-40B4-BE49-F238E27FC236}">
                <a16:creationId xmlns:a16="http://schemas.microsoft.com/office/drawing/2014/main" id="{A67C3791-ED51-E328-5D4B-5D387C870ADF}"/>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9156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4763B4D-2C66-8E94-75FD-62194475DC37}"/>
              </a:ext>
            </a:extLst>
          </p:cNvPr>
          <p:cNvSpPr txBox="1"/>
          <p:nvPr/>
        </p:nvSpPr>
        <p:spPr>
          <a:xfrm>
            <a:off x="1296000" y="2304000"/>
            <a:ext cx="7000568" cy="64800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2.6 Rimedi</a:t>
            </a:r>
          </a:p>
        </p:txBody>
      </p:sp>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3819915004"/>
              </p:ext>
            </p:extLst>
          </p:nvPr>
        </p:nvGraphicFramePr>
        <p:xfrm>
          <a:off x="1296000" y="3384000"/>
          <a:ext cx="15660000" cy="49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a:t>
            </a:r>
          </a:p>
        </p:txBody>
      </p:sp>
      <p:sp>
        <p:nvSpPr>
          <p:cNvPr id="3" name="CuadroTexto 1">
            <a:extLst>
              <a:ext uri="{FF2B5EF4-FFF2-40B4-BE49-F238E27FC236}">
                <a16:creationId xmlns:a16="http://schemas.microsoft.com/office/drawing/2014/main" id="{EBF8C1D7-B5E8-8327-01F2-4D9FFD5D52E3}"/>
              </a:ext>
            </a:extLst>
          </p:cNvPr>
          <p:cNvSpPr txBox="1"/>
          <p:nvPr/>
        </p:nvSpPr>
        <p:spPr>
          <a:xfrm>
            <a:off x="1296000" y="1548000"/>
            <a:ext cx="11395364" cy="830997"/>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2. Gestione degli </a:t>
            </a:r>
            <a:r>
              <a:rPr lang="ig-NG" sz="4800" b="1" dirty="0">
                <a:solidFill>
                  <a:srgbClr val="4D94B7"/>
                </a:solidFill>
                <a:latin typeface="Helvetica Neue"/>
                <a:ea typeface="Microsoft Sans Serif" panose="020B0604020202020204" pitchFamily="34" charset="0"/>
                <a:cs typeface="Microsoft Sans Serif" panose="020B0604020202020204" pitchFamily="34" charset="0"/>
              </a:rPr>
              <a:t>intrapreneurs</a:t>
            </a:r>
          </a:p>
        </p:txBody>
      </p:sp>
    </p:spTree>
    <p:extLst>
      <p:ext uri="{BB962C8B-B14F-4D97-AF65-F5344CB8AC3E}">
        <p14:creationId xmlns:p14="http://schemas.microsoft.com/office/powerpoint/2010/main" val="588101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2036238" y="3888000"/>
            <a:ext cx="13584762" cy="1569660"/>
          </a:xfrm>
          <a:prstGeom prst="rect">
            <a:avLst/>
          </a:prstGeom>
          <a:noFill/>
        </p:spPr>
        <p:txBody>
          <a:bodyPr wrap="square">
            <a:noAutofit/>
          </a:bodyPr>
          <a:lstStyle/>
          <a:p>
            <a:pPr algn="ctr"/>
            <a:r>
              <a:rPr lang="it-IT" sz="4800" b="1">
                <a:solidFill>
                  <a:srgbClr val="4D94B7"/>
                </a:solidFill>
                <a:latin typeface="Helvetica Neue"/>
                <a:ea typeface="Microsoft Sans Serif" panose="020B0604020202020204" pitchFamily="34" charset="0"/>
                <a:cs typeface="Microsoft Sans Serif" panose="020B0604020202020204" pitchFamily="34" charset="0"/>
              </a:rPr>
              <a:t>Strategie per la gestione intraprendente </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spc="-114">
                <a:solidFill>
                  <a:srgbClr val="AED633"/>
                </a:solidFill>
                <a:latin typeface="Helvetica Neue"/>
                <a:ea typeface="Microsoft Sans Serif" panose="020B0604020202020204" pitchFamily="34" charset="0"/>
                <a:cs typeface="Microsoft Sans Serif" panose="020B0604020202020204" pitchFamily="34" charset="0"/>
              </a:rPr>
              <a:t>Unità 3</a:t>
            </a:r>
            <a:endParaRPr kumimoji="0" lang="it-IT" sz="6000" b="1" i="0" u="none" strike="noStrike" kern="1200" cap="none" spc="0" normalizeH="0" baseline="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Comportarsi come un mentore, non come un manager</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Dai alla squadra la tua fiducia ma concorda obiettivi chiari</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Concordare obiettivi chiari, dare alla squadra la vostra fiducia</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3.4 Permetti loro di commettere i propri errori </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Mantenere la responsabilità degli intrapreneurs</a:t>
            </a:r>
          </a:p>
        </p:txBody>
      </p:sp>
    </p:spTree>
    <p:extLst>
      <p:ext uri="{BB962C8B-B14F-4D97-AF65-F5344CB8AC3E}">
        <p14:creationId xmlns:p14="http://schemas.microsoft.com/office/powerpoint/2010/main" val="1378421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129164" cy="864000"/>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3. Strategie per la gestione intraprendente </a:t>
            </a:r>
          </a:p>
          <a:p>
            <a:endParaRPr kumimoji="0" lang="it-IT"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893647"/>
          </a:xfrm>
          <a:prstGeom prst="rect">
            <a:avLst/>
          </a:prstGeom>
          <a:noFill/>
        </p:spPr>
        <p:txBody>
          <a:bodyPr wrap="square" rtlCol="0">
            <a:noAutofit/>
          </a:bodyPr>
          <a:lstStyle/>
          <a:p>
            <a:pPr>
              <a:spcAft>
                <a:spcPts val="600"/>
              </a:spcAft>
            </a:pPr>
            <a:r>
              <a:rPr lang="it-IT" sz="2400" b="1" dirty="0">
                <a:latin typeface="Helvetica Neue"/>
                <a:ea typeface="Microsoft Sans Serif" panose="020B0604020202020204" pitchFamily="34" charset="0"/>
                <a:cs typeface="Microsoft Sans Serif" panose="020B0604020202020204" pitchFamily="34" charset="0"/>
              </a:rPr>
              <a:t>Prima di tutto</a:t>
            </a:r>
            <a:r>
              <a:rPr lang="it-IT" sz="2400" dirty="0">
                <a:latin typeface="Helvetica Neue"/>
                <a:ea typeface="Microsoft Sans Serif" panose="020B0604020202020204" pitchFamily="34" charset="0"/>
                <a:cs typeface="Microsoft Sans Serif" panose="020B0604020202020204" pitchFamily="34" charset="0"/>
              </a:rPr>
              <a:t>, non cercare di gestire gli individui creativi a tutti! Invece, cerca di comportarti più come un mentore. Pensa alla tua collaborazione con i tuoi innovatori e </a:t>
            </a:r>
            <a:r>
              <a:rPr lang="it-IT" sz="2400" dirty="0" err="1">
                <a:latin typeface="Helvetica Neue"/>
                <a:ea typeface="Microsoft Sans Serif" panose="020B0604020202020204" pitchFamily="34" charset="0"/>
                <a:cs typeface="Microsoft Sans Serif" panose="020B0604020202020204" pitchFamily="34" charset="0"/>
              </a:rPr>
              <a:t>intrapreneurs</a:t>
            </a:r>
            <a:r>
              <a:rPr lang="it-IT" sz="2400" dirty="0">
                <a:latin typeface="Helvetica Neue"/>
                <a:ea typeface="Microsoft Sans Serif" panose="020B0604020202020204" pitchFamily="34" charset="0"/>
                <a:cs typeface="Microsoft Sans Serif" panose="020B0604020202020204" pitchFamily="34" charset="0"/>
              </a:rPr>
              <a:t> come uno sforzo di squadra, simile a quello dei colleghi in un progetto comune. </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Le migliori relazioni si basano sull'apertura e la cooperazione, come la maggior parte delle partnership. </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Il tuo team crederà che stai effettivamente cooperando per raggiungere un obiettivo comune se riesci a convincerli ad essere completamente onesti e trasparenti con te e gli uni con gli altri. </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Essere disponibili per offrire indicazioni e assistenza in base alle necessità. Aiuta il team a liberarsi degli ostacoli, a navigare nella politica aziendale e ad influenzare i </a:t>
            </a:r>
            <a:r>
              <a:rPr lang="it-IT" sz="2400" dirty="0" err="1">
                <a:latin typeface="Helvetica Neue"/>
                <a:ea typeface="Microsoft Sans Serif" panose="020B0604020202020204" pitchFamily="34" charset="0"/>
                <a:cs typeface="Microsoft Sans Serif" panose="020B0604020202020204" pitchFamily="34" charset="0"/>
              </a:rPr>
              <a:t>gatekeeper</a:t>
            </a:r>
            <a:r>
              <a:rPr lang="it-IT" sz="2400" dirty="0">
                <a:latin typeface="Helvetica Neue"/>
                <a:ea typeface="Microsoft Sans Serif" panose="020B0604020202020204" pitchFamily="34" charset="0"/>
                <a:cs typeface="Microsoft Sans Serif" panose="020B0604020202020204" pitchFamily="34" charset="0"/>
              </a:rPr>
              <a:t>. </a:t>
            </a: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 </a:t>
            </a: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Soprattutto, guidarli per costruire sistematicamente le loro capacità imprenditoriali.</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CuadroTexto 2">
            <a:extLst>
              <a:ext uri="{FF2B5EF4-FFF2-40B4-BE49-F238E27FC236}">
                <a16:creationId xmlns:a16="http://schemas.microsoft.com/office/drawing/2014/main" id="{711B4BB2-6412-CF04-D780-FF54D8463680}"/>
              </a:ext>
            </a:extLst>
          </p:cNvPr>
          <p:cNvSpPr txBox="1"/>
          <p:nvPr/>
        </p:nvSpPr>
        <p:spPr>
          <a:xfrm>
            <a:off x="1295400" y="2304000"/>
            <a:ext cx="15621000" cy="576000"/>
          </a:xfrm>
          <a:prstGeom prst="rect">
            <a:avLst/>
          </a:prstGeom>
          <a:noFill/>
        </p:spPr>
        <p:txBody>
          <a:bodyPr wrap="square" rtlCol="0">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Comportarsi come un mentore, non come un manager</a:t>
            </a:r>
          </a:p>
        </p:txBody>
      </p:sp>
    </p:spTree>
    <p:extLst>
      <p:ext uri="{BB962C8B-B14F-4D97-AF65-F5344CB8AC3E}">
        <p14:creationId xmlns:p14="http://schemas.microsoft.com/office/powerpoint/2010/main" val="2242876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3785652"/>
          </a:xfrm>
          <a:prstGeom prst="rect">
            <a:avLst/>
          </a:prstGeom>
          <a:noFill/>
        </p:spPr>
        <p:txBody>
          <a:bodyPr wrap="square" rtlCol="0">
            <a:noAutofit/>
          </a:bodyPr>
          <a:lstStyle/>
          <a:p>
            <a:pPr>
              <a:spcAft>
                <a:spcPts val="600"/>
              </a:spcAft>
            </a:pPr>
            <a:r>
              <a:rPr lang="ig-NG" sz="2400" dirty="0">
                <a:latin typeface="Helvetica Neue"/>
                <a:ea typeface="Microsoft Sans Serif" panose="020B0604020202020204" pitchFamily="34" charset="0"/>
                <a:cs typeface="Microsoft Sans Serif" panose="020B0604020202020204" pitchFamily="34" charset="0"/>
              </a:rPr>
              <a:t>Tieni presente che non stai più gestendo. Non istruisci gli altri su come o cosa fare. Il progetto non è sotto il tuo controllo. Per evitare che le cose vadano fuori controllo: </a:t>
            </a:r>
          </a:p>
          <a:p>
            <a:pPr>
              <a:spcAft>
                <a:spcPts val="600"/>
              </a:spcAft>
            </a:pPr>
            <a:endParaRPr lang="ig-NG"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g-NG" sz="2400" dirty="0">
                <a:latin typeface="Helvetica Neue"/>
                <a:ea typeface="Microsoft Sans Serif" panose="020B0604020202020204" pitchFamily="34" charset="0"/>
                <a:cs typeface="Microsoft Sans Serif" panose="020B0604020202020204" pitchFamily="34" charset="0"/>
              </a:rPr>
              <a:t>Stabilisci obiettivi chiari con i tuoi intrapreneurs, che possono</a:t>
            </a:r>
            <a:r>
              <a:rPr lang="ig-NG" sz="2400" b="1" dirty="0">
                <a:latin typeface="Helvetica Neue"/>
                <a:ea typeface="Microsoft Sans Serif" panose="020B0604020202020204" pitchFamily="34" charset="0"/>
                <a:cs typeface="Microsoft Sans Serif" panose="020B0604020202020204" pitchFamily="34" charset="0"/>
              </a:rPr>
              <a:t> sostenere </a:t>
            </a:r>
            <a:r>
              <a:rPr lang="ig-NG" sz="2400" dirty="0">
                <a:latin typeface="Helvetica Neue"/>
                <a:ea typeface="Microsoft Sans Serif" panose="020B0604020202020204" pitchFamily="34" charset="0"/>
                <a:cs typeface="Microsoft Sans Serif" panose="020B0604020202020204" pitchFamily="34" charset="0"/>
              </a:rPr>
              <a:t>e </a:t>
            </a:r>
            <a:r>
              <a:rPr lang="ig-NG" sz="2400" b="1" dirty="0">
                <a:latin typeface="Helvetica Neue"/>
                <a:ea typeface="Microsoft Sans Serif" panose="020B0604020202020204" pitchFamily="34" charset="0"/>
                <a:cs typeface="Microsoft Sans Serif" panose="020B0604020202020204" pitchFamily="34" charset="0"/>
              </a:rPr>
              <a:t>concordare</a:t>
            </a:r>
            <a:r>
              <a:rPr lang="ig-NG" sz="2400" dirty="0">
                <a:latin typeface="Helvetica Neue"/>
                <a:ea typeface="Microsoft Sans Serif" panose="020B0604020202020204" pitchFamily="34" charset="0"/>
                <a:cs typeface="Microsoft Sans Serif" panose="020B0604020202020204" pitchFamily="34" charset="0"/>
              </a:rPr>
              <a:t>. </a:t>
            </a:r>
          </a:p>
          <a:p>
            <a:pPr>
              <a:spcAft>
                <a:spcPts val="600"/>
              </a:spcAft>
            </a:pPr>
            <a:endParaRPr lang="ig-NG"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g-NG" sz="2400" dirty="0">
                <a:latin typeface="Helvetica Neue"/>
                <a:ea typeface="Microsoft Sans Serif" panose="020B0604020202020204" pitchFamily="34" charset="0"/>
                <a:cs typeface="Microsoft Sans Serif" panose="020B0604020202020204" pitchFamily="34" charset="0"/>
              </a:rPr>
              <a:t>Lavorare con gli intrapreneurs probabilmente ti porterà a scoprire che in genere fissano obiettivi molto più alti di quelli che avresti. </a:t>
            </a:r>
          </a:p>
          <a:p>
            <a:pPr>
              <a:spcAft>
                <a:spcPts val="600"/>
              </a:spcAft>
            </a:pPr>
            <a:r>
              <a:rPr lang="ig-NG" sz="2400" dirty="0">
                <a:latin typeface="Helvetica Neue"/>
                <a:ea typeface="Microsoft Sans Serif" panose="020B0604020202020204" pitchFamily="34" charset="0"/>
                <a:cs typeface="Microsoft Sans Serif" panose="020B0604020202020204" pitchFamily="34" charset="0"/>
              </a:rPr>
              <a:t> </a:t>
            </a:r>
          </a:p>
          <a:p>
            <a:pPr>
              <a:spcAft>
                <a:spcPts val="600"/>
              </a:spcAft>
            </a:pPr>
            <a:r>
              <a:rPr lang="ig-NG" sz="2400" dirty="0">
                <a:latin typeface="Helvetica Neue"/>
                <a:ea typeface="Microsoft Sans Serif" panose="020B0604020202020204" pitchFamily="34" charset="0"/>
                <a:cs typeface="Microsoft Sans Serif" panose="020B0604020202020204" pitchFamily="34" charset="0"/>
              </a:rPr>
              <a:t>Ciò significa che il tuo lavoro come loro "boss" probabilmente richiederà loro di convincerli a stabilire obiettivi più realistici e realizzabili di quanto avrebbero da soli senza diminuire le loro ambizioni.</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2" name="CuadroTexto 1">
            <a:extLst>
              <a:ext uri="{FF2B5EF4-FFF2-40B4-BE49-F238E27FC236}">
                <a16:creationId xmlns:a16="http://schemas.microsoft.com/office/drawing/2014/main" id="{651CBDA3-28FE-4057-7C88-8F71D3616CF4}"/>
              </a:ext>
            </a:extLst>
          </p:cNvPr>
          <p:cNvSpPr txBox="1"/>
          <p:nvPr/>
        </p:nvSpPr>
        <p:spPr>
          <a:xfrm>
            <a:off x="1296000" y="1548000"/>
            <a:ext cx="15129164" cy="864000"/>
          </a:xfrm>
          <a:prstGeom prst="rect">
            <a:avLst/>
          </a:prstGeom>
          <a:noFill/>
        </p:spPr>
        <p:txBody>
          <a:bodyPr wrap="square" rtlCol="0">
            <a:noAutofit/>
          </a:bodyPr>
          <a:lstStyle/>
          <a:p>
            <a:r>
              <a:rPr lang="ig-NG" sz="4800" b="1" dirty="0">
                <a:solidFill>
                  <a:srgbClr val="4D94B7"/>
                </a:solidFill>
                <a:latin typeface="Helvetica Neue"/>
                <a:ea typeface="Microsoft Sans Serif" panose="020B0604020202020204" pitchFamily="34" charset="0"/>
                <a:cs typeface="Microsoft Sans Serif" panose="020B0604020202020204" pitchFamily="34" charset="0"/>
              </a:rPr>
              <a:t>3. Strategie per la gestione intraprendente </a:t>
            </a:r>
          </a:p>
          <a:p>
            <a:endParaRPr kumimoji="0" lang="ig-NG"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ig-NG"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6" name="CuadroTexto 2">
            <a:extLst>
              <a:ext uri="{FF2B5EF4-FFF2-40B4-BE49-F238E27FC236}">
                <a16:creationId xmlns:a16="http://schemas.microsoft.com/office/drawing/2014/main" id="{64B27864-5503-9A80-C313-755249600F6A}"/>
              </a:ext>
            </a:extLst>
          </p:cNvPr>
          <p:cNvSpPr txBox="1"/>
          <p:nvPr/>
        </p:nvSpPr>
        <p:spPr>
          <a:xfrm>
            <a:off x="1295400" y="2304000"/>
            <a:ext cx="15621000" cy="576000"/>
          </a:xfrm>
          <a:prstGeom prst="rect">
            <a:avLst/>
          </a:prstGeom>
          <a:noFill/>
        </p:spPr>
        <p:txBody>
          <a:bodyPr wrap="square" rtlCol="0">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g-NG"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3.2 Dai alla tua squadra la tua fiducia ma concorda obiettivi chiari</a:t>
            </a:r>
          </a:p>
        </p:txBody>
      </p:sp>
    </p:spTree>
    <p:extLst>
      <p:ext uri="{BB962C8B-B14F-4D97-AF65-F5344CB8AC3E}">
        <p14:creationId xmlns:p14="http://schemas.microsoft.com/office/powerpoint/2010/main" val="4019698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85FDEA-229E-2F58-EDB2-FCDD0BF64AAD}"/>
              </a:ext>
            </a:extLst>
          </p:cNvPr>
          <p:cNvSpPr txBox="1"/>
          <p:nvPr/>
        </p:nvSpPr>
        <p:spPr>
          <a:xfrm>
            <a:off x="1296000" y="1548000"/>
            <a:ext cx="3361031" cy="830997"/>
          </a:xfrm>
          <a:prstGeom prst="rect">
            <a:avLst/>
          </a:prstGeom>
          <a:noFill/>
        </p:spPr>
        <p:txBody>
          <a:bodyPr wrap="square" rtlCol="0">
            <a:noAutofit/>
          </a:bodyPr>
          <a:lstStyle/>
          <a:p>
            <a:r>
              <a:rPr lang="en-US" sz="4800" b="1" dirty="0">
                <a:solidFill>
                  <a:srgbClr val="4D94B7"/>
                </a:solidFill>
                <a:latin typeface="Helvetica Neue"/>
                <a:ea typeface="Microsoft Sans Serif" panose="020B0604020202020204" pitchFamily="34" charset="0"/>
                <a:cs typeface="Microsoft Sans Serif" panose="020B0604020202020204" pitchFamily="34" charset="0"/>
              </a:rPr>
              <a:t>Indice</a:t>
            </a:r>
          </a:p>
        </p:txBody>
      </p:sp>
      <p:sp>
        <p:nvSpPr>
          <p:cNvPr id="15" name="CuadroTexto 3">
            <a:extLst>
              <a:ext uri="{FF2B5EF4-FFF2-40B4-BE49-F238E27FC236}">
                <a16:creationId xmlns:a16="http://schemas.microsoft.com/office/drawing/2014/main" id="{BB14A79F-7073-055E-6AEB-C073049F2AA1}"/>
              </a:ext>
            </a:extLst>
          </p:cNvPr>
          <p:cNvSpPr txBox="1"/>
          <p:nvPr/>
        </p:nvSpPr>
        <p:spPr>
          <a:xfrm>
            <a:off x="1296000" y="2340000"/>
            <a:ext cx="720000" cy="1872000"/>
          </a:xfrm>
          <a:prstGeom prst="rect">
            <a:avLst/>
          </a:prstGeom>
          <a:noFill/>
        </p:spPr>
        <p:txBody>
          <a:bodyPr wrap="square" rtlCol="0" anchor="ctr">
            <a:no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16" name="CuadroTexto 4">
            <a:extLst>
              <a:ext uri="{FF2B5EF4-FFF2-40B4-BE49-F238E27FC236}">
                <a16:creationId xmlns:a16="http://schemas.microsoft.com/office/drawing/2014/main" id="{8162590D-AF25-8DA7-904F-F662CEED5830}"/>
              </a:ext>
            </a:extLst>
          </p:cNvPr>
          <p:cNvSpPr txBox="1"/>
          <p:nvPr/>
        </p:nvSpPr>
        <p:spPr>
          <a:xfrm>
            <a:off x="1296000" y="4572000"/>
            <a:ext cx="720000" cy="2268000"/>
          </a:xfrm>
          <a:prstGeom prst="rect">
            <a:avLst/>
          </a:prstGeom>
          <a:noFill/>
        </p:spPr>
        <p:txBody>
          <a:bodyPr wrap="square" rtlCol="0" anchor="ctr">
            <a:noAutofit/>
          </a:bodyPr>
          <a:lstStyle/>
          <a:p>
            <a:r>
              <a:rPr lang="en-US" sz="4800" b="1" dirty="0">
                <a:solidFill>
                  <a:srgbClr val="78B17A"/>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17" name="CuadroTexto 5">
            <a:extLst>
              <a:ext uri="{FF2B5EF4-FFF2-40B4-BE49-F238E27FC236}">
                <a16:creationId xmlns:a16="http://schemas.microsoft.com/office/drawing/2014/main" id="{BE8B9906-CBDC-0503-57B4-26D021B641F8}"/>
              </a:ext>
            </a:extLst>
          </p:cNvPr>
          <p:cNvSpPr txBox="1"/>
          <p:nvPr/>
        </p:nvSpPr>
        <p:spPr>
          <a:xfrm>
            <a:off x="1296000" y="7200000"/>
            <a:ext cx="720000" cy="1872000"/>
          </a:xfrm>
          <a:prstGeom prst="rect">
            <a:avLst/>
          </a:prstGeom>
          <a:noFill/>
        </p:spPr>
        <p:txBody>
          <a:bodyPr wrap="square" rtlCol="0" anchor="ctr">
            <a:noAutofit/>
          </a:bodyPr>
          <a:lstStyle/>
          <a:p>
            <a:r>
              <a:rPr lang="en-US"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18" name="CuadroTexto 6">
            <a:extLst>
              <a:ext uri="{FF2B5EF4-FFF2-40B4-BE49-F238E27FC236}">
                <a16:creationId xmlns:a16="http://schemas.microsoft.com/office/drawing/2014/main" id="{785F7E49-36B0-1E4C-3F86-B2CD868B568B}"/>
              </a:ext>
            </a:extLst>
          </p:cNvPr>
          <p:cNvSpPr txBox="1"/>
          <p:nvPr/>
        </p:nvSpPr>
        <p:spPr>
          <a:xfrm>
            <a:off x="1944000" y="2340000"/>
            <a:ext cx="5580000" cy="1872000"/>
          </a:xfrm>
          <a:prstGeom prst="rect">
            <a:avLst/>
          </a:prstGeom>
          <a:noFill/>
        </p:spPr>
        <p:txBody>
          <a:bodyPr wrap="square" rtlCol="0" anchor="ctr">
            <a:noAutofit/>
          </a:bodyPr>
          <a:lstStyle/>
          <a:p>
            <a:r>
              <a:rPr lang="it-IT" sz="2400" b="1" dirty="0">
                <a:latin typeface="Helvetica Neue"/>
                <a:ea typeface="Microsoft Sans Serif" panose="020B0604020202020204" pitchFamily="34" charset="0"/>
                <a:cs typeface="Microsoft Sans Serif" panose="020B0604020202020204" pitchFamily="34" charset="0"/>
              </a:rPr>
              <a:t>Condizioni organizzative che influenzano l’intrapreneurship</a:t>
            </a:r>
          </a:p>
        </p:txBody>
      </p:sp>
      <p:sp>
        <p:nvSpPr>
          <p:cNvPr id="19" name="CuadroTexto 7">
            <a:extLst>
              <a:ext uri="{FF2B5EF4-FFF2-40B4-BE49-F238E27FC236}">
                <a16:creationId xmlns:a16="http://schemas.microsoft.com/office/drawing/2014/main" id="{6B3F015C-34ED-BD2C-0BF0-987F11C05750}"/>
              </a:ext>
            </a:extLst>
          </p:cNvPr>
          <p:cNvSpPr txBox="1"/>
          <p:nvPr/>
        </p:nvSpPr>
        <p:spPr>
          <a:xfrm>
            <a:off x="1944000" y="4572000"/>
            <a:ext cx="5580000" cy="2268000"/>
          </a:xfrm>
          <a:prstGeom prst="rect">
            <a:avLst/>
          </a:prstGeom>
          <a:noFill/>
        </p:spPr>
        <p:txBody>
          <a:bodyPr wrap="square" rtlCol="0" anchor="ctr">
            <a:noAutofit/>
          </a:bodyPr>
          <a:lstStyle/>
          <a:p>
            <a:r>
              <a:rPr lang="en-US" sz="2400" b="1" dirty="0">
                <a:latin typeface="Helvetica Neue"/>
                <a:ea typeface="Microsoft Sans Serif" panose="020B0604020202020204" pitchFamily="34" charset="0"/>
                <a:cs typeface="Microsoft Sans Serif" panose="020B0604020202020204" pitchFamily="34" charset="0"/>
              </a:rPr>
              <a:t>Gestione degli intrapreneurs</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0" name="CuadroTexto 8">
            <a:extLst>
              <a:ext uri="{FF2B5EF4-FFF2-40B4-BE49-F238E27FC236}">
                <a16:creationId xmlns:a16="http://schemas.microsoft.com/office/drawing/2014/main" id="{2E255D8F-8375-005D-5FD6-E3D5E5180DBA}"/>
              </a:ext>
            </a:extLst>
          </p:cNvPr>
          <p:cNvSpPr txBox="1"/>
          <p:nvPr/>
        </p:nvSpPr>
        <p:spPr>
          <a:xfrm>
            <a:off x="1944000" y="7200000"/>
            <a:ext cx="5580000" cy="1872000"/>
          </a:xfrm>
          <a:prstGeom prst="rect">
            <a:avLst/>
          </a:prstGeom>
          <a:noFill/>
        </p:spPr>
        <p:txBody>
          <a:bodyPr wrap="square" rtlCol="0" anchor="ctr">
            <a:noAutofit/>
          </a:bodyPr>
          <a:lstStyle/>
          <a:p>
            <a:r>
              <a:rPr lang="en-US" sz="2400" b="1" dirty="0">
                <a:latin typeface="Helvetica Neue"/>
                <a:ea typeface="Microsoft Sans Serif" panose="020B0604020202020204" pitchFamily="34" charset="0"/>
                <a:cs typeface="Microsoft Sans Serif" panose="020B0604020202020204" pitchFamily="34" charset="0"/>
              </a:rPr>
              <a:t>Strategie per la gestione intraprendente </a:t>
            </a:r>
          </a:p>
        </p:txBody>
      </p:sp>
      <p:sp>
        <p:nvSpPr>
          <p:cNvPr id="25" name="Google Shape;88;p2">
            <a:extLst>
              <a:ext uri="{FF2B5EF4-FFF2-40B4-BE49-F238E27FC236}">
                <a16:creationId xmlns:a16="http://schemas.microsoft.com/office/drawing/2014/main" id="{5946AE3E-3ABC-8FF6-AEFB-35ED05255E12}"/>
              </a:ext>
            </a:extLst>
          </p:cNvPr>
          <p:cNvSpPr/>
          <p:nvPr/>
        </p:nvSpPr>
        <p:spPr>
          <a:xfrm>
            <a:off x="7668000" y="23400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6" name="Google Shape;88;p2">
            <a:extLst>
              <a:ext uri="{FF2B5EF4-FFF2-40B4-BE49-F238E27FC236}">
                <a16:creationId xmlns:a16="http://schemas.microsoft.com/office/drawing/2014/main" id="{64FE6863-2B19-7AC6-8A97-6824175794E8}"/>
              </a:ext>
            </a:extLst>
          </p:cNvPr>
          <p:cNvSpPr/>
          <p:nvPr/>
        </p:nvSpPr>
        <p:spPr>
          <a:xfrm>
            <a:off x="7668000" y="4572000"/>
            <a:ext cx="180000" cy="226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7" name="Google Shape;88;p2">
            <a:extLst>
              <a:ext uri="{FF2B5EF4-FFF2-40B4-BE49-F238E27FC236}">
                <a16:creationId xmlns:a16="http://schemas.microsoft.com/office/drawing/2014/main" id="{C6269CFE-49A4-BC89-171B-5A7D4867B89E}"/>
              </a:ext>
            </a:extLst>
          </p:cNvPr>
          <p:cNvSpPr/>
          <p:nvPr/>
        </p:nvSpPr>
        <p:spPr>
          <a:xfrm>
            <a:off x="7668000" y="7200000"/>
            <a:ext cx="180000" cy="187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28" name="CuadroTexto 6">
            <a:extLst>
              <a:ext uri="{FF2B5EF4-FFF2-40B4-BE49-F238E27FC236}">
                <a16:creationId xmlns:a16="http://schemas.microsoft.com/office/drawing/2014/main" id="{D6B152BC-22FB-19BD-12D8-2BEDD4CC888C}"/>
              </a:ext>
            </a:extLst>
          </p:cNvPr>
          <p:cNvSpPr txBox="1"/>
          <p:nvPr/>
        </p:nvSpPr>
        <p:spPr>
          <a:xfrm>
            <a:off x="8028000" y="2340000"/>
            <a:ext cx="9000000" cy="1872000"/>
          </a:xfrm>
          <a:prstGeom prst="rect">
            <a:avLst/>
          </a:prstGeom>
          <a:noFill/>
        </p:spPr>
        <p:txBody>
          <a:bodyPr wrap="square" rtlCol="0" anchor="ctr">
            <a:noAutofit/>
          </a:bodyPr>
          <a:lstStyle/>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1.1 Supporto alla gestione</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1.2 Canali di comunicazione aperti</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1.3 Discrezionalità e autonomia del lavoro</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1.4 Ricompense e incentivo</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1.5 Disponibilità di tempo e risorse adeguate</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9" name="CuadroTexto 6">
            <a:extLst>
              <a:ext uri="{FF2B5EF4-FFF2-40B4-BE49-F238E27FC236}">
                <a16:creationId xmlns:a16="http://schemas.microsoft.com/office/drawing/2014/main" id="{047EF9AD-0D37-6D3D-B656-674A9BBEFEDD}"/>
              </a:ext>
            </a:extLst>
          </p:cNvPr>
          <p:cNvSpPr txBox="1"/>
          <p:nvPr/>
        </p:nvSpPr>
        <p:spPr>
          <a:xfrm>
            <a:off x="8028000" y="4572000"/>
            <a:ext cx="9000000" cy="2268000"/>
          </a:xfrm>
          <a:prstGeom prst="rect">
            <a:avLst/>
          </a:prstGeom>
          <a:noFill/>
        </p:spPr>
        <p:txBody>
          <a:bodyPr wrap="square" rtlCol="0" anchor="ctr">
            <a:noAutofit/>
          </a:bodyPr>
          <a:lstStyle/>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2.1 Gestione dei dipendenti innovativi</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2.2 Intrapreneurship come sistema distinto</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2.3 Transizione al sistema intraprendente</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2.4 Il mentore</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2.5 Sfide</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2.6 Rimedi</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0" name="CuadroTexto 6">
            <a:extLst>
              <a:ext uri="{FF2B5EF4-FFF2-40B4-BE49-F238E27FC236}">
                <a16:creationId xmlns:a16="http://schemas.microsoft.com/office/drawing/2014/main" id="{B312B229-15EB-E257-377A-62CED30F2E1C}"/>
              </a:ext>
            </a:extLst>
          </p:cNvPr>
          <p:cNvSpPr txBox="1"/>
          <p:nvPr/>
        </p:nvSpPr>
        <p:spPr>
          <a:xfrm>
            <a:off x="8028000" y="7200000"/>
            <a:ext cx="9000000" cy="1872000"/>
          </a:xfrm>
          <a:prstGeom prst="rect">
            <a:avLst/>
          </a:prstGeom>
          <a:noFill/>
        </p:spPr>
        <p:txBody>
          <a:bodyPr wrap="square" rtlCol="0" anchor="ctr">
            <a:noAutofit/>
          </a:bodyPr>
          <a:lstStyle/>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3.1 Comportarsi come un mentore, non come un manager</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3.2 Dai alla squadra la tua fiducia ma concorda obiettivi chiari</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3.3 Concordare obiettivi chiari, dare alla squadra la vostra fiducia</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3.4 Permetti loro di commettere i propri errori </a:t>
            </a:r>
          </a:p>
          <a:p>
            <a:pPr>
              <a:spcAft>
                <a:spcPts val="400"/>
              </a:spcAft>
            </a:pPr>
            <a:r>
              <a:rPr lang="it-IT" sz="2200" dirty="0">
                <a:latin typeface="Helvetica Neue" panose="020B0604020202020204" charset="0"/>
                <a:ea typeface="Microsoft Sans Serif" panose="020B0604020202020204" pitchFamily="34" charset="0"/>
                <a:cs typeface="Microsoft Sans Serif" panose="020B0604020202020204" pitchFamily="34" charset="0"/>
              </a:rPr>
              <a:t>3.5 Mantenere la responsabilità degli intrapreneurs</a:t>
            </a:r>
            <a:endParaRPr lang="en-US" sz="2200" dirty="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59406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6000" y="3384000"/>
            <a:ext cx="15840000" cy="4524315"/>
          </a:xfrm>
          <a:prstGeom prst="rect">
            <a:avLst/>
          </a:prstGeom>
          <a:noFill/>
        </p:spPr>
        <p:txBody>
          <a:bodyPr wrap="square" rtlCol="0">
            <a:noAutofit/>
          </a:bodyPr>
          <a:lstStyle/>
          <a:p>
            <a:pPr>
              <a:spcAft>
                <a:spcPts val="600"/>
              </a:spcAft>
            </a:pPr>
            <a:r>
              <a:rPr lang="it-IT" sz="2400" dirty="0">
                <a:latin typeface="Helvetica Neue"/>
                <a:ea typeface="Microsoft Sans Serif" panose="020B0604020202020204" pitchFamily="34" charset="0"/>
                <a:cs typeface="Microsoft Sans Serif" panose="020B0604020202020204" pitchFamily="34" charset="0"/>
              </a:rPr>
              <a:t>Poi cosa?</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Quando si concorda una serie di obiettivi, ci si dovrebbe assicurare di includere:</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Un bilancio concordato</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Una visione di insieme del progetto</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Alcune metriche specifiche per misurare i progressi,</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Un periodo di revisione– il punto in cui entrambi concordano si siederanno insieme e esamineranno i progressi</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poi torna indietro e lascia che finisca il loro lavoro (a meno che non ti chiedano il tuo aiuto). </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Devi lasciare che la squadra agisca in modo indipendente e commetta errori, anche se potrebbe non sembrare naturale. Ricordati che commetteranno errori! Il che ci porta perfettamente al prossimo punto...</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2" name="CuadroTexto 1">
            <a:extLst>
              <a:ext uri="{FF2B5EF4-FFF2-40B4-BE49-F238E27FC236}">
                <a16:creationId xmlns:a16="http://schemas.microsoft.com/office/drawing/2014/main" id="{D6DEF29D-186F-7551-78E5-FC11BF42E05E}"/>
              </a:ext>
            </a:extLst>
          </p:cNvPr>
          <p:cNvSpPr txBox="1"/>
          <p:nvPr/>
        </p:nvSpPr>
        <p:spPr>
          <a:xfrm>
            <a:off x="1296000" y="1548000"/>
            <a:ext cx="15129164" cy="864000"/>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3. Strategie per la gestione intraprendente </a:t>
            </a:r>
          </a:p>
          <a:p>
            <a:endParaRPr kumimoji="0" lang="it-IT"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AA339B94-C411-DB1F-2823-30CE04DF7348}"/>
              </a:ext>
            </a:extLst>
          </p:cNvPr>
          <p:cNvSpPr txBox="1"/>
          <p:nvPr/>
        </p:nvSpPr>
        <p:spPr>
          <a:xfrm>
            <a:off x="1295400" y="2304000"/>
            <a:ext cx="15621000" cy="576000"/>
          </a:xfrm>
          <a:prstGeom prst="rect">
            <a:avLst/>
          </a:prstGeom>
          <a:noFill/>
        </p:spPr>
        <p:txBody>
          <a:bodyPr wrap="square" rtlCol="0">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3.3 Concordare obiettivi chiari, dare alla squadra la vostra fiducia</a:t>
            </a:r>
          </a:p>
        </p:txBody>
      </p:sp>
    </p:spTree>
    <p:extLst>
      <p:ext uri="{BB962C8B-B14F-4D97-AF65-F5344CB8AC3E}">
        <p14:creationId xmlns:p14="http://schemas.microsoft.com/office/powerpoint/2010/main" val="4119927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3416320"/>
          </a:xfrm>
          <a:prstGeom prst="rect">
            <a:avLst/>
          </a:prstGeom>
          <a:noFill/>
        </p:spPr>
        <p:txBody>
          <a:bodyPr wrap="square" rtlCol="0">
            <a:noAutofit/>
          </a:bodyPr>
          <a:lstStyle/>
          <a:p>
            <a:pPr>
              <a:spcAft>
                <a:spcPts val="600"/>
              </a:spcAft>
            </a:pPr>
            <a:r>
              <a:rPr lang="ig-NG" sz="2400" dirty="0">
                <a:latin typeface="Helvetica Neue"/>
                <a:ea typeface="Microsoft Sans Serif" panose="020B0604020202020204" pitchFamily="34" charset="0"/>
                <a:cs typeface="Microsoft Sans Serif" panose="020B0604020202020204" pitchFamily="34" charset="0"/>
              </a:rPr>
              <a:t>Accettalo! Qualsiasi progetto intraprendente sperimenterà inevitabilmente una certa quantità di fallimento. Il tuo ruolo è quello di aiutare la squadra a prepararsi per il fallimento. </a:t>
            </a:r>
          </a:p>
          <a:p>
            <a:pPr>
              <a:spcAft>
                <a:spcPts val="600"/>
              </a:spcAft>
            </a:pPr>
            <a:endParaRPr lang="ig-NG"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g-NG" sz="2400" dirty="0">
                <a:latin typeface="Helvetica Neue"/>
                <a:ea typeface="Microsoft Sans Serif" panose="020B0604020202020204" pitchFamily="34" charset="0"/>
                <a:cs typeface="Microsoft Sans Serif" panose="020B0604020202020204" pitchFamily="34" charset="0"/>
              </a:rPr>
              <a:t>Gli intrapreneurs devono essere ottimisti e fiduciosi nelle loro teorie. Non hanno una naturale capacità di anticipare i problemi, quindi quando si verifica l'inevitabile, potrebbero perdere la speranza. </a:t>
            </a:r>
          </a:p>
          <a:p>
            <a:pPr>
              <a:spcAft>
                <a:spcPts val="600"/>
              </a:spcAft>
            </a:pPr>
            <a:endParaRPr lang="ig-NG"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g-NG" sz="2400" dirty="0">
                <a:latin typeface="Helvetica Neue"/>
                <a:ea typeface="Microsoft Sans Serif" panose="020B0604020202020204" pitchFamily="34" charset="0"/>
                <a:cs typeface="Microsoft Sans Serif" panose="020B0604020202020204" pitchFamily="34" charset="0"/>
              </a:rPr>
              <a:t>Parla di cosa potrebbe andare storto come consulente dell'intrapreneur. Discutere la situazione e le potenziali risposte del team al fallimento. Incoraggiare il fallimento redditizio, cioè; un fallimento che il gruppo può imparare e applicare per migliorare il loro concetto.</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2" name="CuadroTexto 1">
            <a:extLst>
              <a:ext uri="{FF2B5EF4-FFF2-40B4-BE49-F238E27FC236}">
                <a16:creationId xmlns:a16="http://schemas.microsoft.com/office/drawing/2014/main" id="{AE28C9F2-B3C1-A766-A576-E7299107A456}"/>
              </a:ext>
            </a:extLst>
          </p:cNvPr>
          <p:cNvSpPr txBox="1"/>
          <p:nvPr/>
        </p:nvSpPr>
        <p:spPr>
          <a:xfrm>
            <a:off x="1296000" y="1548000"/>
            <a:ext cx="15129164" cy="864000"/>
          </a:xfrm>
          <a:prstGeom prst="rect">
            <a:avLst/>
          </a:prstGeom>
          <a:noFill/>
        </p:spPr>
        <p:txBody>
          <a:bodyPr wrap="square" rtlCol="0">
            <a:noAutofit/>
          </a:bodyPr>
          <a:lstStyle/>
          <a:p>
            <a:r>
              <a:rPr lang="ig-NG" sz="4800" b="1" dirty="0">
                <a:solidFill>
                  <a:srgbClr val="4D94B7"/>
                </a:solidFill>
                <a:latin typeface="Helvetica Neue"/>
                <a:ea typeface="Microsoft Sans Serif" panose="020B0604020202020204" pitchFamily="34" charset="0"/>
                <a:cs typeface="Microsoft Sans Serif" panose="020B0604020202020204" pitchFamily="34" charset="0"/>
              </a:rPr>
              <a:t>3. Strategie per la gestione intraprendente </a:t>
            </a:r>
          </a:p>
          <a:p>
            <a:endParaRPr kumimoji="0" lang="ig-NG"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ig-NG"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74577179-3AE2-A1F6-94F7-8073D94114E4}"/>
              </a:ext>
            </a:extLst>
          </p:cNvPr>
          <p:cNvSpPr txBox="1"/>
          <p:nvPr/>
        </p:nvSpPr>
        <p:spPr>
          <a:xfrm>
            <a:off x="1295400" y="2304000"/>
            <a:ext cx="15621000" cy="576000"/>
          </a:xfrm>
          <a:prstGeom prst="rect">
            <a:avLst/>
          </a:prstGeom>
          <a:noFill/>
        </p:spPr>
        <p:txBody>
          <a:bodyPr wrap="square" rtlCol="0">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g-NG"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3.4 Permetti loro di commettere i propri errori</a:t>
            </a:r>
          </a:p>
        </p:txBody>
      </p:sp>
    </p:spTree>
    <p:extLst>
      <p:ext uri="{BB962C8B-B14F-4D97-AF65-F5344CB8AC3E}">
        <p14:creationId xmlns:p14="http://schemas.microsoft.com/office/powerpoint/2010/main" val="37887448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840000" cy="4524315"/>
          </a:xfrm>
          <a:prstGeom prst="rect">
            <a:avLst/>
          </a:prstGeom>
          <a:noFill/>
        </p:spPr>
        <p:txBody>
          <a:bodyPr wrap="square" rtlCol="0">
            <a:noAutofit/>
          </a:bodyPr>
          <a:lstStyle/>
          <a:p>
            <a:pPr marL="457200" indent="-457200">
              <a:spcAft>
                <a:spcPts val="600"/>
              </a:spcAft>
              <a:buFont typeface="+mj-lt"/>
              <a:buAutoNum type="arabicPeriod"/>
            </a:pPr>
            <a:r>
              <a:rPr lang="ig-NG" sz="2400" dirty="0">
                <a:latin typeface="Helvetica Neue"/>
                <a:ea typeface="Microsoft Sans Serif" panose="020B0604020202020204" pitchFamily="34" charset="0"/>
                <a:cs typeface="Microsoft Sans Serif" panose="020B0604020202020204" pitchFamily="34" charset="0"/>
              </a:rPr>
              <a:t>Assicurati di attenersi ai tempi di revisione concordati se vuoi tenere adeguatamente responsabili i tuoi intrapreneurs. </a:t>
            </a:r>
          </a:p>
          <a:p>
            <a:pPr marL="457200" indent="-457200">
              <a:spcAft>
                <a:spcPts val="600"/>
              </a:spcAft>
              <a:buFont typeface="+mj-lt"/>
              <a:buAutoNum type="arabicPeriod"/>
            </a:pPr>
            <a:endParaRPr lang="ig-NG"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g-NG" sz="2400" dirty="0">
                <a:latin typeface="Helvetica Neue"/>
                <a:ea typeface="Microsoft Sans Serif" panose="020B0604020202020204" pitchFamily="34" charset="0"/>
                <a:cs typeface="Microsoft Sans Serif" panose="020B0604020202020204" pitchFamily="34" charset="0"/>
              </a:rPr>
              <a:t>Utilizza tali recensioni per rafforzare la tua posizione di consulente affidabile. </a:t>
            </a:r>
          </a:p>
          <a:p>
            <a:pPr marL="457200" indent="-457200">
              <a:spcAft>
                <a:spcPts val="600"/>
              </a:spcAft>
              <a:buFont typeface="+mj-lt"/>
              <a:buAutoNum type="arabicPeriod"/>
            </a:pPr>
            <a:endParaRPr lang="ig-NG"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g-NG" sz="2400" dirty="0">
                <a:latin typeface="Helvetica Neue"/>
                <a:ea typeface="Microsoft Sans Serif" panose="020B0604020202020204" pitchFamily="34" charset="0"/>
                <a:cs typeface="Microsoft Sans Serif" panose="020B0604020202020204" pitchFamily="34" charset="0"/>
              </a:rPr>
              <a:t>Prova a pensare come farebbe un vice-presidente. Se ritieni ancora che l'iniziativa abbia opportunità e potenzialità, decidi su nuovi obiettivi e finanziamenti guidando delicatamente il team nel giusto percorso. </a:t>
            </a:r>
          </a:p>
          <a:p>
            <a:pPr marL="457200" indent="-457200">
              <a:spcAft>
                <a:spcPts val="600"/>
              </a:spcAft>
              <a:buFont typeface="+mj-lt"/>
              <a:buAutoNum type="arabicPeriod"/>
            </a:pPr>
            <a:endParaRPr lang="ig-NG"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g-NG" sz="2400" dirty="0">
                <a:latin typeface="Helvetica Neue"/>
                <a:ea typeface="Microsoft Sans Serif" panose="020B0604020202020204" pitchFamily="34" charset="0"/>
                <a:cs typeface="Microsoft Sans Serif" panose="020B0604020202020204" pitchFamily="34" charset="0"/>
              </a:rPr>
              <a:t>Se ritieni che il progetto abbia raggiunto la sua conclusione, è tuo compito terminarlo e aiutare i tuoi intrapreneurs a passare al loro prossimo sforzo. </a:t>
            </a:r>
          </a:p>
          <a:p>
            <a:pPr marL="457200" indent="-457200">
              <a:spcAft>
                <a:spcPts val="600"/>
              </a:spcAft>
              <a:buFont typeface="+mj-lt"/>
              <a:buAutoNum type="arabicPeriod"/>
            </a:pPr>
            <a:endParaRPr lang="ig-NG"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g-NG" sz="2400" dirty="0">
                <a:latin typeface="Helvetica Neue"/>
                <a:ea typeface="Microsoft Sans Serif" panose="020B0604020202020204" pitchFamily="34" charset="0"/>
                <a:cs typeface="Microsoft Sans Serif" panose="020B0604020202020204" pitchFamily="34" charset="0"/>
              </a:rPr>
              <a:t>Non penalizzare mai i tuoi intrapreneurs se un progetto non funziona. La maggior parte degli sforzi intraprendenti fallisce. Il fallimento è un ottimo modo per imparare e migliorare!</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2" name="CuadroTexto 1">
            <a:extLst>
              <a:ext uri="{FF2B5EF4-FFF2-40B4-BE49-F238E27FC236}">
                <a16:creationId xmlns:a16="http://schemas.microsoft.com/office/drawing/2014/main" id="{E8A1C7C4-9C3D-E6EA-1A9E-68865178B9BE}"/>
              </a:ext>
            </a:extLst>
          </p:cNvPr>
          <p:cNvSpPr txBox="1"/>
          <p:nvPr/>
        </p:nvSpPr>
        <p:spPr>
          <a:xfrm>
            <a:off x="1296000" y="1548000"/>
            <a:ext cx="15129164" cy="864000"/>
          </a:xfrm>
          <a:prstGeom prst="rect">
            <a:avLst/>
          </a:prstGeom>
          <a:noFill/>
        </p:spPr>
        <p:txBody>
          <a:bodyPr wrap="square" rtlCol="0">
            <a:noAutofit/>
          </a:bodyPr>
          <a:lstStyle/>
          <a:p>
            <a:r>
              <a:rPr lang="ig-NG" sz="4800" b="1" dirty="0">
                <a:solidFill>
                  <a:srgbClr val="4D94B7"/>
                </a:solidFill>
                <a:latin typeface="Helvetica Neue"/>
                <a:ea typeface="Microsoft Sans Serif" panose="020B0604020202020204" pitchFamily="34" charset="0"/>
                <a:cs typeface="Microsoft Sans Serif" panose="020B0604020202020204" pitchFamily="34" charset="0"/>
              </a:rPr>
              <a:t>3. Strategie per la gestione intraprendente </a:t>
            </a:r>
          </a:p>
          <a:p>
            <a:endParaRPr kumimoji="0" lang="ig-NG"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ig-NG"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069489BF-3A41-3483-A6B2-11BA8F926D4C}"/>
              </a:ext>
            </a:extLst>
          </p:cNvPr>
          <p:cNvSpPr txBox="1"/>
          <p:nvPr/>
        </p:nvSpPr>
        <p:spPr>
          <a:xfrm>
            <a:off x="1295400" y="2304000"/>
            <a:ext cx="15621000" cy="576000"/>
          </a:xfrm>
          <a:prstGeom prst="rect">
            <a:avLst/>
          </a:prstGeom>
          <a:noFill/>
        </p:spPr>
        <p:txBody>
          <a:bodyPr wrap="square" rtlCol="0">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g-NG"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Mantenere la responsabilità degli intrapreneurs</a:t>
            </a:r>
          </a:p>
        </p:txBody>
      </p:sp>
    </p:spTree>
    <p:extLst>
      <p:ext uri="{BB962C8B-B14F-4D97-AF65-F5344CB8AC3E}">
        <p14:creationId xmlns:p14="http://schemas.microsoft.com/office/powerpoint/2010/main" val="1207510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Diagrama 13">
            <a:extLst>
              <a:ext uri="{FF2B5EF4-FFF2-40B4-BE49-F238E27FC236}">
                <a16:creationId xmlns:a16="http://schemas.microsoft.com/office/drawing/2014/main" id="{E33A6505-33E4-2F6D-7653-18745F255C03}"/>
              </a:ext>
            </a:extLst>
          </p:cNvPr>
          <p:cNvGraphicFramePr/>
          <p:nvPr>
            <p:extLst>
              <p:ext uri="{D42A27DB-BD31-4B8C-83A1-F6EECF244321}">
                <p14:modId xmlns:p14="http://schemas.microsoft.com/office/powerpoint/2010/main" val="4064458258"/>
              </p:ext>
            </p:extLst>
          </p:nvPr>
        </p:nvGraphicFramePr>
        <p:xfrm>
          <a:off x="1296000" y="3384000"/>
          <a:ext cx="15732000" cy="518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1">
            <a:extLst>
              <a:ext uri="{FF2B5EF4-FFF2-40B4-BE49-F238E27FC236}">
                <a16:creationId xmlns:a16="http://schemas.microsoft.com/office/drawing/2014/main" id="{856A08E6-8AC6-FF97-BF7F-9A32F7CCDBCA}"/>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5</a:t>
            </a:r>
          </a:p>
        </p:txBody>
      </p:sp>
      <p:sp>
        <p:nvSpPr>
          <p:cNvPr id="6" name="textruta 5">
            <a:extLst>
              <a:ext uri="{FF2B5EF4-FFF2-40B4-BE49-F238E27FC236}">
                <a16:creationId xmlns:a16="http://schemas.microsoft.com/office/drawing/2014/main" id="{9144E772-4624-473A-A767-9DC9ACFEE376}"/>
              </a:ext>
            </a:extLst>
          </p:cNvPr>
          <p:cNvSpPr txBox="1"/>
          <p:nvPr/>
        </p:nvSpPr>
        <p:spPr>
          <a:xfrm>
            <a:off x="1285114" y="8283304"/>
            <a:ext cx="15840000" cy="369332"/>
          </a:xfrm>
          <a:prstGeom prst="rect">
            <a:avLst/>
          </a:prstGeom>
          <a:noFill/>
        </p:spPr>
        <p:txBody>
          <a:bodyPr wrap="square">
            <a:spAutoFit/>
          </a:bodyPr>
          <a:lstStyle/>
          <a:p>
            <a:pPr lvl="0" algn="ctr"/>
            <a:r>
              <a:rPr lang="en-US" sz="1800" b="1" dirty="0">
                <a:solidFill>
                  <a:srgbClr val="FF0000"/>
                </a:solidFill>
                <a:latin typeface="Helvetica Neue"/>
                <a:ea typeface="Microsoft Sans Serif" panose="020B0604020202020204" pitchFamily="34" charset="0"/>
                <a:cs typeface="Microsoft Sans Serif" panose="020B0604020202020204" pitchFamily="34" charset="0"/>
              </a:rPr>
              <a:t>Sbagliare è un ottimo modo per imparare e migliorare!</a:t>
            </a:r>
            <a:endParaRPr lang="en-US" b="1" dirty="0">
              <a:solidFill>
                <a:srgbClr val="FF0000"/>
              </a:solidFill>
              <a:latin typeface="Helvetica Neue"/>
            </a:endParaRPr>
          </a:p>
        </p:txBody>
      </p:sp>
      <p:sp>
        <p:nvSpPr>
          <p:cNvPr id="3" name="CuadroTexto 1">
            <a:extLst>
              <a:ext uri="{FF2B5EF4-FFF2-40B4-BE49-F238E27FC236}">
                <a16:creationId xmlns:a16="http://schemas.microsoft.com/office/drawing/2014/main" id="{A843E451-8D7B-B077-5D2E-B2105E22AE30}"/>
              </a:ext>
            </a:extLst>
          </p:cNvPr>
          <p:cNvSpPr txBox="1"/>
          <p:nvPr/>
        </p:nvSpPr>
        <p:spPr>
          <a:xfrm>
            <a:off x="1296000" y="1548000"/>
            <a:ext cx="15129164" cy="864000"/>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3. Strategie per la gestione intraprendente </a:t>
            </a:r>
          </a:p>
          <a:p>
            <a:endParaRPr kumimoji="0" lang="it-IT"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a:p>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8" name="CuadroTexto 2">
            <a:extLst>
              <a:ext uri="{FF2B5EF4-FFF2-40B4-BE49-F238E27FC236}">
                <a16:creationId xmlns:a16="http://schemas.microsoft.com/office/drawing/2014/main" id="{04F0CEBA-B101-6D33-2A50-27FBA55871CE}"/>
              </a:ext>
            </a:extLst>
          </p:cNvPr>
          <p:cNvSpPr txBox="1"/>
          <p:nvPr/>
        </p:nvSpPr>
        <p:spPr>
          <a:xfrm>
            <a:off x="1295400" y="2304000"/>
            <a:ext cx="15621000" cy="576000"/>
          </a:xfrm>
          <a:prstGeom prst="rect">
            <a:avLst/>
          </a:prstGeom>
          <a:noFill/>
        </p:spPr>
        <p:txBody>
          <a:bodyPr wrap="square" rtlCol="0">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g-NG"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3.5 Mantenere la responsabilità degli intrapreneurs</a:t>
            </a:r>
          </a:p>
        </p:txBody>
      </p:sp>
    </p:spTree>
    <p:extLst>
      <p:ext uri="{BB962C8B-B14F-4D97-AF65-F5344CB8AC3E}">
        <p14:creationId xmlns:p14="http://schemas.microsoft.com/office/powerpoint/2010/main" val="2660169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81534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Per un team intraprendente di successo:</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295400" y="3384000"/>
            <a:ext cx="15661964" cy="3046988"/>
          </a:xfrm>
          <a:prstGeom prst="rect">
            <a:avLst/>
          </a:prstGeom>
          <a:noFill/>
        </p:spPr>
        <p:txBody>
          <a:bodyPr wrap="square" rtlCol="0">
            <a:noAutofit/>
          </a:bodyPr>
          <a:lstStyle/>
          <a:p>
            <a:pPr marL="457200" indent="-457200">
              <a:spcAft>
                <a:spcPts val="600"/>
              </a:spcAft>
              <a:buFont typeface="+mj-lt"/>
              <a:buAutoNum type="arabicPeriod"/>
            </a:pPr>
            <a:r>
              <a:rPr lang="it-IT" sz="2400" dirty="0">
                <a:latin typeface="Helvetica Neue"/>
                <a:ea typeface="Microsoft Sans Serif" panose="020B0604020202020204" pitchFamily="34" charset="0"/>
                <a:cs typeface="Microsoft Sans Serif" panose="020B0604020202020204" pitchFamily="34" charset="0"/>
              </a:rPr>
              <a:t>Garantire che il team abbia diversi livelli di libertà creativa, innovativa e progettuale</a:t>
            </a:r>
          </a:p>
          <a:p>
            <a:pPr marL="457200" indent="-457200">
              <a:spcAft>
                <a:spcPts val="600"/>
              </a:spcAft>
              <a:buFont typeface="+mj-lt"/>
              <a:buAutoNum type="arabicPeriod"/>
            </a:pPr>
            <a:endParaRPr lang="it-IT"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t-IT" sz="2400" dirty="0">
                <a:latin typeface="Helvetica Neue"/>
                <a:ea typeface="Microsoft Sans Serif" panose="020B0604020202020204" pitchFamily="34" charset="0"/>
                <a:cs typeface="Microsoft Sans Serif" panose="020B0604020202020204" pitchFamily="34" charset="0"/>
              </a:rPr>
              <a:t>Garantire che la squadra possa sfidare e mettere in discussione il modello attuale per avere successo</a:t>
            </a:r>
          </a:p>
          <a:p>
            <a:pPr marL="457200" indent="-457200">
              <a:spcAft>
                <a:spcPts val="600"/>
              </a:spcAft>
              <a:buFont typeface="+mj-lt"/>
              <a:buAutoNum type="arabicPeriod"/>
            </a:pPr>
            <a:endParaRPr lang="it-IT"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t-IT" sz="2400" dirty="0">
                <a:latin typeface="Helvetica Neue"/>
                <a:ea typeface="Microsoft Sans Serif" panose="020B0604020202020204" pitchFamily="34" charset="0"/>
                <a:cs typeface="Microsoft Sans Serif" panose="020B0604020202020204" pitchFamily="34" charset="0"/>
              </a:rPr>
              <a:t>Riconoscere la linea tra l'essere coraggiosi e l'essere sciocchi</a:t>
            </a:r>
          </a:p>
          <a:p>
            <a:pPr marL="457200" indent="-457200">
              <a:spcAft>
                <a:spcPts val="600"/>
              </a:spcAft>
              <a:buFont typeface="+mj-lt"/>
              <a:buAutoNum type="arabicPeriod"/>
            </a:pPr>
            <a:endParaRPr lang="it-IT"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t-IT" sz="2400" dirty="0">
                <a:latin typeface="Helvetica Neue"/>
                <a:ea typeface="Microsoft Sans Serif" panose="020B0604020202020204" pitchFamily="34" charset="0"/>
                <a:cs typeface="Microsoft Sans Serif" panose="020B0604020202020204" pitchFamily="34" charset="0"/>
              </a:rPr>
              <a:t>Comprendere i limiti del rischio pur avendo la capacità di cogliere una vera opportunità</a:t>
            </a:r>
          </a:p>
          <a:p>
            <a:pPr marL="457200" indent="-457200">
              <a:spcAft>
                <a:spcPts val="600"/>
              </a:spcAft>
              <a:buFont typeface="+mj-lt"/>
              <a:buAutoNum type="arabicPeriod"/>
            </a:pPr>
            <a:endParaRPr lang="it-IT"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t-IT" sz="2400" dirty="0">
                <a:latin typeface="Helvetica Neue"/>
                <a:ea typeface="Microsoft Sans Serif" panose="020B0604020202020204" pitchFamily="34" charset="0"/>
                <a:cs typeface="Microsoft Sans Serif" panose="020B0604020202020204" pitchFamily="34" charset="0"/>
              </a:rPr>
              <a:t>Identificare strategie per mantenere tutti gli </a:t>
            </a:r>
            <a:r>
              <a:rPr lang="it-IT" sz="2400" dirty="0" err="1">
                <a:latin typeface="Helvetica Neue"/>
                <a:ea typeface="Microsoft Sans Serif" panose="020B0604020202020204" pitchFamily="34" charset="0"/>
                <a:cs typeface="Microsoft Sans Serif" panose="020B0604020202020204" pitchFamily="34" charset="0"/>
              </a:rPr>
              <a:t>intrapreneurs</a:t>
            </a:r>
            <a:r>
              <a:rPr lang="it-IT" sz="2400" dirty="0">
                <a:latin typeface="Helvetica Neue"/>
                <a:ea typeface="Microsoft Sans Serif" panose="020B0604020202020204" pitchFamily="34" charset="0"/>
                <a:cs typeface="Microsoft Sans Serif" panose="020B0604020202020204" pitchFamily="34" charset="0"/>
              </a:rPr>
              <a:t> motivati, incoraggiati e concentrati sulla ricompensa, l'opportunità e il loro contributo agli obiettivi</a:t>
            </a:r>
          </a:p>
          <a:p>
            <a:pPr marL="457200" indent="-457200">
              <a:spcAft>
                <a:spcPts val="600"/>
              </a:spcAft>
              <a:buFont typeface="+mj-lt"/>
              <a:buAutoNum type="arabicPeriod"/>
            </a:pPr>
            <a:endParaRPr lang="it-IT" sz="2400" dirty="0">
              <a:latin typeface="Helvetica Neue"/>
              <a:ea typeface="Microsoft Sans Serif" panose="020B0604020202020204" pitchFamily="34" charset="0"/>
              <a:cs typeface="Microsoft Sans Serif" panose="020B0604020202020204" pitchFamily="34" charset="0"/>
            </a:endParaRPr>
          </a:p>
          <a:p>
            <a:pPr marL="457200" indent="-457200">
              <a:spcAft>
                <a:spcPts val="600"/>
              </a:spcAft>
              <a:buFont typeface="+mj-lt"/>
              <a:buAutoNum type="arabicPeriod"/>
            </a:pPr>
            <a:r>
              <a:rPr lang="it-IT" sz="2400" dirty="0">
                <a:latin typeface="Helvetica Neue"/>
                <a:ea typeface="Microsoft Sans Serif" panose="020B0604020202020204" pitchFamily="34" charset="0"/>
                <a:cs typeface="Microsoft Sans Serif" panose="020B0604020202020204" pitchFamily="34" charset="0"/>
              </a:rPr>
              <a:t>Rimanere informati e rendere visibile il lavoro in modo che gli altri possano partecipare, offrire assistenza e fornire supporto</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
        <p:nvSpPr>
          <p:cNvPr id="2" name="CuadroTexto 1">
            <a:extLst>
              <a:ext uri="{FF2B5EF4-FFF2-40B4-BE49-F238E27FC236}">
                <a16:creationId xmlns:a16="http://schemas.microsoft.com/office/drawing/2014/main" id="{C021B282-276A-A0CA-FF69-DD7B5B734DE1}"/>
              </a:ext>
            </a:extLst>
          </p:cNvPr>
          <p:cNvSpPr txBox="1"/>
          <p:nvPr/>
        </p:nvSpPr>
        <p:spPr>
          <a:xfrm>
            <a:off x="1296000" y="1548000"/>
            <a:ext cx="15129164" cy="864000"/>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3. Strategie per la gestione intraprendente </a:t>
            </a:r>
          </a:p>
        </p:txBody>
      </p:sp>
    </p:spTree>
    <p:extLst>
      <p:ext uri="{BB962C8B-B14F-4D97-AF65-F5344CB8AC3E}">
        <p14:creationId xmlns:p14="http://schemas.microsoft.com/office/powerpoint/2010/main" val="702546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4057782"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Continua…</a:t>
            </a:r>
          </a:p>
        </p:txBody>
      </p:sp>
      <p:sp>
        <p:nvSpPr>
          <p:cNvPr id="4" name="CuadroTexto 3">
            <a:extLst>
              <a:ext uri="{FF2B5EF4-FFF2-40B4-BE49-F238E27FC236}">
                <a16:creationId xmlns:a16="http://schemas.microsoft.com/office/drawing/2014/main" id="{E1E2D339-E702-D386-1EB6-0CD6F5317270}"/>
              </a:ext>
            </a:extLst>
          </p:cNvPr>
          <p:cNvSpPr txBox="1"/>
          <p:nvPr/>
        </p:nvSpPr>
        <p:spPr>
          <a:xfrm>
            <a:off x="1029600" y="3620006"/>
            <a:ext cx="15661964" cy="3046988"/>
          </a:xfrm>
          <a:prstGeom prst="rect">
            <a:avLst/>
          </a:prstGeom>
          <a:noFill/>
        </p:spPr>
        <p:txBody>
          <a:bodyPr wrap="square" rtlCol="0">
            <a:noAutofit/>
          </a:bodyPr>
          <a:lstStyle/>
          <a:p>
            <a:pPr marL="457200" indent="-457200">
              <a:buFont typeface="+mj-lt"/>
              <a:buAutoNum type="arabicPeriod" startAt="7"/>
            </a:pPr>
            <a:r>
              <a:rPr lang="it-IT" sz="2400" dirty="0">
                <a:latin typeface="Helvetica Neue"/>
                <a:ea typeface="Microsoft Sans Serif" panose="020B0604020202020204" pitchFamily="34" charset="0"/>
                <a:cs typeface="Microsoft Sans Serif" panose="020B0604020202020204" pitchFamily="34" charset="0"/>
              </a:rPr>
              <a:t>Creare metodologie e framework basati sul valore organizzativo e sull'allineamento</a:t>
            </a:r>
          </a:p>
          <a:p>
            <a:pPr marL="457200" indent="-457200">
              <a:buFont typeface="+mj-lt"/>
              <a:buAutoNum type="arabicPeriod" startAt="7"/>
            </a:pPr>
            <a:endParaRPr lang="it-IT" sz="2400" dirty="0">
              <a:latin typeface="Helvetica Neue"/>
              <a:ea typeface="Microsoft Sans Serif" panose="020B0604020202020204" pitchFamily="34" charset="0"/>
              <a:cs typeface="Microsoft Sans Serif" panose="020B0604020202020204" pitchFamily="34" charset="0"/>
            </a:endParaRPr>
          </a:p>
          <a:p>
            <a:pPr marL="457200" indent="-457200">
              <a:buFont typeface="+mj-lt"/>
              <a:buAutoNum type="arabicPeriod" startAt="7"/>
            </a:pPr>
            <a:r>
              <a:rPr lang="it-IT" sz="2400" dirty="0">
                <a:latin typeface="Helvetica Neue"/>
                <a:ea typeface="Microsoft Sans Serif" panose="020B0604020202020204" pitchFamily="34" charset="0"/>
                <a:cs typeface="Microsoft Sans Serif" panose="020B0604020202020204" pitchFamily="34" charset="0"/>
              </a:rPr>
              <a:t>Riconoscere che ciò su cui si sta lavorando è commercialmente vitale e che le decisioni saranno spesso basate su fattori pragmatici, piuttosto che opportunisti o idealisti. Le prestazioni saranno esaminate, molto probabilmente sotto un riflettore più duro rispetto ad altri. Accettarlo come una componente necessaria del lavoro</a:t>
            </a:r>
          </a:p>
          <a:p>
            <a:pPr marL="457200" indent="-457200">
              <a:buFont typeface="+mj-lt"/>
              <a:buAutoNum type="arabicPeriod" startAt="7"/>
            </a:pPr>
            <a:endParaRPr lang="it-IT" sz="2400" dirty="0">
              <a:latin typeface="Helvetica Neue"/>
              <a:ea typeface="Microsoft Sans Serif" panose="020B0604020202020204" pitchFamily="34" charset="0"/>
              <a:cs typeface="Microsoft Sans Serif" panose="020B0604020202020204" pitchFamily="34" charset="0"/>
            </a:endParaRPr>
          </a:p>
          <a:p>
            <a:pPr marL="457200" indent="-457200">
              <a:buFont typeface="+mj-lt"/>
              <a:buAutoNum type="arabicPeriod" startAt="7"/>
            </a:pPr>
            <a:r>
              <a:rPr lang="it-IT" sz="2400" dirty="0">
                <a:latin typeface="Helvetica Neue"/>
                <a:ea typeface="Microsoft Sans Serif" panose="020B0604020202020204" pitchFamily="34" charset="0"/>
                <a:cs typeface="Microsoft Sans Serif" panose="020B0604020202020204" pitchFamily="34" charset="0"/>
              </a:rPr>
              <a:t>Astenersi dall'entrare nel mainstream, e persino chiedersi se questo dovrebbe passare attraverso i processi tradizionali</a:t>
            </a:r>
          </a:p>
          <a:p>
            <a:pPr marL="457200" indent="-457200">
              <a:buFont typeface="+mj-lt"/>
              <a:buAutoNum type="arabicPeriod" startAt="7"/>
            </a:pPr>
            <a:endParaRPr lang="it-IT" sz="2400" dirty="0">
              <a:latin typeface="Helvetica Neue"/>
              <a:ea typeface="Microsoft Sans Serif" panose="020B0604020202020204" pitchFamily="34" charset="0"/>
              <a:cs typeface="Microsoft Sans Serif" panose="020B0604020202020204" pitchFamily="34" charset="0"/>
            </a:endParaRPr>
          </a:p>
          <a:p>
            <a:pPr marL="457200" indent="-457200">
              <a:buFont typeface="+mj-lt"/>
              <a:buAutoNum type="arabicPeriod" startAt="7"/>
            </a:pPr>
            <a:r>
              <a:rPr lang="it-IT" sz="2400" dirty="0">
                <a:latin typeface="Helvetica Neue"/>
                <a:ea typeface="Microsoft Sans Serif" panose="020B0604020202020204" pitchFamily="34" charset="0"/>
                <a:cs typeface="Microsoft Sans Serif" panose="020B0604020202020204" pitchFamily="34" charset="0"/>
              </a:rPr>
              <a:t> Garantire che la gestione sia flessibile e dinamica, assicurando che gli errori siano accettabili fintanto che     vengono appresi e mantenuti entro i parametri del profilo di rischio</a:t>
            </a:r>
          </a:p>
          <a:p>
            <a:pPr marL="457200" indent="-457200">
              <a:buFont typeface="+mj-lt"/>
              <a:buAutoNum type="arabicPeriod" startAt="7"/>
            </a:pPr>
            <a:endParaRPr lang="it-IT" sz="2400" dirty="0">
              <a:latin typeface="Helvetica Neue"/>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58D90634-150F-45C8-1854-7940B7485206}"/>
              </a:ext>
            </a:extLst>
          </p:cNvPr>
          <p:cNvSpPr txBox="1"/>
          <p:nvPr/>
        </p:nvSpPr>
        <p:spPr>
          <a:xfrm>
            <a:off x="1296000" y="1548000"/>
            <a:ext cx="15129164" cy="864000"/>
          </a:xfrm>
          <a:prstGeom prst="rect">
            <a:avLst/>
          </a:prstGeom>
          <a:noFill/>
        </p:spPr>
        <p:txBody>
          <a:bodyPr wrap="square" rtlCol="0">
            <a:noAutofit/>
          </a:bodyPr>
          <a:lstStyle/>
          <a:p>
            <a:r>
              <a:rPr lang="it-IT" sz="4800" b="1" dirty="0">
                <a:solidFill>
                  <a:srgbClr val="4D94B7"/>
                </a:solidFill>
                <a:latin typeface="Helvetica Neue"/>
                <a:ea typeface="Microsoft Sans Serif" panose="020B0604020202020204" pitchFamily="34" charset="0"/>
                <a:cs typeface="Microsoft Sans Serif" panose="020B0604020202020204" pitchFamily="34" charset="0"/>
              </a:rPr>
              <a:t>3. Strategie per la gestione intraprendente</a:t>
            </a:r>
            <a:endParaRPr kumimoji="0" lang="it-IT" sz="4800" b="1" i="0" u="none" strike="noStrike" kern="1200" cap="none" spc="0" normalizeH="0" baseline="0" dirty="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A3EBE2F8-F778-26E3-2EA6-7DA5B61D2C7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4</a:t>
            </a:r>
          </a:p>
        </p:txBody>
      </p:sp>
    </p:spTree>
    <p:extLst>
      <p:ext uri="{BB962C8B-B14F-4D97-AF65-F5344CB8AC3E}">
        <p14:creationId xmlns:p14="http://schemas.microsoft.com/office/powerpoint/2010/main" val="1784204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3. Un mentore non dovrebbe…</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Agire come consulente </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Obbligare gli intraprenditori a stoppare il loro progetto </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Interrompere il progetto se non è produttivo</a:t>
            </a:r>
          </a:p>
          <a:p>
            <a:pPr>
              <a:defRPr/>
            </a:pPr>
            <a:endParaRPr lang="it-IT" altLang="es-ES" sz="2400">
              <a:latin typeface="Helvetica Neue"/>
              <a:ea typeface="Microsoft Sans Serif" panose="020B0604020202020204" pitchFamily="34" charset="0"/>
              <a:cs typeface="Microsoft Sans Serif" panose="020B0604020202020204" pitchFamily="34" charset="0"/>
            </a:endParaRP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4. Una gestione di successo…</a:t>
            </a:r>
          </a:p>
          <a:p>
            <a:pPr>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È dinamica e flessibile </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Assicura la fiducia in tutta l’organizzazione</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Pone maggiore enfasi sul successo individuale </a:t>
            </a:r>
          </a:p>
          <a:p>
            <a:pPr>
              <a:defRPr/>
            </a:pPr>
            <a:endParaRPr lang="it-IT" altLang="es-ES" sz="2400">
              <a:latin typeface="Helvetica Neue"/>
              <a:ea typeface="Microsoft Sans Serif" panose="020B0604020202020204" pitchFamily="34" charset="0"/>
              <a:cs typeface="Microsoft Sans Serif" panose="020B0604020202020204" pitchFamily="34" charset="0"/>
            </a:endParaRP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596001" cy="830997"/>
          </a:xfrm>
          <a:prstGeom prst="rect">
            <a:avLst/>
          </a:prstGeom>
          <a:noFill/>
        </p:spPr>
        <p:txBody>
          <a:bodyPr wrap="square" rtlCol="0">
            <a:noAutofit/>
          </a:bodyPr>
          <a:lstStyle/>
          <a:p>
            <a:r>
              <a:rPr lang="it-IT" sz="4800" b="1">
                <a:solidFill>
                  <a:srgbClr val="4D94B7"/>
                </a:solidFill>
                <a:latin typeface="Helvetica Neue"/>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8100000" cy="954107"/>
          </a:xfrm>
          <a:prstGeom prst="rect">
            <a:avLst/>
          </a:prstGeom>
          <a:noFill/>
        </p:spPr>
        <p:txBody>
          <a:bodyPr wrap="square" rtlCol="0">
            <a:noAutofit/>
          </a:bodyPr>
          <a:lstStyle/>
          <a:p>
            <a:r>
              <a:rPr lang="it-IT" sz="2800" b="1">
                <a:solidFill>
                  <a:srgbClr val="AED633"/>
                </a:solidFill>
                <a:latin typeface="Helvetica Neue"/>
                <a:ea typeface="Microsoft Sans Serif" panose="020B0604020202020204" pitchFamily="34" charset="0"/>
                <a:cs typeface="Microsoft Sans Serif" panose="020B0604020202020204" pitchFamily="34" charset="0"/>
              </a:rPr>
              <a:t>Si prega di rispondere alle seguenti domande:</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1. Un team intraprendente di successo…</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Assicura che tutti siano ascoltati</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Sfida i suoi membri a crescere</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Assume rischi eccessivi</a:t>
            </a:r>
          </a:p>
          <a:p>
            <a:pPr>
              <a:defRPr/>
            </a:pPr>
            <a:endParaRPr lang="it-IT" altLang="es-ES" sz="2400">
              <a:latin typeface="Helvetica Neue"/>
              <a:ea typeface="Microsoft Sans Serif" panose="020B0604020202020204" pitchFamily="34" charset="0"/>
              <a:cs typeface="Microsoft Sans Serif" panose="020B0604020202020204" pitchFamily="34" charset="0"/>
            </a:endParaRP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2. Scegliete la risposta falsa!</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La quantità di risorse è più importante della qualità fornita</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L’organizzazione ha il potere di sostenere o ostacolare gli sforzi di un intrapreneur </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Alcune norme aziendali possono ostacolare l’intrapreneurship </a:t>
            </a: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5. Tempo e risorse disponibili…</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Devono essere coerenti </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Devono essere distribuite in modo appropriato</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Non rappresentano un’indicazione del sostegno della direzione</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a:defRPr/>
            </a:pPr>
            <a:endParaRPr lang="it-IT" altLang="es-ES" sz="240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753807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460E8CE8-475C-0CF7-6EF0-892B466B3ABA}"/>
              </a:ext>
            </a:extLst>
          </p:cNvPr>
          <p:cNvSpPr/>
          <p:nvPr/>
        </p:nvSpPr>
        <p:spPr>
          <a:xfrm>
            <a:off x="9396000" y="1368000"/>
            <a:ext cx="7740000" cy="2448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3. Un mentore non dovrebbe…</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Agire come consulente</a:t>
            </a:r>
          </a:p>
          <a:p>
            <a:pPr marL="342900" indent="-342900">
              <a:buBlip>
                <a:blip r:embed="rId2"/>
              </a:buBlip>
              <a:defRPr/>
            </a:pPr>
            <a:r>
              <a:rPr lang="it-IT" altLang="es-ES" sz="2200" b="1">
                <a:latin typeface="Helvetica Neue"/>
                <a:ea typeface="Microsoft Sans Serif" panose="020B0604020202020204" pitchFamily="34" charset="0"/>
                <a:cs typeface="Microsoft Sans Serif" panose="020B0604020202020204" pitchFamily="34" charset="0"/>
              </a:rPr>
              <a:t>Obbligare gli intraprenditori a stoppare il loro progetto</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Interrompere il progetto se non è produttivo</a:t>
            </a:r>
          </a:p>
        </p:txBody>
      </p:sp>
      <p:sp>
        <p:nvSpPr>
          <p:cNvPr id="7" name="Rectángulo 6">
            <a:extLst>
              <a:ext uri="{FF2B5EF4-FFF2-40B4-BE49-F238E27FC236}">
                <a16:creationId xmlns:a16="http://schemas.microsoft.com/office/drawing/2014/main" id="{8FF09CAC-0BB2-4D89-DCC3-82680B21E194}"/>
              </a:ext>
            </a:extLst>
          </p:cNvPr>
          <p:cNvSpPr/>
          <p:nvPr/>
        </p:nvSpPr>
        <p:spPr>
          <a:xfrm>
            <a:off x="9396000" y="3996000"/>
            <a:ext cx="7740000" cy="2448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4. Una gestione di successo…</a:t>
            </a:r>
          </a:p>
          <a:p>
            <a:pPr>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È dinamica e flessibile</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Assicura la fiducia in tutta l’organizzazione</a:t>
            </a:r>
          </a:p>
          <a:p>
            <a:pPr marL="342900" indent="-342900">
              <a:buBlip>
                <a:blip r:embed="rId2"/>
              </a:buBlip>
              <a:defRPr/>
            </a:pPr>
            <a:r>
              <a:rPr lang="it-IT" altLang="es-ES" sz="2200" b="1">
                <a:latin typeface="Helvetica Neue"/>
                <a:ea typeface="Microsoft Sans Serif" panose="020B0604020202020204" pitchFamily="34" charset="0"/>
                <a:cs typeface="Microsoft Sans Serif" panose="020B0604020202020204" pitchFamily="34" charset="0"/>
              </a:rPr>
              <a:t>Pone Maggiore enfasi sul successo individuale.</a:t>
            </a:r>
          </a:p>
        </p:txBody>
      </p:sp>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7740000" cy="830997"/>
          </a:xfrm>
          <a:prstGeom prst="rect">
            <a:avLst/>
          </a:prstGeom>
          <a:noFill/>
        </p:spPr>
        <p:txBody>
          <a:bodyPr wrap="square" rtlCol="0">
            <a:noAutofit/>
          </a:bodyPr>
          <a:lstStyle/>
          <a:p>
            <a:r>
              <a:rPr lang="it-IT" sz="4800" b="1">
                <a:solidFill>
                  <a:srgbClr val="4D94B7"/>
                </a:solidFill>
                <a:latin typeface="Helvetica Neue"/>
                <a:ea typeface="Microsoft Sans Serif" panose="020B0604020202020204" pitchFamily="34" charset="0"/>
                <a:cs typeface="Microsoft Sans Serif" panose="020B0604020202020204" pitchFamily="34" charset="0"/>
              </a:rPr>
              <a:t>Testa le tue conoscenze!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6000" y="2304000"/>
            <a:ext cx="7329600" cy="954107"/>
          </a:xfrm>
          <a:prstGeom prst="rect">
            <a:avLst/>
          </a:prstGeom>
          <a:noFill/>
        </p:spPr>
        <p:txBody>
          <a:bodyPr wrap="square" rtlCol="0">
            <a:noAutofit/>
          </a:bodyPr>
          <a:lstStyle/>
          <a:p>
            <a:r>
              <a:rPr lang="it-IT" sz="2800" b="1">
                <a:solidFill>
                  <a:srgbClr val="AED633"/>
                </a:solidFill>
                <a:latin typeface="Helvetica Neue"/>
                <a:ea typeface="Microsoft Sans Serif" panose="020B0604020202020204" pitchFamily="34" charset="0"/>
                <a:cs typeface="Microsoft Sans Serif" panose="020B0604020202020204" pitchFamily="34" charset="0"/>
              </a:rPr>
              <a:t>Soluzioni:</a:t>
            </a:r>
          </a:p>
        </p:txBody>
      </p:sp>
      <p:sp>
        <p:nvSpPr>
          <p:cNvPr id="11" name="Rectángulo 10">
            <a:extLst>
              <a:ext uri="{FF2B5EF4-FFF2-40B4-BE49-F238E27FC236}">
                <a16:creationId xmlns:a16="http://schemas.microsoft.com/office/drawing/2014/main" id="{50E6530B-6B12-2FE3-B437-DB6FE55C1480}"/>
              </a:ext>
            </a:extLst>
          </p:cNvPr>
          <p:cNvSpPr/>
          <p:nvPr/>
        </p:nvSpPr>
        <p:spPr>
          <a:xfrm>
            <a:off x="1296000" y="3384000"/>
            <a:ext cx="7740000" cy="2448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1. Un team intraprendente di successo…</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Assicura che tutti siano ascoltati</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Sfida i suoi membri a crescere</a:t>
            </a:r>
          </a:p>
          <a:p>
            <a:pPr marL="342900" indent="-342900">
              <a:buBlip>
                <a:blip r:embed="rId2"/>
              </a:buBlip>
              <a:defRPr/>
            </a:pPr>
            <a:r>
              <a:rPr lang="it-IT" altLang="es-ES" sz="2200" b="1">
                <a:latin typeface="Helvetica Neue"/>
                <a:ea typeface="Microsoft Sans Serif" panose="020B0604020202020204" pitchFamily="34" charset="0"/>
                <a:cs typeface="Microsoft Sans Serif" panose="020B0604020202020204" pitchFamily="34" charset="0"/>
              </a:rPr>
              <a:t>Assume rischi eccessivi</a:t>
            </a:r>
          </a:p>
        </p:txBody>
      </p:sp>
      <p:sp>
        <p:nvSpPr>
          <p:cNvPr id="14" name="Rectángulo 13">
            <a:extLst>
              <a:ext uri="{FF2B5EF4-FFF2-40B4-BE49-F238E27FC236}">
                <a16:creationId xmlns:a16="http://schemas.microsoft.com/office/drawing/2014/main" id="{F388E2A2-651A-B13A-BF81-EF89824635A0}"/>
              </a:ext>
            </a:extLst>
          </p:cNvPr>
          <p:cNvSpPr/>
          <p:nvPr/>
        </p:nvSpPr>
        <p:spPr>
          <a:xfrm>
            <a:off x="1296000" y="6012000"/>
            <a:ext cx="7740000" cy="3060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2. Scegliete la risposta falsa!</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b="1">
                <a:latin typeface="Helvetica Neue"/>
                <a:ea typeface="Microsoft Sans Serif" panose="020B0604020202020204" pitchFamily="34" charset="0"/>
                <a:cs typeface="Microsoft Sans Serif" panose="020B0604020202020204" pitchFamily="34" charset="0"/>
              </a:rPr>
              <a:t>La quantità di risorse è più importante della qualità fornita</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L’organizzazione ha il potere di sostenere o ostacolare gli sforzi di un intrapreneur</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Alcune norme aziendali possono ostacolare l’intrapreneurship</a:t>
            </a:r>
            <a:endParaRPr lang="it-IT" altLang="es-ES" sz="200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30" name="Rectángulo 29">
            <a:extLst>
              <a:ext uri="{FF2B5EF4-FFF2-40B4-BE49-F238E27FC236}">
                <a16:creationId xmlns:a16="http://schemas.microsoft.com/office/drawing/2014/main" id="{EFE5BD8F-EBB1-F040-DC3D-47BD1BA62050}"/>
              </a:ext>
            </a:extLst>
          </p:cNvPr>
          <p:cNvSpPr/>
          <p:nvPr/>
        </p:nvSpPr>
        <p:spPr>
          <a:xfrm>
            <a:off x="9396000" y="6624000"/>
            <a:ext cx="7740000" cy="2448000"/>
          </a:xfrm>
          <a:prstGeom prst="snip2DiagRect">
            <a:avLst/>
          </a:prstGeom>
          <a:ln w="28575">
            <a:solidFill>
              <a:srgbClr val="4D94B7"/>
            </a:solidFill>
          </a:ln>
        </p:spPr>
        <p:txBody>
          <a:bodyPr wrap="square" tIns="0" bIns="0">
            <a:noAutofit/>
          </a:bodyPr>
          <a:lstStyle/>
          <a:p>
            <a:pPr>
              <a:defRPr/>
            </a:pPr>
            <a:r>
              <a:rPr lang="it-IT" altLang="es-ES" sz="2400" b="1">
                <a:latin typeface="Helvetica Neue"/>
                <a:ea typeface="Microsoft Sans Serif" panose="020B0604020202020204" pitchFamily="34" charset="0"/>
                <a:cs typeface="Microsoft Sans Serif" panose="020B0604020202020204" pitchFamily="34" charset="0"/>
              </a:rPr>
              <a:t>5. Tempo e risorse disponibili…</a:t>
            </a:r>
          </a:p>
          <a:p>
            <a:pPr marL="342900" indent="-342900">
              <a:buBlip>
                <a:blip r:embed="rId2"/>
              </a:buBlip>
              <a:defRPr/>
            </a:pPr>
            <a:endParaRPr lang="it-IT" altLang="es-ES" sz="2400">
              <a:latin typeface="Helvetica Neue"/>
              <a:ea typeface="Microsoft Sans Serif" panose="020B0604020202020204" pitchFamily="34" charset="0"/>
              <a:cs typeface="Microsoft Sans Serif" panose="020B0604020202020204" pitchFamily="34" charset="0"/>
            </a:endParaRP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Devono essere coerenti</a:t>
            </a:r>
          </a:p>
          <a:p>
            <a:pPr marL="342900" indent="-342900">
              <a:buBlip>
                <a:blip r:embed="rId2"/>
              </a:buBlip>
              <a:defRPr/>
            </a:pPr>
            <a:r>
              <a:rPr lang="it-IT" altLang="es-ES" sz="2200">
                <a:latin typeface="Helvetica Neue"/>
                <a:ea typeface="Microsoft Sans Serif" panose="020B0604020202020204" pitchFamily="34" charset="0"/>
                <a:cs typeface="Microsoft Sans Serif" panose="020B0604020202020204" pitchFamily="34" charset="0"/>
              </a:rPr>
              <a:t>Devono essere distribuite in modo appropriato</a:t>
            </a:r>
          </a:p>
          <a:p>
            <a:pPr marL="342900" indent="-342900">
              <a:buBlip>
                <a:blip r:embed="rId2"/>
              </a:buBlip>
              <a:defRPr/>
            </a:pPr>
            <a:r>
              <a:rPr lang="it-IT" altLang="es-ES" sz="2200" b="1">
                <a:latin typeface="Helvetica Neue"/>
                <a:ea typeface="Microsoft Sans Serif" panose="020B0604020202020204" pitchFamily="34" charset="0"/>
                <a:cs typeface="Microsoft Sans Serif" panose="020B0604020202020204" pitchFamily="34" charset="0"/>
              </a:rPr>
              <a:t>Non rappresentano un’indicazione del sostegno della direzione</a:t>
            </a:r>
            <a:endParaRPr lang="it-IT" altLang="es-ES" sz="2400">
              <a:latin typeface="Helvetica Neue"/>
              <a:ea typeface="Microsoft Sans Serif" panose="020B0604020202020204" pitchFamily="34" charset="0"/>
              <a:cs typeface="Microsoft Sans Serif" panose="020B0604020202020204" pitchFamily="34" charset="0"/>
            </a:endParaRPr>
          </a:p>
          <a:p>
            <a:pPr>
              <a:defRPr/>
            </a:pPr>
            <a:endParaRPr lang="it-IT" altLang="es-ES" sz="240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37937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5334000" cy="830997"/>
          </a:xfrm>
          <a:prstGeom prst="rect">
            <a:avLst/>
          </a:prstGeom>
          <a:noFill/>
        </p:spPr>
        <p:txBody>
          <a:bodyPr wrap="square" rtlCol="0">
            <a:noAutofit/>
          </a:bodyPr>
          <a:lstStyle/>
          <a:p>
            <a:r>
              <a:rPr lang="it-IT" sz="4800" b="1">
                <a:solidFill>
                  <a:srgbClr val="4D94B7"/>
                </a:solidFill>
                <a:latin typeface="Helvetica Neue"/>
                <a:ea typeface="Microsoft Sans Serif" panose="020B0604020202020204" pitchFamily="34" charset="0"/>
                <a:cs typeface="Microsoft Sans Serif" panose="020B0604020202020204" pitchFamily="34" charset="0"/>
              </a:rPr>
              <a:t>Riassumendo:</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7056000" cy="684000"/>
          </a:xfrm>
          <a:prstGeom prst="rect">
            <a:avLst/>
          </a:prstGeom>
          <a:noFill/>
        </p:spPr>
        <p:txBody>
          <a:bodyPr wrap="square">
            <a:noAutofit/>
          </a:bodyPr>
          <a:lstStyle/>
          <a:p>
            <a:pPr algn="just"/>
            <a:r>
              <a:rPr lang="it-IT" sz="2800" b="1">
                <a:solidFill>
                  <a:srgbClr val="AED633"/>
                </a:solidFill>
                <a:latin typeface="Helvetica Neue"/>
                <a:ea typeface="Microsoft Sans Serif" panose="020B0604020202020204" pitchFamily="34" charset="0"/>
                <a:cs typeface="Microsoft Sans Serif" panose="020B0604020202020204" pitchFamily="34" charset="0"/>
              </a:rPr>
              <a:t>Ben fatto! Ora sai di più su:</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1" name="Google Shape;98;p4">
            <a:extLst>
              <a:ext uri="{FF2B5EF4-FFF2-40B4-BE49-F238E27FC236}">
                <a16:creationId xmlns:a16="http://schemas.microsoft.com/office/drawing/2014/main" id="{7FAE3BD1-6A86-CB7A-7487-483E07307331}"/>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it-IT" sz="2400">
                <a:latin typeface="Helvetica Neue"/>
                <a:ea typeface="Microsoft Sans Serif" panose="020B0604020202020204" pitchFamily="34" charset="0"/>
                <a:cs typeface="Microsoft Sans Serif" panose="020B0604020202020204" pitchFamily="34" charset="0"/>
              </a:rPr>
              <a:t>Condizioni organizzative che influenzano l’intrapreneurship</a:t>
            </a:r>
          </a:p>
          <a:p>
            <a:pPr marL="542925" indent="-542925">
              <a:spcAft>
                <a:spcPts val="1800"/>
              </a:spcAft>
              <a:buClr>
                <a:srgbClr val="000000"/>
              </a:buClr>
              <a:buBlip>
                <a:blip r:embed="rId3"/>
              </a:buBlip>
            </a:pPr>
            <a:r>
              <a:rPr lang="it-IT" sz="2400">
                <a:latin typeface="Helvetica Neue"/>
                <a:ea typeface="Microsoft Sans Serif" panose="020B0604020202020204" pitchFamily="34" charset="0"/>
                <a:cs typeface="Microsoft Sans Serif" panose="020B0604020202020204" pitchFamily="34" charset="0"/>
              </a:rPr>
              <a:t>Strategie per la gestione degli intrapreneurs</a:t>
            </a:r>
          </a:p>
          <a:p>
            <a:pPr marL="542925" indent="-542925">
              <a:spcAft>
                <a:spcPts val="1800"/>
              </a:spcAft>
              <a:buClr>
                <a:srgbClr val="000000"/>
              </a:buClr>
              <a:buBlip>
                <a:blip r:embed="rId3"/>
              </a:buBlip>
            </a:pPr>
            <a:r>
              <a:rPr lang="it-IT" sz="2400">
                <a:latin typeface="Helvetica Neue"/>
                <a:ea typeface="Microsoft Sans Serif" panose="020B0604020202020204" pitchFamily="34" charset="0"/>
                <a:cs typeface="Microsoft Sans Serif" panose="020B0604020202020204" pitchFamily="34" charset="0"/>
              </a:rPr>
              <a:t>Mentoring degli intrapreneurs nel modo giusto</a:t>
            </a:r>
          </a:p>
          <a:p>
            <a:pPr marL="542925" indent="-542925">
              <a:spcAft>
                <a:spcPts val="1800"/>
              </a:spcAft>
              <a:buClr>
                <a:srgbClr val="000000"/>
              </a:buClr>
              <a:buBlip>
                <a:blip r:embed="rId3"/>
              </a:buBlip>
            </a:pPr>
            <a:r>
              <a:rPr lang="it-IT" sz="2400">
                <a:latin typeface="Helvetica Neue"/>
                <a:ea typeface="Microsoft Sans Serif" panose="020B0604020202020204" pitchFamily="34" charset="0"/>
                <a:cs typeface="Microsoft Sans Serif" panose="020B0604020202020204" pitchFamily="34" charset="0"/>
              </a:rPr>
              <a:t>Sfide e rimedi per promuovere l’intrapreneurship</a:t>
            </a:r>
            <a:endParaRPr lang="it-IT" sz="2400">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2581651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4800" b="1">
                <a:solidFill>
                  <a:srgbClr val="4D94B7"/>
                </a:solidFill>
                <a:latin typeface="Helvetica Neue"/>
                <a:ea typeface="Helvetica Neue"/>
                <a:cs typeface="Helvetica Neue"/>
                <a:sym typeface="Helvetica Neue"/>
              </a:rPr>
              <a:t>Bibliografia (1)</a:t>
            </a:r>
            <a:endParaRPr lang="it-IT">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Castro giovanni, G. J., Urbano, D., &amp; Loras, J. (2011). Linking corporate entrepreneurship and human resource management in SMEs. International Journal of Manpower, 32(1), 34–47. </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Duygulu, E., &amp; Kurgun, O. A. (2009). The effect of managerial entrepreneurship behavior on employee satisfaction: hospitality managers' dilemma. African Journal of Business Management, 3(11), 715–726.</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Garcia-Morales, V. J., Bolivar-Ramos, M. T., &amp; Martin-Rojas, R. (2014). Technological variables and absorptive capacity's influence on performance through corporate entrepreneurship. Journal of Business Research, 67(7), 1468–1477.</a:t>
            </a:r>
          </a:p>
          <a:p>
            <a:pPr marL="719138" indent="-719138">
              <a:spcAft>
                <a:spcPts val="2400"/>
              </a:spcAft>
              <a:buClr>
                <a:srgbClr val="4D94B7"/>
              </a:buClr>
              <a:buSzPct val="105000"/>
              <a:buFont typeface="+mj-lt"/>
              <a:buAutoNum type="arabicParenBoth"/>
              <a:defRPr/>
            </a:pPr>
            <a:r>
              <a:rPr lang="en-US" altLang="es-ES" sz="2400" dirty="0">
                <a:latin typeface="Helvetica Neue"/>
                <a:ea typeface="Microsoft Sans Serif" panose="020B0604020202020204" pitchFamily="34" charset="0"/>
                <a:cs typeface="Microsoft Sans Serif" panose="020B0604020202020204" pitchFamily="34" charset="0"/>
              </a:rPr>
              <a:t>Hobcraft, P. (2016). Exploring the intrapreneurial way in large organizations. The HYPE Innovation Blog. Retrieved November 11, 2022, from https://blog.hypeinnovation.com/exploring-the-intrapreneurial-way-in-large-organizations</a:t>
            </a:r>
          </a:p>
          <a:p>
            <a:pPr marL="719138" indent="-719138">
              <a:spcAft>
                <a:spcPts val="2400"/>
              </a:spcAft>
              <a:buClr>
                <a:srgbClr val="4D94B7"/>
              </a:buClr>
              <a:buSzPct val="105000"/>
              <a:buFont typeface="+mj-lt"/>
              <a:buAutoNum type="arabicParenBoth"/>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5302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97DBA1A9-1A57-F8FC-93DE-9992B95890F1}"/>
              </a:ext>
            </a:extLst>
          </p:cNvPr>
          <p:cNvSpPr txBox="1"/>
          <p:nvPr/>
        </p:nvSpPr>
        <p:spPr>
          <a:xfrm>
            <a:off x="1295400" y="1548000"/>
            <a:ext cx="3361031" cy="830997"/>
          </a:xfrm>
          <a:prstGeom prst="rect">
            <a:avLst/>
          </a:prstGeom>
          <a:noFill/>
        </p:spPr>
        <p:txBody>
          <a:bodyPr wrap="square" rtlCol="0">
            <a:noAutofit/>
          </a:bodyPr>
          <a:lstStyle/>
          <a:p>
            <a:r>
              <a:rPr lang="it-IT"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Obiettivi </a:t>
            </a:r>
            <a:endParaRPr lang="it-IT" sz="4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2" name="CuadroTexto 8">
            <a:extLst>
              <a:ext uri="{FF2B5EF4-FFF2-40B4-BE49-F238E27FC236}">
                <a16:creationId xmlns:a16="http://schemas.microsoft.com/office/drawing/2014/main" id="{2E76C820-AC61-2F66-4539-AA97F79919A8}"/>
              </a:ext>
            </a:extLst>
          </p:cNvPr>
          <p:cNvSpPr txBox="1"/>
          <p:nvPr/>
        </p:nvSpPr>
        <p:spPr>
          <a:xfrm>
            <a:off x="1296000" y="3384000"/>
            <a:ext cx="9144000" cy="461665"/>
          </a:xfrm>
          <a:prstGeom prst="rect">
            <a:avLst/>
          </a:prstGeom>
          <a:noFill/>
        </p:spPr>
        <p:txBody>
          <a:bodyPr wrap="square">
            <a:noAutofit/>
          </a:bodyPr>
          <a:lstStyle/>
          <a:p>
            <a:pPr algn="just"/>
            <a:r>
              <a:rPr lang="it-IT"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Alla fine del modulo sarai in grado di:</a:t>
            </a:r>
          </a:p>
        </p:txBody>
      </p:sp>
      <p:sp>
        <p:nvSpPr>
          <p:cNvPr id="13" name="Google Shape;98;p4">
            <a:extLst>
              <a:ext uri="{FF2B5EF4-FFF2-40B4-BE49-F238E27FC236}">
                <a16:creationId xmlns:a16="http://schemas.microsoft.com/office/drawing/2014/main" id="{2103F5B1-C2D5-5400-E164-BCCB691B4DEB}"/>
              </a:ext>
            </a:extLst>
          </p:cNvPr>
          <p:cNvSpPr txBox="1"/>
          <p:nvPr/>
        </p:nvSpPr>
        <p:spPr>
          <a:xfrm>
            <a:off x="1296000" y="4104000"/>
            <a:ext cx="9360000" cy="461624"/>
          </a:xfrm>
          <a:prstGeom prst="rect">
            <a:avLst/>
          </a:prstGeom>
          <a:noFill/>
          <a:ln>
            <a:noFill/>
          </a:ln>
        </p:spPr>
        <p:txBody>
          <a:bodyPr spcFirstLastPara="1" wrap="square" lIns="91425" tIns="45700" rIns="91425" bIns="45700" anchor="t" anchorCtr="0">
            <a:noAutofit/>
          </a:bodyPr>
          <a:lstStyle/>
          <a:p>
            <a:pPr marL="542925" indent="-542925">
              <a:spcAft>
                <a:spcPts val="1800"/>
              </a:spcAft>
              <a:buClr>
                <a:srgbClr val="000000"/>
              </a:buClr>
              <a:buBlip>
                <a:blip r:embed="rId3"/>
              </a:buBlip>
            </a:pPr>
            <a:r>
              <a:rPr lang="it-IT" sz="2400" dirty="0">
                <a:latin typeface="Helvetica Neue" panose="020B0604020202020204" charset="0"/>
                <a:ea typeface="Microsoft Sans Serif" panose="020B0604020202020204" pitchFamily="34" charset="0"/>
                <a:cs typeface="Microsoft Sans Serif" panose="020B0604020202020204" pitchFamily="34" charset="0"/>
              </a:rPr>
              <a:t>Gestire gli </a:t>
            </a:r>
            <a:r>
              <a:rPr lang="it-IT" sz="2400" dirty="0" err="1">
                <a:latin typeface="Helvetica Neue" panose="020B0604020202020204" charset="0"/>
                <a:ea typeface="Microsoft Sans Serif" panose="020B0604020202020204" pitchFamily="34" charset="0"/>
                <a:cs typeface="Microsoft Sans Serif" panose="020B0604020202020204" pitchFamily="34" charset="0"/>
              </a:rPr>
              <a:t>intrapreneurs</a:t>
            </a:r>
            <a:r>
              <a:rPr lang="it-IT" sz="2400" dirty="0">
                <a:latin typeface="Helvetica Neue" panose="020B0604020202020204" charset="0"/>
                <a:ea typeface="Microsoft Sans Serif" panose="020B0604020202020204" pitchFamily="34" charset="0"/>
                <a:cs typeface="Microsoft Sans Serif" panose="020B0604020202020204" pitchFamily="34" charset="0"/>
              </a:rPr>
              <a:t> nel modo migliore </a:t>
            </a:r>
          </a:p>
          <a:p>
            <a:pPr marL="542925" indent="-542925">
              <a:spcAft>
                <a:spcPts val="1800"/>
              </a:spcAft>
              <a:buClr>
                <a:srgbClr val="000000"/>
              </a:buClr>
              <a:buBlip>
                <a:blip r:embed="rId3"/>
              </a:buBlip>
            </a:pPr>
            <a:r>
              <a:rPr lang="it-IT" sz="2400" dirty="0">
                <a:latin typeface="Helvetica Neue"/>
                <a:ea typeface="Microsoft Sans Serif" panose="020B0604020202020204" pitchFamily="34" charset="0"/>
                <a:cs typeface="Microsoft Sans Serif" panose="020B0604020202020204" pitchFamily="34" charset="0"/>
              </a:rPr>
              <a:t>Conoscere le condizioni organizzative che influenzano gli </a:t>
            </a:r>
            <a:r>
              <a:rPr lang="it-IT" sz="2400" dirty="0" err="1">
                <a:latin typeface="Helvetica Neue"/>
                <a:ea typeface="Microsoft Sans Serif" panose="020B0604020202020204" pitchFamily="34" charset="0"/>
                <a:cs typeface="Microsoft Sans Serif" panose="020B0604020202020204" pitchFamily="34" charset="0"/>
              </a:rPr>
              <a:t>intrapreneurs</a:t>
            </a:r>
            <a:endParaRPr lang="it-IT" sz="2400" dirty="0">
              <a:latin typeface="Helvetica Neue"/>
              <a:ea typeface="Microsoft Sans Serif" panose="020B0604020202020204" pitchFamily="34" charset="0"/>
              <a:cs typeface="Microsoft Sans Serif" panose="020B0604020202020204" pitchFamily="34" charset="0"/>
            </a:endParaRPr>
          </a:p>
          <a:p>
            <a:pPr marL="542925" indent="-542925">
              <a:spcAft>
                <a:spcPts val="1800"/>
              </a:spcAft>
              <a:buClr>
                <a:srgbClr val="000000"/>
              </a:buClr>
              <a:buBlip>
                <a:blip r:embed="rId3"/>
              </a:buBlip>
            </a:pPr>
            <a:r>
              <a:rPr lang="it-IT" sz="2400" dirty="0">
                <a:latin typeface="Helvetica Neue"/>
                <a:ea typeface="Microsoft Sans Serif" panose="020B0604020202020204" pitchFamily="34" charset="0"/>
                <a:cs typeface="Microsoft Sans Serif" panose="020B0604020202020204" pitchFamily="34" charset="0"/>
              </a:rPr>
              <a:t>Riconoscere le sfide alla promozione dell’</a:t>
            </a:r>
            <a:r>
              <a:rPr lang="it-IT" sz="2400" dirty="0" err="1">
                <a:latin typeface="Helvetica Neue"/>
                <a:ea typeface="Microsoft Sans Serif" panose="020B0604020202020204" pitchFamily="34" charset="0"/>
                <a:cs typeface="Microsoft Sans Serif" panose="020B0604020202020204" pitchFamily="34" charset="0"/>
              </a:rPr>
              <a:t>intrapreneurship</a:t>
            </a:r>
            <a:endParaRPr lang="it-IT" sz="2400" kern="0" dirty="0">
              <a:solidFill>
                <a:srgbClr val="000000"/>
              </a:solidFill>
              <a:latin typeface="Helvetica Neue" panose="020B0604020202020204" charset="0"/>
              <a:ea typeface="Calibri" panose="020F0502020204030204" pitchFamily="34" charset="0"/>
              <a:cs typeface="Times New Roman" panose="02020603050405020304" pitchFamily="18" charset="0"/>
              <a:sym typeface="Arial"/>
            </a:endParaRP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4800" b="1">
                <a:solidFill>
                  <a:srgbClr val="4D94B7"/>
                </a:solidFill>
                <a:latin typeface="Helvetica Neue"/>
                <a:ea typeface="Helvetica Neue"/>
                <a:cs typeface="Helvetica Neue"/>
                <a:sym typeface="Helvetica Neue"/>
              </a:rPr>
              <a:t>Bibliografia (2)</a:t>
            </a:r>
            <a:endParaRPr lang="it-IT">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Intrapreneur Nation (Ed.). (2021). The beginner's guide to managing innovators and Intrapreneurs. Intrapreneur Nation. Retrieved November 11, 2022, from https://intrapreneurnation.com/skills/how-to-manage-innovators-intrapreneurs/</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Kelley, D. J., Peters, L., &amp; O’Connor, G. C. (2009). Intra-organizational networking for innovation-based corporate entrepreneurship. Journal of Business Venturing, 24(3), 221–235.</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Kuratko, D. F., &amp; Montagno, R. V. (1989). The intrapreneurial spirit. Training and Development Journal, 43(10), 83–85.</a:t>
            </a:r>
          </a:p>
          <a:p>
            <a:pPr marL="719138" indent="-719138">
              <a:spcAft>
                <a:spcPts val="2400"/>
              </a:spcAft>
              <a:buClr>
                <a:srgbClr val="4D94B7"/>
              </a:buClr>
              <a:buSzPct val="105000"/>
              <a:buFont typeface="+mj-lt"/>
              <a:buAutoNum type="arabicParenBoth" startAt="5"/>
              <a:defRPr/>
            </a:pPr>
            <a:r>
              <a:rPr lang="en-US" altLang="es-ES" sz="2400" dirty="0">
                <a:latin typeface="Helvetica Neue"/>
                <a:ea typeface="Microsoft Sans Serif" panose="020B0604020202020204" pitchFamily="34" charset="0"/>
                <a:cs typeface="Microsoft Sans Serif" panose="020B0604020202020204" pitchFamily="34" charset="0"/>
              </a:rPr>
              <a:t>Kühn, C., Eymann, T., Urbach, N., &amp; Schweizer, A. (2016). From professionals to entrepreneurs: Human Resources practices as an enabler for fostering corporate entrepreneurship in professional service firms. German Journal of Human Resource Management / Zeitschrift Für Personalforschung, 30(2), 125–154. https://www.jstor.org/stable/26905333</a:t>
            </a:r>
          </a:p>
        </p:txBody>
      </p:sp>
    </p:spTree>
    <p:extLst>
      <p:ext uri="{BB962C8B-B14F-4D97-AF65-F5344CB8AC3E}">
        <p14:creationId xmlns:p14="http://schemas.microsoft.com/office/powerpoint/2010/main" val="460719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4800" b="1">
                <a:solidFill>
                  <a:srgbClr val="4D94B7"/>
                </a:solidFill>
                <a:latin typeface="Helvetica Neue"/>
                <a:ea typeface="Helvetica Neue"/>
                <a:cs typeface="Helvetica Neue"/>
                <a:sym typeface="Helvetica Neue"/>
              </a:rPr>
              <a:t>Bibliografia (3)</a:t>
            </a:r>
            <a:endParaRPr lang="it-IT">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Marvel, M. R., Griffin, A., Hebda, J., &amp; Vojak, B. (2007). Examining the technical corporate entrepreneurs' motivation: voices from the field. Entrepreneurship Theory and Practice, 31(5), 753–768.</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Monsen, E., Patzelt, H., &amp; Saxton, T. (2010). Beyond simple utility: incentive design and trade-offs for corporate employee-entrepreneurs. Entrepreneurship Theory and Practice, 34(1), 105–130.</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Neessen, P. C. M., Caniëls, M. C. J., Vos, B., &amp; de Jong, J. P. (2018, November 29). The intrapreneurial employee: Toward an integrated model of intrapreneurship and research agenda - international entrepreneurship and management journal. SpringerLink. Retrieved November 11, 2022, from https://link.springer.com/article/10.1007/s11365-018-0552-1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Puech, L., &amp; Durand, T. (2017). Classification of time spent in the intrapreneurial process. Creativity and Innovation Management, 26(2), 142–151.</a:t>
            </a:r>
          </a:p>
          <a:p>
            <a:pPr marL="719138" indent="-719138">
              <a:spcAft>
                <a:spcPts val="2400"/>
              </a:spcAft>
              <a:buClr>
                <a:srgbClr val="4D94B7"/>
              </a:buClr>
              <a:buSzPct val="105000"/>
              <a:buFont typeface="+mj-lt"/>
              <a:buAutoNum type="arabicParenBoth" startAt="9"/>
              <a:defRPr/>
            </a:pPr>
            <a:r>
              <a:rPr lang="en-US" altLang="es-ES" sz="2400" dirty="0">
                <a:latin typeface="Helvetica Neue"/>
                <a:ea typeface="Microsoft Sans Serif" panose="020B0604020202020204" pitchFamily="34" charset="0"/>
                <a:cs typeface="Microsoft Sans Serif" panose="020B0604020202020204" pitchFamily="34" charset="0"/>
              </a:rPr>
              <a:t>Saleh SD and Wang CK (1993) The management of innovation: Strategy, structure, and organizational climate. IEEE Transactions on Engineering Management 40(1): 14–21.</a:t>
            </a:r>
          </a:p>
        </p:txBody>
      </p:sp>
    </p:spTree>
    <p:extLst>
      <p:ext uri="{BB962C8B-B14F-4D97-AF65-F5344CB8AC3E}">
        <p14:creationId xmlns:p14="http://schemas.microsoft.com/office/powerpoint/2010/main" val="824849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5400" y="1548000"/>
            <a:ext cx="5076000" cy="830956"/>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it-IT" sz="4800" b="1">
                <a:solidFill>
                  <a:srgbClr val="4D94B7"/>
                </a:solidFill>
                <a:latin typeface="Helvetica Neue"/>
                <a:ea typeface="Helvetica Neue"/>
                <a:cs typeface="Helvetica Neue"/>
                <a:sym typeface="Helvetica Neue"/>
              </a:rPr>
              <a:t>Bibliografia (4)</a:t>
            </a:r>
            <a:endParaRPr lang="it-IT">
              <a:latin typeface="Helvetica Neue"/>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84000"/>
            <a:ext cx="15840000" cy="5509200"/>
          </a:xfrm>
          <a:prstGeom prst="rect">
            <a:avLst/>
          </a:prstGeom>
          <a:ln>
            <a:noFill/>
          </a:ln>
        </p:spPr>
        <p:txBody>
          <a:bodyPr wrap="square">
            <a:noAutofit/>
          </a:bodyPr>
          <a:lstStyle/>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Taminiau Y, Smit W and de Lange A (2009) Innovation in management consulting firms through informal knowledge sharing. Journal of Knowledge Management 13(1): 42–55.</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Urban, B., &amp; Nikolov, K. (2013). Sustainable corporate entrepreneurship initiatives: a risk and reward analysis. Technological and Economic Development of Economy, 19, S383–S408.</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Van Wyk, R., &amp; Adonisi, M. (2012). Antecedents of corporate entrepreneurship. South African Journal of Business Management, 43(3), 65–78.</a:t>
            </a:r>
          </a:p>
          <a:p>
            <a:pPr marL="719138" indent="-719138">
              <a:spcAft>
                <a:spcPts val="2400"/>
              </a:spcAft>
              <a:buClr>
                <a:srgbClr val="4D94B7"/>
              </a:buClr>
              <a:buSzPct val="105000"/>
              <a:buFont typeface="+mj-lt"/>
              <a:buAutoNum type="arabicParenBoth" startAt="14"/>
              <a:defRPr/>
            </a:pPr>
            <a:r>
              <a:rPr lang="en-US" altLang="es-ES" sz="2400" dirty="0">
                <a:latin typeface="Helvetica Neue"/>
                <a:ea typeface="Microsoft Sans Serif" panose="020B0604020202020204" pitchFamily="34" charset="0"/>
                <a:cs typeface="Microsoft Sans Serif" panose="020B0604020202020204" pitchFamily="34" charset="0"/>
              </a:rPr>
              <a:t>Zur, A., &amp; Walega, A. (2015). Routines do matter: role of internal communication in firm-level entrepreneurship. Baltic Journal of Management, 10(1), 119–139.</a:t>
            </a:r>
          </a:p>
          <a:p>
            <a:pPr marL="719138" indent="-719138">
              <a:spcAft>
                <a:spcPts val="2400"/>
              </a:spcAft>
              <a:buClr>
                <a:srgbClr val="4D94B7"/>
              </a:buClr>
              <a:buSzPct val="105000"/>
              <a:buFont typeface="+mj-lt"/>
              <a:buAutoNum type="arabicParenBoth" startAt="14"/>
              <a:defRPr/>
            </a:pPr>
            <a:endParaRPr lang="en-US" altLang="es-ES" sz="2400" dirty="0">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3259267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7200" b="1" spc="-114">
                <a:solidFill>
                  <a:srgbClr val="4D94B7"/>
                </a:solidFill>
                <a:latin typeface="Helvetica Neue"/>
                <a:ea typeface="Microsoft Sans Serif" panose="020B0604020202020204" pitchFamily="34" charset="0"/>
                <a:cs typeface="Microsoft Sans Serif" panose="020B0604020202020204" pitchFamily="34" charset="0"/>
              </a:rPr>
              <a:t>Grazie!</a:t>
            </a:r>
            <a:endParaRPr kumimoji="0" lang="it-IT" sz="7200" b="1" i="0" u="none" strike="noStrike" kern="1200" cap="none" spc="0" normalizeH="0" baseline="0">
              <a:ln>
                <a:noFill/>
              </a:ln>
              <a:solidFill>
                <a:srgbClr val="4D94B7"/>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r>
              <a:rPr lang="en-US" sz="2400" b="1" i="0" u="none" strike="noStrike" dirty="0">
                <a:solidFill>
                  <a:srgbClr val="AED633"/>
                </a:solidFill>
                <a:effectLst/>
                <a:latin typeface="Helvetica Neue"/>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3276600" y="3799693"/>
            <a:ext cx="10439400" cy="1569660"/>
          </a:xfrm>
          <a:prstGeom prst="rect">
            <a:avLst/>
          </a:prstGeom>
          <a:noFill/>
        </p:spPr>
        <p:txBody>
          <a:bodyPr wrap="square">
            <a:noAutofit/>
          </a:bodyPr>
          <a:lstStyle/>
          <a:p>
            <a:pPr algn="ctr"/>
            <a:r>
              <a:rPr lang="ig-NG" sz="4800" b="1" dirty="0">
                <a:solidFill>
                  <a:srgbClr val="4D94B7"/>
                </a:solidFill>
                <a:latin typeface="Helvetica Neue"/>
                <a:ea typeface="Microsoft Sans Serif" panose="020B0604020202020204" pitchFamily="34" charset="0"/>
                <a:cs typeface="Microsoft Sans Serif" panose="020B0604020202020204" pitchFamily="34" charset="0"/>
              </a:rPr>
              <a:t>Condizioni organizzative che influenzano l’intrapreneurship</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no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6000" b="1" spc="-114" dirty="0">
                <a:solidFill>
                  <a:srgbClr val="AED633"/>
                </a:solidFill>
                <a:latin typeface="Helvetica Neue"/>
                <a:ea typeface="Microsoft Sans Serif" panose="020B0604020202020204" pitchFamily="34" charset="0"/>
                <a:cs typeface="Microsoft Sans Serif" panose="020B0604020202020204" pitchFamily="34" charset="0"/>
              </a:rPr>
              <a:t>Unità 1</a:t>
            </a:r>
            <a:endParaRPr kumimoji="0" lang="it-IT" sz="6000" b="1" i="0" u="none" strike="noStrike" kern="1200" cap="none" spc="0" normalizeH="0" baseline="0" dirty="0">
              <a:ln>
                <a:noFill/>
              </a:ln>
              <a:solidFill>
                <a:srgbClr val="AED633"/>
              </a:solidFill>
              <a:effectLst/>
              <a:uLnTx/>
              <a:uFillTx/>
              <a:latin typeface="Helvetica Neue"/>
              <a:ea typeface="Microsoft Sans Serif" panose="020B0604020202020204" pitchFamily="34" charset="0"/>
              <a:cs typeface="Microsoft Sans Serif" panose="020B0604020202020204" pitchFamily="34" charset="0"/>
            </a:endParaRPr>
          </a:p>
        </p:txBody>
      </p:sp>
      <p:sp>
        <p:nvSpPr>
          <p:cNvPr id="4" name="CuadroTexto 2">
            <a:extLst>
              <a:ext uri="{FF2B5EF4-FFF2-40B4-BE49-F238E27FC236}">
                <a16:creationId xmlns:a16="http://schemas.microsoft.com/office/drawing/2014/main" id="{91DCD668-E20B-C193-FF59-91CE40168CCF}"/>
              </a:ext>
            </a:extLst>
          </p:cNvPr>
          <p:cNvSpPr txBox="1"/>
          <p:nvPr/>
        </p:nvSpPr>
        <p:spPr>
          <a:xfrm>
            <a:off x="1296000" y="5256000"/>
            <a:ext cx="10980000" cy="3538800"/>
          </a:xfrm>
          <a:prstGeom prst="rect">
            <a:avLst/>
          </a:prstGeom>
          <a:noFill/>
        </p:spPr>
        <p:txBody>
          <a:bodyPr wrap="square">
            <a:noAutofit/>
          </a:bodyPr>
          <a:lstStyle/>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1.1 </a:t>
            </a:r>
            <a:r>
              <a:rPr lang="it-IT"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Supporto alla gestione</a:t>
            </a:r>
            <a:endPar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1.2 </a:t>
            </a:r>
            <a:r>
              <a:rPr lang="it-IT"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C</a:t>
            </a: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anali di comunicazione aperti</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1.3 Discrezionalità e autonomia del lavoro</a:t>
            </a: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1.4 Ricompense e </a:t>
            </a:r>
            <a:r>
              <a:rPr lang="it-IT" sz="28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incentivo</a:t>
            </a:r>
            <a:endPar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0" marR="0" lvl="0" indent="0" defTabSz="914400" rtl="0" eaLnBrk="1" fontAlgn="auto" latinLnBrk="0" hangingPunct="1">
              <a:lnSpc>
                <a:spcPct val="150000"/>
              </a:lnSpc>
              <a:spcAft>
                <a:spcPts val="0"/>
              </a:spcAft>
              <a:buClrTx/>
              <a:buSzTx/>
              <a:buFontTx/>
              <a:buNone/>
              <a:tabLst>
                <a:tab pos="1205230" algn="l"/>
                <a:tab pos="1926589" algn="l"/>
                <a:tab pos="2915920" algn="l"/>
                <a:tab pos="3444875" algn="l"/>
                <a:tab pos="4383405" algn="l"/>
                <a:tab pos="6796405" algn="l"/>
              </a:tabLst>
              <a:defRPr/>
            </a:pPr>
            <a:r>
              <a:rPr kumimoji="0" lang="it-IT" sz="2800" b="1" i="0" u="none" strike="noStrike" kern="1200" cap="none" spc="-114"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1.5 Disponibilità di tempo e risorse adeguate</a:t>
            </a:r>
          </a:p>
        </p:txBody>
      </p:sp>
    </p:spTree>
    <p:extLst>
      <p:ext uri="{BB962C8B-B14F-4D97-AF65-F5344CB8AC3E}">
        <p14:creationId xmlns:p14="http://schemas.microsoft.com/office/powerpoint/2010/main" val="3682568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3785652"/>
          </a:xfrm>
          <a:prstGeom prst="rect">
            <a:avLst/>
          </a:prstGeom>
          <a:noFill/>
        </p:spPr>
        <p:txBody>
          <a:bodyPr wrap="square" rtlCol="0">
            <a:noAutofit/>
          </a:bodyPr>
          <a:lstStyle/>
          <a:p>
            <a:pPr>
              <a:spcAft>
                <a:spcPts val="600"/>
              </a:spcAft>
            </a:pPr>
            <a:r>
              <a:rPr lang="it-IT" sz="2400" dirty="0">
                <a:latin typeface="Helvetica Neue"/>
                <a:ea typeface="Microsoft Sans Serif" panose="020B0604020202020204" pitchFamily="34" charset="0"/>
                <a:cs typeface="Microsoft Sans Serif" panose="020B0604020202020204" pitchFamily="34" charset="0"/>
              </a:rPr>
              <a:t>Il contesto organizzativo influisce anche nel </a:t>
            </a:r>
            <a:r>
              <a:rPr lang="ig-NG" sz="2400" dirty="0">
                <a:latin typeface="Helvetica Neue"/>
                <a:ea typeface="Microsoft Sans Serif" panose="020B0604020202020204" pitchFamily="34" charset="0"/>
                <a:cs typeface="Microsoft Sans Serif" panose="020B0604020202020204" pitchFamily="34" charset="0"/>
              </a:rPr>
              <a:t>successo dell’intrapreneur</a:t>
            </a:r>
            <a:r>
              <a:rPr lang="it-IT" sz="2400" dirty="0">
                <a:latin typeface="Helvetica Neue"/>
                <a:ea typeface="Microsoft Sans Serif" panose="020B0604020202020204" pitchFamily="34" charset="0"/>
                <a:cs typeface="Microsoft Sans Serif" panose="020B0604020202020204" pitchFamily="34" charset="0"/>
              </a:rPr>
              <a:t>. La tua organizzazione ha il potere di supportare o ostacolare gli sforzi di un intrapreneur.</a:t>
            </a:r>
          </a:p>
          <a:p>
            <a:pPr>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Il supporto della direzione è essenziale per i dipendenti che vogliono impegnarsi in attività imprenditoriali, tramite:</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Motivare i dipendenti</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Riconoscere le loro attività, che comporta l’assunzione di rischi</a:t>
            </a:r>
          </a:p>
          <a:p>
            <a:pPr marL="800100" lvl="1" indent="-342900">
              <a:spcAft>
                <a:spcPts val="6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Stabilire una norma all’interno dell’azienda</a:t>
            </a:r>
          </a:p>
          <a:p>
            <a:pPr lvl="1">
              <a:spcAft>
                <a:spcPts val="600"/>
              </a:spcAft>
            </a:pPr>
            <a:endParaRPr lang="it-IT" sz="2400" dirty="0">
              <a:latin typeface="Helvetica Neue"/>
              <a:ea typeface="Microsoft Sans Serif" panose="020B0604020202020204" pitchFamily="34" charset="0"/>
              <a:cs typeface="Microsoft Sans Serif" panose="020B0604020202020204" pitchFamily="34" charset="0"/>
            </a:endParaRPr>
          </a:p>
          <a:p>
            <a:pPr>
              <a:spcAft>
                <a:spcPts val="600"/>
              </a:spcAft>
            </a:pPr>
            <a:r>
              <a:rPr lang="it-IT" sz="2400" dirty="0">
                <a:latin typeface="Helvetica Neue"/>
                <a:ea typeface="Microsoft Sans Serif" panose="020B0604020202020204" pitchFamily="34" charset="0"/>
                <a:cs typeface="Microsoft Sans Serif" panose="020B0604020202020204" pitchFamily="34" charset="0"/>
              </a:rPr>
              <a:t>La flessibilità dell'organizzazione, il flusso di informazioni all'interno dell'organizzazione e la centralizzazione del processo decisionale sono tutti aspetti considerati della struttura organizzativa.</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21330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3, 6, 7, 16, 17</a:t>
            </a:r>
          </a:p>
        </p:txBody>
      </p:sp>
      <p:sp>
        <p:nvSpPr>
          <p:cNvPr id="6" name="CuadroTexto 1">
            <a:extLst>
              <a:ext uri="{FF2B5EF4-FFF2-40B4-BE49-F238E27FC236}">
                <a16:creationId xmlns:a16="http://schemas.microsoft.com/office/drawing/2014/main" id="{BB1D2486-3C85-AB24-6A6A-0616A72FAF68}"/>
              </a:ext>
            </a:extLst>
          </p:cNvPr>
          <p:cNvSpPr txBox="1"/>
          <p:nvPr/>
        </p:nvSpPr>
        <p:spPr>
          <a:xfrm>
            <a:off x="1296000" y="1548000"/>
            <a:ext cx="15840000" cy="1584000"/>
          </a:xfrm>
          <a:prstGeom prst="rect">
            <a:avLst/>
          </a:prstGeom>
          <a:noFill/>
        </p:spPr>
        <p:txBody>
          <a:bodyPr wrap="square" rtlCol="0">
            <a:noAutofit/>
          </a:bodyPr>
          <a:lstStyle/>
          <a:p>
            <a:pPr marL="723900" indent="-723900"/>
            <a:r>
              <a:rPr lang="ig-NG" sz="4800" b="1" dirty="0">
                <a:solidFill>
                  <a:srgbClr val="4D94B7"/>
                </a:solidFill>
                <a:latin typeface="Helvetica Neue"/>
                <a:ea typeface="Microsoft Sans Serif" panose="020B0604020202020204" pitchFamily="34" charset="0"/>
                <a:cs typeface="Microsoft Sans Serif" panose="020B0604020202020204" pitchFamily="34" charset="0"/>
              </a:rPr>
              <a:t>1. Condizioni organizzative che influenzano l’intrapreneurship</a:t>
            </a:r>
          </a:p>
          <a:p>
            <a:pPr marL="723900" indent="-723900"/>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
        <p:nvSpPr>
          <p:cNvPr id="7" name="CuadroTexto 2">
            <a:extLst>
              <a:ext uri="{FF2B5EF4-FFF2-40B4-BE49-F238E27FC236}">
                <a16:creationId xmlns:a16="http://schemas.microsoft.com/office/drawing/2014/main" id="{1A13D68A-18F0-A996-27BA-4BDE9FD086CA}"/>
              </a:ext>
            </a:extLst>
          </p:cNvPr>
          <p:cNvSpPr txBox="1"/>
          <p:nvPr/>
        </p:nvSpPr>
        <p:spPr>
          <a:xfrm>
            <a:off x="1295400" y="3384000"/>
            <a:ext cx="143256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1.1 Supporto alla gestione </a:t>
            </a:r>
          </a:p>
        </p:txBody>
      </p:sp>
    </p:spTree>
    <p:extLst>
      <p:ext uri="{BB962C8B-B14F-4D97-AF65-F5344CB8AC3E}">
        <p14:creationId xmlns:p14="http://schemas.microsoft.com/office/powerpoint/2010/main" val="374302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840000" cy="2677656"/>
          </a:xfrm>
          <a:prstGeom prst="rect">
            <a:avLst/>
          </a:prstGeom>
          <a:noFill/>
        </p:spPr>
        <p:txBody>
          <a:bodyPr wrap="square" rtlCol="0">
            <a:noAutofit/>
          </a:bodyPr>
          <a:lstStyle/>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L’</a:t>
            </a:r>
            <a:r>
              <a:rPr lang="it-IT" sz="2400" dirty="0" err="1">
                <a:latin typeface="Helvetica Neue"/>
                <a:ea typeface="Microsoft Sans Serif" panose="020B0604020202020204" pitchFamily="34" charset="0"/>
                <a:cs typeface="Microsoft Sans Serif" panose="020B0604020202020204" pitchFamily="34" charset="0"/>
              </a:rPr>
              <a:t>intrapreneurship</a:t>
            </a:r>
            <a:r>
              <a:rPr lang="it-IT" sz="2400" dirty="0">
                <a:latin typeface="Helvetica Neue"/>
                <a:ea typeface="Microsoft Sans Serif" panose="020B0604020202020204" pitchFamily="34" charset="0"/>
                <a:cs typeface="Microsoft Sans Serif" panose="020B0604020202020204" pitchFamily="34" charset="0"/>
              </a:rPr>
              <a:t> è positivamente correlata con canali di comunicazione aperti e la fornitura di processi che consentono di valutare, scegliere e implementare le idee</a:t>
            </a:r>
          </a:p>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La formalizzazione è positivamente correlata sia con la soddisfazione sul lavoro che con l'autoefficacia</a:t>
            </a:r>
          </a:p>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Tieni presente che alcune norme e processi potrebbero anche impedire l’</a:t>
            </a:r>
            <a:r>
              <a:rPr lang="it-IT" sz="2400" dirty="0" err="1">
                <a:latin typeface="Helvetica Neue"/>
                <a:ea typeface="Microsoft Sans Serif" panose="020B0604020202020204" pitchFamily="34" charset="0"/>
                <a:cs typeface="Microsoft Sans Serif" panose="020B0604020202020204" pitchFamily="34" charset="0"/>
              </a:rPr>
              <a:t>intrapreneurship</a:t>
            </a:r>
            <a:endParaRPr lang="it-IT" sz="2400" dirty="0">
              <a:latin typeface="Helvetica Neue"/>
              <a:ea typeface="Microsoft Sans Serif" panose="020B0604020202020204" pitchFamily="34" charset="0"/>
              <a:cs typeface="Microsoft Sans Serif" panose="020B0604020202020204" pitchFamily="34" charset="0"/>
            </a:endParaRPr>
          </a:p>
          <a:p>
            <a:pPr marL="342900" indent="-342900">
              <a:buBlip>
                <a:blip r:embed="rId2"/>
              </a:buBlip>
            </a:pPr>
            <a:endParaRPr lang="it-IT"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1, 2, 7</a:t>
            </a:r>
          </a:p>
        </p:txBody>
      </p:sp>
      <p:sp>
        <p:nvSpPr>
          <p:cNvPr id="10" name="CuadroTexto 2">
            <a:extLst>
              <a:ext uri="{FF2B5EF4-FFF2-40B4-BE49-F238E27FC236}">
                <a16:creationId xmlns:a16="http://schemas.microsoft.com/office/drawing/2014/main" id="{0484181A-E115-72B5-F1EB-0C4F00E1AFD4}"/>
              </a:ext>
            </a:extLst>
          </p:cNvPr>
          <p:cNvSpPr txBox="1"/>
          <p:nvPr/>
        </p:nvSpPr>
        <p:spPr>
          <a:xfrm>
            <a:off x="1295400" y="3384000"/>
            <a:ext cx="143256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1.2 Canali di comunicazione aperti </a:t>
            </a:r>
          </a:p>
        </p:txBody>
      </p:sp>
      <p:sp>
        <p:nvSpPr>
          <p:cNvPr id="6" name="CuadroTexto 1">
            <a:extLst>
              <a:ext uri="{FF2B5EF4-FFF2-40B4-BE49-F238E27FC236}">
                <a16:creationId xmlns:a16="http://schemas.microsoft.com/office/drawing/2014/main" id="{0C4FAB5B-D37A-CDD4-D0B4-BDBE29311382}"/>
              </a:ext>
            </a:extLst>
          </p:cNvPr>
          <p:cNvSpPr txBox="1"/>
          <p:nvPr/>
        </p:nvSpPr>
        <p:spPr>
          <a:xfrm>
            <a:off x="1296000" y="1548000"/>
            <a:ext cx="15840000" cy="1584000"/>
          </a:xfrm>
          <a:prstGeom prst="rect">
            <a:avLst/>
          </a:prstGeom>
          <a:noFill/>
        </p:spPr>
        <p:txBody>
          <a:bodyPr wrap="square" rtlCol="0">
            <a:noAutofit/>
          </a:bodyPr>
          <a:lstStyle/>
          <a:p>
            <a:pPr marL="723900" indent="-723900"/>
            <a:r>
              <a:rPr lang="it-IT" sz="4800" b="1" dirty="0">
                <a:solidFill>
                  <a:srgbClr val="4D94B7"/>
                </a:solidFill>
                <a:latin typeface="Helvetica Neue"/>
                <a:ea typeface="Microsoft Sans Serif" panose="020B0604020202020204" pitchFamily="34" charset="0"/>
                <a:cs typeface="Microsoft Sans Serif" panose="020B0604020202020204" pitchFamily="34" charset="0"/>
              </a:rPr>
              <a:t>1. Condizioni organizzative che influenzano l’</a:t>
            </a:r>
            <a:r>
              <a:rPr lang="it-IT" sz="4800" b="1" dirty="0" err="1">
                <a:solidFill>
                  <a:srgbClr val="4D94B7"/>
                </a:solidFill>
                <a:latin typeface="Helvetica Neue"/>
                <a:ea typeface="Microsoft Sans Serif" panose="020B0604020202020204" pitchFamily="34" charset="0"/>
                <a:cs typeface="Microsoft Sans Serif" panose="020B0604020202020204" pitchFamily="34" charset="0"/>
              </a:rPr>
              <a:t>intrapreneurship</a:t>
            </a:r>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a:p>
            <a:pPr marL="723900" indent="-723900"/>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163957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569660"/>
          </a:xfrm>
          <a:prstGeom prst="rect">
            <a:avLst/>
          </a:prstGeom>
          <a:noFill/>
        </p:spPr>
        <p:txBody>
          <a:bodyPr wrap="square" rtlCol="0">
            <a:noAutofit/>
          </a:bodyPr>
          <a:lstStyle/>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Più attività intraprendenti si verificano quando ai dipendenti viene data l’opportunità di sviluppare il proprio lavoro e il processo decisionale è decentralizzato</a:t>
            </a:r>
          </a:p>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Inoltre, l'autonomia aumenta i livelli di autoefficacia dei lavoratori, che è un must per gli </a:t>
            </a:r>
            <a:r>
              <a:rPr lang="it-IT" sz="2400" dirty="0" err="1">
                <a:latin typeface="Helvetica Neue"/>
                <a:ea typeface="Microsoft Sans Serif" panose="020B0604020202020204" pitchFamily="34" charset="0"/>
                <a:cs typeface="Microsoft Sans Serif" panose="020B0604020202020204" pitchFamily="34" charset="0"/>
              </a:rPr>
              <a:t>intrapreneur</a:t>
            </a:r>
            <a:endParaRPr lang="it-IT" sz="2400" dirty="0">
              <a:latin typeface="Helvetica Neue"/>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2</a:t>
            </a:r>
          </a:p>
        </p:txBody>
      </p:sp>
      <p:sp>
        <p:nvSpPr>
          <p:cNvPr id="8" name="CuadroTexto 2">
            <a:extLst>
              <a:ext uri="{FF2B5EF4-FFF2-40B4-BE49-F238E27FC236}">
                <a16:creationId xmlns:a16="http://schemas.microsoft.com/office/drawing/2014/main" id="{B72F0049-575D-1C0B-04DE-EB0BF893B6F1}"/>
              </a:ext>
            </a:extLst>
          </p:cNvPr>
          <p:cNvSpPr txBox="1"/>
          <p:nvPr/>
        </p:nvSpPr>
        <p:spPr>
          <a:xfrm>
            <a:off x="1295400" y="3384000"/>
            <a:ext cx="143256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1.3 Discrezionalità e autonomia del lavoro </a:t>
            </a:r>
          </a:p>
        </p:txBody>
      </p:sp>
      <p:sp>
        <p:nvSpPr>
          <p:cNvPr id="3" name="CuadroTexto 1">
            <a:extLst>
              <a:ext uri="{FF2B5EF4-FFF2-40B4-BE49-F238E27FC236}">
                <a16:creationId xmlns:a16="http://schemas.microsoft.com/office/drawing/2014/main" id="{9132F86A-BBCF-15CC-F1C1-0A9DB89EEB3F}"/>
              </a:ext>
            </a:extLst>
          </p:cNvPr>
          <p:cNvSpPr txBox="1"/>
          <p:nvPr/>
        </p:nvSpPr>
        <p:spPr>
          <a:xfrm>
            <a:off x="1296000" y="1548000"/>
            <a:ext cx="15840000" cy="1584000"/>
          </a:xfrm>
          <a:prstGeom prst="rect">
            <a:avLst/>
          </a:prstGeom>
          <a:noFill/>
        </p:spPr>
        <p:txBody>
          <a:bodyPr wrap="square" rtlCol="0">
            <a:noAutofit/>
          </a:bodyPr>
          <a:lstStyle/>
          <a:p>
            <a:pPr marL="723900" indent="-723900"/>
            <a:r>
              <a:rPr lang="it-IT" sz="4800" b="1" dirty="0">
                <a:solidFill>
                  <a:srgbClr val="4D94B7"/>
                </a:solidFill>
                <a:latin typeface="Helvetica Neue"/>
                <a:ea typeface="Microsoft Sans Serif" panose="020B0604020202020204" pitchFamily="34" charset="0"/>
                <a:cs typeface="Microsoft Sans Serif" panose="020B0604020202020204" pitchFamily="34" charset="0"/>
              </a:rPr>
              <a:t>1</a:t>
            </a:r>
            <a:r>
              <a:rPr lang="ig-NG" sz="4800" b="1" dirty="0">
                <a:solidFill>
                  <a:srgbClr val="4D94B7"/>
                </a:solidFill>
                <a:latin typeface="Helvetica Neue"/>
                <a:ea typeface="Microsoft Sans Serif" panose="020B0604020202020204" pitchFamily="34" charset="0"/>
                <a:cs typeface="Microsoft Sans Serif" panose="020B0604020202020204" pitchFamily="34" charset="0"/>
              </a:rPr>
              <a:t>. Condizioni organizzative che influenzano l’intrapreneurship</a:t>
            </a:r>
          </a:p>
          <a:p>
            <a:pPr marL="723900" indent="-723900"/>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8901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1938992"/>
          </a:xfrm>
          <a:prstGeom prst="rect">
            <a:avLst/>
          </a:prstGeom>
          <a:noFill/>
        </p:spPr>
        <p:txBody>
          <a:bodyPr wrap="square" rtlCol="0">
            <a:noAutofit/>
          </a:bodyPr>
          <a:lstStyle/>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Le ricompense dovrebbero essere coerenti con gli obiettivi e basate sulle prestazioni</a:t>
            </a:r>
          </a:p>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Le ricompense rendono i dipendenti più desiderosi di prendere parte a progetti creativi</a:t>
            </a:r>
          </a:p>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Le ricompense migliorano l’impegno e sono anche </a:t>
            </a:r>
            <a:r>
              <a:rPr lang="it-IT" sz="2400" dirty="0" err="1">
                <a:latin typeface="Helvetica Neue"/>
                <a:ea typeface="Microsoft Sans Serif" panose="020B0604020202020204" pitchFamily="34" charset="0"/>
                <a:cs typeface="Microsoft Sans Serif" panose="020B0604020202020204" pitchFamily="34" charset="0"/>
              </a:rPr>
              <a:t>predittori</a:t>
            </a:r>
            <a:r>
              <a:rPr lang="it-IT" sz="2400" dirty="0">
                <a:latin typeface="Helvetica Neue"/>
                <a:ea typeface="Microsoft Sans Serif" panose="020B0604020202020204" pitchFamily="34" charset="0"/>
                <a:cs typeface="Microsoft Sans Serif" panose="020B0604020202020204" pitchFamily="34" charset="0"/>
              </a:rPr>
              <a:t> di soddisfazione sul lavoro</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8720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10, 15, 16</a:t>
            </a:r>
          </a:p>
        </p:txBody>
      </p:sp>
      <p:sp>
        <p:nvSpPr>
          <p:cNvPr id="6" name="CuadroTexto 2">
            <a:extLst>
              <a:ext uri="{FF2B5EF4-FFF2-40B4-BE49-F238E27FC236}">
                <a16:creationId xmlns:a16="http://schemas.microsoft.com/office/drawing/2014/main" id="{4E2DEE5A-D6D0-8A1A-55A2-ED5CBF5B3C26}"/>
              </a:ext>
            </a:extLst>
          </p:cNvPr>
          <p:cNvSpPr txBox="1"/>
          <p:nvPr/>
        </p:nvSpPr>
        <p:spPr>
          <a:xfrm>
            <a:off x="1295400" y="3384000"/>
            <a:ext cx="143256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1.4 Ricompense e incentivo</a:t>
            </a:r>
          </a:p>
        </p:txBody>
      </p:sp>
      <p:sp>
        <p:nvSpPr>
          <p:cNvPr id="3" name="CuadroTexto 1">
            <a:extLst>
              <a:ext uri="{FF2B5EF4-FFF2-40B4-BE49-F238E27FC236}">
                <a16:creationId xmlns:a16="http://schemas.microsoft.com/office/drawing/2014/main" id="{360B4A4F-7E05-DAFA-1D7E-E6343E18D328}"/>
              </a:ext>
            </a:extLst>
          </p:cNvPr>
          <p:cNvSpPr txBox="1"/>
          <p:nvPr/>
        </p:nvSpPr>
        <p:spPr>
          <a:xfrm>
            <a:off x="1296000" y="1548000"/>
            <a:ext cx="15840000" cy="1584000"/>
          </a:xfrm>
          <a:prstGeom prst="rect">
            <a:avLst/>
          </a:prstGeom>
          <a:noFill/>
        </p:spPr>
        <p:txBody>
          <a:bodyPr wrap="square" rtlCol="0">
            <a:noAutofit/>
          </a:bodyPr>
          <a:lstStyle/>
          <a:p>
            <a:pPr marL="723900" indent="-723900"/>
            <a:r>
              <a:rPr lang="it-IT" sz="4800" b="1" dirty="0">
                <a:solidFill>
                  <a:srgbClr val="4D94B7"/>
                </a:solidFill>
                <a:latin typeface="Helvetica Neue"/>
                <a:ea typeface="Microsoft Sans Serif" panose="020B0604020202020204" pitchFamily="34" charset="0"/>
                <a:cs typeface="Microsoft Sans Serif" panose="020B0604020202020204" pitchFamily="34" charset="0"/>
              </a:rPr>
              <a:t>1. </a:t>
            </a:r>
            <a:r>
              <a:rPr lang="ig-NG" sz="4800" b="1" dirty="0">
                <a:solidFill>
                  <a:srgbClr val="4D94B7"/>
                </a:solidFill>
                <a:latin typeface="Helvetica Neue"/>
                <a:ea typeface="Microsoft Sans Serif" panose="020B0604020202020204" pitchFamily="34" charset="0"/>
                <a:cs typeface="Microsoft Sans Serif" panose="020B0604020202020204" pitchFamily="34" charset="0"/>
              </a:rPr>
              <a:t>Condizioni organizzative che influenzano l’intrapreneurship</a:t>
            </a:r>
          </a:p>
          <a:p>
            <a:pPr marL="723900" indent="-723900"/>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76013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4104000"/>
            <a:ext cx="15696600" cy="2677656"/>
          </a:xfrm>
          <a:prstGeom prst="rect">
            <a:avLst/>
          </a:prstGeom>
          <a:noFill/>
        </p:spPr>
        <p:txBody>
          <a:bodyPr wrap="square" rtlCol="0">
            <a:noAutofit/>
          </a:bodyPr>
          <a:lstStyle/>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Fornire le risorse appropriate ha un vantaggio oltre al supporto manageriale, alla struttura organizzativa, all'autonomia, ai premi e agli incentivi </a:t>
            </a:r>
          </a:p>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Queste risorse </a:t>
            </a:r>
            <a:r>
              <a:rPr lang="it-IT" sz="2400" dirty="0" err="1">
                <a:latin typeface="Helvetica Neue"/>
                <a:ea typeface="Microsoft Sans Serif" panose="020B0604020202020204" pitchFamily="34" charset="0"/>
                <a:cs typeface="Microsoft Sans Serif" panose="020B0604020202020204" pitchFamily="34" charset="0"/>
              </a:rPr>
              <a:t>inludono</a:t>
            </a:r>
            <a:r>
              <a:rPr lang="it-IT" sz="2400" dirty="0">
                <a:latin typeface="Helvetica Neue"/>
                <a:ea typeface="Microsoft Sans Serif" panose="020B0604020202020204" pitchFamily="34" charset="0"/>
                <a:cs typeface="Microsoft Sans Serif" panose="020B0604020202020204" pitchFamily="34" charset="0"/>
              </a:rPr>
              <a:t> anche tempo e soldi</a:t>
            </a:r>
          </a:p>
          <a:p>
            <a:pPr marL="342900" indent="-342900">
              <a:spcAft>
                <a:spcPts val="2400"/>
              </a:spcAft>
              <a:buBlip>
                <a:blip r:embed="rId2"/>
              </a:buBlip>
            </a:pPr>
            <a:r>
              <a:rPr lang="it-IT" sz="2400" dirty="0">
                <a:latin typeface="Helvetica Neue"/>
                <a:ea typeface="Microsoft Sans Serif" panose="020B0604020202020204" pitchFamily="34" charset="0"/>
                <a:cs typeface="Microsoft Sans Serif" panose="020B0604020202020204" pitchFamily="34" charset="0"/>
              </a:rPr>
              <a:t>RICORDA! La qualità del tempo è più significativa della quantità di tempo, in particolare durante il periodo di indagine, quando non è sempre ovvio quali compiti l’</a:t>
            </a:r>
            <a:r>
              <a:rPr lang="it-IT" sz="2400" dirty="0" err="1">
                <a:latin typeface="Helvetica Neue"/>
                <a:ea typeface="Microsoft Sans Serif" panose="020B0604020202020204" pitchFamily="34" charset="0"/>
                <a:cs typeface="Microsoft Sans Serif" panose="020B0604020202020204" pitchFamily="34" charset="0"/>
              </a:rPr>
              <a:t>intrapreneur</a:t>
            </a:r>
            <a:r>
              <a:rPr lang="it-IT" sz="2400" dirty="0">
                <a:latin typeface="Helvetica Neue"/>
                <a:ea typeface="Microsoft Sans Serif" panose="020B0604020202020204" pitchFamily="34" charset="0"/>
                <a:cs typeface="Microsoft Sans Serif" panose="020B0604020202020204" pitchFamily="34" charset="0"/>
              </a:rPr>
              <a:t> dovrebbe assumersi.</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a:ea typeface="Microsoft Sans Serif" panose="020B0604020202020204" pitchFamily="34" charset="0"/>
                <a:cs typeface="Microsoft Sans Serif" panose="020B0604020202020204" pitchFamily="34" charset="0"/>
              </a:rPr>
              <a:t>Source no.: 12</a:t>
            </a:r>
          </a:p>
        </p:txBody>
      </p:sp>
      <p:sp>
        <p:nvSpPr>
          <p:cNvPr id="6" name="CuadroTexto 2">
            <a:extLst>
              <a:ext uri="{FF2B5EF4-FFF2-40B4-BE49-F238E27FC236}">
                <a16:creationId xmlns:a16="http://schemas.microsoft.com/office/drawing/2014/main" id="{C588F3BD-B394-02CD-410A-A99160B56052}"/>
              </a:ext>
            </a:extLst>
          </p:cNvPr>
          <p:cNvSpPr txBox="1"/>
          <p:nvPr/>
        </p:nvSpPr>
        <p:spPr>
          <a:xfrm>
            <a:off x="1295400" y="3384000"/>
            <a:ext cx="14325600" cy="523220"/>
          </a:xfrm>
          <a:prstGeom prst="rect">
            <a:avLst/>
          </a:prstGeom>
          <a:noFill/>
        </p:spPr>
        <p:txBody>
          <a:bodyPr wrap="square" rtlCol="0">
            <a:noAutofit/>
          </a:bodyPr>
          <a:lstStyle/>
          <a:p>
            <a:r>
              <a:rPr lang="it-IT" sz="2800" b="1" dirty="0">
                <a:solidFill>
                  <a:srgbClr val="AED633"/>
                </a:solidFill>
                <a:latin typeface="Helvetica Neue"/>
                <a:ea typeface="Microsoft Sans Serif" panose="020B0604020202020204" pitchFamily="34" charset="0"/>
                <a:cs typeface="Microsoft Sans Serif" panose="020B0604020202020204" pitchFamily="34" charset="0"/>
              </a:rPr>
              <a:t>1.5 Disponibilità di tempo e risorse adeguate</a:t>
            </a:r>
          </a:p>
        </p:txBody>
      </p:sp>
      <p:sp>
        <p:nvSpPr>
          <p:cNvPr id="3" name="CuadroTexto 1">
            <a:extLst>
              <a:ext uri="{FF2B5EF4-FFF2-40B4-BE49-F238E27FC236}">
                <a16:creationId xmlns:a16="http://schemas.microsoft.com/office/drawing/2014/main" id="{8DDC2739-E45F-E8F4-D3C7-80E8BFEAAF95}"/>
              </a:ext>
            </a:extLst>
          </p:cNvPr>
          <p:cNvSpPr txBox="1"/>
          <p:nvPr/>
        </p:nvSpPr>
        <p:spPr>
          <a:xfrm>
            <a:off x="1296000" y="1548000"/>
            <a:ext cx="15840000" cy="1584000"/>
          </a:xfrm>
          <a:prstGeom prst="rect">
            <a:avLst/>
          </a:prstGeom>
          <a:noFill/>
        </p:spPr>
        <p:txBody>
          <a:bodyPr wrap="square" rtlCol="0">
            <a:noAutofit/>
          </a:bodyPr>
          <a:lstStyle/>
          <a:p>
            <a:pPr marL="723900" indent="-723900"/>
            <a:r>
              <a:rPr lang="it-IT" sz="4800" b="1" dirty="0">
                <a:solidFill>
                  <a:srgbClr val="4D94B7"/>
                </a:solidFill>
                <a:latin typeface="Helvetica Neue"/>
                <a:ea typeface="Microsoft Sans Serif" panose="020B0604020202020204" pitchFamily="34" charset="0"/>
                <a:cs typeface="Microsoft Sans Serif" panose="020B0604020202020204" pitchFamily="34" charset="0"/>
              </a:rPr>
              <a:t>1. Condizioni organizzative che influenzano l’</a:t>
            </a:r>
            <a:r>
              <a:rPr lang="it-IT" sz="4800" b="1" dirty="0" err="1">
                <a:solidFill>
                  <a:srgbClr val="4D94B7"/>
                </a:solidFill>
                <a:latin typeface="Helvetica Neue"/>
                <a:ea typeface="Microsoft Sans Serif" panose="020B0604020202020204" pitchFamily="34" charset="0"/>
                <a:cs typeface="Microsoft Sans Serif" panose="020B0604020202020204" pitchFamily="34" charset="0"/>
              </a:rPr>
              <a:t>intrapreneurship</a:t>
            </a:r>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a:p>
            <a:pPr marL="723900" indent="-723900"/>
            <a:endParaRPr lang="it-IT" sz="4800" b="1" dirty="0">
              <a:solidFill>
                <a:srgbClr val="4D94B7"/>
              </a:solidFill>
              <a:latin typeface="Helvetica Neue"/>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80564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3313</Words>
  <Application>Microsoft Office PowerPoint</Application>
  <PresentationFormat>Benutzerdefiniert</PresentationFormat>
  <Paragraphs>316</Paragraphs>
  <Slides>33</Slides>
  <Notes>5</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33</vt:i4>
      </vt:variant>
    </vt:vector>
  </HeadingPairs>
  <TitlesOfParts>
    <vt:vector size="39" baseType="lpstr">
      <vt:lpstr>Arial</vt:lpstr>
      <vt:lpstr>Calibri</vt:lpstr>
      <vt:lpstr>Helvetica Neue</vt:lpstr>
      <vt:lpstr>Microsoft Sans Serif</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79</cp:revision>
  <dcterms:created xsi:type="dcterms:W3CDTF">2022-01-27T16:04:38Z</dcterms:created>
  <dcterms:modified xsi:type="dcterms:W3CDTF">2024-02-05T00:31:09Z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