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27"/>
  </p:notesMasterIdLst>
  <p:handoutMasterIdLst>
    <p:handoutMasterId r:id="rId28"/>
  </p:handoutMasterIdLst>
  <p:sldIdLst>
    <p:sldId id="277" r:id="rId3"/>
    <p:sldId id="278" r:id="rId4"/>
    <p:sldId id="279" r:id="rId5"/>
    <p:sldId id="289" r:id="rId6"/>
    <p:sldId id="280" r:id="rId7"/>
    <p:sldId id="305" r:id="rId8"/>
    <p:sldId id="281" r:id="rId9"/>
    <p:sldId id="300" r:id="rId10"/>
    <p:sldId id="306" r:id="rId11"/>
    <p:sldId id="296" r:id="rId12"/>
    <p:sldId id="292" r:id="rId13"/>
    <p:sldId id="291" r:id="rId14"/>
    <p:sldId id="295" r:id="rId15"/>
    <p:sldId id="297" r:id="rId16"/>
    <p:sldId id="293" r:id="rId17"/>
    <p:sldId id="307" r:id="rId18"/>
    <p:sldId id="298" r:id="rId19"/>
    <p:sldId id="308" r:id="rId20"/>
    <p:sldId id="284" r:id="rId21"/>
    <p:sldId id="285" r:id="rId22"/>
    <p:sldId id="309" r:id="rId23"/>
    <p:sldId id="290" r:id="rId24"/>
    <p:sldId id="268" r:id="rId25"/>
    <p:sldId id="287" r:id="rId26"/>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F770FA1-16AD-4335-ED35-1F9876AF6202}" name="Adilhan Adil (CCG)" initials="AA(" userId="S::adilhan.adil@ccgeurope.com::525f50c8-9af0-493a-950e-9bb6f042934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E75A5A-DAEF-4FAB-87FE-1EE0A0FC44EB}" v="596" dt="2022-11-15T18:44:17.56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048" autoAdjust="0"/>
    <p:restoredTop sz="94663"/>
  </p:normalViewPr>
  <p:slideViewPr>
    <p:cSldViewPr>
      <p:cViewPr varScale="1">
        <p:scale>
          <a:sx n="61" d="100"/>
          <a:sy n="61" d="100"/>
        </p:scale>
        <p:origin x="416" y="56"/>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8/10/relationships/authors" Targe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it-IT" sz="2400" noProof="0" dirty="0">
              <a:latin typeface="Helvetica Neue" panose="020B0604020202020204" charset="0"/>
            </a:rPr>
            <a:t>Queste persone sono potenziali imprenditori. Dopo la "</a:t>
          </a:r>
          <a:r>
            <a:rPr lang="it-IT" sz="2400" noProof="0" dirty="0" err="1">
              <a:latin typeface="Helvetica Neue" panose="020B0604020202020204" charset="0"/>
            </a:rPr>
            <a:t>intrapreneuring</a:t>
          </a:r>
          <a:r>
            <a:rPr lang="it-IT" sz="2400" noProof="0" dirty="0">
              <a:latin typeface="Helvetica Neue" panose="020B0604020202020204" charset="0"/>
            </a:rPr>
            <a:t>" nell’attività altrui, alcuni di loro lanceranno persino la propria.</a:t>
          </a: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D51BFEAE-B0D4-4920-ADF0-5667C068D592}">
      <dgm:prSet phldrT="[Texto]" custT="1"/>
      <dgm:spPr>
        <a:solidFill>
          <a:srgbClr val="AED633"/>
        </a:solidFill>
      </dgm:spPr>
      <dgm:t>
        <a:bodyPr/>
        <a:lstStyle/>
        <a:p>
          <a:pPr>
            <a:buNone/>
          </a:pPr>
          <a:r>
            <a:rPr lang="it-IT" sz="2400" noProof="0" dirty="0">
              <a:latin typeface="Helvetica Neue" panose="020B0604020202020204" charset="0"/>
            </a:rPr>
            <a:t>La cosa più bella di loro è che sono già motivati, quindi non è necessario fare loro un discorso motivante per coinvolgerli.</a:t>
          </a:r>
          <a:endParaRPr lang="en-IE" sz="2400" noProof="0" dirty="0">
            <a:latin typeface="Helvetica Neue" panose="020B0604020202020204" charset="0"/>
          </a:endParaRPr>
        </a:p>
      </dgm:t>
    </dgm:pt>
    <dgm:pt modelId="{E73953A9-3C21-4C7A-B7EA-A0F968A4EEEE}" type="parTrans" cxnId="{A0042052-DEF2-460E-96D6-461A435461E9}">
      <dgm:prSet/>
      <dgm:spPr/>
      <dgm:t>
        <a:bodyPr/>
        <a:lstStyle/>
        <a:p>
          <a:endParaRPr lang="es-ES"/>
        </a:p>
      </dgm:t>
    </dgm:pt>
    <dgm:pt modelId="{B4A75EF7-965B-46DA-AB53-32553BAF48B3}" type="sibTrans" cxnId="{A0042052-DEF2-460E-96D6-461A435461E9}">
      <dgm:prSet/>
      <dgm:spPr/>
      <dgm:t>
        <a:bodyPr/>
        <a:lstStyle/>
        <a:p>
          <a:endParaRPr lang="es-ES"/>
        </a:p>
      </dgm:t>
    </dgm:pt>
    <dgm:pt modelId="{B9C6DC64-1437-487B-8657-E5570A531569}">
      <dgm:prSet phldrT="[Texto]" custT="1"/>
      <dgm:spPr>
        <a:solidFill>
          <a:srgbClr val="AED633"/>
        </a:solidFill>
      </dgm:spPr>
      <dgm:t>
        <a:bodyPr/>
        <a:lstStyle/>
        <a:p>
          <a:pPr>
            <a:buNone/>
          </a:pPr>
          <a:r>
            <a:rPr lang="it-IT" sz="2400" noProof="0" dirty="0">
              <a:latin typeface="Helvetica Neue" panose="020B0604020202020204" charset="0"/>
            </a:rPr>
            <a:t>È fondamentale individuarli presto prima che altre persone capiscano il loro nuovo modo di pensare e si trasferiscano in un'altra organizzazione dove possono costruire una relazione più fruttuosa rispetto alla tua.</a:t>
          </a:r>
          <a:endParaRPr lang="en-US" sz="2400" noProof="0" dirty="0">
            <a:latin typeface="Helvetica Neue" panose="020B0604020202020204" charset="0"/>
          </a:endParaRPr>
        </a:p>
      </dgm:t>
    </dgm:pt>
    <dgm:pt modelId="{7C7E27C6-0CC6-4DE3-9DA5-B311B32D6C38}" type="parTrans" cxnId="{AF0BB708-9C2B-4ACF-9F66-6294E65211E5}">
      <dgm:prSet/>
      <dgm:spPr/>
      <dgm:t>
        <a:bodyPr/>
        <a:lstStyle/>
        <a:p>
          <a:endParaRPr lang="en-GB"/>
        </a:p>
      </dgm:t>
    </dgm:pt>
    <dgm:pt modelId="{51E6B373-F786-4EED-9647-3F7C23D179A5}" type="sibTrans" cxnId="{AF0BB708-9C2B-4ACF-9F66-6294E65211E5}">
      <dgm:prSet/>
      <dgm:spPr/>
      <dgm:t>
        <a:bodyPr/>
        <a:lstStyle/>
        <a:p>
          <a:endParaRPr lang="en-GB"/>
        </a:p>
      </dgm:t>
    </dgm:pt>
    <dgm:pt modelId="{3F51C99A-4A5A-42E9-89A9-1F23A4EB3206}">
      <dgm:prSet/>
      <dgm:spPr/>
      <dgm:t>
        <a:bodyPr/>
        <a:lstStyle/>
        <a:p>
          <a:endParaRPr lang="en-GB" dirty="0"/>
        </a:p>
      </dgm:t>
    </dgm:pt>
    <dgm:pt modelId="{F01A065C-4DA7-4D03-91C2-BF7E643C01E5}" type="parTrans" cxnId="{A2F3D9AD-F2CD-46E1-9623-06EACDCAE25D}">
      <dgm:prSet/>
      <dgm:spPr/>
      <dgm:t>
        <a:bodyPr/>
        <a:lstStyle/>
        <a:p>
          <a:endParaRPr lang="en-GB"/>
        </a:p>
      </dgm:t>
    </dgm:pt>
    <dgm:pt modelId="{99A6B510-551F-4FCC-8180-CB06C0495AE6}" type="sibTrans" cxnId="{A2F3D9AD-F2CD-46E1-9623-06EACDCAE25D}">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2808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857" custScaleY="243089">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1735"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en-US" sz="2400" noProof="0" dirty="0">
              <a:latin typeface="Helvetica Neue" panose="020B0604020202020204" charset="0"/>
            </a:rPr>
            <a:t>Gli Intrapreneur, secondo Pinchot, </a:t>
          </a:r>
          <a:r>
            <a:rPr lang="it-IT" sz="2400" noProof="0" dirty="0">
              <a:latin typeface="Helvetica Neue" panose="020B0604020202020204" charset="0"/>
            </a:rPr>
            <a:t>sono "Sognatori che fanno". Tuttavia, consentire semplicemente ai dipendenti la capacità di generare idee non li manterrà impegnati con la tua azienda.</a:t>
          </a:r>
          <a:endParaRPr lang="en-IE" sz="2400" noProof="0" dirty="0">
            <a:latin typeface="Helvetica Neue" panose="020B0604020202020204" charset="0"/>
          </a:endParaRPr>
        </a:p>
      </dgm:t>
    </dgm:pt>
    <dgm:pt modelId="{BA7815DD-03D0-49E8-A08B-59C65D01C410}" type="sibTrans" cxnId="{509D4E3A-3D10-40A0-AB0A-B32E4372CD90}">
      <dgm:prSet/>
      <dgm:spPr/>
      <dgm:t>
        <a:bodyPr/>
        <a:lstStyle/>
        <a:p>
          <a:endParaRPr lang="es-ES"/>
        </a:p>
      </dgm:t>
    </dgm:pt>
    <dgm:pt modelId="{1CB79019-0CE4-43C8-AF4F-B31A2C6EFD51}" type="par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en-IE" sz="2400" noProof="0" dirty="0">
              <a:latin typeface="Helvetica Neue" panose="020B0604020202020204" charset="0"/>
            </a:rPr>
            <a:t>Come gli imprenditori di start-up</a:t>
          </a:r>
          <a:r>
            <a:rPr lang="en-US" sz="2400" noProof="0" dirty="0">
              <a:latin typeface="Helvetica Neue" panose="020B0604020202020204" charset="0"/>
            </a:rPr>
            <a:t>, gli intrapreneurs </a:t>
          </a:r>
          <a:r>
            <a:rPr lang="it-IT" sz="2400" noProof="0" dirty="0">
              <a:latin typeface="Helvetica Neue" panose="020B0604020202020204" charset="0"/>
            </a:rPr>
            <a:t>sono spinti a vedere le loro idee avere successo.</a:t>
          </a:r>
          <a:endParaRPr lang="en-IE" sz="2400" noProof="0" dirty="0">
            <a:latin typeface="Helvetica Neue" panose="020B0604020202020204" charset="0"/>
          </a:endParaRP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D51BFEAE-B0D4-4920-ADF0-5667C068D592}">
      <dgm:prSet phldrT="[Texto]" custT="1"/>
      <dgm:spPr>
        <a:solidFill>
          <a:srgbClr val="AED633"/>
        </a:solidFill>
      </dgm:spPr>
      <dgm:t>
        <a:bodyPr/>
        <a:lstStyle/>
        <a:p>
          <a:pPr>
            <a:buNone/>
          </a:pPr>
          <a:r>
            <a:rPr lang="it-IT" sz="2400" noProof="0" dirty="0">
              <a:latin typeface="Helvetica Neue" panose="020B0604020202020204" charset="0"/>
            </a:rPr>
            <a:t>Inoltre, devi dare loro l'autorità per eseguire le loro idee.</a:t>
          </a:r>
          <a:endParaRPr lang="en-IE" sz="2400" noProof="0" dirty="0">
            <a:latin typeface="Helvetica Neue" panose="020B0604020202020204" charset="0"/>
          </a:endParaRPr>
        </a:p>
        <a:p>
          <a:pPr>
            <a:buNone/>
          </a:pPr>
          <a:r>
            <a:rPr lang="en-US" sz="2400" noProof="0" dirty="0">
              <a:latin typeface="Helvetica Neue" panose="020B0604020202020204" charset="0"/>
            </a:rPr>
            <a:t>Non dimenticare mai che gli intrapreneurs </a:t>
          </a:r>
          <a:r>
            <a:rPr lang="it-IT" sz="2400" noProof="0" dirty="0">
              <a:latin typeface="Helvetica Neue" panose="020B0604020202020204" charset="0"/>
            </a:rPr>
            <a:t>nascono con spirito imprenditoriale. Sia la generazione che l'esecuzione di idee sono le loro passioni.</a:t>
          </a:r>
          <a:endParaRPr lang="en-IE" sz="2400" noProof="0" dirty="0">
            <a:latin typeface="Helvetica Neue" panose="020B0604020202020204" charset="0"/>
          </a:endParaRPr>
        </a:p>
      </dgm:t>
    </dgm:pt>
    <dgm:pt modelId="{B4A75EF7-965B-46DA-AB53-32553BAF48B3}" type="sibTrans" cxnId="{A0042052-DEF2-460E-96D6-461A435461E9}">
      <dgm:prSet/>
      <dgm:spPr/>
      <dgm:t>
        <a:bodyPr/>
        <a:lstStyle/>
        <a:p>
          <a:endParaRPr lang="es-ES"/>
        </a:p>
      </dgm:t>
    </dgm:pt>
    <dgm:pt modelId="{E73953A9-3C21-4C7A-B7EA-A0F968A4EEEE}" type="parTrans" cxnId="{A0042052-DEF2-460E-96D6-461A435461E9}">
      <dgm:prSet/>
      <dgm:spPr/>
      <dgm:t>
        <a:bodyPr/>
        <a:lstStyle/>
        <a:p>
          <a:endParaRPr lang="es-ES"/>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37130"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459284">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en-US" sz="2400" noProof="0" dirty="0">
              <a:latin typeface="Helvetica Neue" panose="020B0604020202020204" charset="0"/>
            </a:rPr>
            <a:t>Dal momento che gli intrapreneurs sono </a:t>
          </a:r>
          <a:r>
            <a:rPr lang="it-IT" sz="2400" noProof="0" dirty="0">
              <a:latin typeface="Helvetica Neue" panose="020B0604020202020204" charset="0"/>
            </a:rPr>
            <a:t>consapevole del fatto che il cambiamento è l'unica costante nella vita, puoi sempre contare su di loro per essere in prima linea nel cambiamento all'interno della tua azienda e per sostenere il cambiamento ovunque possano.</a:t>
          </a:r>
          <a:endParaRPr lang="en-US" sz="2400" noProof="0" dirty="0">
            <a:latin typeface="Helvetica Neue" panose="020B0604020202020204" charset="0"/>
          </a:endParaRP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B9C6DC64-1437-487B-8657-E5570A531569}">
      <dgm:prSet phldrT="[Texto]" custT="1"/>
      <dgm:spPr>
        <a:solidFill>
          <a:srgbClr val="AED633"/>
        </a:solidFill>
      </dgm:spPr>
      <dgm:t>
        <a:bodyPr/>
        <a:lstStyle/>
        <a:p>
          <a:pPr>
            <a:buNone/>
          </a:pPr>
          <a:r>
            <a:rPr lang="it-IT" sz="2400" noProof="0" dirty="0">
              <a:latin typeface="Helvetica Neue" panose="020B0604020202020204" charset="0"/>
            </a:rPr>
            <a:t>Qualsiasi sviluppo significativo che faranno emergere sarà sempre supportato da un business case interessante.</a:t>
          </a:r>
          <a:endParaRPr lang="en-IE" sz="2400" noProof="0" dirty="0">
            <a:latin typeface="Helvetica Neue" panose="020B0604020202020204" charset="0"/>
          </a:endParaRP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639CF416-20BE-437D-98B4-D58E4B4BC7B0}">
      <dgm:prSet phldrT="[Texto]" custT="1"/>
      <dgm:spPr>
        <a:solidFill>
          <a:srgbClr val="AED633"/>
        </a:solidFill>
      </dgm:spPr>
      <dgm:t>
        <a:bodyPr/>
        <a:lstStyle/>
        <a:p>
          <a:pPr>
            <a:buNone/>
          </a:pPr>
          <a:r>
            <a:rPr lang="en-US" sz="2400" noProof="0" dirty="0">
              <a:latin typeface="Helvetica Neue" panose="020B0604020202020204" charset="0"/>
            </a:rPr>
            <a:t>Gli Intrapreneurs di successo, d</a:t>
          </a:r>
          <a:r>
            <a:rPr lang="it-IT" sz="2400" noProof="0" dirty="0">
              <a:latin typeface="Helvetica Neue" panose="020B0604020202020204" charset="0"/>
            </a:rPr>
            <a:t>'altra parte, spingono al cambiamento in modo deliberato e ben ponderato piuttosto che precedere semplicemente per il gusto di farlo.</a:t>
          </a:r>
          <a:endParaRPr lang="en-IE" sz="2400" noProof="0" dirty="0">
            <a:latin typeface="Helvetica Neue" panose="020B0604020202020204" charset="0"/>
          </a:endParaRPr>
        </a:p>
      </dgm:t>
    </dgm:pt>
    <dgm:pt modelId="{A7742BAF-07FC-44A1-ACBC-D5F2A695A21A}" type="parTrans" cxnId="{8151C3DA-7211-4B1E-B7FA-17D074313BFC}">
      <dgm:prSet/>
      <dgm:spPr/>
      <dgm:t>
        <a:bodyPr/>
        <a:lstStyle/>
        <a:p>
          <a:endParaRPr lang="en-GB"/>
        </a:p>
      </dgm:t>
    </dgm:pt>
    <dgm:pt modelId="{11941679-ADFA-4776-9836-0FFDC6FEB987}" type="sibTrans" cxnId="{8151C3DA-7211-4B1E-B7FA-17D074313BFC}">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39437" custScaleY="385709">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D800F4C8-4012-4DA3-831D-45B1CE4E51C4}" type="pres">
      <dgm:prSet presAssocID="{639CF416-20BE-437D-98B4-D58E4B4BC7B0}" presName="parentLin" presStyleCnt="0"/>
      <dgm:spPr/>
    </dgm:pt>
    <dgm:pt modelId="{EFC40AE3-7C93-4230-BC48-ABD8F7484385}" type="pres">
      <dgm:prSet presAssocID="{639CF416-20BE-437D-98B4-D58E4B4BC7B0}" presName="parentLeftMargin" presStyleLbl="node1" presStyleIdx="0" presStyleCnt="3"/>
      <dgm:spPr/>
    </dgm:pt>
    <dgm:pt modelId="{9889898D-5BD2-4DC3-9ADC-64227FF8073E}" type="pres">
      <dgm:prSet presAssocID="{639CF416-20BE-437D-98B4-D58E4B4BC7B0}" presName="parentText" presStyleLbl="node1" presStyleIdx="1" presStyleCnt="3" custScaleX="141966" custScaleY="386334">
        <dgm:presLayoutVars>
          <dgm:chMax val="0"/>
          <dgm:bulletEnabled val="1"/>
        </dgm:presLayoutVars>
      </dgm:prSet>
      <dgm:spPr/>
    </dgm:pt>
    <dgm:pt modelId="{4640A438-3803-4071-8135-E9EC3ABF8637}" type="pres">
      <dgm:prSet presAssocID="{639CF416-20BE-437D-98B4-D58E4B4BC7B0}" presName="negativeSpace" presStyleCnt="0"/>
      <dgm:spPr/>
    </dgm:pt>
    <dgm:pt modelId="{97B9BB45-0BD6-42EA-8253-6CD2B217B2E3}" type="pres">
      <dgm:prSet presAssocID="{639CF416-20BE-437D-98B4-D58E4B4BC7B0}" presName="childText" presStyleLbl="conFgAcc1" presStyleIdx="1" presStyleCnt="3">
        <dgm:presLayoutVars>
          <dgm:bulletEnabled val="1"/>
        </dgm:presLayoutVars>
      </dgm:prSet>
      <dgm:spPr/>
    </dgm:pt>
    <dgm:pt modelId="{7D80BF7C-FBF7-4FD1-A3BD-4E7BF9688A15}" type="pres">
      <dgm:prSet presAssocID="{11941679-ADFA-4776-9836-0FFDC6FEB987}"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39428"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106B5926-889D-4756-94A4-4051C75E398B}" type="presOf" srcId="{9BBD28ED-822E-4AAF-9863-41B96A812890}" destId="{15E60A09-B80D-4920-965A-FEC7544B77FC}"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52F505C8-2843-48A9-B08F-2E4D16C18AE6}" type="presOf" srcId="{639CF416-20BE-437D-98B4-D58E4B4BC7B0}" destId="{EFC40AE3-7C93-4230-BC48-ABD8F7484385}" srcOrd="0" destOrd="0" presId="urn:microsoft.com/office/officeart/2005/8/layout/list1"/>
    <dgm:cxn modelId="{C64308D5-AA5C-4F29-879A-4B68F04760D5}" type="presOf" srcId="{639CF416-20BE-437D-98B4-D58E4B4BC7B0}" destId="{9889898D-5BD2-4DC3-9ADC-64227FF8073E}" srcOrd="1" destOrd="0" presId="urn:microsoft.com/office/officeart/2005/8/layout/list1"/>
    <dgm:cxn modelId="{8151C3DA-7211-4B1E-B7FA-17D074313BFC}" srcId="{33BBCC62-4168-45F7-9B59-3A00B7BD1316}" destId="{639CF416-20BE-437D-98B4-D58E4B4BC7B0}" srcOrd="1" destOrd="0" parTransId="{A7742BAF-07FC-44A1-ACBC-D5F2A695A21A}" sibTransId="{11941679-ADFA-4776-9836-0FFDC6FEB987}"/>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3CBC891B-DF49-4A6C-97F5-3B09C03F8E89}" type="presParOf" srcId="{A665AF82-8505-4171-BAA9-2174A3D59870}" destId="{D800F4C8-4012-4DA3-831D-45B1CE4E51C4}" srcOrd="4" destOrd="0" presId="urn:microsoft.com/office/officeart/2005/8/layout/list1"/>
    <dgm:cxn modelId="{EDABFFE7-BA53-47DF-9D5C-A5F9C615902A}" type="presParOf" srcId="{D800F4C8-4012-4DA3-831D-45B1CE4E51C4}" destId="{EFC40AE3-7C93-4230-BC48-ABD8F7484385}" srcOrd="0" destOrd="0" presId="urn:microsoft.com/office/officeart/2005/8/layout/list1"/>
    <dgm:cxn modelId="{0D05F078-9501-4B13-97AE-E5FD7445B026}" type="presParOf" srcId="{D800F4C8-4012-4DA3-831D-45B1CE4E51C4}" destId="{9889898D-5BD2-4DC3-9ADC-64227FF8073E}" srcOrd="1" destOrd="0" presId="urn:microsoft.com/office/officeart/2005/8/layout/list1"/>
    <dgm:cxn modelId="{616A3DB4-ECCA-40A2-A9AA-F2998257BA14}" type="presParOf" srcId="{A665AF82-8505-4171-BAA9-2174A3D59870}" destId="{4640A438-3803-4071-8135-E9EC3ABF8637}" srcOrd="5" destOrd="0" presId="urn:microsoft.com/office/officeart/2005/8/layout/list1"/>
    <dgm:cxn modelId="{ED2DD71A-DF09-453C-8631-C4D5DBD5D021}" type="presParOf" srcId="{A665AF82-8505-4171-BAA9-2174A3D59870}" destId="{97B9BB45-0BD6-42EA-8253-6CD2B217B2E3}" srcOrd="6" destOrd="0" presId="urn:microsoft.com/office/officeart/2005/8/layout/list1"/>
    <dgm:cxn modelId="{8DC16E65-9210-4EE0-9318-1851441E8BB4}" type="presParOf" srcId="{A665AF82-8505-4171-BAA9-2174A3D59870}" destId="{7D80BF7C-FBF7-4FD1-A3BD-4E7BF9688A1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it-IT" sz="2400" noProof="0" dirty="0">
              <a:latin typeface="Helvetica Neue" panose="020B0604020202020204" charset="0"/>
            </a:rPr>
            <a:t>Saranno motivati a implementare il loro concetto se sono consapevoli del sostegno della direzione per esso</a:t>
          </a:r>
          <a:r>
            <a:rPr lang="en-US" sz="2400" noProof="0" dirty="0">
              <a:latin typeface="Helvetica Neue" panose="020B0604020202020204" charset="0"/>
            </a:rPr>
            <a:t>. L’intrapreneur </a:t>
          </a:r>
          <a:r>
            <a:rPr lang="it-IT" sz="2400" noProof="0" dirty="0">
              <a:latin typeface="Helvetica Neue" panose="020B0604020202020204" charset="0"/>
            </a:rPr>
            <a:t>non è influenzato da atteggiamenti negativi.</a:t>
          </a:r>
          <a:endParaRPr lang="en-IE" sz="2400" noProof="0" dirty="0">
            <a:latin typeface="Helvetica Neue" panose="020B0604020202020204" charset="0"/>
          </a:endParaRP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it-IT" sz="2400" noProof="0" dirty="0">
              <a:latin typeface="Helvetica Neue" panose="020B0604020202020204" charset="0"/>
            </a:rPr>
            <a:t>Inoltre, non sono facilmente scoraggiati dagli scettici; Una volta che l'obiettivo finale della loro idea è in vista, sono motivati fino alla fine.</a:t>
          </a:r>
          <a:endParaRPr lang="en-IE" sz="2400" noProof="0" dirty="0">
            <a:latin typeface="Helvetica Neue" panose="020B0604020202020204" charset="0"/>
          </a:endParaRPr>
        </a:p>
      </dgm:t>
    </dgm:pt>
    <dgm:pt modelId="{7C7E27C6-0CC6-4DE3-9DA5-B311B32D6C38}" type="parTrans" cxnId="{AF0BB708-9C2B-4ACF-9F66-6294E65211E5}">
      <dgm:prSet/>
      <dgm:spPr/>
      <dgm:t>
        <a:bodyPr/>
        <a:lstStyle/>
        <a:p>
          <a:endParaRPr lang="en-GB"/>
        </a:p>
      </dgm:t>
    </dgm:pt>
    <dgm:pt modelId="{51E6B373-F786-4EED-9647-3F7C23D179A5}" type="sibTrans" cxnId="{AF0BB708-9C2B-4ACF-9F66-6294E65211E5}">
      <dgm:prSet/>
      <dgm:spPr/>
      <dgm:t>
        <a:bodyPr/>
        <a:lstStyle/>
        <a:p>
          <a:endParaRPr lang="en-GB"/>
        </a:p>
      </dgm:t>
    </dgm:pt>
    <dgm:pt modelId="{3F51C99A-4A5A-42E9-89A9-1F23A4EB3206}">
      <dgm:prSet/>
      <dgm:spPr/>
      <dgm:t>
        <a:bodyPr/>
        <a:lstStyle/>
        <a:p>
          <a:endParaRPr lang="en-GB" dirty="0"/>
        </a:p>
      </dgm:t>
    </dgm:pt>
    <dgm:pt modelId="{F01A065C-4DA7-4D03-91C2-BF7E643C01E5}" type="parTrans" cxnId="{A2F3D9AD-F2CD-46E1-9623-06EACDCAE25D}">
      <dgm:prSet/>
      <dgm:spPr/>
      <dgm:t>
        <a:bodyPr/>
        <a:lstStyle/>
        <a:p>
          <a:endParaRPr lang="en-GB"/>
        </a:p>
      </dgm:t>
    </dgm:pt>
    <dgm:pt modelId="{99A6B510-551F-4FCC-8180-CB06C0495AE6}" type="sibTrans" cxnId="{A2F3D9AD-F2CD-46E1-9623-06EACDCAE25D}">
      <dgm:prSet/>
      <dgm:spPr/>
      <dgm:t>
        <a:bodyPr/>
        <a:lstStyle/>
        <a:p>
          <a:endParaRPr lang="en-GB"/>
        </a:p>
      </dgm:t>
    </dgm:pt>
    <dgm:pt modelId="{D0373EA0-F47C-4FDF-B8D3-AFA3BF199AFC}">
      <dgm:prSet phldrT="[Texto]" custT="1"/>
      <dgm:spPr>
        <a:solidFill>
          <a:srgbClr val="AED633"/>
        </a:solidFill>
      </dgm:spPr>
      <dgm:t>
        <a:bodyPr/>
        <a:lstStyle/>
        <a:p>
          <a:pPr>
            <a:buNone/>
          </a:pPr>
          <a:r>
            <a:rPr lang="it-IT" sz="2400" noProof="0" dirty="0">
              <a:latin typeface="Helvetica Neue" panose="020B0604020202020204" charset="0"/>
            </a:rPr>
            <a:t>Sono lì per introdurre innovazione nell'azienda, sia attraverso un nuovo metodo di assunzione dei dipendenti, lo sviluppo di un nuovo sistema o persino la produzione di un prodotto o servizio completamente nuovo. </a:t>
          </a:r>
          <a:endParaRPr lang="en-IE" sz="2400" noProof="0" dirty="0">
            <a:latin typeface="Helvetica Neue" panose="020B0604020202020204" charset="0"/>
          </a:endParaRPr>
        </a:p>
      </dgm:t>
    </dgm:pt>
    <dgm:pt modelId="{AB9E7DED-A2CA-4E79-B1D4-AD25EA231E4E}" type="parTrans" cxnId="{DAD42915-5880-4313-B04F-53BD8D1548D8}">
      <dgm:prSet/>
      <dgm:spPr/>
      <dgm:t>
        <a:bodyPr/>
        <a:lstStyle/>
        <a:p>
          <a:endParaRPr lang="en-GB"/>
        </a:p>
      </dgm:t>
    </dgm:pt>
    <dgm:pt modelId="{E8CFA043-B8BD-4A9F-8526-C8609B579BE9}" type="sibTrans" cxnId="{DAD42915-5880-4313-B04F-53BD8D1548D8}">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2808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8E8B13CF-C24C-4799-B9E8-A962DEE9B059}" type="pres">
      <dgm:prSet presAssocID="{D0373EA0-F47C-4FDF-B8D3-AFA3BF199AFC}" presName="parentLin" presStyleCnt="0"/>
      <dgm:spPr/>
    </dgm:pt>
    <dgm:pt modelId="{F3270E8E-537C-4E37-A771-DFBCE5DEC8A1}" type="pres">
      <dgm:prSet presAssocID="{D0373EA0-F47C-4FDF-B8D3-AFA3BF199AFC}" presName="parentLeftMargin" presStyleLbl="node1" presStyleIdx="0" presStyleCnt="3"/>
      <dgm:spPr/>
    </dgm:pt>
    <dgm:pt modelId="{0A41B908-EDC4-4F5C-984B-1233CC1D3DBC}" type="pres">
      <dgm:prSet presAssocID="{D0373EA0-F47C-4FDF-B8D3-AFA3BF199AFC}" presName="parentText" presStyleLbl="node1" presStyleIdx="1" presStyleCnt="3" custScaleX="136871" custScaleY="356594">
        <dgm:presLayoutVars>
          <dgm:chMax val="0"/>
          <dgm:bulletEnabled val="1"/>
        </dgm:presLayoutVars>
      </dgm:prSet>
      <dgm:spPr/>
    </dgm:pt>
    <dgm:pt modelId="{1C685B42-B306-4460-985A-9AB182945FF6}" type="pres">
      <dgm:prSet presAssocID="{D0373EA0-F47C-4FDF-B8D3-AFA3BF199AFC}" presName="negativeSpace" presStyleCnt="0"/>
      <dgm:spPr/>
    </dgm:pt>
    <dgm:pt modelId="{1DB8970B-57B1-48C3-B722-0D8967F53843}" type="pres">
      <dgm:prSet presAssocID="{D0373EA0-F47C-4FDF-B8D3-AFA3BF199AFC}" presName="childText" presStyleLbl="conFgAcc1" presStyleIdx="1" presStyleCnt="3">
        <dgm:presLayoutVars>
          <dgm:bulletEnabled val="1"/>
        </dgm:presLayoutVars>
      </dgm:prSet>
      <dgm:spPr/>
    </dgm:pt>
    <dgm:pt modelId="{084EFFD7-48AA-412D-ACB5-072A43C2E8C8}" type="pres">
      <dgm:prSet presAssocID="{E8CFA043-B8BD-4A9F-8526-C8609B579BE9}"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1735"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DAD42915-5880-4313-B04F-53BD8D1548D8}" srcId="{33BBCC62-4168-45F7-9B59-3A00B7BD1316}" destId="{D0373EA0-F47C-4FDF-B8D3-AFA3BF199AFC}" srcOrd="1" destOrd="0" parTransId="{AB9E7DED-A2CA-4E79-B1D4-AD25EA231E4E}" sibTransId="{E8CFA043-B8BD-4A9F-8526-C8609B579BE9}"/>
    <dgm:cxn modelId="{C91EB022-B69F-4CAC-BC32-A57C2006B525}" type="presOf" srcId="{D0373EA0-F47C-4FDF-B8D3-AFA3BF199AFC}" destId="{F3270E8E-537C-4E37-A771-DFBCE5DEC8A1}" srcOrd="0"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64768C3-9A40-48EC-890F-24A5712EC10B}" type="presOf" srcId="{D0373EA0-F47C-4FDF-B8D3-AFA3BF199AFC}" destId="{0A41B908-EDC4-4F5C-984B-1233CC1D3DBC}"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647A3A4A-1D31-43F2-945E-5A95FAD77D70}" type="presParOf" srcId="{A665AF82-8505-4171-BAA9-2174A3D59870}" destId="{8E8B13CF-C24C-4799-B9E8-A962DEE9B059}" srcOrd="4" destOrd="0" presId="urn:microsoft.com/office/officeart/2005/8/layout/list1"/>
    <dgm:cxn modelId="{55687E63-E2D0-46D1-83CA-12A7FF4D0098}" type="presParOf" srcId="{8E8B13CF-C24C-4799-B9E8-A962DEE9B059}" destId="{F3270E8E-537C-4E37-A771-DFBCE5DEC8A1}" srcOrd="0" destOrd="0" presId="urn:microsoft.com/office/officeart/2005/8/layout/list1"/>
    <dgm:cxn modelId="{20BE1645-007F-4A55-B42C-0E35DD76048D}" type="presParOf" srcId="{8E8B13CF-C24C-4799-B9E8-A962DEE9B059}" destId="{0A41B908-EDC4-4F5C-984B-1233CC1D3DBC}" srcOrd="1" destOrd="0" presId="urn:microsoft.com/office/officeart/2005/8/layout/list1"/>
    <dgm:cxn modelId="{A5C2A2C7-520F-4BDF-87F5-1239AB0B414F}" type="presParOf" srcId="{A665AF82-8505-4171-BAA9-2174A3D59870}" destId="{1C685B42-B306-4460-985A-9AB182945FF6}" srcOrd="5" destOrd="0" presId="urn:microsoft.com/office/officeart/2005/8/layout/list1"/>
    <dgm:cxn modelId="{6B7D7DBA-3B21-477E-BD9E-9E8323941CD6}" type="presParOf" srcId="{A665AF82-8505-4171-BAA9-2174A3D59870}" destId="{1DB8970B-57B1-48C3-B722-0D8967F53843}" srcOrd="6" destOrd="0" presId="urn:microsoft.com/office/officeart/2005/8/layout/list1"/>
    <dgm:cxn modelId="{C069C0BD-1752-446B-8525-857B0C8ADE04}" type="presParOf" srcId="{A665AF82-8505-4171-BAA9-2174A3D59870}" destId="{084EFFD7-48AA-412D-ACB5-072A43C2E8C8}"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en-US" sz="2400" noProof="0" dirty="0">
              <a:latin typeface="Helvetica Neue" panose="020B0604020202020204" charset="0"/>
            </a:rPr>
            <a:t>Gli Intrapreneurs </a:t>
          </a:r>
          <a:r>
            <a:rPr lang="it-IT" sz="2400" noProof="0" dirty="0">
              <a:latin typeface="Helvetica Neue" panose="020B0604020202020204" charset="0"/>
            </a:rPr>
            <a:t>tendono ad avere un atteggiamento positivo e una strategia chiara. Anche se non fa parte del loro lavoro, penseranno che lo sia e non si fermeranno fino a quando non saranno migliorati o almeno avranno avuto un impatto positivo su qualcosa nell'organizzazione.</a:t>
          </a:r>
          <a:endParaRPr lang="en-IE" sz="2400" noProof="0" dirty="0">
            <a:latin typeface="Helvetica Neue" panose="020B0604020202020204" charset="0"/>
          </a:endParaRPr>
        </a:p>
      </dgm:t>
    </dgm:pt>
    <dgm:pt modelId="{BA7815DD-03D0-49E8-A08B-59C65D01C410}" type="sibTrans" cxnId="{509D4E3A-3D10-40A0-AB0A-B32E4372CD90}">
      <dgm:prSet/>
      <dgm:spPr/>
      <dgm:t>
        <a:bodyPr/>
        <a:lstStyle/>
        <a:p>
          <a:endParaRPr lang="es-ES"/>
        </a:p>
      </dgm:t>
    </dgm:pt>
    <dgm:pt modelId="{1CB79019-0CE4-43C8-AF4F-B31A2C6EFD51}" type="par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it-IT" sz="2400" noProof="0" dirty="0">
              <a:latin typeface="Helvetica Neue" panose="020B0604020202020204" charset="0"/>
            </a:rPr>
            <a:t>Come risposta, devi circondarli con un forte gruppo di supporto e guardare le invenzioni decollare. Indipendentemente da ciò, assicurati di dare loro un budget; Altrimenti, l'eccitazione potrebbe andare fuori controllo.</a:t>
          </a:r>
          <a:endParaRPr lang="en-IE" sz="2400" noProof="0" dirty="0">
            <a:latin typeface="Helvetica Neue" panose="020B0604020202020204" charset="0"/>
          </a:endParaRP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D51BFEAE-B0D4-4920-ADF0-5667C068D592}">
      <dgm:prSet phldrT="[Texto]" custT="1"/>
      <dgm:spPr>
        <a:solidFill>
          <a:srgbClr val="AED633"/>
        </a:solidFill>
      </dgm:spPr>
      <dgm:t>
        <a:bodyPr/>
        <a:lstStyle/>
        <a:p>
          <a:pPr>
            <a:buNone/>
          </a:pPr>
          <a:r>
            <a:rPr lang="it-IT" sz="2400" noProof="0" dirty="0">
              <a:latin typeface="Helvetica Neue" panose="020B0604020202020204" charset="0"/>
            </a:rPr>
            <a:t>A differenza degli imprenditori, tuttavia, gli </a:t>
          </a:r>
          <a:r>
            <a:rPr lang="en-US" sz="2400" noProof="0" dirty="0">
              <a:latin typeface="Helvetica Neue" panose="020B0604020202020204" charset="0"/>
            </a:rPr>
            <a:t>Intrapreneurs p</a:t>
          </a:r>
          <a:r>
            <a:rPr lang="it-IT" sz="2400" noProof="0" dirty="0">
              <a:latin typeface="Helvetica Neue" panose="020B0604020202020204" charset="0"/>
            </a:rPr>
            <a:t>referiscono lavorare in team. Sono leader naturali carismatici che attirano gli altri a loro attraverso il loro entusiasmo per il cambiamento e l'innovazione.</a:t>
          </a:r>
          <a:endParaRPr lang="en-IE" sz="2400" noProof="0" dirty="0">
            <a:latin typeface="Helvetica Neue" panose="020B0604020202020204" charset="0"/>
          </a:endParaRPr>
        </a:p>
      </dgm:t>
    </dgm:pt>
    <dgm:pt modelId="{B4A75EF7-965B-46DA-AB53-32553BAF48B3}" type="sibTrans" cxnId="{A0042052-DEF2-460E-96D6-461A435461E9}">
      <dgm:prSet/>
      <dgm:spPr/>
      <dgm:t>
        <a:bodyPr/>
        <a:lstStyle/>
        <a:p>
          <a:endParaRPr lang="es-ES"/>
        </a:p>
      </dgm:t>
    </dgm:pt>
    <dgm:pt modelId="{E73953A9-3C21-4C7A-B7EA-A0F968A4EEEE}" type="parTrans" cxnId="{A0042052-DEF2-460E-96D6-461A435461E9}">
      <dgm:prSet/>
      <dgm:spPr/>
      <dgm:t>
        <a:bodyPr/>
        <a:lstStyle/>
        <a:p>
          <a:endParaRPr lang="es-ES"/>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365854">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99801">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it-IT" sz="2400" noProof="0" dirty="0">
              <a:latin typeface="Helvetica Neue" panose="020B0604020202020204" charset="0"/>
            </a:rPr>
            <a:t>Queste persone saranno ancora al lavoro dopo le 17, e probabilmente sono state tra le prime ad arrivare! Non hanno afferrato l'idea di equilibrio tra lavoro e vita privata perché c'è semplicemente troppo da fare. </a:t>
          </a:r>
          <a:endParaRPr lang="en-IE" sz="2400" noProof="0" dirty="0">
            <a:latin typeface="Helvetica Neue" panose="020B0604020202020204" charset="0"/>
          </a:endParaRPr>
        </a:p>
      </dgm:t>
    </dgm:pt>
    <dgm:pt modelId="{BA7815DD-03D0-49E8-A08B-59C65D01C410}" type="sibTrans" cxnId="{509D4E3A-3D10-40A0-AB0A-B32E4372CD90}">
      <dgm:prSet/>
      <dgm:spPr/>
      <dgm:t>
        <a:bodyPr/>
        <a:lstStyle/>
        <a:p>
          <a:endParaRPr lang="es-ES"/>
        </a:p>
      </dgm:t>
    </dgm:pt>
    <dgm:pt modelId="{1CB79019-0CE4-43C8-AF4F-B31A2C6EFD51}" type="par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en-US" sz="2400" noProof="0" dirty="0">
              <a:latin typeface="Helvetica Neue" panose="020B0604020202020204" charset="0"/>
            </a:rPr>
            <a:t>Gli Intrapreneurs </a:t>
          </a:r>
          <a:r>
            <a:rPr lang="it-IT" sz="2400" noProof="0" dirty="0">
              <a:latin typeface="Helvetica Neue" panose="020B0604020202020204" charset="0"/>
            </a:rPr>
            <a:t>sono pensatori di ampio respiro, quindi danno loro concetti piuttosto che specifiche in modo che possano concentrarsi sulla creazione piuttosto che sprecare questa risorsa essenziale per l'amministrazione.</a:t>
          </a:r>
          <a:endParaRPr lang="en-IE" sz="2400" noProof="0" dirty="0">
            <a:latin typeface="Helvetica Neue" panose="020B0604020202020204" charset="0"/>
          </a:endParaRP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D51BFEAE-B0D4-4920-ADF0-5667C068D592}">
      <dgm:prSet phldrT="[Texto]" custT="1"/>
      <dgm:spPr>
        <a:solidFill>
          <a:srgbClr val="AED633"/>
        </a:solidFill>
      </dgm:spPr>
      <dgm:t>
        <a:bodyPr/>
        <a:lstStyle/>
        <a:p>
          <a:pPr>
            <a:buNone/>
          </a:pPr>
          <a:r>
            <a:rPr lang="it-IT" sz="2400" noProof="0" dirty="0">
              <a:latin typeface="Helvetica Neue" panose="020B0604020202020204" charset="0"/>
            </a:rPr>
            <a:t>Quindi assicurati che abbiano un aiutante capace per assisterli, poiché se non lo fanno cercheranno di fare tutto e inevitabilmente falliranno.</a:t>
          </a:r>
          <a:endParaRPr lang="en-IE" sz="2400" noProof="0" dirty="0">
            <a:latin typeface="Helvetica Neue" panose="020B0604020202020204" charset="0"/>
          </a:endParaRPr>
        </a:p>
      </dgm:t>
    </dgm:pt>
    <dgm:pt modelId="{B4A75EF7-965B-46DA-AB53-32553BAF48B3}" type="sibTrans" cxnId="{A0042052-DEF2-460E-96D6-461A435461E9}">
      <dgm:prSet/>
      <dgm:spPr/>
      <dgm:t>
        <a:bodyPr/>
        <a:lstStyle/>
        <a:p>
          <a:endParaRPr lang="es-ES"/>
        </a:p>
      </dgm:t>
    </dgm:pt>
    <dgm:pt modelId="{E73953A9-3C21-4C7A-B7EA-A0F968A4EEEE}" type="parTrans" cxnId="{A0042052-DEF2-460E-96D6-461A435461E9}">
      <dgm:prSet/>
      <dgm:spPr/>
      <dgm:t>
        <a:bodyPr/>
        <a:lstStyle/>
        <a:p>
          <a:endParaRPr lang="es-ES"/>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355583">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8256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lIns="216000"/>
        <a:lstStyle/>
        <a:p>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Record </a:t>
          </a:r>
          <a:r>
            <a:rPr lang="it-IT" sz="2400" b="1" i="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passato</a:t>
          </a:r>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di progetti di start-up:</a:t>
          </a:r>
          <a:r>
            <a:rPr lang="en-US" sz="24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noProof="0" dirty="0">
            <a:latin typeface="Helvetica Neue" panose="020B0604020202020204" charset="0"/>
          </a:endParaRP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D51BFEAE-B0D4-4920-ADF0-5667C068D592}">
      <dgm:prSet phldrT="[Texto]" custT="1"/>
      <dgm:spPr>
        <a:solidFill>
          <a:srgbClr val="AED633"/>
        </a:solidFill>
      </dgm:spPr>
      <dgm:t>
        <a:bodyPr lIns="216000"/>
        <a:lstStyle/>
        <a:p>
          <a:r>
            <a:rPr lang="en-IE"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Stile di lavoro "dirompente": </a:t>
          </a:r>
        </a:p>
      </dgm:t>
    </dgm:pt>
    <dgm:pt modelId="{E73953A9-3C21-4C7A-B7EA-A0F968A4EEEE}" type="parTrans" cxnId="{A0042052-DEF2-460E-96D6-461A435461E9}">
      <dgm:prSet/>
      <dgm:spPr/>
      <dgm:t>
        <a:bodyPr/>
        <a:lstStyle/>
        <a:p>
          <a:endParaRPr lang="es-ES"/>
        </a:p>
      </dgm:t>
    </dgm:pt>
    <dgm:pt modelId="{B4A75EF7-965B-46DA-AB53-32553BAF48B3}" type="sibTrans" cxnId="{A0042052-DEF2-460E-96D6-461A435461E9}">
      <dgm:prSet/>
      <dgm:spPr/>
      <dgm:t>
        <a:bodyPr/>
        <a:lstStyle/>
        <a:p>
          <a:endParaRPr lang="es-ES"/>
        </a:p>
      </dgm:t>
    </dgm:pt>
    <dgm:pt modelId="{16BBF1F2-EF18-4932-87FC-1A3AC670B50B}">
      <dgm:prSet phldrT="[Texto]" custT="1"/>
      <dgm:spPr>
        <a:solidFill>
          <a:srgbClr val="AED633"/>
        </a:solidFill>
      </dgm:spPr>
      <dgm:t>
        <a:bodyPr lIns="216000"/>
        <a:lstStyle/>
        <a:p>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DNA </a:t>
          </a:r>
          <a:r>
            <a:rPr lang="it-IT"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dell’</a:t>
          </a:r>
          <a:r>
            <a:rPr lang="it-IT" sz="2400" b="1"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intrapreneur</a:t>
          </a:r>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a:t>
          </a:r>
          <a:r>
            <a:rPr lang="en-US" sz="24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noProof="0" dirty="0">
            <a:latin typeface="Helvetica Neue" panose="020B0604020202020204" charset="0"/>
          </a:endParaRPr>
        </a:p>
      </dgm:t>
    </dgm:pt>
    <dgm:pt modelId="{F4DDC1A2-7161-4520-BC48-4B12FAC6BC9D}" type="parTrans" cxnId="{64697FB5-51CB-44F4-AD4E-C61824595A8A}">
      <dgm:prSet/>
      <dgm:spPr/>
      <dgm:t>
        <a:bodyPr/>
        <a:lstStyle/>
        <a:p>
          <a:endParaRPr lang="es-ES"/>
        </a:p>
      </dgm:t>
    </dgm:pt>
    <dgm:pt modelId="{512C4A2E-9CE6-428C-80E0-AAE214BA27E6}" type="sibTrans" cxnId="{64697FB5-51CB-44F4-AD4E-C61824595A8A}">
      <dgm:prSet/>
      <dgm:spPr/>
      <dgm:t>
        <a:bodyPr/>
        <a:lstStyle/>
        <a:p>
          <a:endParaRPr lang="es-ES"/>
        </a:p>
      </dgm:t>
    </dgm:pt>
    <dgm:pt modelId="{8773EC6A-8120-4245-B2FA-E6FCBAC9353E}">
      <dgm:prSet/>
      <dgm:spPr/>
      <dgm:t>
        <a:bodyPr lIns="432000" rIns="432000"/>
        <a:lstStyle/>
        <a:p>
          <a:pPr marL="176213" indent="-176213">
            <a:buFont typeface="Arial" panose="020B0604020202020204" pitchFamily="34" charset="0"/>
            <a:buChar char="•"/>
          </a:pPr>
          <a:r>
            <a:rPr lang="it-IT"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Hanno già contribuito in modo sostanziale o sono stati coinvolti in progetti di start-up? Potrebbero essere in grado di guidare una nuova iniziativa di start-up all'interno della tua organizzazione e condividere lezioni approfondite dalle loro esperienze precedenti.</a:t>
          </a:r>
          <a:endParaRPr lang="en-US" noProof="0" dirty="0">
            <a:solidFill>
              <a:schemeClr val="tx1"/>
            </a:solidFill>
            <a:latin typeface="Helvetica Neue" panose="020B0604020202020204" charset="0"/>
          </a:endParaRPr>
        </a:p>
      </dgm:t>
    </dgm:pt>
    <dgm:pt modelId="{AB4DB9A8-FDF5-42D1-A87C-C7345488E7DF}" type="parTrans" cxnId="{D66CC139-9664-4659-A5AF-A9DF70A4268E}">
      <dgm:prSet/>
      <dgm:spPr/>
      <dgm:t>
        <a:bodyPr/>
        <a:lstStyle/>
        <a:p>
          <a:endParaRPr lang="en-GB"/>
        </a:p>
      </dgm:t>
    </dgm:pt>
    <dgm:pt modelId="{A067B088-3DE8-4A15-9B98-59D0527140C9}" type="sibTrans" cxnId="{D66CC139-9664-4659-A5AF-A9DF70A4268E}">
      <dgm:prSet/>
      <dgm:spPr/>
      <dgm:t>
        <a:bodyPr/>
        <a:lstStyle/>
        <a:p>
          <a:endParaRPr lang="en-GB"/>
        </a:p>
      </dgm:t>
    </dgm:pt>
    <dgm:pt modelId="{B5ACD4BA-7E65-46FC-952F-685F6A47666E}">
      <dgm:prSet/>
      <dgm:spPr/>
      <dgm:t>
        <a:bodyPr lIns="432000" rIns="432000"/>
        <a:lstStyle/>
        <a:p>
          <a:pPr marL="176213" indent="-176213"/>
          <a:r>
            <a:rPr lang="it-IT"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Sono provocatori e spesso mettono in discussione le pratiche che la tua azienda ora impiega? Riesci a rilevare la loro insoddisfazione per gli obiettivi e la missione della tua azienda? Con quale frequenza provano nuove funzionalità e quanto sono meno avversi al rischio rispetto al resto del team? Molti manager non riescono a riconoscere lo spirito imprenditoriale in questi individui e invece li vedono come difficili da gestire, anche se potrebbero essere futuri imprenditori che richiedono un approccio di gestione diverso.</a:t>
          </a:r>
          <a:endParaRPr lang="en-US" noProof="0" dirty="0">
            <a:solidFill>
              <a:schemeClr val="tx1"/>
            </a:solidFill>
            <a:latin typeface="Helvetica Neue" panose="020B0604020202020204" charset="0"/>
          </a:endParaRPr>
        </a:p>
      </dgm:t>
    </dgm:pt>
    <dgm:pt modelId="{D4DDFCA8-2989-43AF-AF80-2E71C9CFFABD}" type="parTrans" cxnId="{26F19CA6-FACD-44D7-82E3-25AD927543DC}">
      <dgm:prSet/>
      <dgm:spPr/>
      <dgm:t>
        <a:bodyPr/>
        <a:lstStyle/>
        <a:p>
          <a:endParaRPr lang="en-GB"/>
        </a:p>
      </dgm:t>
    </dgm:pt>
    <dgm:pt modelId="{50AC202E-5C83-4035-8FF9-DC9C7B19661A}" type="sibTrans" cxnId="{26F19CA6-FACD-44D7-82E3-25AD927543DC}">
      <dgm:prSet/>
      <dgm:spPr/>
      <dgm:t>
        <a:bodyPr/>
        <a:lstStyle/>
        <a:p>
          <a:endParaRPr lang="en-GB"/>
        </a:p>
      </dgm:t>
    </dgm:pt>
    <dgm:pt modelId="{AEB73BCE-643C-4BF6-A2CC-2025BBB19332}">
      <dgm:prSet/>
      <dgm:spPr/>
      <dgm:t>
        <a:bodyPr lIns="432000" rIns="432000"/>
        <a:lstStyle/>
        <a:p>
          <a:pPr marL="176213" indent="-176213"/>
          <a:r>
            <a:rPr lang="en-US"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Gli Intrapreneurs </a:t>
          </a:r>
          <a:r>
            <a:rPr lang="it-IT"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che hanno successo hanno dimostrato di avere un insieme comune di attributi che possono essere utilizzati per prevedere il successo futuro. Queste caratteristiche possono essere tracciate e valutate utilizzando un test della personalità che esamina l'intelligenza sociale, il comportamento e l'atteggiamento e le capacità di risoluzione dei problemi, consentendo di determinare quali individui hanno maggiori possibilità di successo in programmi di </a:t>
          </a:r>
          <a:r>
            <a:rPr lang="en-US"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intrapreneurship.</a:t>
          </a:r>
          <a:endParaRPr lang="en-US" noProof="0" dirty="0">
            <a:solidFill>
              <a:schemeClr val="tx1"/>
            </a:solidFill>
            <a:latin typeface="Helvetica Neue" panose="020B0604020202020204" charset="0"/>
          </a:endParaRPr>
        </a:p>
      </dgm:t>
    </dgm:pt>
    <dgm:pt modelId="{990179DF-F2BA-4EC8-AAF0-EAB400D3FD71}" type="parTrans" cxnId="{4D682487-5A86-4CA9-B4DB-1913E09E0353}">
      <dgm:prSet/>
      <dgm:spPr/>
      <dgm:t>
        <a:bodyPr/>
        <a:lstStyle/>
        <a:p>
          <a:endParaRPr lang="en-GB"/>
        </a:p>
      </dgm:t>
    </dgm:pt>
    <dgm:pt modelId="{E2AC6BAC-E02D-42A7-8ED0-6B8A331E4070}" type="sibTrans" cxnId="{4D682487-5A86-4CA9-B4DB-1913E09E0353}">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LinFactNeighborX="-71631">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LinFactNeighborX="-71631">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dgm:presLayoutVars>
          <dgm:bulletEnabled val="1"/>
        </dgm:presLayoutVars>
      </dgm:prSet>
      <dgm:spPr/>
    </dgm:pt>
    <dgm:pt modelId="{31907D07-1918-4532-917E-01BB0470134F}" type="pres">
      <dgm:prSet presAssocID="{B4A75EF7-965B-46DA-AB53-32553BAF48B3}" presName="spaceBetweenRectangles" presStyleCnt="0"/>
      <dgm:spPr/>
    </dgm:pt>
    <dgm:pt modelId="{C3318848-BC41-41DE-9B48-AA9AEBF2503C}" type="pres">
      <dgm:prSet presAssocID="{16BBF1F2-EF18-4932-87FC-1A3AC670B50B}" presName="parentLin" presStyleCnt="0"/>
      <dgm:spPr/>
    </dgm:pt>
    <dgm:pt modelId="{676F595F-2106-4317-A24F-E656B6F86682}" type="pres">
      <dgm:prSet presAssocID="{16BBF1F2-EF18-4932-87FC-1A3AC670B50B}" presName="parentLeftMargin" presStyleLbl="node1" presStyleIdx="1" presStyleCnt="3"/>
      <dgm:spPr/>
    </dgm:pt>
    <dgm:pt modelId="{9FC1D00B-6765-46A4-A25C-9D900E050070}" type="pres">
      <dgm:prSet presAssocID="{16BBF1F2-EF18-4932-87FC-1A3AC670B50B}" presName="parentText" presStyleLbl="node1" presStyleIdx="2" presStyleCnt="3" custLinFactNeighborX="-71631">
        <dgm:presLayoutVars>
          <dgm:chMax val="0"/>
          <dgm:bulletEnabled val="1"/>
        </dgm:presLayoutVars>
      </dgm:prSet>
      <dgm:spPr/>
    </dgm:pt>
    <dgm:pt modelId="{90B22043-8E45-4F69-80AC-235CDE28B01C}" type="pres">
      <dgm:prSet presAssocID="{16BBF1F2-EF18-4932-87FC-1A3AC670B50B}" presName="negativeSpace" presStyleCnt="0"/>
      <dgm:spPr/>
    </dgm:pt>
    <dgm:pt modelId="{F183DB9D-272B-4E6D-AB32-80DE8DCC5669}" type="pres">
      <dgm:prSet presAssocID="{16BBF1F2-EF18-4932-87FC-1A3AC670B50B}" presName="childText" presStyleLbl="conFgAcc1" presStyleIdx="2" presStyleCnt="3">
        <dgm:presLayoutVars>
          <dgm:bulletEnabled val="1"/>
        </dgm:presLayoutVars>
      </dgm:prSet>
      <dgm:spPr/>
    </dgm:pt>
  </dgm:ptLst>
  <dgm:cxnLst>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08FD3B28-B179-48B3-B285-8ED40F457C90}" type="presOf" srcId="{AEB73BCE-643C-4BF6-A2CC-2025BBB19332}" destId="{F183DB9D-272B-4E6D-AB32-80DE8DCC5669}" srcOrd="0" destOrd="0" presId="urn:microsoft.com/office/officeart/2005/8/layout/list1"/>
    <dgm:cxn modelId="{AC049728-449E-4A73-BBEC-6EAD5C1D6B4F}" type="presOf" srcId="{16BBF1F2-EF18-4932-87FC-1A3AC670B50B}" destId="{676F595F-2106-4317-A24F-E656B6F86682}"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D66CC139-9664-4659-A5AF-A9DF70A4268E}" srcId="{9BBD28ED-822E-4AAF-9863-41B96A812890}" destId="{8773EC6A-8120-4245-B2FA-E6FCBAC9353E}" srcOrd="0" destOrd="0" parTransId="{AB4DB9A8-FDF5-42D1-A87C-C7345488E7DF}" sibTransId="{A067B088-3DE8-4A15-9B98-59D0527140C9}"/>
    <dgm:cxn modelId="{509D4E3A-3D10-40A0-AB0A-B32E4372CD90}" srcId="{33BBCC62-4168-45F7-9B59-3A00B7BD1316}" destId="{9BBD28ED-822E-4AAF-9863-41B96A812890}" srcOrd="0" destOrd="0" parTransId="{1CB79019-0CE4-43C8-AF4F-B31A2C6EFD51}" sibTransId="{BA7815DD-03D0-49E8-A08B-59C65D01C410}"/>
    <dgm:cxn modelId="{924F4F5B-01C5-4D92-8BF7-6B3A010486EB}" type="presOf" srcId="{16BBF1F2-EF18-4932-87FC-1A3AC670B50B}" destId="{9FC1D00B-6765-46A4-A25C-9D900E050070}" srcOrd="1"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CB22707F-2A82-477A-B5D2-FF0AD8035484}" type="presOf" srcId="{8773EC6A-8120-4245-B2FA-E6FCBAC9353E}" destId="{F758E55E-F9F3-4981-BCEE-5D7BA43DD5DB}" srcOrd="0" destOrd="0" presId="urn:microsoft.com/office/officeart/2005/8/layout/list1"/>
    <dgm:cxn modelId="{4D682487-5A86-4CA9-B4DB-1913E09E0353}" srcId="{16BBF1F2-EF18-4932-87FC-1A3AC670B50B}" destId="{AEB73BCE-643C-4BF6-A2CC-2025BBB19332}" srcOrd="0" destOrd="0" parTransId="{990179DF-F2BA-4EC8-AAF0-EAB400D3FD71}" sibTransId="{E2AC6BAC-E02D-42A7-8ED0-6B8A331E4070}"/>
    <dgm:cxn modelId="{26F19CA6-FACD-44D7-82E3-25AD927543DC}" srcId="{D51BFEAE-B0D4-4920-ADF0-5667C068D592}" destId="{B5ACD4BA-7E65-46FC-952F-685F6A47666E}" srcOrd="0" destOrd="0" parTransId="{D4DDFCA8-2989-43AF-AF80-2E71C9CFFABD}" sibTransId="{50AC202E-5C83-4035-8FF9-DC9C7B19661A}"/>
    <dgm:cxn modelId="{ABA792AB-901F-44C4-98DF-00A458A08913}" type="presOf" srcId="{9BBD28ED-822E-4AAF-9863-41B96A812890}" destId="{4764129B-7761-4B95-A03D-502AE032A78A}" srcOrd="1" destOrd="0" presId="urn:microsoft.com/office/officeart/2005/8/layout/list1"/>
    <dgm:cxn modelId="{64697FB5-51CB-44F4-AD4E-C61824595A8A}" srcId="{33BBCC62-4168-45F7-9B59-3A00B7BD1316}" destId="{16BBF1F2-EF18-4932-87FC-1A3AC670B50B}" srcOrd="2" destOrd="0" parTransId="{F4DDC1A2-7161-4520-BC48-4B12FAC6BC9D}" sibTransId="{512C4A2E-9CE6-428C-80E0-AAE214BA27E6}"/>
    <dgm:cxn modelId="{B314F0EB-0B51-4FED-8534-2A3CAEDAEF08}" type="presOf" srcId="{33BBCC62-4168-45F7-9B59-3A00B7BD1316}" destId="{A665AF82-8505-4171-BAA9-2174A3D59870}" srcOrd="0" destOrd="0" presId="urn:microsoft.com/office/officeart/2005/8/layout/list1"/>
    <dgm:cxn modelId="{6EA05CF7-442B-4293-A5D1-D0637197DCDF}" type="presOf" srcId="{B5ACD4BA-7E65-46FC-952F-685F6A47666E}" destId="{708B0FF5-326D-47CA-8907-B37CB19FA87D}"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2A47887-D3CB-41FC-AAED-90372FB49FC7}" type="presParOf" srcId="{A665AF82-8505-4171-BAA9-2174A3D59870}" destId="{31907D07-1918-4532-917E-01BB0470134F}" srcOrd="7" destOrd="0" presId="urn:microsoft.com/office/officeart/2005/8/layout/list1"/>
    <dgm:cxn modelId="{E716382D-5C2E-4AEB-81E3-0D0D54072C9F}" type="presParOf" srcId="{A665AF82-8505-4171-BAA9-2174A3D59870}" destId="{C3318848-BC41-41DE-9B48-AA9AEBF2503C}" srcOrd="8" destOrd="0" presId="urn:microsoft.com/office/officeart/2005/8/layout/list1"/>
    <dgm:cxn modelId="{13089E78-80FB-4C8B-99A6-8320C0C857AE}" type="presParOf" srcId="{C3318848-BC41-41DE-9B48-AA9AEBF2503C}" destId="{676F595F-2106-4317-A24F-E656B6F86682}" srcOrd="0" destOrd="0" presId="urn:microsoft.com/office/officeart/2005/8/layout/list1"/>
    <dgm:cxn modelId="{9E4C889A-5017-4EB9-8CC8-5FDD4E02432F}" type="presParOf" srcId="{C3318848-BC41-41DE-9B48-AA9AEBF2503C}" destId="{9FC1D00B-6765-46A4-A25C-9D900E050070}" srcOrd="1" destOrd="0" presId="urn:microsoft.com/office/officeart/2005/8/layout/list1"/>
    <dgm:cxn modelId="{244FC83D-865B-483F-B752-E589AB1B74AF}" type="presParOf" srcId="{A665AF82-8505-4171-BAA9-2174A3D59870}" destId="{90B22043-8E45-4F69-80AC-235CDE28B01C}" srcOrd="9" destOrd="0" presId="urn:microsoft.com/office/officeart/2005/8/layout/list1"/>
    <dgm:cxn modelId="{5E71284D-7072-4632-B3EB-ADCCBB9FC065}" type="presParOf" srcId="{A665AF82-8505-4171-BAA9-2174A3D59870}" destId="{F183DB9D-272B-4E6D-AB32-80DE8DCC566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E588ED-7EBD-4940-A553-F6D0A1C66C40}" type="doc">
      <dgm:prSet loTypeId="urn:microsoft.com/office/officeart/2005/8/layout/process1" loCatId="process" qsTypeId="urn:microsoft.com/office/officeart/2005/8/quickstyle/simple1" qsCatId="simple" csTypeId="urn:microsoft.com/office/officeart/2005/8/colors/accent1_2" csCatId="accent1" phldr="1"/>
      <dgm:spPr/>
    </dgm:pt>
    <dgm:pt modelId="{9F68FCD2-3E48-446E-8F22-E5810A80B537}">
      <dgm:prSet phldrT="[Texto]" custT="1"/>
      <dgm:spPr>
        <a:solidFill>
          <a:srgbClr val="4D94B7"/>
        </a:solidFill>
      </dgm:spPr>
      <dgm:t>
        <a:bodyPr/>
        <a:lstStyle/>
        <a:p>
          <a:r>
            <a:rPr lang="it-IT" sz="2400" noProof="0" dirty="0">
              <a:latin typeface="Helvetica Neue" panose="020B0604020202020204" charset="0"/>
            </a:rPr>
            <a:t>In qualsiasi organizzazione facciano parte, gli </a:t>
          </a:r>
          <a:r>
            <a:rPr lang="en-US" sz="2400" noProof="0" dirty="0">
              <a:latin typeface="Helvetica Neue" panose="020B0604020202020204" charset="0"/>
            </a:rPr>
            <a:t>intrapreneur </a:t>
          </a:r>
          <a:r>
            <a:rPr lang="it-IT" sz="2400" noProof="0" dirty="0">
              <a:latin typeface="Helvetica Neue" panose="020B0604020202020204" charset="0"/>
            </a:rPr>
            <a:t>offrono un significativo vantaggio competitivo sotto forma di continue innovazioni.</a:t>
          </a:r>
          <a:endParaRPr lang="en-IE" sz="2400" noProof="0" dirty="0">
            <a:latin typeface="Helvetica Neue" panose="020B0604020202020204" charset="0"/>
          </a:endParaRPr>
        </a:p>
      </dgm:t>
    </dgm:pt>
    <dgm:pt modelId="{E365FBAA-F7F0-403A-8397-9FD8F939C0A5}" type="parTrans" cxnId="{3E3F5C2E-585E-46E0-9B67-4CF15D9DE66C}">
      <dgm:prSet/>
      <dgm:spPr/>
      <dgm:t>
        <a:bodyPr/>
        <a:lstStyle/>
        <a:p>
          <a:endParaRPr lang="es-ES" sz="2400"/>
        </a:p>
      </dgm:t>
    </dgm:pt>
    <dgm:pt modelId="{CA4CCC53-C737-4D1A-A3D6-6E233543B85F}" type="sibTrans" cxnId="{3E3F5C2E-585E-46E0-9B67-4CF15D9DE66C}">
      <dgm:prSet custT="1"/>
      <dgm:spPr>
        <a:solidFill>
          <a:srgbClr val="4D94B7"/>
        </a:solidFill>
      </dgm:spPr>
      <dgm:t>
        <a:bodyPr/>
        <a:lstStyle/>
        <a:p>
          <a:endParaRPr lang="es-ES" sz="2400" dirty="0"/>
        </a:p>
      </dgm:t>
    </dgm:pt>
    <dgm:pt modelId="{481B99E2-07C2-4F31-B274-5C5173450CC9}">
      <dgm:prSet phldrT="[Texto]" custT="1"/>
      <dgm:spPr>
        <a:solidFill>
          <a:srgbClr val="78B17A"/>
        </a:solidFill>
      </dgm:spPr>
      <dgm:t>
        <a:bodyPr/>
        <a:lstStyle/>
        <a:p>
          <a:r>
            <a:rPr lang="it-IT" sz="2400" noProof="0" dirty="0">
              <a:latin typeface="Helvetica Neue" panose="020B0604020202020204" charset="0"/>
            </a:rPr>
            <a:t>Potrebbe non essere il tuo tipico dipendente e gestirli richiederà probabilmente più tempo e impegno, ma se fatto bene, i risultati possono sviluppare significativamente la tua linea di business attraverso l'aggiunta di nuovi servizi, prodotti o miglioramenti alla tua azienda.</a:t>
          </a:r>
          <a:endParaRPr lang="en-IE" sz="2400" noProof="0" dirty="0">
            <a:latin typeface="Helvetica Neue" panose="020B0604020202020204" charset="0"/>
          </a:endParaRPr>
        </a:p>
      </dgm:t>
    </dgm:pt>
    <dgm:pt modelId="{25726D37-C14A-41C3-B5DA-0AA7BB9A5C7F}" type="sibTrans" cxnId="{28923907-63B0-42D4-A1D0-E5764EC029D6}">
      <dgm:prSet custT="1"/>
      <dgm:spPr>
        <a:solidFill>
          <a:srgbClr val="78B17A"/>
        </a:solidFill>
      </dgm:spPr>
      <dgm:t>
        <a:bodyPr/>
        <a:lstStyle/>
        <a:p>
          <a:endParaRPr lang="es-ES" sz="2400" dirty="0"/>
        </a:p>
      </dgm:t>
    </dgm:pt>
    <dgm:pt modelId="{B9409D82-36F5-4F73-B775-3E85ACD12163}" type="parTrans" cxnId="{28923907-63B0-42D4-A1D0-E5764EC029D6}">
      <dgm:prSet/>
      <dgm:spPr/>
      <dgm:t>
        <a:bodyPr/>
        <a:lstStyle/>
        <a:p>
          <a:endParaRPr lang="es-ES" sz="2400"/>
        </a:p>
      </dgm:t>
    </dgm:pt>
    <dgm:pt modelId="{83888EDB-D508-422E-B9A0-24C7742CD4E7}">
      <dgm:prSet phldrT="[Texto]" custT="1"/>
      <dgm:spPr>
        <a:solidFill>
          <a:srgbClr val="AED633"/>
        </a:solidFill>
      </dgm:spPr>
      <dgm:t>
        <a:bodyPr/>
        <a:lstStyle/>
        <a:p>
          <a:r>
            <a:rPr lang="it-IT" sz="2400" noProof="0" dirty="0">
              <a:latin typeface="Helvetica Neue" panose="020B0604020202020204" charset="0"/>
            </a:rPr>
            <a:t>La tua azienda trarrà anche vantaggio dall'avere un individuo impegnato e il suo team costantemente focalizzati sullo sviluppo e l'applicazione di nuove innovazioni, che è una componente cruciale di ciò di cui ogni azienda ha bisogno per avere successo ed espandersi nell'era della nuova normalità.</a:t>
          </a:r>
          <a:endParaRPr lang="en-IE" sz="2400" noProof="0" dirty="0">
            <a:latin typeface="Helvetica Neue" panose="020B0604020202020204" charset="0"/>
          </a:endParaRPr>
        </a:p>
      </dgm:t>
    </dgm:pt>
    <dgm:pt modelId="{C3B89293-49C3-4627-94FF-417DD0944269}" type="sibTrans" cxnId="{8DC64D60-50D3-49FA-8A32-9B8BDAE761DA}">
      <dgm:prSet/>
      <dgm:spPr/>
      <dgm:t>
        <a:bodyPr/>
        <a:lstStyle/>
        <a:p>
          <a:endParaRPr lang="es-ES" sz="2400"/>
        </a:p>
      </dgm:t>
    </dgm:pt>
    <dgm:pt modelId="{3592B604-65E3-405B-A8EF-A2A8E584F15E}" type="parTrans" cxnId="{8DC64D60-50D3-49FA-8A32-9B8BDAE761DA}">
      <dgm:prSet/>
      <dgm:spPr/>
      <dgm:t>
        <a:bodyPr/>
        <a:lstStyle/>
        <a:p>
          <a:endParaRPr lang="es-ES" sz="2400"/>
        </a:p>
      </dgm:t>
    </dgm:pt>
    <dgm:pt modelId="{86DBD685-4E9F-4113-AECB-029909B7CCA1}" type="pres">
      <dgm:prSet presAssocID="{79E588ED-7EBD-4940-A553-F6D0A1C66C40}" presName="Name0" presStyleCnt="0">
        <dgm:presLayoutVars>
          <dgm:dir/>
          <dgm:resizeHandles val="exact"/>
        </dgm:presLayoutVars>
      </dgm:prSet>
      <dgm:spPr/>
    </dgm:pt>
    <dgm:pt modelId="{450A97CA-7016-4E1E-9085-87FFAE26376F}" type="pres">
      <dgm:prSet presAssocID="{9F68FCD2-3E48-446E-8F22-E5810A80B537}" presName="node" presStyleLbl="node1" presStyleIdx="0" presStyleCnt="3" custScaleY="50674" custLinFactNeighborX="-1416" custLinFactNeighborY="14114">
        <dgm:presLayoutVars>
          <dgm:bulletEnabled val="1"/>
        </dgm:presLayoutVars>
      </dgm:prSet>
      <dgm:spPr/>
    </dgm:pt>
    <dgm:pt modelId="{B049AB22-CB79-4239-957A-264D6567709F}" type="pres">
      <dgm:prSet presAssocID="{CA4CCC53-C737-4D1A-A3D6-6E233543B85F}" presName="sibTrans" presStyleLbl="sibTrans2D1" presStyleIdx="0" presStyleCnt="2" custAng="43795" custLinFactNeighborX="-18054" custLinFactNeighborY="22401"/>
      <dgm:spPr/>
    </dgm:pt>
    <dgm:pt modelId="{C973A0D1-4934-4DA6-ABBF-9B27F8240C15}" type="pres">
      <dgm:prSet presAssocID="{CA4CCC53-C737-4D1A-A3D6-6E233543B85F}" presName="connectorText" presStyleLbl="sibTrans2D1" presStyleIdx="0" presStyleCnt="2"/>
      <dgm:spPr/>
    </dgm:pt>
    <dgm:pt modelId="{BEFF05DD-BC54-49FA-ABC3-1F8158BEDE33}" type="pres">
      <dgm:prSet presAssocID="{481B99E2-07C2-4F31-B274-5C5173450CC9}" presName="node" presStyleLbl="node1" presStyleIdx="1" presStyleCnt="3" custScaleY="85116" custLinFactNeighborX="-8416" custLinFactNeighborY="17995">
        <dgm:presLayoutVars>
          <dgm:bulletEnabled val="1"/>
        </dgm:presLayoutVars>
      </dgm:prSet>
      <dgm:spPr/>
    </dgm:pt>
    <dgm:pt modelId="{3703EE76-B3B5-46AA-A5D5-72A92C20F269}" type="pres">
      <dgm:prSet presAssocID="{25726D37-C14A-41C3-B5DA-0AA7BB9A5C7F}" presName="sibTrans" presStyleLbl="sibTrans2D1" presStyleIdx="1" presStyleCnt="2" custAng="209292" custLinFactNeighborX="-1529" custLinFactNeighborY="35991"/>
      <dgm:spPr/>
    </dgm:pt>
    <dgm:pt modelId="{C0732546-655D-4AEB-AAC0-13E6F6AC30E0}" type="pres">
      <dgm:prSet presAssocID="{25726D37-C14A-41C3-B5DA-0AA7BB9A5C7F}" presName="connectorText" presStyleLbl="sibTrans2D1" presStyleIdx="1" presStyleCnt="2"/>
      <dgm:spPr/>
    </dgm:pt>
    <dgm:pt modelId="{D74DD934-AFAA-4200-85A6-D99B1BD1E306}" type="pres">
      <dgm:prSet presAssocID="{83888EDB-D508-422E-B9A0-24C7742CD4E7}" presName="node" presStyleLbl="node1" presStyleIdx="2" presStyleCnt="3" custLinFactNeighborX="-13193" custLinFactNeighborY="18019">
        <dgm:presLayoutVars>
          <dgm:bulletEnabled val="1"/>
        </dgm:presLayoutVars>
      </dgm:prSet>
      <dgm:spPr/>
    </dgm:pt>
  </dgm:ptLst>
  <dgm:cxnLst>
    <dgm:cxn modelId="{28923907-63B0-42D4-A1D0-E5764EC029D6}" srcId="{79E588ED-7EBD-4940-A553-F6D0A1C66C40}" destId="{481B99E2-07C2-4F31-B274-5C5173450CC9}" srcOrd="1" destOrd="0" parTransId="{B9409D82-36F5-4F73-B775-3E85ACD12163}" sibTransId="{25726D37-C14A-41C3-B5DA-0AA7BB9A5C7F}"/>
    <dgm:cxn modelId="{A312660C-7CDA-4B79-919E-A7BEBF839215}" type="presOf" srcId="{83888EDB-D508-422E-B9A0-24C7742CD4E7}" destId="{D74DD934-AFAA-4200-85A6-D99B1BD1E306}" srcOrd="0" destOrd="0" presId="urn:microsoft.com/office/officeart/2005/8/layout/process1"/>
    <dgm:cxn modelId="{7ABDEA1E-696C-479F-B0EA-EE00331FE2E5}" type="presOf" srcId="{CA4CCC53-C737-4D1A-A3D6-6E233543B85F}" destId="{C973A0D1-4934-4DA6-ABBF-9B27F8240C15}" srcOrd="1" destOrd="0" presId="urn:microsoft.com/office/officeart/2005/8/layout/process1"/>
    <dgm:cxn modelId="{6B527C28-3E06-47CD-856A-7CF5B6E4F4B8}" type="presOf" srcId="{25726D37-C14A-41C3-B5DA-0AA7BB9A5C7F}" destId="{3703EE76-B3B5-46AA-A5D5-72A92C20F269}" srcOrd="0" destOrd="0" presId="urn:microsoft.com/office/officeart/2005/8/layout/process1"/>
    <dgm:cxn modelId="{3E3F5C2E-585E-46E0-9B67-4CF15D9DE66C}" srcId="{79E588ED-7EBD-4940-A553-F6D0A1C66C40}" destId="{9F68FCD2-3E48-446E-8F22-E5810A80B537}" srcOrd="0" destOrd="0" parTransId="{E365FBAA-F7F0-403A-8397-9FD8F939C0A5}" sibTransId="{CA4CCC53-C737-4D1A-A3D6-6E233543B85F}"/>
    <dgm:cxn modelId="{8DC64D60-50D3-49FA-8A32-9B8BDAE761DA}" srcId="{79E588ED-7EBD-4940-A553-F6D0A1C66C40}" destId="{83888EDB-D508-422E-B9A0-24C7742CD4E7}" srcOrd="2" destOrd="0" parTransId="{3592B604-65E3-405B-A8EF-A2A8E584F15E}" sibTransId="{C3B89293-49C3-4627-94FF-417DD0944269}"/>
    <dgm:cxn modelId="{8676A88C-A5F3-4334-A713-ACE35D22BE5B}" type="presOf" srcId="{25726D37-C14A-41C3-B5DA-0AA7BB9A5C7F}" destId="{C0732546-655D-4AEB-AAC0-13E6F6AC30E0}" srcOrd="1" destOrd="0" presId="urn:microsoft.com/office/officeart/2005/8/layout/process1"/>
    <dgm:cxn modelId="{9FE4598E-845C-4DAA-B168-C79A2D93C7B0}" type="presOf" srcId="{79E588ED-7EBD-4940-A553-F6D0A1C66C40}" destId="{86DBD685-4E9F-4113-AECB-029909B7CCA1}" srcOrd="0" destOrd="0" presId="urn:microsoft.com/office/officeart/2005/8/layout/process1"/>
    <dgm:cxn modelId="{E5885498-13D1-47BC-8C11-D62DE6CA8E4A}" type="presOf" srcId="{CA4CCC53-C737-4D1A-A3D6-6E233543B85F}" destId="{B049AB22-CB79-4239-957A-264D6567709F}" srcOrd="0" destOrd="0" presId="urn:microsoft.com/office/officeart/2005/8/layout/process1"/>
    <dgm:cxn modelId="{A34B2CC8-C3FB-4367-B962-AD300C9D0899}" type="presOf" srcId="{9F68FCD2-3E48-446E-8F22-E5810A80B537}" destId="{450A97CA-7016-4E1E-9085-87FFAE26376F}" srcOrd="0" destOrd="0" presId="urn:microsoft.com/office/officeart/2005/8/layout/process1"/>
    <dgm:cxn modelId="{3F4665D7-1C1F-446B-8B3B-7ADA1D5F7C78}" type="presOf" srcId="{481B99E2-07C2-4F31-B274-5C5173450CC9}" destId="{BEFF05DD-BC54-49FA-ABC3-1F8158BEDE33}" srcOrd="0" destOrd="0" presId="urn:microsoft.com/office/officeart/2005/8/layout/process1"/>
    <dgm:cxn modelId="{89E3FED2-358A-45BB-BDD0-EDD1BD0C99DE}" type="presParOf" srcId="{86DBD685-4E9F-4113-AECB-029909B7CCA1}" destId="{450A97CA-7016-4E1E-9085-87FFAE26376F}" srcOrd="0" destOrd="0" presId="urn:microsoft.com/office/officeart/2005/8/layout/process1"/>
    <dgm:cxn modelId="{FCE26AD3-E2A8-406B-902B-E5B1F0AA54D9}" type="presParOf" srcId="{86DBD685-4E9F-4113-AECB-029909B7CCA1}" destId="{B049AB22-CB79-4239-957A-264D6567709F}" srcOrd="1" destOrd="0" presId="urn:microsoft.com/office/officeart/2005/8/layout/process1"/>
    <dgm:cxn modelId="{8363C24B-A1FD-4772-AE16-33FC619B18AE}" type="presParOf" srcId="{B049AB22-CB79-4239-957A-264D6567709F}" destId="{C973A0D1-4934-4DA6-ABBF-9B27F8240C15}" srcOrd="0" destOrd="0" presId="urn:microsoft.com/office/officeart/2005/8/layout/process1"/>
    <dgm:cxn modelId="{C368DB53-8C83-44F3-8BC0-38BE85B6E180}" type="presParOf" srcId="{86DBD685-4E9F-4113-AECB-029909B7CCA1}" destId="{BEFF05DD-BC54-49FA-ABC3-1F8158BEDE33}" srcOrd="2" destOrd="0" presId="urn:microsoft.com/office/officeart/2005/8/layout/process1"/>
    <dgm:cxn modelId="{07EB6A65-5135-4BD6-BC42-4435B953C78A}" type="presParOf" srcId="{86DBD685-4E9F-4113-AECB-029909B7CCA1}" destId="{3703EE76-B3B5-46AA-A5D5-72A92C20F269}" srcOrd="3" destOrd="0" presId="urn:microsoft.com/office/officeart/2005/8/layout/process1"/>
    <dgm:cxn modelId="{ABB1555D-1999-48DC-8729-6DCF48BE31AF}" type="presParOf" srcId="{3703EE76-B3B5-46AA-A5D5-72A92C20F269}" destId="{C0732546-655D-4AEB-AAC0-13E6F6AC30E0}" srcOrd="0" destOrd="0" presId="urn:microsoft.com/office/officeart/2005/8/layout/process1"/>
    <dgm:cxn modelId="{9B89F699-C273-4AEC-9948-B66A2A97752B}" type="presParOf" srcId="{86DBD685-4E9F-4113-AECB-029909B7CCA1}" destId="{D74DD934-AFAA-4200-85A6-D99B1BD1E306}"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342638"/>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116110"/>
          <a:ext cx="9768577" cy="1492207"/>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it-IT" sz="2400" kern="1200" noProof="0" dirty="0">
              <a:latin typeface="Helvetica Neue" panose="020B0604020202020204" charset="0"/>
            </a:rPr>
            <a:t>Queste persone sono potenziali imprenditori. Dopo la "</a:t>
          </a:r>
          <a:r>
            <a:rPr lang="it-IT" sz="2400" kern="1200" noProof="0" dirty="0" err="1">
              <a:latin typeface="Helvetica Neue" panose="020B0604020202020204" charset="0"/>
            </a:rPr>
            <a:t>intrapreneuring</a:t>
          </a:r>
          <a:r>
            <a:rPr lang="it-IT" sz="2400" kern="1200" noProof="0" dirty="0">
              <a:latin typeface="Helvetica Neue" panose="020B0604020202020204" charset="0"/>
            </a:rPr>
            <a:t>" nell’attività altrui, alcuni di loro lanceranno persino la propria.</a:t>
          </a:r>
        </a:p>
      </dsp:txBody>
      <dsp:txXfrm>
        <a:off x="560795" y="188954"/>
        <a:ext cx="9622889" cy="1346519"/>
      </dsp:txXfrm>
    </dsp:sp>
    <dsp:sp modelId="{708B0FF5-326D-47CA-8907-B37CB19FA87D}">
      <dsp:nvSpPr>
        <dsp:cNvPr id="0" name=""/>
        <dsp:cNvSpPr/>
      </dsp:nvSpPr>
      <dsp:spPr>
        <a:xfrm>
          <a:off x="0" y="2915286"/>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8452" y="1893438"/>
          <a:ext cx="9769033" cy="1291677"/>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it-IT" sz="2400" kern="1200" noProof="0" dirty="0">
              <a:latin typeface="Helvetica Neue" panose="020B0604020202020204" charset="0"/>
            </a:rPr>
            <a:t>La cosa più bella di loro è che sono già motivati, quindi non è necessario fare loro un discorso motivante per coinvolgerli.</a:t>
          </a:r>
          <a:endParaRPr lang="en-IE" sz="2400" kern="1200" noProof="0" dirty="0">
            <a:latin typeface="Helvetica Neue" panose="020B0604020202020204" charset="0"/>
          </a:endParaRPr>
        </a:p>
      </dsp:txBody>
      <dsp:txXfrm>
        <a:off x="551506" y="1956492"/>
        <a:ext cx="9642925" cy="1165569"/>
      </dsp:txXfrm>
    </dsp:sp>
    <dsp:sp modelId="{DA5BEA5A-F1A9-44BA-B4E0-3A3907CD03D2}">
      <dsp:nvSpPr>
        <dsp:cNvPr id="0" name=""/>
        <dsp:cNvSpPr/>
      </dsp:nvSpPr>
      <dsp:spPr>
        <a:xfrm>
          <a:off x="0" y="4830289"/>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374904" rIns="796290" bIns="128016" numCol="1" spcCol="1270" anchor="t" anchorCtr="0">
          <a:noAutofit/>
        </a:bodyPr>
        <a:lstStyle/>
        <a:p>
          <a:pPr marL="171450" lvl="1" indent="-171450" algn="l" defTabSz="800100">
            <a:lnSpc>
              <a:spcPct val="90000"/>
            </a:lnSpc>
            <a:spcBef>
              <a:spcPct val="0"/>
            </a:spcBef>
            <a:spcAft>
              <a:spcPct val="15000"/>
            </a:spcAft>
            <a:buChar char="•"/>
          </a:pPr>
          <a:endParaRPr lang="en-GB" sz="1800" kern="1200" dirty="0"/>
        </a:p>
      </dsp:txBody>
      <dsp:txXfrm>
        <a:off x="0" y="4830289"/>
        <a:ext cx="10260000" cy="453600"/>
      </dsp:txXfrm>
    </dsp:sp>
    <dsp:sp modelId="{C82B67C4-D43E-4C9E-856A-0D770C9DE64B}">
      <dsp:nvSpPr>
        <dsp:cNvPr id="0" name=""/>
        <dsp:cNvSpPr/>
      </dsp:nvSpPr>
      <dsp:spPr>
        <a:xfrm>
          <a:off x="491958" y="3470236"/>
          <a:ext cx="9761892" cy="1625733"/>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it-IT" sz="2400" kern="1200" noProof="0" dirty="0">
              <a:latin typeface="Helvetica Neue" panose="020B0604020202020204" charset="0"/>
            </a:rPr>
            <a:t>È fondamentale individuarli presto prima che altre persone capiscano il loro nuovo modo di pensare e si trasferiscano in un'altra organizzazione dove possono costruire una relazione più fruttuosa rispetto alla tua.</a:t>
          </a:r>
          <a:endParaRPr lang="en-US" sz="2400" kern="1200" noProof="0" dirty="0">
            <a:latin typeface="Helvetica Neue" panose="020B0604020202020204" charset="0"/>
          </a:endParaRPr>
        </a:p>
      </dsp:txBody>
      <dsp:txXfrm>
        <a:off x="571320" y="3549598"/>
        <a:ext cx="9603168" cy="14670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665203"/>
          <a:ext cx="10057800"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97487" y="142226"/>
          <a:ext cx="9550871" cy="170009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13" tIns="0" rIns="26611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Gli Intrapreneur, secondo Pinchot, </a:t>
          </a:r>
          <a:r>
            <a:rPr lang="it-IT" sz="2400" kern="1200" noProof="0" dirty="0">
              <a:latin typeface="Helvetica Neue" panose="020B0604020202020204" charset="0"/>
            </a:rPr>
            <a:t>sono "Sognatori che fanno". Tuttavia, consentire semplicemente ai dipendenti la capacità di generare idee non li manterrà impegnati con la tua azienda.</a:t>
          </a:r>
          <a:endParaRPr lang="en-IE" sz="2400" kern="1200" noProof="0" dirty="0">
            <a:latin typeface="Helvetica Neue" panose="020B0604020202020204" charset="0"/>
          </a:endParaRPr>
        </a:p>
      </dsp:txBody>
      <dsp:txXfrm>
        <a:off x="580479" y="225218"/>
        <a:ext cx="9384887" cy="1534112"/>
      </dsp:txXfrm>
    </dsp:sp>
    <dsp:sp modelId="{708B0FF5-326D-47CA-8907-B37CB19FA87D}">
      <dsp:nvSpPr>
        <dsp:cNvPr id="0" name=""/>
        <dsp:cNvSpPr/>
      </dsp:nvSpPr>
      <dsp:spPr>
        <a:xfrm>
          <a:off x="0" y="3479484"/>
          <a:ext cx="10057800"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78334" y="2032403"/>
          <a:ext cx="9576062" cy="1626967"/>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13" tIns="0" rIns="266113" bIns="0" numCol="1" spcCol="1270" anchor="ctr" anchorCtr="0">
          <a:noAutofit/>
        </a:bodyPr>
        <a:lstStyle/>
        <a:p>
          <a:pPr marL="0" lvl="0" indent="0" algn="l" defTabSz="1066800">
            <a:lnSpc>
              <a:spcPct val="90000"/>
            </a:lnSpc>
            <a:spcBef>
              <a:spcPct val="0"/>
            </a:spcBef>
            <a:spcAft>
              <a:spcPct val="35000"/>
            </a:spcAft>
            <a:buNone/>
          </a:pPr>
          <a:r>
            <a:rPr lang="it-IT" sz="2400" kern="1200" noProof="0" dirty="0">
              <a:latin typeface="Helvetica Neue" panose="020B0604020202020204" charset="0"/>
            </a:rPr>
            <a:t>Inoltre, devi dare loro l'autorità per eseguire le loro idee.</a:t>
          </a:r>
          <a:endParaRPr lang="en-IE" sz="2400" kern="1200" noProof="0" dirty="0">
            <a:latin typeface="Helvetica Neue" panose="020B0604020202020204" charset="0"/>
          </a:endParaRPr>
        </a:p>
        <a:p>
          <a:pPr marL="0" lvl="0" indent="0" algn="l" defTabSz="1066800">
            <a:lnSpc>
              <a:spcPct val="90000"/>
            </a:lnSpc>
            <a:spcBef>
              <a:spcPct val="0"/>
            </a:spcBef>
            <a:spcAft>
              <a:spcPct val="35000"/>
            </a:spcAft>
            <a:buNone/>
          </a:pPr>
          <a:r>
            <a:rPr lang="en-US" sz="2400" kern="1200" noProof="0" dirty="0">
              <a:latin typeface="Helvetica Neue" panose="020B0604020202020204" charset="0"/>
            </a:rPr>
            <a:t>Non dimenticare mai che gli intrapreneurs </a:t>
          </a:r>
          <a:r>
            <a:rPr lang="it-IT" sz="2400" kern="1200" noProof="0" dirty="0">
              <a:latin typeface="Helvetica Neue" panose="020B0604020202020204" charset="0"/>
            </a:rPr>
            <a:t>nascono con spirito imprenditoriale. Sia la generazione che l'esecuzione di idee sono le loro passioni.</a:t>
          </a:r>
          <a:endParaRPr lang="en-IE" sz="2400" kern="1200" noProof="0" dirty="0">
            <a:latin typeface="Helvetica Neue" panose="020B0604020202020204" charset="0"/>
          </a:endParaRPr>
        </a:p>
      </dsp:txBody>
      <dsp:txXfrm>
        <a:off x="557756" y="2111825"/>
        <a:ext cx="9417218" cy="1468123"/>
      </dsp:txXfrm>
    </dsp:sp>
    <dsp:sp modelId="{DA5BEA5A-F1A9-44BA-B4E0-3A3907CD03D2}">
      <dsp:nvSpPr>
        <dsp:cNvPr id="0" name=""/>
        <dsp:cNvSpPr/>
      </dsp:nvSpPr>
      <dsp:spPr>
        <a:xfrm>
          <a:off x="0" y="4756152"/>
          <a:ext cx="10057800" cy="30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0597" tIns="249936" rIns="780597" bIns="85344" numCol="1" spcCol="1270" anchor="t" anchorCtr="0">
          <a:noAutofit/>
        </a:bodyPr>
        <a:lstStyle/>
        <a:p>
          <a:pPr marL="114300" lvl="1" indent="-114300" algn="l" defTabSz="533400">
            <a:lnSpc>
              <a:spcPct val="90000"/>
            </a:lnSpc>
            <a:spcBef>
              <a:spcPct val="0"/>
            </a:spcBef>
            <a:spcAft>
              <a:spcPct val="15000"/>
            </a:spcAft>
            <a:buChar char="•"/>
          </a:pPr>
          <a:endParaRPr lang="en-GB" sz="1200" kern="1200" dirty="0"/>
        </a:p>
      </dsp:txBody>
      <dsp:txXfrm>
        <a:off x="0" y="4756152"/>
        <a:ext cx="10057800" cy="302400"/>
      </dsp:txXfrm>
    </dsp:sp>
    <dsp:sp modelId="{C82B67C4-D43E-4C9E-856A-0D770C9DE64B}">
      <dsp:nvSpPr>
        <dsp:cNvPr id="0" name=""/>
        <dsp:cNvSpPr/>
      </dsp:nvSpPr>
      <dsp:spPr>
        <a:xfrm>
          <a:off x="478334" y="3849450"/>
          <a:ext cx="9576062" cy="1083822"/>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13" tIns="0" rIns="266113" bIns="0" numCol="1" spcCol="1270" anchor="ctr" anchorCtr="0">
          <a:noAutofit/>
        </a:bodyPr>
        <a:lstStyle/>
        <a:p>
          <a:pPr marL="0" lvl="0" indent="0" algn="l" defTabSz="1066800">
            <a:lnSpc>
              <a:spcPct val="90000"/>
            </a:lnSpc>
            <a:spcBef>
              <a:spcPct val="0"/>
            </a:spcBef>
            <a:spcAft>
              <a:spcPct val="35000"/>
            </a:spcAft>
            <a:buNone/>
          </a:pPr>
          <a:r>
            <a:rPr lang="en-IE" sz="2400" kern="1200" noProof="0" dirty="0">
              <a:latin typeface="Helvetica Neue" panose="020B0604020202020204" charset="0"/>
            </a:rPr>
            <a:t>Come gli imprenditori di start-up</a:t>
          </a:r>
          <a:r>
            <a:rPr lang="en-US" sz="2400" kern="1200" noProof="0" dirty="0">
              <a:latin typeface="Helvetica Neue" panose="020B0604020202020204" charset="0"/>
            </a:rPr>
            <a:t>, gli intrapreneurs </a:t>
          </a:r>
          <a:r>
            <a:rPr lang="it-IT" sz="2400" kern="1200" noProof="0" dirty="0">
              <a:latin typeface="Helvetica Neue" panose="020B0604020202020204" charset="0"/>
            </a:rPr>
            <a:t>sono spinti a vedere le loro idee avere successo.</a:t>
          </a:r>
          <a:endParaRPr lang="en-IE" sz="2400" kern="1200" noProof="0" dirty="0">
            <a:latin typeface="Helvetica Neue" panose="020B0604020202020204" charset="0"/>
          </a:endParaRPr>
        </a:p>
      </dsp:txBody>
      <dsp:txXfrm>
        <a:off x="531242" y="3902358"/>
        <a:ext cx="9470246" cy="9780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608126"/>
          <a:ext cx="1066740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519306" y="121607"/>
          <a:ext cx="10137476" cy="1707919"/>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2242" tIns="0" rIns="282242"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Dal momento che gli intrapreneurs sono </a:t>
          </a:r>
          <a:r>
            <a:rPr lang="it-IT" sz="2400" kern="1200" noProof="0" dirty="0">
              <a:latin typeface="Helvetica Neue" panose="020B0604020202020204" charset="0"/>
            </a:rPr>
            <a:t>consapevole del fatto che il cambiamento è l'unica costante nella vita, puoi sempre contare su di loro per essere in prima linea nel cambiamento all'interno della tua azienda e per sostenere il cambiamento ovunque possano.</a:t>
          </a:r>
          <a:endParaRPr lang="en-US" sz="2400" kern="1200" noProof="0" dirty="0">
            <a:latin typeface="Helvetica Neue" panose="020B0604020202020204" charset="0"/>
          </a:endParaRPr>
        </a:p>
      </dsp:txBody>
      <dsp:txXfrm>
        <a:off x="602680" y="204981"/>
        <a:ext cx="9970728" cy="1541171"/>
      </dsp:txXfrm>
    </dsp:sp>
    <dsp:sp modelId="{97B9BB45-0BD6-42EA-8253-6CD2B217B2E3}">
      <dsp:nvSpPr>
        <dsp:cNvPr id="0" name=""/>
        <dsp:cNvSpPr/>
      </dsp:nvSpPr>
      <dsp:spPr>
        <a:xfrm>
          <a:off x="0" y="3556413"/>
          <a:ext cx="1066740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89898D-5BD2-4DC3-9ADC-64227FF8073E}">
      <dsp:nvSpPr>
        <dsp:cNvPr id="0" name=""/>
        <dsp:cNvSpPr/>
      </dsp:nvSpPr>
      <dsp:spPr>
        <a:xfrm>
          <a:off x="510972" y="2067126"/>
          <a:ext cx="10155703" cy="171068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2242" tIns="0" rIns="282242"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Gli Intrapreneurs di successo, d</a:t>
          </a:r>
          <a:r>
            <a:rPr lang="it-IT" sz="2400" kern="1200" noProof="0" dirty="0">
              <a:latin typeface="Helvetica Neue" panose="020B0604020202020204" charset="0"/>
            </a:rPr>
            <a:t>'altra parte, spingono al cambiamento in modo deliberato e ben ponderato piuttosto che precedere semplicemente per il gusto di farlo.</a:t>
          </a:r>
          <a:endParaRPr lang="en-IE" sz="2400" kern="1200" noProof="0" dirty="0">
            <a:latin typeface="Helvetica Neue" panose="020B0604020202020204" charset="0"/>
          </a:endParaRPr>
        </a:p>
      </dsp:txBody>
      <dsp:txXfrm>
        <a:off x="594481" y="2150635"/>
        <a:ext cx="9988685" cy="1543668"/>
      </dsp:txXfrm>
    </dsp:sp>
    <dsp:sp modelId="{DA5BEA5A-F1A9-44BA-B4E0-3A3907CD03D2}">
      <dsp:nvSpPr>
        <dsp:cNvPr id="0" name=""/>
        <dsp:cNvSpPr/>
      </dsp:nvSpPr>
      <dsp:spPr>
        <a:xfrm>
          <a:off x="0" y="5148791"/>
          <a:ext cx="1066740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7909" tIns="312420" rIns="827909" bIns="106680" numCol="1" spcCol="1270" anchor="t" anchorCtr="0">
          <a:noAutofit/>
        </a:bodyPr>
        <a:lstStyle/>
        <a:p>
          <a:pPr marL="114300" lvl="1" indent="-114300" algn="l" defTabSz="666750">
            <a:lnSpc>
              <a:spcPct val="90000"/>
            </a:lnSpc>
            <a:spcBef>
              <a:spcPct val="0"/>
            </a:spcBef>
            <a:spcAft>
              <a:spcPct val="15000"/>
            </a:spcAft>
            <a:buChar char="•"/>
          </a:pPr>
          <a:endParaRPr lang="en-GB" sz="1500" kern="1200" dirty="0"/>
        </a:p>
      </dsp:txBody>
      <dsp:txXfrm>
        <a:off x="0" y="5148791"/>
        <a:ext cx="10667400" cy="378000"/>
      </dsp:txXfrm>
    </dsp:sp>
    <dsp:sp modelId="{C82B67C4-D43E-4C9E-856A-0D770C9DE64B}">
      <dsp:nvSpPr>
        <dsp:cNvPr id="0" name=""/>
        <dsp:cNvSpPr/>
      </dsp:nvSpPr>
      <dsp:spPr>
        <a:xfrm>
          <a:off x="519827" y="4015413"/>
          <a:ext cx="10146989" cy="1354777"/>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2242" tIns="0" rIns="282242" bIns="0" numCol="1" spcCol="1270" anchor="ctr" anchorCtr="0">
          <a:noAutofit/>
        </a:bodyPr>
        <a:lstStyle/>
        <a:p>
          <a:pPr marL="0" lvl="0" indent="0" algn="l" defTabSz="1066800">
            <a:lnSpc>
              <a:spcPct val="90000"/>
            </a:lnSpc>
            <a:spcBef>
              <a:spcPct val="0"/>
            </a:spcBef>
            <a:spcAft>
              <a:spcPct val="35000"/>
            </a:spcAft>
            <a:buNone/>
          </a:pPr>
          <a:r>
            <a:rPr lang="it-IT" sz="2400" kern="1200" noProof="0" dirty="0">
              <a:latin typeface="Helvetica Neue" panose="020B0604020202020204" charset="0"/>
            </a:rPr>
            <a:t>Qualsiasi sviluppo significativo che faranno emergere sarà sempre supportato da un business case interessante.</a:t>
          </a:r>
          <a:endParaRPr lang="en-IE" sz="2400" kern="1200" noProof="0" dirty="0">
            <a:latin typeface="Helvetica Neue" panose="020B0604020202020204" charset="0"/>
          </a:endParaRPr>
        </a:p>
      </dsp:txBody>
      <dsp:txXfrm>
        <a:off x="585962" y="4081548"/>
        <a:ext cx="10014719" cy="12225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225402"/>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135156"/>
          <a:ext cx="9768577" cy="132640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it-IT" sz="2400" kern="1200" noProof="0" dirty="0">
              <a:latin typeface="Helvetica Neue" panose="020B0604020202020204" charset="0"/>
            </a:rPr>
            <a:t>Saranno motivati a implementare il loro concetto se sono consapevoli del sostegno della direzione per esso</a:t>
          </a:r>
          <a:r>
            <a:rPr lang="en-US" sz="2400" kern="1200" noProof="0" dirty="0">
              <a:latin typeface="Helvetica Neue" panose="020B0604020202020204" charset="0"/>
            </a:rPr>
            <a:t>. L’intrapreneur </a:t>
          </a:r>
          <a:r>
            <a:rPr lang="it-IT" sz="2400" kern="1200" noProof="0" dirty="0">
              <a:latin typeface="Helvetica Neue" panose="020B0604020202020204" charset="0"/>
            </a:rPr>
            <a:t>non è influenzato da atteggiamenti negativi.</a:t>
          </a:r>
          <a:endParaRPr lang="en-IE" sz="2400" kern="1200" noProof="0" dirty="0">
            <a:latin typeface="Helvetica Neue" panose="020B0604020202020204" charset="0"/>
          </a:endParaRPr>
        </a:p>
      </dsp:txBody>
      <dsp:txXfrm>
        <a:off x="552701" y="199906"/>
        <a:ext cx="9639077" cy="1196906"/>
      </dsp:txXfrm>
    </dsp:sp>
    <dsp:sp modelId="{1DB8970B-57B1-48C3-B722-0D8967F53843}">
      <dsp:nvSpPr>
        <dsp:cNvPr id="0" name=""/>
        <dsp:cNvSpPr/>
      </dsp:nvSpPr>
      <dsp:spPr>
        <a:xfrm>
          <a:off x="0" y="3163107"/>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41B908-EDC4-4F5C-984B-1233CC1D3DBC}">
      <dsp:nvSpPr>
        <dsp:cNvPr id="0" name=""/>
        <dsp:cNvSpPr/>
      </dsp:nvSpPr>
      <dsp:spPr>
        <a:xfrm>
          <a:off x="508491" y="1715002"/>
          <a:ext cx="9743678" cy="1684264"/>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it-IT" sz="2400" kern="1200" noProof="0" dirty="0">
              <a:latin typeface="Helvetica Neue" panose="020B0604020202020204" charset="0"/>
            </a:rPr>
            <a:t>Sono lì per introdurre innovazione nell'azienda, sia attraverso un nuovo metodo di assunzione dei dipendenti, lo sviluppo di un nuovo sistema o persino la produzione di un prodotto o servizio completamente nuovo. </a:t>
          </a:r>
          <a:endParaRPr lang="en-IE" sz="2400" kern="1200" noProof="0" dirty="0">
            <a:latin typeface="Helvetica Neue" panose="020B0604020202020204" charset="0"/>
          </a:endParaRPr>
        </a:p>
      </dsp:txBody>
      <dsp:txXfrm>
        <a:off x="590710" y="1797221"/>
        <a:ext cx="9579240" cy="1519826"/>
      </dsp:txXfrm>
    </dsp:sp>
    <dsp:sp modelId="{DA5BEA5A-F1A9-44BA-B4E0-3A3907CD03D2}">
      <dsp:nvSpPr>
        <dsp:cNvPr id="0" name=""/>
        <dsp:cNvSpPr/>
      </dsp:nvSpPr>
      <dsp:spPr>
        <a:xfrm>
          <a:off x="0" y="4861643"/>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333248" rIns="796290" bIns="113792" numCol="1" spcCol="1270" anchor="t" anchorCtr="0">
          <a:noAutofit/>
        </a:bodyPr>
        <a:lstStyle/>
        <a:p>
          <a:pPr marL="171450" lvl="1" indent="-171450" algn="l" defTabSz="711200">
            <a:lnSpc>
              <a:spcPct val="90000"/>
            </a:lnSpc>
            <a:spcBef>
              <a:spcPct val="0"/>
            </a:spcBef>
            <a:spcAft>
              <a:spcPct val="15000"/>
            </a:spcAft>
            <a:buChar char="•"/>
          </a:pPr>
          <a:endParaRPr lang="en-GB" sz="1600" kern="1200" dirty="0"/>
        </a:p>
      </dsp:txBody>
      <dsp:txXfrm>
        <a:off x="0" y="4861643"/>
        <a:ext cx="10260000" cy="403200"/>
      </dsp:txXfrm>
    </dsp:sp>
    <dsp:sp modelId="{C82B67C4-D43E-4C9E-856A-0D770C9DE64B}">
      <dsp:nvSpPr>
        <dsp:cNvPr id="0" name=""/>
        <dsp:cNvSpPr/>
      </dsp:nvSpPr>
      <dsp:spPr>
        <a:xfrm>
          <a:off x="491958" y="3652707"/>
          <a:ext cx="9761892" cy="144509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it-IT" sz="2400" kern="1200" noProof="0" dirty="0">
              <a:latin typeface="Helvetica Neue" panose="020B0604020202020204" charset="0"/>
            </a:rPr>
            <a:t>Inoltre, non sono facilmente scoraggiati dagli scettici; Una volta che l'obiettivo finale della loro idea è in vista, sono motivati fino alla fine.</a:t>
          </a:r>
          <a:endParaRPr lang="en-IE" sz="2400" kern="1200" noProof="0" dirty="0">
            <a:latin typeface="Helvetica Neue" panose="020B0604020202020204" charset="0"/>
          </a:endParaRPr>
        </a:p>
      </dsp:txBody>
      <dsp:txXfrm>
        <a:off x="562502" y="3723251"/>
        <a:ext cx="9620804" cy="13040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686087"/>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36195"/>
          <a:ext cx="9768577"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Gli Intrapreneurs </a:t>
          </a:r>
          <a:r>
            <a:rPr lang="it-IT" sz="2400" kern="1200" noProof="0" dirty="0">
              <a:latin typeface="Helvetica Neue" panose="020B0604020202020204" charset="0"/>
            </a:rPr>
            <a:t>tendono ad avere un atteggiamento positivo e una strategia chiara. Anche se non fa parte del loro lavoro, penseranno che lo sia e non si fermeranno fino a quando non saranno migliorati o almeno avranno avuto un impatto positivo su qualcosa nell'organizzazione.</a:t>
          </a:r>
          <a:endParaRPr lang="en-IE" sz="2400" kern="1200" noProof="0" dirty="0">
            <a:latin typeface="Helvetica Neue" panose="020B0604020202020204" charset="0"/>
          </a:endParaRPr>
        </a:p>
      </dsp:txBody>
      <dsp:txXfrm>
        <a:off x="577859" y="126103"/>
        <a:ext cx="9588761" cy="1661955"/>
      </dsp:txXfrm>
    </dsp:sp>
    <dsp:sp modelId="{708B0FF5-326D-47CA-8907-B37CB19FA87D}">
      <dsp:nvSpPr>
        <dsp:cNvPr id="0" name=""/>
        <dsp:cNvSpPr/>
      </dsp:nvSpPr>
      <dsp:spPr>
        <a:xfrm>
          <a:off x="0" y="3293011"/>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7951" y="2083887"/>
          <a:ext cx="9768577" cy="140400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it-IT" sz="2400" kern="1200" noProof="0" dirty="0">
              <a:latin typeface="Helvetica Neue" panose="020B0604020202020204" charset="0"/>
            </a:rPr>
            <a:t>A differenza degli imprenditori, tuttavia, gli </a:t>
          </a:r>
          <a:r>
            <a:rPr lang="en-US" sz="2400" kern="1200" noProof="0" dirty="0">
              <a:latin typeface="Helvetica Neue" panose="020B0604020202020204" charset="0"/>
            </a:rPr>
            <a:t>Intrapreneurs p</a:t>
          </a:r>
          <a:r>
            <a:rPr lang="it-IT" sz="2400" kern="1200" noProof="0" dirty="0">
              <a:latin typeface="Helvetica Neue" panose="020B0604020202020204" charset="0"/>
            </a:rPr>
            <a:t>referiscono lavorare in team. Sono leader naturali carismatici che attirano gli altri a loro attraverso il loro entusiasmo per il cambiamento e l'innovazione.</a:t>
          </a:r>
          <a:endParaRPr lang="en-IE" sz="2400" kern="1200" noProof="0" dirty="0">
            <a:latin typeface="Helvetica Neue" panose="020B0604020202020204" charset="0"/>
          </a:endParaRPr>
        </a:p>
      </dsp:txBody>
      <dsp:txXfrm>
        <a:off x="556489" y="2152425"/>
        <a:ext cx="9631501" cy="1266925"/>
      </dsp:txXfrm>
    </dsp:sp>
    <dsp:sp modelId="{DA5BEA5A-F1A9-44BA-B4E0-3A3907CD03D2}">
      <dsp:nvSpPr>
        <dsp:cNvPr id="0" name=""/>
        <dsp:cNvSpPr/>
      </dsp:nvSpPr>
      <dsp:spPr>
        <a:xfrm>
          <a:off x="0" y="5036204"/>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70764" rIns="796290" bIns="92456" numCol="1" spcCol="1270" anchor="t" anchorCtr="0">
          <a:noAutofit/>
        </a:bodyPr>
        <a:lstStyle/>
        <a:p>
          <a:pPr marL="114300" lvl="1" indent="-114300" algn="l" defTabSz="577850">
            <a:lnSpc>
              <a:spcPct val="90000"/>
            </a:lnSpc>
            <a:spcBef>
              <a:spcPct val="0"/>
            </a:spcBef>
            <a:spcAft>
              <a:spcPct val="15000"/>
            </a:spcAft>
            <a:buChar char="•"/>
          </a:pPr>
          <a:endParaRPr lang="en-GB" sz="1300" kern="1200" dirty="0"/>
        </a:p>
      </dsp:txBody>
      <dsp:txXfrm>
        <a:off x="0" y="5036204"/>
        <a:ext cx="10260000" cy="327600"/>
      </dsp:txXfrm>
    </dsp:sp>
    <dsp:sp modelId="{C82B67C4-D43E-4C9E-856A-0D770C9DE64B}">
      <dsp:nvSpPr>
        <dsp:cNvPr id="0" name=""/>
        <dsp:cNvSpPr/>
      </dsp:nvSpPr>
      <dsp:spPr>
        <a:xfrm>
          <a:off x="487951" y="3693808"/>
          <a:ext cx="9768577" cy="153427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it-IT" sz="2400" kern="1200" noProof="0" dirty="0">
              <a:latin typeface="Helvetica Neue" panose="020B0604020202020204" charset="0"/>
            </a:rPr>
            <a:t>Come risposta, devi circondarli con un forte gruppo di supporto e guardare le invenzioni decollare. Indipendentemente da ciò, assicurati di dare loro un budget; Altrimenti, l'eccitazione potrebbe andare fuori controllo.</a:t>
          </a:r>
          <a:endParaRPr lang="en-IE" sz="2400" kern="1200" noProof="0" dirty="0">
            <a:latin typeface="Helvetica Neue" panose="020B0604020202020204" charset="0"/>
          </a:endParaRPr>
        </a:p>
      </dsp:txBody>
      <dsp:txXfrm>
        <a:off x="562848" y="3768705"/>
        <a:ext cx="9618783" cy="13844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738863"/>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88971"/>
          <a:ext cx="9768577"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it-IT" sz="2400" kern="1200" noProof="0" dirty="0">
              <a:latin typeface="Helvetica Neue" panose="020B0604020202020204" charset="0"/>
            </a:rPr>
            <a:t>Queste persone saranno ancora al lavoro dopo le 17, e probabilmente sono state tra le prime ad arrivare! Non hanno afferrato l'idea di equilibrio tra lavoro e vita privata perché c'è semplicemente troppo da fare. </a:t>
          </a:r>
          <a:endParaRPr lang="en-IE" sz="2400" kern="1200" noProof="0" dirty="0">
            <a:latin typeface="Helvetica Neue" panose="020B0604020202020204" charset="0"/>
          </a:endParaRPr>
        </a:p>
      </dsp:txBody>
      <dsp:txXfrm>
        <a:off x="577859" y="178879"/>
        <a:ext cx="9588761" cy="1661955"/>
      </dsp:txXfrm>
    </dsp:sp>
    <dsp:sp modelId="{708B0FF5-326D-47CA-8907-B37CB19FA87D}">
      <dsp:nvSpPr>
        <dsp:cNvPr id="0" name=""/>
        <dsp:cNvSpPr/>
      </dsp:nvSpPr>
      <dsp:spPr>
        <a:xfrm>
          <a:off x="0" y="3306372"/>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7951" y="2136663"/>
          <a:ext cx="9768577" cy="1364585"/>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it-IT" sz="2400" kern="1200" noProof="0" dirty="0">
              <a:latin typeface="Helvetica Neue" panose="020B0604020202020204" charset="0"/>
            </a:rPr>
            <a:t>Quindi assicurati che abbiano un aiutante capace per assisterli, poiché se non lo fanno cercheranno di fare tutto e inevitabilmente falliranno.</a:t>
          </a:r>
          <a:endParaRPr lang="en-IE" sz="2400" kern="1200" noProof="0" dirty="0">
            <a:latin typeface="Helvetica Neue" panose="020B0604020202020204" charset="0"/>
          </a:endParaRPr>
        </a:p>
      </dsp:txBody>
      <dsp:txXfrm>
        <a:off x="554565" y="2203277"/>
        <a:ext cx="9635349" cy="1231357"/>
      </dsp:txXfrm>
    </dsp:sp>
    <dsp:sp modelId="{DA5BEA5A-F1A9-44BA-B4E0-3A3907CD03D2}">
      <dsp:nvSpPr>
        <dsp:cNvPr id="0" name=""/>
        <dsp:cNvSpPr/>
      </dsp:nvSpPr>
      <dsp:spPr>
        <a:xfrm>
          <a:off x="0" y="4983428"/>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70764" rIns="796290" bIns="92456" numCol="1" spcCol="1270" anchor="t" anchorCtr="0">
          <a:noAutofit/>
        </a:bodyPr>
        <a:lstStyle/>
        <a:p>
          <a:pPr marL="114300" lvl="1" indent="-114300" algn="l" defTabSz="577850">
            <a:lnSpc>
              <a:spcPct val="90000"/>
            </a:lnSpc>
            <a:spcBef>
              <a:spcPct val="0"/>
            </a:spcBef>
            <a:spcAft>
              <a:spcPct val="15000"/>
            </a:spcAft>
            <a:buChar char="•"/>
          </a:pPr>
          <a:endParaRPr lang="en-GB" sz="1300" kern="1200" dirty="0"/>
        </a:p>
      </dsp:txBody>
      <dsp:txXfrm>
        <a:off x="0" y="4983428"/>
        <a:ext cx="10260000" cy="327600"/>
      </dsp:txXfrm>
    </dsp:sp>
    <dsp:sp modelId="{C82B67C4-D43E-4C9E-856A-0D770C9DE64B}">
      <dsp:nvSpPr>
        <dsp:cNvPr id="0" name=""/>
        <dsp:cNvSpPr/>
      </dsp:nvSpPr>
      <dsp:spPr>
        <a:xfrm>
          <a:off x="487951" y="3707168"/>
          <a:ext cx="9768577" cy="1468139"/>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Gli Intrapreneurs </a:t>
          </a:r>
          <a:r>
            <a:rPr lang="it-IT" sz="2400" kern="1200" noProof="0" dirty="0">
              <a:latin typeface="Helvetica Neue" panose="020B0604020202020204" charset="0"/>
            </a:rPr>
            <a:t>sono pensatori di ampio respiro, quindi danno loro concetti piuttosto che specifiche in modo che possano concentrarsi sulla creazione piuttosto che sprecare questa risorsa essenziale per l'amministrazione.</a:t>
          </a:r>
          <a:endParaRPr lang="en-IE" sz="2400" kern="1200" noProof="0" dirty="0">
            <a:latin typeface="Helvetica Neue" panose="020B0604020202020204" charset="0"/>
          </a:endParaRPr>
        </a:p>
      </dsp:txBody>
      <dsp:txXfrm>
        <a:off x="559620" y="3778837"/>
        <a:ext cx="9625239" cy="13248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297877"/>
          <a:ext cx="15228000" cy="9371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54076" rIns="432000" bIns="120904" numCol="1" spcCol="1270" anchor="t" anchorCtr="0">
          <a:noAutofit/>
        </a:bodyPr>
        <a:lstStyle/>
        <a:p>
          <a:pPr marL="176213" lvl="1" indent="-176213" algn="l" defTabSz="755650">
            <a:lnSpc>
              <a:spcPct val="90000"/>
            </a:lnSpc>
            <a:spcBef>
              <a:spcPct val="0"/>
            </a:spcBef>
            <a:spcAft>
              <a:spcPct val="15000"/>
            </a:spcAft>
            <a:buFont typeface="Arial" panose="020B0604020202020204" pitchFamily="34" charset="0"/>
            <a:buChar char="•"/>
          </a:pPr>
          <a:r>
            <a:rPr lang="it-IT" sz="17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Hanno già contribuito in modo sostanziale o sono stati coinvolti in progetti di start-up? Potrebbero essere in grado di guidare una nuova iniziativa di start-up all'interno della tua organizzazione e condividere lezioni approfondite dalle loro esperienze precedenti.</a:t>
          </a:r>
          <a:endParaRPr lang="en-US" sz="1700" kern="1200" noProof="0" dirty="0">
            <a:solidFill>
              <a:schemeClr val="tx1"/>
            </a:solidFill>
            <a:latin typeface="Helvetica Neue" panose="020B0604020202020204" charset="0"/>
          </a:endParaRPr>
        </a:p>
      </dsp:txBody>
      <dsp:txXfrm>
        <a:off x="0" y="297877"/>
        <a:ext cx="15228000" cy="937125"/>
      </dsp:txXfrm>
    </dsp:sp>
    <dsp:sp modelId="{4764129B-7761-4B95-A03D-502AE032A78A}">
      <dsp:nvSpPr>
        <dsp:cNvPr id="0" name=""/>
        <dsp:cNvSpPr/>
      </dsp:nvSpPr>
      <dsp:spPr>
        <a:xfrm>
          <a:off x="216001" y="46957"/>
          <a:ext cx="10659600" cy="50184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1066800">
            <a:lnSpc>
              <a:spcPct val="90000"/>
            </a:lnSpc>
            <a:spcBef>
              <a:spcPct val="0"/>
            </a:spcBef>
            <a:spcAft>
              <a:spcPct val="35000"/>
            </a:spcAft>
            <a:buNone/>
          </a:pP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Record </a:t>
          </a:r>
          <a:r>
            <a:rPr lang="it-IT" sz="2400" b="1" i="0"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passato</a:t>
          </a: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di progetti di start-up:</a:t>
          </a:r>
          <a:r>
            <a:rPr lang="en-US" sz="2400"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kern="1200" noProof="0" dirty="0">
            <a:latin typeface="Helvetica Neue" panose="020B0604020202020204" charset="0"/>
          </a:endParaRPr>
        </a:p>
      </dsp:txBody>
      <dsp:txXfrm>
        <a:off x="240499" y="71455"/>
        <a:ext cx="10610604" cy="452844"/>
      </dsp:txXfrm>
    </dsp:sp>
    <dsp:sp modelId="{708B0FF5-326D-47CA-8907-B37CB19FA87D}">
      <dsp:nvSpPr>
        <dsp:cNvPr id="0" name=""/>
        <dsp:cNvSpPr/>
      </dsp:nvSpPr>
      <dsp:spPr>
        <a:xfrm>
          <a:off x="0" y="1577722"/>
          <a:ext cx="15228000" cy="13923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54076" rIns="432000" bIns="120904" numCol="1" spcCol="1270" anchor="t" anchorCtr="0">
          <a:noAutofit/>
        </a:bodyPr>
        <a:lstStyle/>
        <a:p>
          <a:pPr marL="176213" lvl="1" indent="-176213" algn="l" defTabSz="755650">
            <a:lnSpc>
              <a:spcPct val="90000"/>
            </a:lnSpc>
            <a:spcBef>
              <a:spcPct val="0"/>
            </a:spcBef>
            <a:spcAft>
              <a:spcPct val="15000"/>
            </a:spcAft>
            <a:buChar char="•"/>
          </a:pPr>
          <a:r>
            <a:rPr lang="it-IT" sz="17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Sono provocatori e spesso mettono in discussione le pratiche che la tua azienda ora impiega? Riesci a rilevare la loro insoddisfazione per gli obiettivi e la missione della tua azienda? Con quale frequenza provano nuove funzionalità e quanto sono meno avversi al rischio rispetto al resto del team? Molti manager non riescono a riconoscere lo spirito imprenditoriale in questi individui e invece li vedono come difficili da gestire, anche se potrebbero essere futuri imprenditori che richiedono un approccio di gestione diverso.</a:t>
          </a:r>
          <a:endParaRPr lang="en-US" sz="1700" kern="1200" noProof="0" dirty="0">
            <a:solidFill>
              <a:schemeClr val="tx1"/>
            </a:solidFill>
            <a:latin typeface="Helvetica Neue" panose="020B0604020202020204" charset="0"/>
          </a:endParaRPr>
        </a:p>
      </dsp:txBody>
      <dsp:txXfrm>
        <a:off x="0" y="1577722"/>
        <a:ext cx="15228000" cy="1392300"/>
      </dsp:txXfrm>
    </dsp:sp>
    <dsp:sp modelId="{5368F5F0-0155-4F7D-A6DE-89E67052E07A}">
      <dsp:nvSpPr>
        <dsp:cNvPr id="0" name=""/>
        <dsp:cNvSpPr/>
      </dsp:nvSpPr>
      <dsp:spPr>
        <a:xfrm>
          <a:off x="216001" y="1326802"/>
          <a:ext cx="10659600" cy="50184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1066800">
            <a:lnSpc>
              <a:spcPct val="90000"/>
            </a:lnSpc>
            <a:spcBef>
              <a:spcPct val="0"/>
            </a:spcBef>
            <a:spcAft>
              <a:spcPct val="35000"/>
            </a:spcAft>
            <a:buNone/>
          </a:pPr>
          <a:r>
            <a:rPr lang="en-IE"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Stile di lavoro "dirompente": </a:t>
          </a:r>
        </a:p>
      </dsp:txBody>
      <dsp:txXfrm>
        <a:off x="240499" y="1351300"/>
        <a:ext cx="10610604" cy="452844"/>
      </dsp:txXfrm>
    </dsp:sp>
    <dsp:sp modelId="{F183DB9D-272B-4E6D-AB32-80DE8DCC5669}">
      <dsp:nvSpPr>
        <dsp:cNvPr id="0" name=""/>
        <dsp:cNvSpPr/>
      </dsp:nvSpPr>
      <dsp:spPr>
        <a:xfrm>
          <a:off x="0" y="3312742"/>
          <a:ext cx="15228000" cy="13923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54076" rIns="432000" bIns="120904" numCol="1" spcCol="1270" anchor="t" anchorCtr="0">
          <a:noAutofit/>
        </a:bodyPr>
        <a:lstStyle/>
        <a:p>
          <a:pPr marL="176213" lvl="1" indent="-176213" algn="l" defTabSz="755650">
            <a:lnSpc>
              <a:spcPct val="90000"/>
            </a:lnSpc>
            <a:spcBef>
              <a:spcPct val="0"/>
            </a:spcBef>
            <a:spcAft>
              <a:spcPct val="15000"/>
            </a:spcAft>
            <a:buChar char="•"/>
          </a:pPr>
          <a:r>
            <a:rPr lang="en-US" sz="17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Gli Intrapreneurs </a:t>
          </a:r>
          <a:r>
            <a:rPr lang="it-IT" sz="17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che hanno successo hanno dimostrato di avere un insieme comune di attributi che possono essere utilizzati per prevedere il successo futuro. Queste caratteristiche possono essere tracciate e valutate utilizzando un test della personalità che esamina l'intelligenza sociale, il comportamento e l'atteggiamento e le capacità di risoluzione dei problemi, consentendo di determinare quali individui hanno maggiori possibilità di successo in programmi di </a:t>
          </a:r>
          <a:r>
            <a:rPr lang="en-US" sz="17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intrapreneurship.</a:t>
          </a:r>
          <a:endParaRPr lang="en-US" sz="1700" kern="1200" noProof="0" dirty="0">
            <a:solidFill>
              <a:schemeClr val="tx1"/>
            </a:solidFill>
            <a:latin typeface="Helvetica Neue" panose="020B0604020202020204" charset="0"/>
          </a:endParaRPr>
        </a:p>
      </dsp:txBody>
      <dsp:txXfrm>
        <a:off x="0" y="3312742"/>
        <a:ext cx="15228000" cy="1392300"/>
      </dsp:txXfrm>
    </dsp:sp>
    <dsp:sp modelId="{9FC1D00B-6765-46A4-A25C-9D900E050070}">
      <dsp:nvSpPr>
        <dsp:cNvPr id="0" name=""/>
        <dsp:cNvSpPr/>
      </dsp:nvSpPr>
      <dsp:spPr>
        <a:xfrm>
          <a:off x="216001" y="3061822"/>
          <a:ext cx="10659600" cy="50184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1066800">
            <a:lnSpc>
              <a:spcPct val="90000"/>
            </a:lnSpc>
            <a:spcBef>
              <a:spcPct val="0"/>
            </a:spcBef>
            <a:spcAft>
              <a:spcPct val="35000"/>
            </a:spcAft>
            <a:buNone/>
          </a:pP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DNA </a:t>
          </a:r>
          <a:r>
            <a:rPr lang="it-IT"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dell’</a:t>
          </a:r>
          <a:r>
            <a:rPr lang="it-IT" sz="2400" b="1" kern="1200" noProof="0" dirty="0" err="1">
              <a:solidFill>
                <a:srgbClr val="666666"/>
              </a:solidFill>
              <a:effectLst/>
              <a:latin typeface="Helvetica Neue" panose="020B0604020202020204" charset="0"/>
              <a:ea typeface="Calibri" panose="020F0502020204030204" pitchFamily="34" charset="0"/>
              <a:cs typeface="Times New Roman" panose="02020603050405020304" pitchFamily="18" charset="0"/>
            </a:rPr>
            <a:t>intrapreneur</a:t>
          </a: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a:t>
          </a:r>
          <a:r>
            <a:rPr lang="en-US" sz="2400"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kern="1200" noProof="0" dirty="0">
            <a:latin typeface="Helvetica Neue" panose="020B0604020202020204" charset="0"/>
          </a:endParaRPr>
        </a:p>
      </dsp:txBody>
      <dsp:txXfrm>
        <a:off x="240499" y="3086320"/>
        <a:ext cx="10610604" cy="4528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97CA-7016-4E1E-9085-87FFAE26376F}">
      <dsp:nvSpPr>
        <dsp:cNvPr id="0" name=""/>
        <dsp:cNvSpPr/>
      </dsp:nvSpPr>
      <dsp:spPr>
        <a:xfrm>
          <a:off x="0" y="2082173"/>
          <a:ext cx="4157030" cy="2301962"/>
        </a:xfrm>
        <a:prstGeom prst="roundRect">
          <a:avLst>
            <a:gd name="adj" fmla="val 10000"/>
          </a:avLst>
        </a:prstGeom>
        <a:solidFill>
          <a:srgbClr val="4D94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noProof="0" dirty="0">
              <a:latin typeface="Helvetica Neue" panose="020B0604020202020204" charset="0"/>
            </a:rPr>
            <a:t>In qualsiasi organizzazione facciano parte, gli </a:t>
          </a:r>
          <a:r>
            <a:rPr lang="en-US" sz="2400" kern="1200" noProof="0" dirty="0">
              <a:latin typeface="Helvetica Neue" panose="020B0604020202020204" charset="0"/>
            </a:rPr>
            <a:t>intrapreneur </a:t>
          </a:r>
          <a:r>
            <a:rPr lang="it-IT" sz="2400" kern="1200" noProof="0" dirty="0">
              <a:latin typeface="Helvetica Neue" panose="020B0604020202020204" charset="0"/>
            </a:rPr>
            <a:t>offrono un significativo vantaggio competitivo sotto forma di continue innovazioni.</a:t>
          </a:r>
          <a:endParaRPr lang="en-IE" sz="2400" kern="1200" noProof="0" dirty="0">
            <a:latin typeface="Helvetica Neue" panose="020B0604020202020204" charset="0"/>
          </a:endParaRPr>
        </a:p>
      </dsp:txBody>
      <dsp:txXfrm>
        <a:off x="67422" y="2149595"/>
        <a:ext cx="4022186" cy="2167118"/>
      </dsp:txXfrm>
    </dsp:sp>
    <dsp:sp modelId="{B049AB22-CB79-4239-957A-264D6567709F}">
      <dsp:nvSpPr>
        <dsp:cNvPr id="0" name=""/>
        <dsp:cNvSpPr/>
      </dsp:nvSpPr>
      <dsp:spPr>
        <a:xfrm rot="54387">
          <a:off x="4395367" y="2957480"/>
          <a:ext cx="818595" cy="1030943"/>
        </a:xfrm>
        <a:prstGeom prst="rightArrow">
          <a:avLst>
            <a:gd name="adj1" fmla="val 60000"/>
            <a:gd name="adj2" fmla="val 50000"/>
          </a:avLst>
        </a:prstGeom>
        <a:solidFill>
          <a:srgbClr val="4D94B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dirty="0"/>
        </a:p>
      </dsp:txBody>
      <dsp:txXfrm>
        <a:off x="4395382" y="3161726"/>
        <a:ext cx="573017" cy="618565"/>
      </dsp:txXfrm>
    </dsp:sp>
    <dsp:sp modelId="{BEFF05DD-BC54-49FA-ABC3-1F8158BEDE33}">
      <dsp:nvSpPr>
        <dsp:cNvPr id="0" name=""/>
        <dsp:cNvSpPr/>
      </dsp:nvSpPr>
      <dsp:spPr>
        <a:xfrm>
          <a:off x="5701542" y="1317444"/>
          <a:ext cx="4157030" cy="3866555"/>
        </a:xfrm>
        <a:prstGeom prst="roundRect">
          <a:avLst>
            <a:gd name="adj" fmla="val 10000"/>
          </a:avLst>
        </a:prstGeom>
        <a:solidFill>
          <a:srgbClr val="78B17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noProof="0" dirty="0">
              <a:latin typeface="Helvetica Neue" panose="020B0604020202020204" charset="0"/>
            </a:rPr>
            <a:t>Potrebbe non essere il tuo tipico dipendente e gestirli richiederà probabilmente più tempo e impegno, ma se fatto bene, i risultati possono sviluppare significativamente la tua linea di business attraverso l'aggiunta di nuovi servizi, prodotti o miglioramenti alla tua azienda.</a:t>
          </a:r>
          <a:endParaRPr lang="en-IE" sz="2400" kern="1200" noProof="0" dirty="0">
            <a:latin typeface="Helvetica Neue" panose="020B0604020202020204" charset="0"/>
          </a:endParaRPr>
        </a:p>
      </dsp:txBody>
      <dsp:txXfrm>
        <a:off x="5814790" y="1430692"/>
        <a:ext cx="3930534" cy="3640059"/>
      </dsp:txXfrm>
    </dsp:sp>
    <dsp:sp modelId="{3703EE76-B3B5-46AA-A5D5-72A92C20F269}">
      <dsp:nvSpPr>
        <dsp:cNvPr id="0" name=""/>
        <dsp:cNvSpPr/>
      </dsp:nvSpPr>
      <dsp:spPr>
        <a:xfrm rot="7068">
          <a:off x="10240837" y="2935865"/>
          <a:ext cx="840645" cy="1030943"/>
        </a:xfrm>
        <a:prstGeom prst="rightArrow">
          <a:avLst>
            <a:gd name="adj1" fmla="val 60000"/>
            <a:gd name="adj2" fmla="val 50000"/>
          </a:avLst>
        </a:prstGeom>
        <a:solidFill>
          <a:srgbClr val="78B17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dirty="0"/>
        </a:p>
      </dsp:txBody>
      <dsp:txXfrm>
        <a:off x="10240837" y="3141795"/>
        <a:ext cx="588452" cy="618565"/>
      </dsp:txXfrm>
    </dsp:sp>
    <dsp:sp modelId="{D74DD934-AFAA-4200-85A6-D99B1BD1E306}">
      <dsp:nvSpPr>
        <dsp:cNvPr id="0" name=""/>
        <dsp:cNvSpPr/>
      </dsp:nvSpPr>
      <dsp:spPr>
        <a:xfrm>
          <a:off x="11441952" y="641310"/>
          <a:ext cx="4157030" cy="4542689"/>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noProof="0" dirty="0">
              <a:latin typeface="Helvetica Neue" panose="020B0604020202020204" charset="0"/>
            </a:rPr>
            <a:t>La tua azienda trarrà anche vantaggio dall'avere un individuo impegnato e il suo team costantemente focalizzati sullo sviluppo e l'applicazione di nuove innovazioni, che è una componente cruciale di ciò di cui ogni azienda ha bisogno per avere successo ed espandersi nell'era della nuova normalità.</a:t>
          </a:r>
          <a:endParaRPr lang="en-IE" sz="2400" kern="1200" noProof="0" dirty="0">
            <a:latin typeface="Helvetica Neue" panose="020B0604020202020204" charset="0"/>
          </a:endParaRPr>
        </a:p>
      </dsp:txBody>
      <dsp:txXfrm>
        <a:off x="11563707" y="763065"/>
        <a:ext cx="3913520" cy="429917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dirty="0"/>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dirty="0"/>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dirty="0"/>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dirty="0"/>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dirty="0"/>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dirty="0"/>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it-IT" noProof="0" dirty="0"/>
          </a:p>
        </p:txBody>
      </p:sp>
      <p:sp>
        <p:nvSpPr>
          <p:cNvPr id="4" name="Platshållare för bildnummer 3"/>
          <p:cNvSpPr>
            <a:spLocks noGrp="1"/>
          </p:cNvSpPr>
          <p:nvPr>
            <p:ph type="sldNum" sz="quarter" idx="5"/>
          </p:nvPr>
        </p:nvSpPr>
        <p:spPr/>
        <p:txBody>
          <a:bodyPr/>
          <a:lstStyle/>
          <a:p>
            <a:fld id="{224C3282-B3AE-4A99-BAF5-A2BE9A86BDC0}" type="slidenum">
              <a:rPr lang="es-ES" smtClean="0"/>
              <a:t>19</a:t>
            </a:fld>
            <a:endParaRPr lang="es-ES" dirty="0"/>
          </a:p>
        </p:txBody>
      </p:sp>
    </p:spTree>
    <p:extLst>
      <p:ext uri="{BB962C8B-B14F-4D97-AF65-F5344CB8AC3E}">
        <p14:creationId xmlns:p14="http://schemas.microsoft.com/office/powerpoint/2010/main" val="376535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23</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0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3" name="CuadroTexto 27">
            <a:extLst>
              <a:ext uri="{FF2B5EF4-FFF2-40B4-BE49-F238E27FC236}">
                <a16:creationId xmlns:a16="http://schemas.microsoft.com/office/drawing/2014/main" id="{E670F03F-7DE6-5D00-E7CD-544305D83590}"/>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18B91DE9-AED5-BAE2-22CD-758C34963B67}"/>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17181A72-EB25-1A93-D07A-7721FD4518C0}"/>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6" name="bg object 18">
            <a:extLst>
              <a:ext uri="{FF2B5EF4-FFF2-40B4-BE49-F238E27FC236}">
                <a16:creationId xmlns:a16="http://schemas.microsoft.com/office/drawing/2014/main" id="{9423F8E4-3776-3926-92C0-2C63EAE3336C}"/>
              </a:ext>
            </a:extLst>
          </p:cNvPr>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5" name="CuadroTexto 27">
            <a:extLst>
              <a:ext uri="{FF2B5EF4-FFF2-40B4-BE49-F238E27FC236}">
                <a16:creationId xmlns:a16="http://schemas.microsoft.com/office/drawing/2014/main" id="{E71364F1-F247-10DE-4665-8B0C697D4B6E}"/>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067A733A-6BB9-F844-29D7-99BF42193177}"/>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CD75CE89-554D-D33F-82A3-AE2C221579DC}"/>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5.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5.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5.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5.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3100" b="1" spc="-114">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Speranza, </a:t>
            </a:r>
            <a:r>
              <a:rPr lang="it-IT" sz="31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hype e realtà di intrapreneurship:</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31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Individuazione degli intrapreneurs all’interno dell’organizzazione</a:t>
            </a: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r>
              <a:rPr lang="en-US"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771742108"/>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8187D0A7-111F-CA2B-0190-B8EB3EC5C908}"/>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Caratteristiche degli intrapreneurs</a:t>
            </a:r>
          </a:p>
        </p:txBody>
      </p:sp>
      <p:sp>
        <p:nvSpPr>
          <p:cNvPr id="6" name="Textfeld 5">
            <a:extLst>
              <a:ext uri="{FF2B5EF4-FFF2-40B4-BE49-F238E27FC236}">
                <a16:creationId xmlns:a16="http://schemas.microsoft.com/office/drawing/2014/main" id="{D0AC8BA9-2F8D-9840-D58D-C6BED979055C}"/>
              </a:ext>
            </a:extLst>
          </p:cNvPr>
          <p:cNvSpPr txBox="1"/>
          <p:nvPr/>
        </p:nvSpPr>
        <p:spPr>
          <a:xfrm>
            <a:off x="1296000" y="2304000"/>
            <a:ext cx="15408000" cy="523220"/>
          </a:xfrm>
          <a:prstGeom prst="rect">
            <a:avLst/>
          </a:prstGeom>
          <a:noFill/>
        </p:spPr>
        <p:txBody>
          <a:bodyPr wrap="square">
            <a:noAutofit/>
          </a:bodyPr>
          <a:lstStyle/>
          <a:p>
            <a:r>
              <a:rPr lang="it-IT"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3.1 Dinamici</a:t>
            </a:r>
          </a:p>
        </p:txBody>
      </p:sp>
      <p:pic>
        <p:nvPicPr>
          <p:cNvPr id="9" name="Picture 2">
            <a:extLst>
              <a:ext uri="{FF2B5EF4-FFF2-40B4-BE49-F238E27FC236}">
                <a16:creationId xmlns:a16="http://schemas.microsoft.com/office/drawing/2014/main" id="{3942BE2E-B06B-F4C4-E162-3918F8297937}"/>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088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216873587"/>
              </p:ext>
            </p:extLst>
          </p:nvPr>
        </p:nvGraphicFramePr>
        <p:xfrm>
          <a:off x="1296000" y="3583219"/>
          <a:ext cx="10057800" cy="5200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6CB7C1A3-EFAC-4A37-283B-146A908FD1C1}"/>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Caratteristiche degli intrapreneurs</a:t>
            </a:r>
          </a:p>
        </p:txBody>
      </p:sp>
      <p:sp>
        <p:nvSpPr>
          <p:cNvPr id="6" name="Textfeld 5">
            <a:extLst>
              <a:ext uri="{FF2B5EF4-FFF2-40B4-BE49-F238E27FC236}">
                <a16:creationId xmlns:a16="http://schemas.microsoft.com/office/drawing/2014/main" id="{C9538FB1-788A-5F81-6968-2D9259366ED6}"/>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3.2 </a:t>
            </a:r>
            <a:r>
              <a:rPr lang="en-US" sz="2800" b="1" dirty="0">
                <a:solidFill>
                  <a:srgbClr val="AED633"/>
                </a:solidFill>
                <a:latin typeface="Helvetica Neue" panose="020B0604020202020204" charset="0"/>
                <a:ea typeface="Calibri" panose="020F0502020204030204" pitchFamily="34" charset="0"/>
                <a:cs typeface="Times New Roman" panose="02020603050405020304" pitchFamily="18" charset="0"/>
              </a:rPr>
              <a:t>Sviluppatori di idee</a:t>
            </a:r>
            <a:endPar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endParaRPr>
          </a:p>
        </p:txBody>
      </p:sp>
      <p:pic>
        <p:nvPicPr>
          <p:cNvPr id="9" name="Picture 2">
            <a:extLst>
              <a:ext uri="{FF2B5EF4-FFF2-40B4-BE49-F238E27FC236}">
                <a16:creationId xmlns:a16="http://schemas.microsoft.com/office/drawing/2014/main" id="{F471A3C1-3F59-A09B-BEDA-6789D21B5DB7}"/>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055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3916175561"/>
              </p:ext>
            </p:extLst>
          </p:nvPr>
        </p:nvGraphicFramePr>
        <p:xfrm>
          <a:off x="1296000" y="3135600"/>
          <a:ext cx="10667400" cy="5648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269CADE3-5C7E-A6A7-5BB0-E629F2FA1E3A}"/>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Caratteristiche degli intrapreneurs</a:t>
            </a:r>
          </a:p>
        </p:txBody>
      </p:sp>
      <p:sp>
        <p:nvSpPr>
          <p:cNvPr id="6" name="Textfeld 5">
            <a:extLst>
              <a:ext uri="{FF2B5EF4-FFF2-40B4-BE49-F238E27FC236}">
                <a16:creationId xmlns:a16="http://schemas.microsoft.com/office/drawing/2014/main" id="{E9639BC0-91E2-7CB2-25C5-2D6211E03CF3}"/>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3.3 Fattori di cambiamento</a:t>
            </a:r>
          </a:p>
        </p:txBody>
      </p:sp>
      <p:pic>
        <p:nvPicPr>
          <p:cNvPr id="9" name="Picture 2">
            <a:extLst>
              <a:ext uri="{FF2B5EF4-FFF2-40B4-BE49-F238E27FC236}">
                <a16:creationId xmlns:a16="http://schemas.microsoft.com/office/drawing/2014/main" id="{660CB757-9890-A37A-16CF-16FB709C5B71}"/>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22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3381592650"/>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7418905E-5F49-9B4D-6F44-F53E4100154E}"/>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Caratteristiche degli intrapreneurs</a:t>
            </a:r>
          </a:p>
        </p:txBody>
      </p:sp>
      <p:sp>
        <p:nvSpPr>
          <p:cNvPr id="6" name="Textfeld 5">
            <a:extLst>
              <a:ext uri="{FF2B5EF4-FFF2-40B4-BE49-F238E27FC236}">
                <a16:creationId xmlns:a16="http://schemas.microsoft.com/office/drawing/2014/main" id="{B7D49596-F921-C729-1CA2-987A8FCE8B3C}"/>
              </a:ext>
            </a:extLst>
          </p:cNvPr>
          <p:cNvSpPr txBox="1"/>
          <p:nvPr/>
        </p:nvSpPr>
        <p:spPr>
          <a:xfrm>
            <a:off x="1296000" y="2304000"/>
            <a:ext cx="15408000" cy="523220"/>
          </a:xfrm>
          <a:prstGeom prst="rect">
            <a:avLst/>
          </a:prstGeom>
          <a:noFill/>
        </p:spPr>
        <p:txBody>
          <a:bodyPr wrap="square">
            <a:noAutofit/>
          </a:bodyPr>
          <a:lstStyle/>
          <a:p>
            <a:r>
              <a:rPr lang="it-IT"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3.4 Determinati</a:t>
            </a:r>
          </a:p>
        </p:txBody>
      </p:sp>
      <p:pic>
        <p:nvPicPr>
          <p:cNvPr id="9" name="Picture 2">
            <a:extLst>
              <a:ext uri="{FF2B5EF4-FFF2-40B4-BE49-F238E27FC236}">
                <a16:creationId xmlns:a16="http://schemas.microsoft.com/office/drawing/2014/main" id="{4E04FE00-751C-4ECE-32E0-DB0BC0A18DEC}"/>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508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916692133"/>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6805EDF0-437B-2BAB-18B2-90E4E5D377F6}"/>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Caratteristiche degli intrapreneurs</a:t>
            </a:r>
          </a:p>
        </p:txBody>
      </p:sp>
      <p:sp>
        <p:nvSpPr>
          <p:cNvPr id="6" name="Textfeld 5">
            <a:extLst>
              <a:ext uri="{FF2B5EF4-FFF2-40B4-BE49-F238E27FC236}">
                <a16:creationId xmlns:a16="http://schemas.microsoft.com/office/drawing/2014/main" id="{04FCA6A4-123F-5223-5729-A93E4F55A375}"/>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3.5 </a:t>
            </a:r>
            <a:r>
              <a:rPr lang="it-IT"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Dedicati</a:t>
            </a:r>
          </a:p>
        </p:txBody>
      </p:sp>
      <p:pic>
        <p:nvPicPr>
          <p:cNvPr id="9" name="Picture 2">
            <a:extLst>
              <a:ext uri="{FF2B5EF4-FFF2-40B4-BE49-F238E27FC236}">
                <a16:creationId xmlns:a16="http://schemas.microsoft.com/office/drawing/2014/main" id="{D386B011-5A4A-D022-02A8-C9B0E112D604}"/>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50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3450852488"/>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07E6F24D-5C1A-E8EB-7595-48FC0251F8BD}"/>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Caratteristiche degli intrapreneurs</a:t>
            </a:r>
          </a:p>
        </p:txBody>
      </p:sp>
      <p:sp>
        <p:nvSpPr>
          <p:cNvPr id="6" name="Textfeld 5">
            <a:extLst>
              <a:ext uri="{FF2B5EF4-FFF2-40B4-BE49-F238E27FC236}">
                <a16:creationId xmlns:a16="http://schemas.microsoft.com/office/drawing/2014/main" id="{BAAB64BF-291E-2F0E-47FD-CB4BC2E6AB6E}"/>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3.6 </a:t>
            </a:r>
            <a:r>
              <a:rPr lang="it-IT"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Diligenti</a:t>
            </a:r>
          </a:p>
        </p:txBody>
      </p:sp>
      <p:pic>
        <p:nvPicPr>
          <p:cNvPr id="9" name="Picture 2">
            <a:extLst>
              <a:ext uri="{FF2B5EF4-FFF2-40B4-BE49-F238E27FC236}">
                <a16:creationId xmlns:a16="http://schemas.microsoft.com/office/drawing/2014/main" id="{EE6EDAFE-25AA-DFB8-8C51-DBC7DB0FAFC5}"/>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881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3505200" y="3888000"/>
            <a:ext cx="108204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Identificazione degli intrapreneurs</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Unità 4</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255941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8A663DF-3B83-253B-B291-BC273B6C0410}"/>
              </a:ext>
            </a:extLst>
          </p:cNvPr>
          <p:cNvSpPr txBox="1"/>
          <p:nvPr/>
        </p:nvSpPr>
        <p:spPr>
          <a:xfrm>
            <a:off x="1296000" y="2957735"/>
            <a:ext cx="15840000" cy="1261884"/>
          </a:xfrm>
          <a:prstGeom prst="rect">
            <a:avLst/>
          </a:prstGeom>
          <a:noFill/>
        </p:spPr>
        <p:txBody>
          <a:bodyPr wrap="square" rtlCol="0">
            <a:noAutofit/>
          </a:bodyPr>
          <a:lstStyle/>
          <a:p>
            <a:r>
              <a:rPr lang="it-IT" sz="2400" b="1" dirty="0">
                <a:latin typeface="Helvetica Neue" panose="020B0604020202020204" charset="0"/>
                <a:ea typeface="Microsoft Sans Serif" panose="020B0604020202020204" pitchFamily="34" charset="0"/>
                <a:cs typeface="Microsoft Sans Serif" panose="020B0604020202020204" pitchFamily="34" charset="0"/>
              </a:rPr>
              <a:t>Una combinazione di tutte e tre le qualità può essere utilizzata per identificare gli intrapreneurs nella tua organizzazione, ma a seconda dei tuoi sistemi esistenti, i punti 1 e 2 sopra possono richiedere molto tempo per la loro determinazione. </a:t>
            </a:r>
          </a:p>
          <a:p>
            <a:endParaRPr lang="it-IT" sz="2400" b="1" dirty="0">
              <a:latin typeface="Helvetica Neue" panose="020B0604020202020204" charset="0"/>
              <a:ea typeface="Microsoft Sans Serif" panose="020B0604020202020204" pitchFamily="34" charset="0"/>
              <a:cs typeface="Microsoft Sans Serif" panose="020B0604020202020204" pitchFamily="34" charset="0"/>
            </a:endParaRPr>
          </a:p>
          <a:p>
            <a:endParaRPr lang="it-IT" sz="2400" b="1" dirty="0">
              <a:latin typeface="Helvetica Neue" panose="020B0604020202020204" charset="0"/>
              <a:ea typeface="Microsoft Sans Serif" panose="020B0604020202020204" pitchFamily="34" charset="0"/>
              <a:cs typeface="Microsoft Sans Serif" panose="020B0604020202020204" pitchFamily="34" charset="0"/>
            </a:endParaRPr>
          </a:p>
          <a:p>
            <a:endParaRPr lang="en-US" sz="2800" b="1" dirty="0">
              <a:latin typeface="Helvetica Neue" panose="020B0604020202020204" charset="0"/>
              <a:ea typeface="Microsoft Sans Serif" panose="020B0604020202020204" pitchFamily="34" charset="0"/>
              <a:cs typeface="Microsoft Sans Serif" panose="020B0604020202020204" pitchFamily="34" charset="0"/>
            </a:endParaRPr>
          </a:p>
        </p:txBody>
      </p:sp>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4043482077"/>
              </p:ext>
            </p:extLst>
          </p:nvPr>
        </p:nvGraphicFramePr>
        <p:xfrm>
          <a:off x="1296000" y="4211999"/>
          <a:ext cx="15228000" cy="475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no.:3, 4</a:t>
            </a:r>
          </a:p>
        </p:txBody>
      </p:sp>
      <p:sp>
        <p:nvSpPr>
          <p:cNvPr id="5" name="Textfeld 4">
            <a:extLst>
              <a:ext uri="{FF2B5EF4-FFF2-40B4-BE49-F238E27FC236}">
                <a16:creationId xmlns:a16="http://schemas.microsoft.com/office/drawing/2014/main" id="{BEE26179-A38C-D740-23A2-0701D61399A7}"/>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4. Identificazione degli intrapreneurs</a:t>
            </a:r>
          </a:p>
        </p:txBody>
      </p:sp>
    </p:spTree>
    <p:extLst>
      <p:ext uri="{BB962C8B-B14F-4D97-AF65-F5344CB8AC3E}">
        <p14:creationId xmlns:p14="http://schemas.microsoft.com/office/powerpoint/2010/main" val="262552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it-IT" sz="4800" b="1" i="0" u="none" strike="noStrike" kern="1200" cap="none" spc="-114" normalizeH="0" baseline="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Vantaggi dell’intrapreneurship</a:t>
            </a:r>
            <a:endParaRPr kumimoji="0" lang="it-IT" sz="4800" b="1" i="0" u="none" strike="noStrike" kern="1200" cap="none" spc="0" normalizeH="0" baseline="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Unità 5</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527570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a 13">
            <a:extLst>
              <a:ext uri="{FF2B5EF4-FFF2-40B4-BE49-F238E27FC236}">
                <a16:creationId xmlns:a16="http://schemas.microsoft.com/office/drawing/2014/main" id="{E33A6505-33E4-2F6D-7653-18745F255C03}"/>
              </a:ext>
            </a:extLst>
          </p:cNvPr>
          <p:cNvGraphicFramePr/>
          <p:nvPr>
            <p:extLst>
              <p:ext uri="{D42A27DB-BD31-4B8C-83A1-F6EECF244321}">
                <p14:modId xmlns:p14="http://schemas.microsoft.com/office/powerpoint/2010/main" val="4153719068"/>
              </p:ext>
            </p:extLst>
          </p:nvPr>
        </p:nvGraphicFramePr>
        <p:xfrm>
          <a:off x="1296000" y="3384000"/>
          <a:ext cx="15840000" cy="518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uadroTexto 1">
            <a:extLst>
              <a:ext uri="{FF2B5EF4-FFF2-40B4-BE49-F238E27FC236}">
                <a16:creationId xmlns:a16="http://schemas.microsoft.com/office/drawing/2014/main" id="{856A08E6-8AC6-FF97-BF7F-9A32F7CCDBCA}"/>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no.:2, 5</a:t>
            </a:r>
          </a:p>
        </p:txBody>
      </p:sp>
      <p:sp>
        <p:nvSpPr>
          <p:cNvPr id="3" name="Textfeld 2">
            <a:extLst>
              <a:ext uri="{FF2B5EF4-FFF2-40B4-BE49-F238E27FC236}">
                <a16:creationId xmlns:a16="http://schemas.microsoft.com/office/drawing/2014/main" id="{118C8FAF-F521-1FD2-B340-C5296382A4C2}"/>
              </a:ext>
            </a:extLst>
          </p:cNvPr>
          <p:cNvSpPr txBox="1"/>
          <p:nvPr/>
        </p:nvSpPr>
        <p:spPr>
          <a:xfrm>
            <a:off x="1296000" y="1548000"/>
            <a:ext cx="15372000" cy="831600"/>
          </a:xfrm>
          <a:prstGeom prst="rect">
            <a:avLst/>
          </a:prstGeom>
          <a:noFill/>
        </p:spPr>
        <p:txBody>
          <a:bodyPr wrap="square">
            <a:noAutofit/>
          </a:bodyPr>
          <a:lstStyle/>
          <a:p>
            <a:r>
              <a:rPr lang="it-IT" sz="4800" b="1" dirty="0">
                <a:solidFill>
                  <a:srgbClr val="4D94B7"/>
                </a:solidFill>
                <a:latin typeface="Helvetica Neue" panose="020B0604020202020204" charset="0"/>
              </a:rPr>
              <a:t>5. Vantaggi dell’</a:t>
            </a:r>
            <a:r>
              <a:rPr lang="it-IT" sz="4800" b="1" dirty="0" err="1">
                <a:solidFill>
                  <a:srgbClr val="4D94B7"/>
                </a:solidFill>
                <a:latin typeface="Helvetica Neue" panose="020B0604020202020204" charset="0"/>
              </a:rPr>
              <a:t>intrapreneurship</a:t>
            </a:r>
            <a:endParaRPr lang="it-IT" sz="4800" b="1" dirty="0">
              <a:solidFill>
                <a:srgbClr val="4D94B7"/>
              </a:solidFill>
              <a:latin typeface="Helvetica Neue" panose="020B0604020202020204" charset="0"/>
            </a:endParaRPr>
          </a:p>
          <a:p>
            <a:endParaRPr lang="it-IT" sz="4800" b="1" dirty="0">
              <a:solidFill>
                <a:srgbClr val="4D94B7"/>
              </a:solidFill>
              <a:latin typeface="Helvetica Neue" panose="020B0604020202020204" charset="0"/>
            </a:endParaRPr>
          </a:p>
        </p:txBody>
      </p:sp>
    </p:spTree>
    <p:extLst>
      <p:ext uri="{BB962C8B-B14F-4D97-AF65-F5344CB8AC3E}">
        <p14:creationId xmlns:p14="http://schemas.microsoft.com/office/powerpoint/2010/main" val="58810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it-IT"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Indice</a:t>
            </a:r>
          </a:p>
        </p:txBody>
      </p:sp>
      <p:sp>
        <p:nvSpPr>
          <p:cNvPr id="4" name="CuadroTexto 3">
            <a:extLst>
              <a:ext uri="{FF2B5EF4-FFF2-40B4-BE49-F238E27FC236}">
                <a16:creationId xmlns:a16="http://schemas.microsoft.com/office/drawing/2014/main" id="{A274B32F-F100-29AF-B7F1-2A2DB8C12F35}"/>
              </a:ext>
            </a:extLst>
          </p:cNvPr>
          <p:cNvSpPr txBox="1"/>
          <p:nvPr/>
        </p:nvSpPr>
        <p:spPr>
          <a:xfrm>
            <a:off x="1296000" y="3204000"/>
            <a:ext cx="720000" cy="720000"/>
          </a:xfrm>
          <a:prstGeom prst="rect">
            <a:avLst/>
          </a:prstGeom>
          <a:noFill/>
        </p:spPr>
        <p:txBody>
          <a:bodyPr wrap="square" rtlCol="0" anchor="ctr">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a:t>
            </a:r>
          </a:p>
        </p:txBody>
      </p:sp>
      <p:sp>
        <p:nvSpPr>
          <p:cNvPr id="5" name="CuadroTexto 4">
            <a:extLst>
              <a:ext uri="{FF2B5EF4-FFF2-40B4-BE49-F238E27FC236}">
                <a16:creationId xmlns:a16="http://schemas.microsoft.com/office/drawing/2014/main" id="{7FCAD457-82E2-859A-8A2D-7CD00FDBED57}"/>
              </a:ext>
            </a:extLst>
          </p:cNvPr>
          <p:cNvSpPr txBox="1"/>
          <p:nvPr/>
        </p:nvSpPr>
        <p:spPr>
          <a:xfrm>
            <a:off x="1296000" y="4284000"/>
            <a:ext cx="720000" cy="720000"/>
          </a:xfrm>
          <a:prstGeom prst="rect">
            <a:avLst/>
          </a:prstGeom>
          <a:noFill/>
        </p:spPr>
        <p:txBody>
          <a:bodyPr wrap="square" rtlCol="0" anchor="ctr">
            <a:noAutofit/>
          </a:bodyPr>
          <a:lstStyle/>
          <a:p>
            <a:r>
              <a:rPr lang="en-US" sz="4800" b="1" dirty="0">
                <a:solidFill>
                  <a:srgbClr val="78B17A"/>
                </a:solidFill>
                <a:latin typeface="Helvetica Neue" panose="020B0604020202020204" charset="0"/>
                <a:ea typeface="Microsoft Sans Serif" panose="020B0604020202020204" pitchFamily="34" charset="0"/>
                <a:cs typeface="Microsoft Sans Serif" panose="020B0604020202020204" pitchFamily="34" charset="0"/>
              </a:rPr>
              <a:t>2</a:t>
            </a:r>
          </a:p>
        </p:txBody>
      </p:sp>
      <p:sp>
        <p:nvSpPr>
          <p:cNvPr id="6" name="CuadroTexto 5">
            <a:extLst>
              <a:ext uri="{FF2B5EF4-FFF2-40B4-BE49-F238E27FC236}">
                <a16:creationId xmlns:a16="http://schemas.microsoft.com/office/drawing/2014/main" id="{3A11731F-BA87-7733-D8FB-A29587F1C0E9}"/>
              </a:ext>
            </a:extLst>
          </p:cNvPr>
          <p:cNvSpPr txBox="1"/>
          <p:nvPr/>
        </p:nvSpPr>
        <p:spPr>
          <a:xfrm>
            <a:off x="1296000" y="5364000"/>
            <a:ext cx="720000" cy="2304000"/>
          </a:xfrm>
          <a:prstGeom prst="rect">
            <a:avLst/>
          </a:prstGeom>
          <a:noFill/>
        </p:spPr>
        <p:txBody>
          <a:bodyPr wrap="square" rtlCol="0" anchor="ctr">
            <a:noAutofit/>
          </a:bodyPr>
          <a:lstStyle/>
          <a:p>
            <a:r>
              <a:rPr lang="en-US"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a:t>
            </a:r>
          </a:p>
        </p:txBody>
      </p:sp>
      <p:sp>
        <p:nvSpPr>
          <p:cNvPr id="7" name="CuadroTexto 6">
            <a:extLst>
              <a:ext uri="{FF2B5EF4-FFF2-40B4-BE49-F238E27FC236}">
                <a16:creationId xmlns:a16="http://schemas.microsoft.com/office/drawing/2014/main" id="{9D851723-E38E-95AC-BCAE-5BCCA65E341F}"/>
              </a:ext>
            </a:extLst>
          </p:cNvPr>
          <p:cNvSpPr txBox="1"/>
          <p:nvPr/>
        </p:nvSpPr>
        <p:spPr>
          <a:xfrm>
            <a:off x="1944000" y="3204000"/>
            <a:ext cx="5580000" cy="720000"/>
          </a:xfrm>
          <a:prstGeom prst="rect">
            <a:avLst/>
          </a:prstGeom>
          <a:noFill/>
        </p:spPr>
        <p:txBody>
          <a:bodyPr wrap="square" rtlCol="0" anchor="ctr">
            <a:noAutofit/>
          </a:bodyPr>
          <a:lstStyle/>
          <a:p>
            <a:r>
              <a:rPr lang="it-IT" sz="2400" b="1">
                <a:latin typeface="Helvetica Neue" panose="020B0604020202020204" charset="0"/>
                <a:ea typeface="Microsoft Sans Serif" panose="020B0604020202020204" pitchFamily="34" charset="0"/>
                <a:cs typeface="Microsoft Sans Serif" panose="020B0604020202020204" pitchFamily="34" charset="0"/>
              </a:rPr>
              <a:t>Individuazione dell'intrapreneur all'interno dell'organizzazione</a:t>
            </a:r>
          </a:p>
        </p:txBody>
      </p:sp>
      <p:sp>
        <p:nvSpPr>
          <p:cNvPr id="8" name="CuadroTexto 7">
            <a:extLst>
              <a:ext uri="{FF2B5EF4-FFF2-40B4-BE49-F238E27FC236}">
                <a16:creationId xmlns:a16="http://schemas.microsoft.com/office/drawing/2014/main" id="{9D7D5836-64FC-7888-8DAE-0AE7B96A690E}"/>
              </a:ext>
            </a:extLst>
          </p:cNvPr>
          <p:cNvSpPr txBox="1"/>
          <p:nvPr/>
        </p:nvSpPr>
        <p:spPr>
          <a:xfrm>
            <a:off x="1944000" y="4284000"/>
            <a:ext cx="5580000" cy="720000"/>
          </a:xfrm>
          <a:prstGeom prst="rect">
            <a:avLst/>
          </a:prstGeom>
          <a:noFill/>
        </p:spPr>
        <p:txBody>
          <a:bodyPr wrap="square" rtlCol="0" anchor="ctr">
            <a:noAutofit/>
          </a:bodyPr>
          <a:lstStyle/>
          <a:p>
            <a:r>
              <a:rPr lang="it-IT" sz="2400" b="1" dirty="0">
                <a:latin typeface="Helvetica Neue" panose="020B0604020202020204" charset="0"/>
                <a:ea typeface="Microsoft Sans Serif" panose="020B0604020202020204" pitchFamily="34" charset="0"/>
                <a:cs typeface="Microsoft Sans Serif" panose="020B0604020202020204" pitchFamily="34" charset="0"/>
              </a:rPr>
              <a:t>Tratti dell’intraprendenza imprenditoriale</a:t>
            </a:r>
          </a:p>
        </p:txBody>
      </p:sp>
      <p:sp>
        <p:nvSpPr>
          <p:cNvPr id="9" name="CuadroTexto 8">
            <a:extLst>
              <a:ext uri="{FF2B5EF4-FFF2-40B4-BE49-F238E27FC236}">
                <a16:creationId xmlns:a16="http://schemas.microsoft.com/office/drawing/2014/main" id="{90AF0EB2-5420-6545-D4D9-7FE990B98F8D}"/>
              </a:ext>
            </a:extLst>
          </p:cNvPr>
          <p:cNvSpPr txBox="1"/>
          <p:nvPr/>
        </p:nvSpPr>
        <p:spPr>
          <a:xfrm>
            <a:off x="1944000" y="5364000"/>
            <a:ext cx="5580000" cy="2304000"/>
          </a:xfrm>
          <a:prstGeom prst="rect">
            <a:avLst/>
          </a:prstGeom>
          <a:noFill/>
        </p:spPr>
        <p:txBody>
          <a:bodyPr wrap="square" rtlCol="0" anchor="ctr">
            <a:noAutofit/>
          </a:bodyPr>
          <a:lstStyle/>
          <a:p>
            <a:r>
              <a:rPr lang="it-IT" sz="2400" b="1" dirty="0">
                <a:latin typeface="Helvetica Neue" panose="020B0604020202020204" charset="0"/>
                <a:ea typeface="Microsoft Sans Serif" panose="020B0604020202020204" pitchFamily="34" charset="0"/>
                <a:cs typeface="Microsoft Sans Serif" panose="020B0604020202020204" pitchFamily="34" charset="0"/>
              </a:rPr>
              <a:t>Caratteristiche degli intrapreneurs</a:t>
            </a:r>
          </a:p>
        </p:txBody>
      </p:sp>
      <p:sp>
        <p:nvSpPr>
          <p:cNvPr id="2" name="CuadroTexto 5">
            <a:extLst>
              <a:ext uri="{FF2B5EF4-FFF2-40B4-BE49-F238E27FC236}">
                <a16:creationId xmlns:a16="http://schemas.microsoft.com/office/drawing/2014/main" id="{67EEA7A2-B7CB-6963-46CF-EE9BFD87351A}"/>
              </a:ext>
            </a:extLst>
          </p:cNvPr>
          <p:cNvSpPr txBox="1"/>
          <p:nvPr/>
        </p:nvSpPr>
        <p:spPr>
          <a:xfrm>
            <a:off x="1296000" y="7740000"/>
            <a:ext cx="720000" cy="720000"/>
          </a:xfrm>
          <a:prstGeom prst="rect">
            <a:avLst/>
          </a:prstGeom>
          <a:noFill/>
        </p:spPr>
        <p:txBody>
          <a:bodyPr wrap="square" rtlCol="0" anchor="ctr">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4</a:t>
            </a:r>
          </a:p>
        </p:txBody>
      </p:sp>
      <p:sp>
        <p:nvSpPr>
          <p:cNvPr id="25" name="CuadroTexto 8">
            <a:extLst>
              <a:ext uri="{FF2B5EF4-FFF2-40B4-BE49-F238E27FC236}">
                <a16:creationId xmlns:a16="http://schemas.microsoft.com/office/drawing/2014/main" id="{14719CA6-0C5B-14A0-4AF0-801B18639AC8}"/>
              </a:ext>
            </a:extLst>
          </p:cNvPr>
          <p:cNvSpPr txBox="1"/>
          <p:nvPr/>
        </p:nvSpPr>
        <p:spPr>
          <a:xfrm>
            <a:off x="1944000" y="7740000"/>
            <a:ext cx="5580000" cy="720000"/>
          </a:xfrm>
          <a:prstGeom prst="rect">
            <a:avLst/>
          </a:prstGeom>
          <a:noFill/>
        </p:spPr>
        <p:txBody>
          <a:bodyPr wrap="square" rtlCol="0" anchor="ctr">
            <a:noAutofit/>
          </a:bodyPr>
          <a:lstStyle/>
          <a:p>
            <a:r>
              <a:rPr lang="it-IT" sz="2400" b="1" dirty="0">
                <a:latin typeface="Helvetica Neue" panose="020B0604020202020204" charset="0"/>
                <a:ea typeface="Microsoft Sans Serif" panose="020B0604020202020204" pitchFamily="34" charset="0"/>
                <a:cs typeface="Microsoft Sans Serif" panose="020B0604020202020204" pitchFamily="34" charset="0"/>
              </a:rPr>
              <a:t>Identificazione degli intrapreneurs</a:t>
            </a:r>
          </a:p>
        </p:txBody>
      </p:sp>
      <p:sp>
        <p:nvSpPr>
          <p:cNvPr id="33" name="CuadroTexto 5">
            <a:extLst>
              <a:ext uri="{FF2B5EF4-FFF2-40B4-BE49-F238E27FC236}">
                <a16:creationId xmlns:a16="http://schemas.microsoft.com/office/drawing/2014/main" id="{0AA0D774-63F1-2B39-D8C1-E540BC76455A}"/>
              </a:ext>
            </a:extLst>
          </p:cNvPr>
          <p:cNvSpPr txBox="1"/>
          <p:nvPr/>
        </p:nvSpPr>
        <p:spPr>
          <a:xfrm>
            <a:off x="1296000" y="8640000"/>
            <a:ext cx="720000" cy="720000"/>
          </a:xfrm>
          <a:prstGeom prst="rect">
            <a:avLst/>
          </a:prstGeom>
          <a:noFill/>
        </p:spPr>
        <p:txBody>
          <a:bodyPr wrap="square" rtlCol="0" anchor="ctr">
            <a:noAutofit/>
          </a:bodyPr>
          <a:lstStyle/>
          <a:p>
            <a:r>
              <a:rPr lang="en-US" sz="4800" b="1" dirty="0">
                <a:solidFill>
                  <a:srgbClr val="78B17A"/>
                </a:solidFill>
                <a:latin typeface="Helvetica Neue" panose="020B0604020202020204" charset="0"/>
                <a:ea typeface="Microsoft Sans Serif" panose="020B0604020202020204" pitchFamily="34" charset="0"/>
                <a:cs typeface="Microsoft Sans Serif" panose="020B0604020202020204" pitchFamily="34" charset="0"/>
              </a:rPr>
              <a:t>5</a:t>
            </a:r>
          </a:p>
        </p:txBody>
      </p:sp>
      <p:sp>
        <p:nvSpPr>
          <p:cNvPr id="34" name="CuadroTexto 8">
            <a:extLst>
              <a:ext uri="{FF2B5EF4-FFF2-40B4-BE49-F238E27FC236}">
                <a16:creationId xmlns:a16="http://schemas.microsoft.com/office/drawing/2014/main" id="{2D779199-D411-691F-D6A3-358FA1EB9271}"/>
              </a:ext>
            </a:extLst>
          </p:cNvPr>
          <p:cNvSpPr txBox="1"/>
          <p:nvPr/>
        </p:nvSpPr>
        <p:spPr>
          <a:xfrm>
            <a:off x="1944000" y="8640000"/>
            <a:ext cx="5580000" cy="720000"/>
          </a:xfrm>
          <a:prstGeom prst="rect">
            <a:avLst/>
          </a:prstGeom>
          <a:noFill/>
        </p:spPr>
        <p:txBody>
          <a:bodyPr wrap="square" rtlCol="0" anchor="ctr">
            <a:noAutofit/>
          </a:bodyPr>
          <a:lstStyle/>
          <a:p>
            <a:r>
              <a:rPr lang="it-IT" sz="2400" b="1" dirty="0">
                <a:latin typeface="Helvetica Neue" panose="020B0604020202020204" charset="0"/>
                <a:ea typeface="Microsoft Sans Serif" panose="020B0604020202020204" pitchFamily="34" charset="0"/>
                <a:cs typeface="Microsoft Sans Serif" panose="020B0604020202020204" pitchFamily="34" charset="0"/>
              </a:rPr>
              <a:t>Vantaggi </a:t>
            </a:r>
            <a:r>
              <a:rPr lang="ig-NG" sz="2400" b="1" dirty="0">
                <a:latin typeface="Helvetica Neue" panose="020B0604020202020204" charset="0"/>
                <a:ea typeface="Microsoft Sans Serif" panose="020B0604020202020204" pitchFamily="34" charset="0"/>
                <a:cs typeface="Microsoft Sans Serif" panose="020B0604020202020204" pitchFamily="34" charset="0"/>
              </a:rPr>
              <a:t>dell’intrapreneurship</a:t>
            </a:r>
          </a:p>
        </p:txBody>
      </p:sp>
      <p:sp>
        <p:nvSpPr>
          <p:cNvPr id="18" name="Google Shape;88;p2">
            <a:extLst>
              <a:ext uri="{FF2B5EF4-FFF2-40B4-BE49-F238E27FC236}">
                <a16:creationId xmlns:a16="http://schemas.microsoft.com/office/drawing/2014/main" id="{BF6777FB-1FC0-AD8C-2077-504AAA57079A}"/>
              </a:ext>
            </a:extLst>
          </p:cNvPr>
          <p:cNvSpPr/>
          <p:nvPr/>
        </p:nvSpPr>
        <p:spPr>
          <a:xfrm>
            <a:off x="7668000" y="3204000"/>
            <a:ext cx="180000" cy="720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19" name="Google Shape;88;p2">
            <a:extLst>
              <a:ext uri="{FF2B5EF4-FFF2-40B4-BE49-F238E27FC236}">
                <a16:creationId xmlns:a16="http://schemas.microsoft.com/office/drawing/2014/main" id="{7AB18336-07FE-BA61-110F-7460D5E82BF0}"/>
              </a:ext>
            </a:extLst>
          </p:cNvPr>
          <p:cNvSpPr/>
          <p:nvPr/>
        </p:nvSpPr>
        <p:spPr>
          <a:xfrm>
            <a:off x="7668000" y="4284000"/>
            <a:ext cx="180000" cy="720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0" name="Google Shape;88;p2">
            <a:extLst>
              <a:ext uri="{FF2B5EF4-FFF2-40B4-BE49-F238E27FC236}">
                <a16:creationId xmlns:a16="http://schemas.microsoft.com/office/drawing/2014/main" id="{69CC39EE-3958-1E69-8A0B-84969ED70F62}"/>
              </a:ext>
            </a:extLst>
          </p:cNvPr>
          <p:cNvSpPr/>
          <p:nvPr/>
        </p:nvSpPr>
        <p:spPr>
          <a:xfrm>
            <a:off x="7668000" y="5364000"/>
            <a:ext cx="180000" cy="2304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2" name="CuadroTexto 6">
            <a:extLst>
              <a:ext uri="{FF2B5EF4-FFF2-40B4-BE49-F238E27FC236}">
                <a16:creationId xmlns:a16="http://schemas.microsoft.com/office/drawing/2014/main" id="{6131AA0C-295A-CB13-22C0-382C1BE3794E}"/>
              </a:ext>
            </a:extLst>
          </p:cNvPr>
          <p:cNvSpPr txBox="1"/>
          <p:nvPr/>
        </p:nvSpPr>
        <p:spPr>
          <a:xfrm>
            <a:off x="8028000" y="3204000"/>
            <a:ext cx="9000000" cy="720000"/>
          </a:xfrm>
          <a:prstGeom prst="rect">
            <a:avLst/>
          </a:prstGeom>
          <a:noFill/>
        </p:spPr>
        <p:txBody>
          <a:bodyPr wrap="square" rtlCol="0" anchor="ctr">
            <a:noAutofit/>
          </a:bodyPr>
          <a:lstStyle/>
          <a:p>
            <a:pPr>
              <a:spcAft>
                <a:spcPts val="600"/>
              </a:spcAft>
            </a:pPr>
            <a:r>
              <a:rPr lang="it-IT" sz="2400">
                <a:latin typeface="Helvetica Neue" panose="020B0604020202020204" charset="0"/>
                <a:ea typeface="Microsoft Sans Serif" panose="020B0604020202020204" pitchFamily="34" charset="0"/>
                <a:cs typeface="Microsoft Sans Serif" panose="020B0604020202020204" pitchFamily="34" charset="0"/>
              </a:rPr>
              <a:t>1.1 Come incoraggiare l’intrapreneurship?</a:t>
            </a:r>
          </a:p>
        </p:txBody>
      </p:sp>
      <p:sp>
        <p:nvSpPr>
          <p:cNvPr id="23" name="CuadroTexto 6">
            <a:extLst>
              <a:ext uri="{FF2B5EF4-FFF2-40B4-BE49-F238E27FC236}">
                <a16:creationId xmlns:a16="http://schemas.microsoft.com/office/drawing/2014/main" id="{450922AB-8097-D686-E5B2-89124FA0EB4E}"/>
              </a:ext>
            </a:extLst>
          </p:cNvPr>
          <p:cNvSpPr txBox="1"/>
          <p:nvPr/>
        </p:nvSpPr>
        <p:spPr>
          <a:xfrm>
            <a:off x="8028000" y="4284000"/>
            <a:ext cx="9000000" cy="720000"/>
          </a:xfrm>
          <a:prstGeom prst="rect">
            <a:avLst/>
          </a:prstGeom>
          <a:noFill/>
        </p:spPr>
        <p:txBody>
          <a:bodyPr wrap="square" rtlCol="0" anchor="ctr">
            <a:noAutofit/>
          </a:bodyPr>
          <a:lstStyle/>
          <a:p>
            <a:pPr>
              <a:spcAft>
                <a:spcPts val="600"/>
              </a:spcAft>
            </a:pPr>
            <a:r>
              <a:rPr lang="it-IT" sz="2400" dirty="0">
                <a:latin typeface="Helvetica Neue" panose="020B0604020202020204" charset="0"/>
                <a:ea typeface="Microsoft Sans Serif" panose="020B0604020202020204" pitchFamily="34" charset="0"/>
                <a:cs typeface="Microsoft Sans Serif" panose="020B0604020202020204" pitchFamily="34" charset="0"/>
              </a:rPr>
              <a:t>2.1 Parte 1: Innovativo + flessibile</a:t>
            </a:r>
          </a:p>
          <a:p>
            <a:pPr>
              <a:spcAft>
                <a:spcPts val="600"/>
              </a:spcAft>
            </a:pPr>
            <a:r>
              <a:rPr lang="it-IT" sz="2400" dirty="0">
                <a:latin typeface="Helvetica Neue" panose="020B0604020202020204" charset="0"/>
                <a:ea typeface="Microsoft Sans Serif" panose="020B0604020202020204" pitchFamily="34" charset="0"/>
                <a:cs typeface="Microsoft Sans Serif" panose="020B0604020202020204" pitchFamily="34" charset="0"/>
              </a:rPr>
              <a:t>2.2 Parte 2: Intellettualmente curioso + persistente</a:t>
            </a:r>
          </a:p>
        </p:txBody>
      </p:sp>
      <p:sp>
        <p:nvSpPr>
          <p:cNvPr id="24" name="CuadroTexto 6">
            <a:extLst>
              <a:ext uri="{FF2B5EF4-FFF2-40B4-BE49-F238E27FC236}">
                <a16:creationId xmlns:a16="http://schemas.microsoft.com/office/drawing/2014/main" id="{0CAF2332-7BED-F245-B3CB-2CDD3265B87A}"/>
              </a:ext>
            </a:extLst>
          </p:cNvPr>
          <p:cNvSpPr txBox="1"/>
          <p:nvPr/>
        </p:nvSpPr>
        <p:spPr>
          <a:xfrm>
            <a:off x="8028000" y="5364000"/>
            <a:ext cx="9000000" cy="2304000"/>
          </a:xfrm>
          <a:prstGeom prst="rect">
            <a:avLst/>
          </a:prstGeom>
          <a:noFill/>
        </p:spPr>
        <p:txBody>
          <a:bodyPr wrap="square" rtlCol="0" anchor="ctr">
            <a:noAutofit/>
          </a:bodyPr>
          <a:lstStyle/>
          <a:p>
            <a:pPr>
              <a:spcAft>
                <a:spcPts val="400"/>
              </a:spcAft>
            </a:pPr>
            <a:r>
              <a:rPr lang="it-IT" sz="2400" dirty="0">
                <a:latin typeface="Helvetica Neue" panose="020B0604020202020204" charset="0"/>
                <a:ea typeface="Microsoft Sans Serif" panose="020B0604020202020204" pitchFamily="34" charset="0"/>
                <a:cs typeface="Microsoft Sans Serif" panose="020B0604020202020204" pitchFamily="34" charset="0"/>
              </a:rPr>
              <a:t>3.1 Dinamici</a:t>
            </a:r>
          </a:p>
          <a:p>
            <a:pPr>
              <a:spcAft>
                <a:spcPts val="400"/>
              </a:spcAft>
            </a:pPr>
            <a:r>
              <a:rPr lang="it-IT" sz="2400" dirty="0">
                <a:latin typeface="Helvetica Neue" panose="020B0604020202020204" charset="0"/>
                <a:ea typeface="Microsoft Sans Serif" panose="020B0604020202020204" pitchFamily="34" charset="0"/>
                <a:cs typeface="Microsoft Sans Serif" panose="020B0604020202020204" pitchFamily="34" charset="0"/>
              </a:rPr>
              <a:t>3.2 Sviluppatori di idee</a:t>
            </a:r>
          </a:p>
          <a:p>
            <a:pPr>
              <a:spcAft>
                <a:spcPts val="400"/>
              </a:spcAft>
            </a:pPr>
            <a:r>
              <a:rPr lang="it-IT" sz="2400" dirty="0">
                <a:latin typeface="Helvetica Neue" panose="020B0604020202020204" charset="0"/>
                <a:ea typeface="Microsoft Sans Serif" panose="020B0604020202020204" pitchFamily="34" charset="0"/>
                <a:cs typeface="Microsoft Sans Serif" panose="020B0604020202020204" pitchFamily="34" charset="0"/>
              </a:rPr>
              <a:t>3.3 Fattori di cambiamento</a:t>
            </a:r>
          </a:p>
          <a:p>
            <a:pPr>
              <a:spcAft>
                <a:spcPts val="400"/>
              </a:spcAft>
            </a:pPr>
            <a:r>
              <a:rPr lang="it-IT" sz="2400" dirty="0">
                <a:latin typeface="Helvetica Neue" panose="020B0604020202020204" charset="0"/>
                <a:ea typeface="Microsoft Sans Serif" panose="020B0604020202020204" pitchFamily="34" charset="0"/>
                <a:cs typeface="Microsoft Sans Serif" panose="020B0604020202020204" pitchFamily="34" charset="0"/>
              </a:rPr>
              <a:t>3.4 Determinati</a:t>
            </a:r>
          </a:p>
          <a:p>
            <a:pPr>
              <a:spcAft>
                <a:spcPts val="400"/>
              </a:spcAft>
            </a:pPr>
            <a:r>
              <a:rPr lang="it-IT" sz="2400" dirty="0">
                <a:latin typeface="Helvetica Neue" panose="020B0604020202020204" charset="0"/>
                <a:ea typeface="Microsoft Sans Serif" panose="020B0604020202020204" pitchFamily="34" charset="0"/>
                <a:cs typeface="Microsoft Sans Serif" panose="020B0604020202020204" pitchFamily="34" charset="0"/>
              </a:rPr>
              <a:t>3.5 Dedicati</a:t>
            </a:r>
          </a:p>
          <a:p>
            <a:pPr>
              <a:spcAft>
                <a:spcPts val="400"/>
              </a:spcAft>
            </a:pPr>
            <a:r>
              <a:rPr lang="it-IT" sz="2400" dirty="0">
                <a:latin typeface="Helvetica Neue" panose="020B0604020202020204" charset="0"/>
                <a:ea typeface="Microsoft Sans Serif" panose="020B0604020202020204" pitchFamily="34" charset="0"/>
                <a:cs typeface="Microsoft Sans Serif" panose="020B0604020202020204" pitchFamily="34" charset="0"/>
              </a:rPr>
              <a:t>3.6. Diligenti</a:t>
            </a:r>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352425" indent="-352425">
              <a:defRPr/>
            </a:pPr>
            <a:r>
              <a:rPr lang="it-IT" altLang="es-ES" sz="2400" b="1" dirty="0">
                <a:latin typeface="Helvetica Neue" panose="020B0604020202020204" charset="0"/>
                <a:ea typeface="Microsoft Sans Serif" panose="020B0604020202020204" pitchFamily="34" charset="0"/>
                <a:cs typeface="Microsoft Sans Serif" panose="020B0604020202020204" pitchFamily="34" charset="0"/>
              </a:rPr>
              <a:t>3. Quale delle seguenti non è una caratteristica dell’intrapreneur?</a:t>
            </a: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Diligente</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Non organizzato</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Determinato</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352425" indent="-352425">
              <a:defRPr/>
            </a:pPr>
            <a:r>
              <a:rPr lang="it-IT" altLang="es-ES" sz="2400" b="1" dirty="0">
                <a:latin typeface="Helvetica Neue" panose="020B0604020202020204" charset="0"/>
                <a:ea typeface="Microsoft Sans Serif" panose="020B0604020202020204" pitchFamily="34" charset="0"/>
                <a:cs typeface="Microsoft Sans Serif" panose="020B0604020202020204" pitchFamily="34" charset="0"/>
              </a:rPr>
              <a:t>4. Cosa deve essere evidente/necessario per un intrapreneur per prosperare nel suo lavoro?</a:t>
            </a: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Cultura aziendale incoraggiante </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Verifiche e controlli rigorosi</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Manager disinteressati</a:t>
            </a:r>
          </a:p>
          <a:p>
            <a:pPr marL="342900" indent="-342900">
              <a:buBlip>
                <a:blip r:embed="rId2"/>
              </a:buBlip>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740000"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Testa le tue conoscenze!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8100000" cy="954107"/>
          </a:xfrm>
          <a:prstGeom prst="rect">
            <a:avLst/>
          </a:prstGeom>
          <a:noFill/>
        </p:spPr>
        <p:txBody>
          <a:bodyPr wrap="square" rtlCol="0">
            <a:noAutofit/>
          </a:bodyPr>
          <a:lstStyle/>
          <a:p>
            <a:r>
              <a:rPr lang="it-IT"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Si prega di rispondere alle seguenti domande:</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AutoNum type="arabicPeriod"/>
              <a:tabLst>
                <a:tab pos="96838" algn="l"/>
              </a:tabLst>
              <a:defRPr/>
            </a:pPr>
            <a:r>
              <a:rPr lang="it-IT" altLang="es-ES" sz="2400" b="1" dirty="0">
                <a:latin typeface="Helvetica Neue" panose="020B0604020202020204" charset="0"/>
                <a:ea typeface="Microsoft Sans Serif" panose="020B0604020202020204" pitchFamily="34" charset="0"/>
                <a:cs typeface="Microsoft Sans Serif" panose="020B0604020202020204" pitchFamily="34" charset="0"/>
              </a:rPr>
              <a:t>Un intrapreneur non è...</a:t>
            </a: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Innovativo</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Curioso dal punto di vista intellettuale</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Testardo</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352425" indent="-352425">
              <a:defRPr/>
            </a:pPr>
            <a:r>
              <a:rPr lang="it-IT" altLang="es-ES" sz="2400" b="1" dirty="0">
                <a:latin typeface="Helvetica Neue" panose="020B0604020202020204" charset="0"/>
                <a:ea typeface="Microsoft Sans Serif" panose="020B0604020202020204" pitchFamily="34" charset="0"/>
                <a:cs typeface="Microsoft Sans Serif" panose="020B0604020202020204" pitchFamily="34" charset="0"/>
              </a:rPr>
              <a:t>5. Cosa non si deve fare per alimentare l’intrapreneurship in un’organizzazione?</a:t>
            </a: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Creare flessibilità nell’organizzazione</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Aiutare I dipendenti a usare la loro creatività</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Scoraggiare i dipendenti che fanno sentire la propria voce</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352425" indent="-352425">
              <a:defRPr/>
            </a:pPr>
            <a:r>
              <a:rPr lang="it-IT" altLang="es-ES" sz="2400" b="1" dirty="0">
                <a:latin typeface="Helvetica Neue" panose="020B0604020202020204" charset="0"/>
                <a:ea typeface="Microsoft Sans Serif" panose="020B0604020202020204" pitchFamily="34" charset="0"/>
                <a:cs typeface="Microsoft Sans Serif" panose="020B0604020202020204" pitchFamily="34" charset="0"/>
              </a:rPr>
              <a:t>2. Qual è il punto in comune tra un imprenditore e un intrapreneur?</a:t>
            </a: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Si basa sul pensiero innovativo</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 Hanno il supporto </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Dipendono dal proprio capitale</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352425" indent="-352425">
              <a:defRPr/>
            </a:pPr>
            <a:r>
              <a:rPr lang="it-IT" altLang="es-ES" sz="2400" b="1" dirty="0">
                <a:latin typeface="Helvetica Neue" panose="020B0604020202020204" charset="0"/>
                <a:ea typeface="Microsoft Sans Serif" panose="020B0604020202020204" pitchFamily="34" charset="0"/>
                <a:cs typeface="Microsoft Sans Serif" panose="020B0604020202020204" pitchFamily="34" charset="0"/>
              </a:rPr>
              <a:t>3. Quale delle seguenti non è una caratteristica dell’intrapreneur?</a:t>
            </a: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Diligente</a:t>
            </a:r>
          </a:p>
          <a:p>
            <a:pPr marL="342900" indent="-342900">
              <a:buBlip>
                <a:blip r:embed="rId2"/>
              </a:buBlip>
              <a:defRPr/>
            </a:pP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Non organizzato</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Determinato</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352425" indent="-352425">
              <a:defRPr/>
            </a:pPr>
            <a:r>
              <a:rPr lang="it-IT" altLang="es-ES" sz="2400" b="1" dirty="0">
                <a:latin typeface="Helvetica Neue" panose="020B0604020202020204" charset="0"/>
                <a:ea typeface="Microsoft Sans Serif" panose="020B0604020202020204" pitchFamily="34" charset="0"/>
                <a:cs typeface="Microsoft Sans Serif" panose="020B0604020202020204" pitchFamily="34" charset="0"/>
              </a:rPr>
              <a:t>4. Cosa deve essere evidente/necessario per un intrapreneur per prosperare nel suo lavoro?</a:t>
            </a: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Cultura aziendale incoraggiante</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Verifiche e controlli rigorosi</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Manager disinteressati</a:t>
            </a:r>
          </a:p>
          <a:p>
            <a:pPr marL="342900" indent="-342900">
              <a:buBlip>
                <a:blip r:embed="rId2"/>
              </a:buBlip>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848000"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Testa le tue conoscenze!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Soluzioni:</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AutoNum type="arabicPeriod"/>
              <a:tabLst>
                <a:tab pos="96838" algn="l"/>
              </a:tabLst>
              <a:defRPr/>
            </a:pPr>
            <a:r>
              <a:rPr lang="it-IT" altLang="es-ES" sz="2400" b="1" dirty="0">
                <a:latin typeface="Helvetica Neue" panose="020B0604020202020204" charset="0"/>
                <a:ea typeface="Microsoft Sans Serif" panose="020B0604020202020204" pitchFamily="34" charset="0"/>
                <a:cs typeface="Microsoft Sans Serif" panose="020B0604020202020204" pitchFamily="34" charset="0"/>
              </a:rPr>
              <a:t>Un intrapreneur non è...</a:t>
            </a: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Innovativo</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Curioso dal punto di vista intellettuale</a:t>
            </a:r>
          </a:p>
          <a:p>
            <a:pPr marL="342900" indent="-342900">
              <a:buBlip>
                <a:blip r:embed="rId2"/>
              </a:buBlip>
              <a:defRPr/>
            </a:pP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Testardo</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352425" indent="-352425">
              <a:defRPr/>
            </a:pPr>
            <a:r>
              <a:rPr lang="it-IT" altLang="es-ES" sz="2400" b="1" dirty="0">
                <a:latin typeface="Helvetica Neue" panose="020B0604020202020204" charset="0"/>
                <a:ea typeface="Microsoft Sans Serif" panose="020B0604020202020204" pitchFamily="34" charset="0"/>
                <a:cs typeface="Microsoft Sans Serif" panose="020B0604020202020204" pitchFamily="34" charset="0"/>
              </a:rPr>
              <a:t>5. Cosa non si deve fare per alimentare l’intrapreneurship in un’organizzazione?</a:t>
            </a: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Creare flessibilità nell’organizzazione</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Aiutare I dipendenti a usare la loro creatività sul lavoro</a:t>
            </a:r>
          </a:p>
          <a:p>
            <a:pPr marL="342900" indent="-342900">
              <a:buBlip>
                <a:blip r:embed="rId2"/>
              </a:buBlip>
              <a:defRPr/>
            </a:pP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Scoraggiare i dipendenti che fanno sentire la propria voce</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352425" indent="-352425">
              <a:defRPr/>
            </a:pPr>
            <a:r>
              <a:rPr lang="it-IT" altLang="es-ES" sz="2400" b="1" dirty="0">
                <a:latin typeface="Helvetica Neue" panose="020B0604020202020204" charset="0"/>
                <a:ea typeface="Microsoft Sans Serif" panose="020B0604020202020204" pitchFamily="34" charset="0"/>
                <a:cs typeface="Microsoft Sans Serif" panose="020B0604020202020204" pitchFamily="34" charset="0"/>
              </a:rPr>
              <a:t>2. Qual è il punto in comune tra un imprenditore e un intrapreneur?</a:t>
            </a: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Si basa sul pensiero innovativo</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Hanno il supporto dell’organizzazione</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Dipendono dal proprio capitale</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660035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4267200"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Riassumendo</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522000"/>
          </a:xfrm>
          <a:prstGeom prst="rect">
            <a:avLst/>
          </a:prstGeom>
          <a:noFill/>
        </p:spPr>
        <p:txBody>
          <a:bodyPr wrap="square">
            <a:noAutofit/>
          </a:bodyPr>
          <a:lstStyle/>
          <a:p>
            <a:pPr algn="just"/>
            <a:r>
              <a:rPr lang="it-IT"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Ben fatto! Ora sai di più su:</a:t>
            </a:r>
          </a:p>
          <a:p>
            <a:pPr algn="just"/>
            <a:endParaRPr lang="it-IT"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97ABEDAC-B012-C9AF-4C66-0E4016E0AD5F}"/>
              </a:ext>
            </a:extLst>
          </p:cNvPr>
          <p:cNvSpPr txBox="1"/>
          <p:nvPr/>
        </p:nvSpPr>
        <p:spPr>
          <a:xfrm>
            <a:off x="1296000" y="338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Font typeface="Arial"/>
              <a:buBlip>
                <a:blip r:embed="rId3"/>
              </a:buBlip>
            </a:pPr>
            <a:r>
              <a:rPr lang="en-US"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rPr>
              <a:t>La differenza fra intrapreneur – imprenditore</a:t>
            </a:r>
          </a:p>
          <a:p>
            <a:pPr marL="542925" indent="-542925">
              <a:spcAft>
                <a:spcPts val="1800"/>
              </a:spcAft>
              <a:buClr>
                <a:srgbClr val="000000"/>
              </a:buClr>
              <a:buBlip>
                <a:blip r:embed="rId3"/>
              </a:buBlip>
            </a:pPr>
            <a:r>
              <a:rPr lang="en-US" sz="2400" dirty="0">
                <a:latin typeface="Helvetica Neue" panose="020B0604020202020204" charset="0"/>
                <a:ea typeface="Microsoft Sans Serif" panose="020B0604020202020204" pitchFamily="34" charset="0"/>
                <a:cs typeface="Microsoft Sans Serif" panose="020B0604020202020204" pitchFamily="34" charset="0"/>
              </a:rPr>
              <a:t>Scoperta delle menti intraprendenti</a:t>
            </a:r>
          </a:p>
          <a:p>
            <a:pPr marL="542925" indent="-542925">
              <a:spcAft>
                <a:spcPts val="1800"/>
              </a:spcAft>
              <a:buClr>
                <a:srgbClr val="000000"/>
              </a:buClr>
              <a:buBlip>
                <a:blip r:embed="rId3"/>
              </a:buBlip>
            </a:pPr>
            <a:r>
              <a:rPr lang="en-US" sz="2400" dirty="0">
                <a:latin typeface="Helvetica Neue" panose="020B0604020202020204" charset="0"/>
                <a:ea typeface="Microsoft Sans Serif" panose="020B0604020202020204" pitchFamily="34" charset="0"/>
                <a:cs typeface="Microsoft Sans Serif" panose="020B0604020202020204" pitchFamily="34" charset="0"/>
              </a:rPr>
              <a:t>Caratteristiche degli intrapreneurs</a:t>
            </a:r>
          </a:p>
        </p:txBody>
      </p:sp>
    </p:spTree>
    <p:extLst>
      <p:ext uri="{BB962C8B-B14F-4D97-AF65-F5344CB8AC3E}">
        <p14:creationId xmlns:p14="http://schemas.microsoft.com/office/powerpoint/2010/main" val="3258165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85716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b="1" dirty="0">
                <a:solidFill>
                  <a:srgbClr val="4D94B7"/>
                </a:solidFill>
                <a:latin typeface="Helvetica Neue" panose="020B0604020202020204" charset="0"/>
                <a:ea typeface="Helvetica Neue"/>
                <a:cs typeface="Helvetica Neue"/>
                <a:sym typeface="Helvetica Neue"/>
              </a:rPr>
              <a:t>Bibliografia</a:t>
            </a:r>
            <a:endParaRPr lang="en-US" dirty="0">
              <a:latin typeface="Helvetica Neue" panose="020B0604020202020204" charset="0"/>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Franks, K. (2020). Discovering &amp; developing intrapreneurs. Moore. Retrieved November 11, 2022, from https://www.moore-global.com/intelligence/articles/discovering-developing-intrapreneurs </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Hobcraft, P. (2016). Exploring the intrapreneurial way in large organizations. The HYPE Innovation Blog. Retrieved November 11, 2022, from https://blog.hypeinnovation.com/exploring-the-intrapreneurial-way-in-large-organizations</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Kennedy, J. (2016). How to identify the intrapreneurs in your organization. Academy for Corporate Entrepreneurship (AfCE). Retrieved November 11, 2022, from https://www.afce.co/how-to-identify-intrapreneurs/</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Teza, J. (n.d.). The 6 steps to becoming an intrapreneur. University of San Diego Online Degrees. Retrieved November 11, 2022, from https://onlinedegrees.sandiego.edu/how-to-become-an-intrapreneur/</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Vogel, P., Kurak, M., &amp; McTeague, L. (2018). Building an intrapreneurial organization. IMD business school for management and leadership courses. Retrieved November 11, 2022, from https://www.imd.org/research-knowledge/articles/building-an-intrapreneurial-organization/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72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Grazie!</a:t>
            </a:r>
            <a:endParaRPr kumimoji="0" lang="en-US" sz="72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12000" y="5652000"/>
            <a:ext cx="2628000" cy="972000"/>
          </a:xfrm>
          <a:prstGeom prst="rect">
            <a:avLst/>
          </a:prstGeom>
          <a:noFill/>
        </p:spPr>
        <p:txBody>
          <a:bodyPr wrap="square">
            <a:noAutofit/>
          </a:bodyPr>
          <a:lstStyle/>
          <a:p>
            <a:pPr algn="ctr"/>
            <a:r>
              <a:rPr lang="en-US"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3361031"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Obiettivi</a:t>
            </a:r>
            <a:endParaRPr lang="en-US"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r>
              <a:rPr lang="it-IT"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Alla fine di questo modulo sarai in grado di:</a:t>
            </a:r>
          </a:p>
          <a:p>
            <a:pPr algn="just"/>
            <a:endParaRPr lang="it-IT"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17DDC62A-C94F-EAC6-D9EB-B1D1CE053AB8}"/>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Font typeface="Arial"/>
              <a:buBlip>
                <a:blip r:embed="rId3"/>
              </a:buBlip>
            </a:pPr>
            <a:r>
              <a:rPr lang="en-US"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rPr>
              <a:t>Incoraggiare i dipendenti all’intrapreneurship</a:t>
            </a:r>
          </a:p>
          <a:p>
            <a:pPr marL="542925" indent="-542925">
              <a:spcAft>
                <a:spcPts val="1800"/>
              </a:spcAft>
              <a:buClr>
                <a:srgbClr val="000000"/>
              </a:buClr>
              <a:buBlip>
                <a:blip r:embed="rId3"/>
              </a:buBlip>
            </a:pPr>
            <a:r>
              <a:rPr lang="it-IT" sz="2400" dirty="0">
                <a:latin typeface="Helvetica Neue" panose="020B0604020202020204" charset="0"/>
                <a:ea typeface="Microsoft Sans Serif" panose="020B0604020202020204" pitchFamily="34" charset="0"/>
                <a:cs typeface="Microsoft Sans Serif" panose="020B0604020202020204" pitchFamily="34" charset="0"/>
              </a:rPr>
              <a:t>Scoprire di più sui tratti e sui benefici dell’intraprendenza</a:t>
            </a:r>
          </a:p>
          <a:p>
            <a:pPr marL="542925" indent="-542925">
              <a:spcAft>
                <a:spcPts val="1800"/>
              </a:spcAft>
              <a:buClr>
                <a:srgbClr val="000000"/>
              </a:buClr>
              <a:buBlip>
                <a:blip r:embed="rId3"/>
              </a:buBlip>
            </a:pPr>
            <a:r>
              <a:rPr lang="it-IT" sz="2400" dirty="0">
                <a:latin typeface="Helvetica Neue" panose="020B0604020202020204" charset="0"/>
                <a:ea typeface="Microsoft Sans Serif" panose="020B0604020202020204" pitchFamily="34" charset="0"/>
                <a:cs typeface="Microsoft Sans Serif" panose="020B0604020202020204" pitchFamily="34" charset="0"/>
              </a:rPr>
              <a:t>Riconoscere i possibili intrapreneurs all’interno dell’organizzazione</a:t>
            </a: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it-IT"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r>
              <a:rPr kumimoji="0" lang="it-IT" sz="42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Individuazione dell’</a:t>
            </a:r>
            <a:r>
              <a:rPr kumimoji="0" lang="it-IT" sz="4200" b="1" i="0" u="none" strike="noStrike" kern="1200" cap="none" spc="-114" normalizeH="0" baseline="0" dirty="0" err="1">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intrapreneur</a:t>
            </a:r>
            <a:r>
              <a:rPr kumimoji="0" lang="it-IT" sz="42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all’interno dell’organizzazione</a:t>
            </a:r>
          </a:p>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endParaRPr kumimoji="0" lang="it-IT"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endParaRPr kumimoji="0" lang="it-IT"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Unità 1</a:t>
            </a:r>
            <a:endParaRPr kumimoji="0" lang="it-IT"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1015663"/>
          </a:xfrm>
          <a:prstGeom prst="rect">
            <a:avLst/>
          </a:prstGeom>
          <a:noFill/>
        </p:spPr>
        <p:txBody>
          <a:bodyPr wrap="square">
            <a:noAutofit/>
          </a:bodyPr>
          <a:lstStyle/>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1.1 Come incoraggiare l’intrapreneurship?</a:t>
            </a:r>
          </a:p>
        </p:txBody>
      </p:sp>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3384000"/>
            <a:ext cx="15840000" cy="612000"/>
          </a:xfrm>
          <a:prstGeom prst="rect">
            <a:avLst/>
          </a:prstGeom>
          <a:noFill/>
        </p:spPr>
        <p:txBody>
          <a:bodyPr wrap="square" rtlCol="0">
            <a:noAutofit/>
          </a:bodyPr>
          <a:lstStyle/>
          <a:p>
            <a:r>
              <a:rPr lang="it-IT" sz="2400" b="1" dirty="0">
                <a:latin typeface="Helvetica Neue" panose="020B0604020202020204" charset="0"/>
                <a:ea typeface="Microsoft Sans Serif" panose="020B0604020202020204" pitchFamily="34" charset="0"/>
                <a:cs typeface="Microsoft Sans Serif" panose="020B0604020202020204" pitchFamily="34" charset="0"/>
              </a:rPr>
              <a:t>Un'organizzazione dovrebbe cercare modi per incoraggiare comportamenti creativi nel suo ambiente:</a:t>
            </a:r>
          </a:p>
          <a:p>
            <a:endParaRPr lang="it-IT"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840000" cy="4031873"/>
          </a:xfrm>
          <a:prstGeom prst="rect">
            <a:avLst/>
          </a:prstGeom>
          <a:noFill/>
        </p:spPr>
        <p:txBody>
          <a:bodyPr wrap="square" rtlCol="0">
            <a:noAutofit/>
          </a:bodyPr>
          <a:lstStyle/>
          <a:p>
            <a:r>
              <a:rPr lang="it-IT" sz="2400" dirty="0">
                <a:latin typeface="Helvetica Neue" panose="020B0604020202020204" charset="0"/>
              </a:rPr>
              <a:t>Per raggiungere questo obiettivo, ai dipendenti può essere data maggiore flessibilità per "sperimentare" il modo in cui affrontano i progetti sotto una cultura implicita. Oppure, potrebbe crearsi un ambiente più apertamente controllato in cui sono attivamente incoraggiati ad innovare, come:</a:t>
            </a:r>
          </a:p>
          <a:p>
            <a:endParaRPr lang="it-IT" sz="2400" dirty="0">
              <a:latin typeface="Helvetica Neue" panose="020B0604020202020204" charset="0"/>
            </a:endParaRPr>
          </a:p>
          <a:p>
            <a:pPr marL="571500" indent="-571500">
              <a:spcAft>
                <a:spcPts val="1200"/>
              </a:spcAft>
              <a:buBlip>
                <a:blip r:embed="rId2"/>
              </a:buBlip>
            </a:pPr>
            <a:r>
              <a:rPr lang="it-IT" sz="2400" dirty="0">
                <a:latin typeface="Helvetica Neue" panose="020B0604020202020204" charset="0"/>
              </a:rPr>
              <a:t>Flussi di idee in cui vengono mostrati disegni o concetti</a:t>
            </a:r>
          </a:p>
          <a:p>
            <a:pPr marL="571500" indent="-571500">
              <a:spcAft>
                <a:spcPts val="1200"/>
              </a:spcAft>
              <a:buBlip>
                <a:blip r:embed="rId2"/>
              </a:buBlip>
            </a:pPr>
            <a:r>
              <a:rPr lang="it-IT" sz="2400" dirty="0">
                <a:latin typeface="Helvetica Neue" panose="020B0604020202020204" charset="0"/>
              </a:rPr>
              <a:t>Sprint rapidi di risoluzione dei problemi di progettazione nello spirito di un hackathon</a:t>
            </a:r>
          </a:p>
          <a:p>
            <a:pPr marL="571500" indent="-571500">
              <a:spcAft>
                <a:spcPts val="1200"/>
              </a:spcAft>
              <a:buBlip>
                <a:blip r:embed="rId2"/>
              </a:buBlip>
            </a:pPr>
            <a:r>
              <a:rPr lang="it-IT" sz="2400" dirty="0">
                <a:latin typeface="Helvetica Neue" panose="020B0604020202020204" charset="0"/>
              </a:rPr>
              <a:t>Tener conto dei fondi sandbox per guadagnare tempo o impiegare collaboratori per costruire prototipi</a:t>
            </a:r>
          </a:p>
          <a:p>
            <a:pPr marL="571500" indent="-571500">
              <a:spcAft>
                <a:spcPts val="1200"/>
              </a:spcAft>
              <a:buBlip>
                <a:blip r:embed="rId2"/>
              </a:buBlip>
            </a:pPr>
            <a:r>
              <a:rPr lang="it-IT" sz="2400" dirty="0">
                <a:latin typeface="Helvetica Neue" panose="020B0604020202020204" charset="0"/>
              </a:rPr>
              <a:t>Riservare un po’ di tempo per l'innovazione e il lavoro su progetti collaterali</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4</a:t>
            </a:r>
          </a:p>
        </p:txBody>
      </p:sp>
      <p:sp>
        <p:nvSpPr>
          <p:cNvPr id="7" name="Textfeld 6">
            <a:extLst>
              <a:ext uri="{FF2B5EF4-FFF2-40B4-BE49-F238E27FC236}">
                <a16:creationId xmlns:a16="http://schemas.microsoft.com/office/drawing/2014/main" id="{AA71FA6F-8A44-1881-D00F-99F1B7E5CFA4}"/>
              </a:ext>
            </a:extLst>
          </p:cNvPr>
          <p:cNvSpPr txBox="1"/>
          <p:nvPr/>
        </p:nvSpPr>
        <p:spPr>
          <a:xfrm>
            <a:off x="1296000" y="1548000"/>
            <a:ext cx="15372000" cy="831600"/>
          </a:xfrm>
          <a:prstGeom prst="rect">
            <a:avLst/>
          </a:prstGeom>
          <a:noFill/>
        </p:spPr>
        <p:txBody>
          <a:bodyPr wrap="square">
            <a:noAutofit/>
          </a:bodyPr>
          <a:lstStyle/>
          <a:p>
            <a:r>
              <a:rPr lang="it-IT" sz="3800" b="1" dirty="0">
                <a:solidFill>
                  <a:srgbClr val="4D94B7"/>
                </a:solidFill>
                <a:latin typeface="Helvetica Neue" panose="020B0604020202020204" charset="0"/>
              </a:rPr>
              <a:t>1. Individuazione dell’</a:t>
            </a:r>
            <a:r>
              <a:rPr lang="it-IT" sz="3800" b="1" dirty="0" err="1">
                <a:solidFill>
                  <a:srgbClr val="4D94B7"/>
                </a:solidFill>
                <a:latin typeface="Helvetica Neue" panose="020B0604020202020204" charset="0"/>
              </a:rPr>
              <a:t>intrapreneur</a:t>
            </a:r>
            <a:r>
              <a:rPr lang="it-IT" sz="3800" b="1" dirty="0">
                <a:solidFill>
                  <a:srgbClr val="4D94B7"/>
                </a:solidFill>
                <a:latin typeface="Helvetica Neue" panose="020B0604020202020204" charset="0"/>
              </a:rPr>
              <a:t> all’interno dell’organizzazione</a:t>
            </a:r>
          </a:p>
          <a:p>
            <a:endParaRPr lang="it-IT" sz="4800" b="1" dirty="0">
              <a:solidFill>
                <a:srgbClr val="4D94B7"/>
              </a:solidFill>
              <a:latin typeface="Helvetica Neue" panose="020B0604020202020204" charset="0"/>
            </a:endParaRPr>
          </a:p>
          <a:p>
            <a:endParaRPr lang="it-IT" sz="4800" b="1" dirty="0">
              <a:solidFill>
                <a:srgbClr val="4D94B7"/>
              </a:solidFill>
              <a:latin typeface="Helvetica Neue" panose="020B0604020202020204" charset="0"/>
            </a:endParaRPr>
          </a:p>
        </p:txBody>
      </p:sp>
      <p:sp>
        <p:nvSpPr>
          <p:cNvPr id="10" name="Textfeld 9">
            <a:extLst>
              <a:ext uri="{FF2B5EF4-FFF2-40B4-BE49-F238E27FC236}">
                <a16:creationId xmlns:a16="http://schemas.microsoft.com/office/drawing/2014/main" id="{4F9851CA-75B9-FE63-2C0E-C4576A9289EA}"/>
              </a:ext>
            </a:extLst>
          </p:cNvPr>
          <p:cNvSpPr txBox="1"/>
          <p:nvPr/>
        </p:nvSpPr>
        <p:spPr>
          <a:xfrm>
            <a:off x="1296000" y="2304000"/>
            <a:ext cx="15408000" cy="523220"/>
          </a:xfrm>
          <a:prstGeom prst="rect">
            <a:avLst/>
          </a:prstGeom>
          <a:noFill/>
        </p:spPr>
        <p:txBody>
          <a:bodyPr wrap="square">
            <a:noAutofit/>
          </a:bodyPr>
          <a:lstStyle/>
          <a:p>
            <a:r>
              <a:rPr lang="it-IT"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1.1 Come incoraggiare l’</a:t>
            </a:r>
            <a:r>
              <a:rPr lang="it-IT" sz="2800" b="1" dirty="0" err="1">
                <a:solidFill>
                  <a:srgbClr val="AED633"/>
                </a:solidFill>
                <a:effectLst/>
                <a:latin typeface="Helvetica Neue" panose="020B0604020202020204" charset="0"/>
                <a:ea typeface="Calibri" panose="020F0502020204030204" pitchFamily="34" charset="0"/>
                <a:cs typeface="Times New Roman" panose="02020603050405020304" pitchFamily="18" charset="0"/>
              </a:rPr>
              <a:t>intrapreneurship</a:t>
            </a:r>
            <a:r>
              <a:rPr lang="it-IT"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it-IT" sz="4800" b="1" i="0" u="none" strike="noStrike" kern="1200" cap="none" spc="-114" normalizeH="0" baseline="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Tratti </a:t>
            </a:r>
            <a:r>
              <a:rPr lang="it-IT" sz="4800" b="1" spc="-114">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dell’intraprendenza imprenditoriale</a:t>
            </a:r>
            <a:endParaRPr kumimoji="0" lang="it-IT" sz="4800" b="1" i="0" u="none" strike="noStrike" kern="1200" cap="none" spc="0" normalizeH="0" baseline="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6000" b="1" spc="-114">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Unità 2</a:t>
            </a:r>
            <a:endParaRPr kumimoji="0" lang="it-IT" sz="6000" b="1" i="0" u="none" strike="noStrike" kern="1200" cap="none" spc="0"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2.1 Parte 1: Innovativo</a:t>
            </a:r>
            <a:r>
              <a:rPr lang="it-IT" sz="2800" b="1" spc="-114">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 flessibile</a:t>
            </a:r>
            <a:endParaRPr kumimoji="0" lang="it-IT" sz="2800" b="1" i="0" u="none" strike="noStrike" kern="1200" cap="none" spc="-114"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2.2 Parte 2: Intellettualmente curioso + persistente</a:t>
            </a:r>
          </a:p>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endParaRPr kumimoji="0" lang="it-IT" sz="2800" b="1" i="0" u="none" strike="noStrike" kern="1200" cap="none" spc="-114"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endParaRPr kumimoji="0" lang="it-IT" sz="2800" b="1" i="0" u="none" strike="noStrike" kern="1200" cap="none" spc="-114"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86102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5184000"/>
          </a:xfrm>
          <a:prstGeom prst="rect">
            <a:avLst/>
          </a:prstGeom>
          <a:noFill/>
        </p:spPr>
        <p:txBody>
          <a:bodyPr wrap="square" rtlCol="0" anchor="ctr">
            <a:noAutofit/>
          </a:bodyPr>
          <a:lstStyle/>
          <a:p>
            <a:pPr>
              <a:lnSpc>
                <a:spcPct val="150000"/>
              </a:lnSpc>
            </a:pPr>
            <a:r>
              <a:rPr lang="it-IT" sz="2400" b="1" dirty="0">
                <a:latin typeface="Helvetica Neue" panose="020B0604020202020204" charset="0"/>
                <a:ea typeface="Microsoft Sans Serif" panose="020B0604020202020204" pitchFamily="34" charset="0"/>
                <a:cs typeface="Microsoft Sans Serif" panose="020B0604020202020204" pitchFamily="34" charset="0"/>
              </a:rPr>
              <a:t>Innovativo – </a:t>
            </a:r>
            <a:r>
              <a:rPr lang="it-IT" sz="2400" dirty="0">
                <a:latin typeface="Helvetica Neue" panose="020B0604020202020204" charset="0"/>
                <a:ea typeface="Microsoft Sans Serif" panose="020B0604020202020204" pitchFamily="34" charset="0"/>
                <a:cs typeface="Microsoft Sans Serif" panose="020B0604020202020204" pitchFamily="34" charset="0"/>
              </a:rPr>
              <a:t>Gli intrapreneurs cercano sempre metodi nuovi e migliori di fare le cose. Alcune persone potrebbero essere spinte a cercare modi per rendere le procedure o le merci attuali più rapide, economiche o efficaci. Altri pensano completamente fuori dagli schemi, cercando nuove soluzioni e approvando nuovi concetti.</a:t>
            </a:r>
          </a:p>
          <a:p>
            <a:pPr>
              <a:lnSpc>
                <a:spcPct val="150000"/>
              </a:lnSpc>
            </a:pPr>
            <a:endParaRPr lang="it-IT" sz="24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pPr>
            <a:r>
              <a:rPr lang="it-IT" sz="2400" b="1" dirty="0">
                <a:latin typeface="Helvetica Neue" panose="020B0604020202020204" charset="0"/>
                <a:ea typeface="Microsoft Sans Serif" panose="020B0604020202020204" pitchFamily="34" charset="0"/>
                <a:cs typeface="Microsoft Sans Serif" panose="020B0604020202020204" pitchFamily="34" charset="0"/>
              </a:rPr>
              <a:t>Flessibile - </a:t>
            </a:r>
            <a:r>
              <a:rPr lang="it-IT" sz="2400" dirty="0">
                <a:latin typeface="Helvetica Neue" panose="020B0604020202020204" charset="0"/>
                <a:ea typeface="Microsoft Sans Serif" panose="020B0604020202020204" pitchFamily="34" charset="0"/>
                <a:cs typeface="Microsoft Sans Serif" panose="020B0604020202020204" pitchFamily="34" charset="0"/>
              </a:rPr>
              <a:t>Questo modo di pensare rifiuta l'autocompiacimento e la rigidità. È fondamentale avere un impegno dall'alto verso il basso per fare tutto ciò che deve essere fatto piuttosto che accontentarsi di fare le cose allo stesso modo più e più volte. Gli intrapreneurs sono individui che sono a loro agio nel prendere decisioni al volo nonostante stiano svolgendo numerose attività.</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no.:4</a:t>
            </a:r>
          </a:p>
        </p:txBody>
      </p:sp>
      <p:pic>
        <p:nvPicPr>
          <p:cNvPr id="2050" name="Picture 2" descr="Connect the jigsaw pieces into the shape of a light bulb">
            <a:extLst>
              <a:ext uri="{FF2B5EF4-FFF2-40B4-BE49-F238E27FC236}">
                <a16:creationId xmlns:a16="http://schemas.microsoft.com/office/drawing/2014/main" id="{6FA1A1C5-8626-3008-3EDF-47498A5EB4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212"/>
          <a:stretch/>
        </p:blipFill>
        <p:spPr bwMode="auto">
          <a:xfrm>
            <a:off x="14097000" y="1385887"/>
            <a:ext cx="2667000" cy="244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D0954147-B134-1478-A63F-5B407392074D}"/>
              </a:ext>
            </a:extLst>
          </p:cNvPr>
          <p:cNvSpPr txBox="1"/>
          <p:nvPr/>
        </p:nvSpPr>
        <p:spPr>
          <a:xfrm>
            <a:off x="1296000" y="1548000"/>
            <a:ext cx="15372000" cy="831600"/>
          </a:xfrm>
          <a:prstGeom prst="rect">
            <a:avLst/>
          </a:prstGeom>
          <a:noFill/>
        </p:spPr>
        <p:txBody>
          <a:bodyPr wrap="square">
            <a:noAutofit/>
          </a:bodyPr>
          <a:lstStyle/>
          <a:p>
            <a:r>
              <a:rPr lang="it-IT" sz="4800" b="1" dirty="0">
                <a:solidFill>
                  <a:srgbClr val="4D94B7"/>
                </a:solidFill>
                <a:latin typeface="Helvetica Neue" panose="020B0604020202020204" charset="0"/>
              </a:rPr>
              <a:t>2. Tratti dell’intraprendenza imprenditoriale</a:t>
            </a:r>
          </a:p>
        </p:txBody>
      </p:sp>
      <p:sp>
        <p:nvSpPr>
          <p:cNvPr id="7" name="Textfeld 6">
            <a:extLst>
              <a:ext uri="{FF2B5EF4-FFF2-40B4-BE49-F238E27FC236}">
                <a16:creationId xmlns:a16="http://schemas.microsoft.com/office/drawing/2014/main" id="{C8339750-CC46-E3D6-52BC-7993B30965A2}"/>
              </a:ext>
            </a:extLst>
          </p:cNvPr>
          <p:cNvSpPr txBox="1"/>
          <p:nvPr/>
        </p:nvSpPr>
        <p:spPr>
          <a:xfrm>
            <a:off x="1296000" y="2304000"/>
            <a:ext cx="15408000" cy="523220"/>
          </a:xfrm>
          <a:prstGeom prst="rect">
            <a:avLst/>
          </a:prstGeom>
          <a:noFill/>
        </p:spPr>
        <p:txBody>
          <a:bodyPr wrap="square">
            <a:noAutofit/>
          </a:bodyPr>
          <a:lstStyle/>
          <a:p>
            <a:r>
              <a:rPr lang="it-IT"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2.1 Parte 1: Innovativo + flessibile</a:t>
            </a:r>
          </a:p>
        </p:txBody>
      </p:sp>
    </p:spTree>
    <p:extLst>
      <p:ext uri="{BB962C8B-B14F-4D97-AF65-F5344CB8AC3E}">
        <p14:creationId xmlns:p14="http://schemas.microsoft.com/office/powerpoint/2010/main" val="171861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5184000"/>
          </a:xfrm>
          <a:prstGeom prst="rect">
            <a:avLst/>
          </a:prstGeom>
          <a:noFill/>
        </p:spPr>
        <p:txBody>
          <a:bodyPr wrap="square" rtlCol="0" anchor="ctr">
            <a:noAutofit/>
          </a:bodyPr>
          <a:lstStyle/>
          <a:p>
            <a:pPr>
              <a:lnSpc>
                <a:spcPct val="150000"/>
              </a:lnSpc>
            </a:pPr>
            <a:r>
              <a:rPr lang="it-IT" sz="2400" b="1" dirty="0">
                <a:latin typeface="Helvetica Neue" panose="020B0604020202020204" charset="0"/>
                <a:ea typeface="Microsoft Sans Serif" panose="020B0604020202020204" pitchFamily="34" charset="0"/>
                <a:cs typeface="Microsoft Sans Serif" panose="020B0604020202020204" pitchFamily="34" charset="0"/>
              </a:rPr>
              <a:t>Intellettualmente</a:t>
            </a:r>
            <a:r>
              <a:rPr lang="en-US" sz="2400" b="1" dirty="0">
                <a:latin typeface="Helvetica Neue" panose="020B0604020202020204" charset="0"/>
                <a:ea typeface="Microsoft Sans Serif" panose="020B0604020202020204" pitchFamily="34" charset="0"/>
                <a:cs typeface="Microsoft Sans Serif" panose="020B0604020202020204" pitchFamily="34" charset="0"/>
              </a:rPr>
              <a:t> curioso - </a:t>
            </a:r>
            <a:r>
              <a:rPr lang="it-IT" sz="2400" dirty="0">
                <a:latin typeface="Helvetica Neue" panose="020B0604020202020204" charset="0"/>
                <a:ea typeface="Microsoft Sans Serif" panose="020B0604020202020204" pitchFamily="34" charset="0"/>
                <a:cs typeface="Microsoft Sans Serif" panose="020B0604020202020204" pitchFamily="34" charset="0"/>
              </a:rPr>
              <a:t>Tutti i lavori comportano una formazione continua, ma queste gli intrapreneurs faranno di tutto per imparare ciò che non sanno già. È una spinta continua a sviluppare le proprie capacità tanto quanto è il bisogno di osservare ciò che gli altri stanno facendo per agire in modo diverso</a:t>
            </a:r>
            <a:r>
              <a:rPr lang="en-US" sz="2400" dirty="0">
                <a:latin typeface="Helvetica Neue" panose="020B0604020202020204" charset="0"/>
                <a:ea typeface="Microsoft Sans Serif" panose="020B0604020202020204" pitchFamily="34" charset="0"/>
                <a:cs typeface="Microsoft Sans Serif" panose="020B0604020202020204" pitchFamily="34" charset="0"/>
              </a:rPr>
              <a:t>.</a:t>
            </a:r>
          </a:p>
          <a:p>
            <a:pPr>
              <a:lnSpc>
                <a:spcPct val="150000"/>
              </a:lnSpc>
            </a:pP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pPr>
            <a:r>
              <a:rPr lang="en-US" sz="2400" b="1" dirty="0">
                <a:latin typeface="Helvetica Neue" panose="020B0604020202020204" charset="0"/>
                <a:ea typeface="Microsoft Sans Serif" panose="020B0604020202020204" pitchFamily="34" charset="0"/>
                <a:cs typeface="Microsoft Sans Serif" panose="020B0604020202020204" pitchFamily="34" charset="0"/>
              </a:rPr>
              <a:t>Persistente -  </a:t>
            </a:r>
            <a:r>
              <a:rPr lang="en-US" sz="2400" dirty="0">
                <a:latin typeface="Helvetica Neue" panose="020B0604020202020204" charset="0"/>
                <a:ea typeface="Microsoft Sans Serif" panose="020B0604020202020204" pitchFamily="34" charset="0"/>
                <a:cs typeface="Microsoft Sans Serif" panose="020B0604020202020204" pitchFamily="34" charset="0"/>
              </a:rPr>
              <a:t>Sia gli intrapreneurs </a:t>
            </a:r>
            <a:r>
              <a:rPr lang="it-IT" sz="2400" dirty="0">
                <a:latin typeface="Helvetica Neue" panose="020B0604020202020204" charset="0"/>
                <a:ea typeface="Microsoft Sans Serif" panose="020B0604020202020204" pitchFamily="34" charset="0"/>
                <a:cs typeface="Microsoft Sans Serif" panose="020B0604020202020204" pitchFamily="34" charset="0"/>
              </a:rPr>
              <a:t>che gli imprenditori non rinunciano mai a ciò che cercano perché sanno che i fallimenti e gli errori sono una parte necessaria del processo di apprendimento e crescita.</a:t>
            </a:r>
          </a:p>
          <a:p>
            <a:pPr>
              <a:lnSpc>
                <a:spcPct val="150000"/>
              </a:lnSpc>
            </a:pPr>
            <a:r>
              <a:rPr lang="it-IT" sz="2400" dirty="0">
                <a:latin typeface="Helvetica Neue" panose="020B0604020202020204" charset="0"/>
                <a:ea typeface="Microsoft Sans Serif" panose="020B0604020202020204" pitchFamily="34" charset="0"/>
                <a:cs typeface="Microsoft Sans Serif" panose="020B0604020202020204" pitchFamily="34" charset="0"/>
              </a:rPr>
              <a:t>Sia passare dagli errori che imparare da essi, così come rifiutare di accettare il "no" come risposta, sono cruciali.</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no.:4</a:t>
            </a:r>
          </a:p>
        </p:txBody>
      </p:sp>
      <p:pic>
        <p:nvPicPr>
          <p:cNvPr id="1026" name="Picture 2" descr="Persistence abstract concept">
            <a:extLst>
              <a:ext uri="{FF2B5EF4-FFF2-40B4-BE49-F238E27FC236}">
                <a16:creationId xmlns:a16="http://schemas.microsoft.com/office/drawing/2014/main" id="{8842E330-0AB7-AD28-626E-1374D8B373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34614" y="1527056"/>
            <a:ext cx="2600325" cy="2600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rious concept illustration">
            <a:extLst>
              <a:ext uri="{FF2B5EF4-FFF2-40B4-BE49-F238E27FC236}">
                <a16:creationId xmlns:a16="http://schemas.microsoft.com/office/drawing/2014/main" id="{D4697EE7-04A3-B604-7402-3CEB5568D1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86566" y="1527056"/>
            <a:ext cx="2600325" cy="2600325"/>
          </a:xfrm>
          <a:prstGeom prst="rect">
            <a:avLst/>
          </a:prstGeom>
          <a:noFill/>
          <a:extLst>
            <a:ext uri="{909E8E84-426E-40DD-AFC4-6F175D3DCCD1}">
              <a14:hiddenFill xmlns:a14="http://schemas.microsoft.com/office/drawing/2010/main">
                <a:solidFill>
                  <a:srgbClr val="FFFFFF"/>
                </a:solidFill>
              </a14:hiddenFill>
            </a:ext>
          </a:extLst>
        </p:spPr>
      </p:pic>
      <p:sp>
        <p:nvSpPr>
          <p:cNvPr id="7" name="Textfeld 6">
            <a:extLst>
              <a:ext uri="{FF2B5EF4-FFF2-40B4-BE49-F238E27FC236}">
                <a16:creationId xmlns:a16="http://schemas.microsoft.com/office/drawing/2014/main" id="{433DB7C7-89CA-9347-A22C-9944A1A02FFA}"/>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2.2 Parte 2: Intellettualmente curioso + persistente</a:t>
            </a:r>
          </a:p>
          <a:p>
            <a:endPar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endParaRPr>
          </a:p>
          <a:p>
            <a:endPar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endParaRPr>
          </a:p>
        </p:txBody>
      </p:sp>
      <p:sp>
        <p:nvSpPr>
          <p:cNvPr id="2" name="Textfeld 5">
            <a:extLst>
              <a:ext uri="{FF2B5EF4-FFF2-40B4-BE49-F238E27FC236}">
                <a16:creationId xmlns:a16="http://schemas.microsoft.com/office/drawing/2014/main" id="{6D7CE77B-CC47-BF87-B841-08B073C1A5DD}"/>
              </a:ext>
            </a:extLst>
          </p:cNvPr>
          <p:cNvSpPr txBox="1"/>
          <p:nvPr/>
        </p:nvSpPr>
        <p:spPr>
          <a:xfrm>
            <a:off x="1296000" y="1548000"/>
            <a:ext cx="15372000" cy="831600"/>
          </a:xfrm>
          <a:prstGeom prst="rect">
            <a:avLst/>
          </a:prstGeom>
          <a:noFill/>
        </p:spPr>
        <p:txBody>
          <a:bodyPr wrap="square">
            <a:noAutofit/>
          </a:bodyPr>
          <a:lstStyle/>
          <a:p>
            <a:r>
              <a:rPr lang="it-IT" sz="4800" b="1" dirty="0">
                <a:solidFill>
                  <a:srgbClr val="4D94B7"/>
                </a:solidFill>
                <a:latin typeface="Helvetica Neue" panose="020B0604020202020204" charset="0"/>
              </a:rPr>
              <a:t>2. Tratti dell’intraprendenza imprenditoriale</a:t>
            </a:r>
          </a:p>
        </p:txBody>
      </p:sp>
    </p:spTree>
    <p:extLst>
      <p:ext uri="{BB962C8B-B14F-4D97-AF65-F5344CB8AC3E}">
        <p14:creationId xmlns:p14="http://schemas.microsoft.com/office/powerpoint/2010/main" val="207953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en-US" sz="45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Caratteristiche degli intrapreneurs</a:t>
            </a:r>
            <a:endParaRPr kumimoji="0" lang="en-US" sz="45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Unità 3</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105352"/>
            <a:ext cx="10980000" cy="3538800"/>
          </a:xfrm>
          <a:prstGeom prst="rect">
            <a:avLst/>
          </a:prstGeom>
          <a:noFill/>
        </p:spPr>
        <p:txBody>
          <a:bodyPr wrap="square">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3.1 Dinamici</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3.2 Sviluppatori di idee</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3.3 Fattori di cambiamento</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3.4 Determinati</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3.5 Dedicati</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3.6. Diligenti</a:t>
            </a:r>
          </a:p>
        </p:txBody>
      </p:sp>
    </p:spTree>
    <p:extLst>
      <p:ext uri="{BB962C8B-B14F-4D97-AF65-F5344CB8AC3E}">
        <p14:creationId xmlns:p14="http://schemas.microsoft.com/office/powerpoint/2010/main" val="3869564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2037</Words>
  <Application>Microsoft Office PowerPoint</Application>
  <PresentationFormat>Benutzerdefiniert</PresentationFormat>
  <Paragraphs>181</Paragraphs>
  <Slides>24</Slides>
  <Notes>2</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24</vt:i4>
      </vt:variant>
    </vt:vector>
  </HeadingPairs>
  <TitlesOfParts>
    <vt:vector size="29" baseType="lpstr">
      <vt:lpstr>Arial</vt:lpstr>
      <vt:lpstr>Calibri</vt:lpstr>
      <vt:lpstr>Helvetica Neue</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78</cp:revision>
  <dcterms:created xsi:type="dcterms:W3CDTF">2022-01-27T16:04:38Z</dcterms:created>
  <dcterms:modified xsi:type="dcterms:W3CDTF">2024-02-05T00:14:41Z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